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4"/>
  </p:notesMasterIdLst>
  <p:sldIdLst>
    <p:sldId id="259" r:id="rId2"/>
    <p:sldId id="263" r:id="rId3"/>
    <p:sldId id="264" r:id="rId4"/>
    <p:sldId id="260" r:id="rId5"/>
    <p:sldId id="261" r:id="rId6"/>
    <p:sldId id="262" r:id="rId7"/>
    <p:sldId id="270" r:id="rId8"/>
    <p:sldId id="269" r:id="rId9"/>
    <p:sldId id="265" r:id="rId10"/>
    <p:sldId id="266" r:id="rId11"/>
    <p:sldId id="268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544DD7-A4D6-46B9-9CA3-3981B812F22B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F57398-FBB5-4546-8C35-BC3A521A25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216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fld id="{6EAA7801-BE5D-4BC7-A170-52592763EC3D}" type="slidenum">
              <a:rPr lang="en-US" sz="1200">
                <a:solidFill>
                  <a:prstClr val="black"/>
                </a:solidFill>
              </a:rPr>
              <a:pPr eaLnBrk="1" hangingPunct="1"/>
              <a:t>1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175" y="2438400"/>
            <a:ext cx="9147175" cy="1063625"/>
            <a:chOff x="-2" y="1536"/>
            <a:chExt cx="5762" cy="670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 flipH="1">
              <a:off x="-2" y="1562"/>
              <a:ext cx="5763" cy="640"/>
              <a:chOff x="-3" y="1562"/>
              <a:chExt cx="5763" cy="640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ltGray">
              <a:xfrm rot="-5400000">
                <a:off x="2558" y="-993"/>
                <a:ext cx="624" cy="5745"/>
              </a:xfrm>
              <a:custGeom>
                <a:avLst/>
                <a:gdLst>
                  <a:gd name="T0" fmla="*/ 0 w 1000"/>
                  <a:gd name="T1" fmla="*/ 0 h 720"/>
                  <a:gd name="T2" fmla="*/ 0 w 1000"/>
                  <a:gd name="T3" fmla="*/ 720 h 720"/>
                  <a:gd name="T4" fmla="*/ 1000 w 1000"/>
                  <a:gd name="T5" fmla="*/ 720 h 720"/>
                  <a:gd name="T6" fmla="*/ 1000 w 1000"/>
                  <a:gd name="T7" fmla="*/ 0 h 720"/>
                  <a:gd name="T8" fmla="*/ 0 w 1000"/>
                  <a:gd name="T9" fmla="*/ 0 h 7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00" h="720">
                    <a:moveTo>
                      <a:pt x="0" y="0"/>
                    </a:moveTo>
                    <a:lnTo>
                      <a:pt x="0" y="720"/>
                    </a:lnTo>
                    <a:lnTo>
                      <a:pt x="1000" y="720"/>
                    </a:lnTo>
                    <a:lnTo>
                      <a:pt x="10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ltGray">
              <a:xfrm rot="-5400000">
                <a:off x="1322" y="1669"/>
                <a:ext cx="624" cy="421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ltGray">
              <a:xfrm rot="-5400000">
                <a:off x="982" y="1669"/>
                <a:ext cx="624" cy="422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ltGray">
              <a:xfrm rot="-5400000">
                <a:off x="-58" y="1755"/>
                <a:ext cx="624" cy="255"/>
              </a:xfrm>
              <a:custGeom>
                <a:avLst/>
                <a:gdLst>
                  <a:gd name="T0" fmla="*/ 0 w 624"/>
                  <a:gd name="T1" fmla="*/ 53 h 370"/>
                  <a:gd name="T2" fmla="*/ 0 w 624"/>
                  <a:gd name="T3" fmla="*/ 325 h 370"/>
                  <a:gd name="T4" fmla="*/ 624 w 624"/>
                  <a:gd name="T5" fmla="*/ 325 h 370"/>
                  <a:gd name="T6" fmla="*/ 624 w 624"/>
                  <a:gd name="T7" fmla="*/ 53 h 370"/>
                  <a:gd name="T8" fmla="*/ 384 w 624"/>
                  <a:gd name="T9" fmla="*/ 8 h 370"/>
                  <a:gd name="T10" fmla="*/ 0 w 624"/>
                  <a:gd name="T11" fmla="*/ 53 h 3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ltGray">
              <a:xfrm rot="-5400000">
                <a:off x="664" y="1733"/>
                <a:ext cx="624" cy="294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520" y="317"/>
                      <a:pt x="624" y="272"/>
                    </a:cubicBezTo>
                    <a:lnTo>
                      <a:pt x="624" y="0"/>
                    </a:lnTo>
                    <a:cubicBezTo>
                      <a:pt x="240" y="42"/>
                      <a:pt x="130" y="0"/>
                      <a:pt x="0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Freeform 9"/>
              <p:cNvSpPr>
                <a:spLocks/>
              </p:cNvSpPr>
              <p:nvPr/>
            </p:nvSpPr>
            <p:spPr bwMode="ltGray">
              <a:xfrm rot="-5400000">
                <a:off x="442" y="1699"/>
                <a:ext cx="624" cy="362"/>
              </a:xfrm>
              <a:custGeom>
                <a:avLst/>
                <a:gdLst>
                  <a:gd name="T0" fmla="*/ 0 w 624"/>
                  <a:gd name="T1" fmla="*/ 0 h 272"/>
                  <a:gd name="T2" fmla="*/ 0 w 624"/>
                  <a:gd name="T3" fmla="*/ 272 h 272"/>
                  <a:gd name="T4" fmla="*/ 240 w 624"/>
                  <a:gd name="T5" fmla="*/ 240 h 272"/>
                  <a:gd name="T6" fmla="*/ 624 w 624"/>
                  <a:gd name="T7" fmla="*/ 272 h 272"/>
                  <a:gd name="T8" fmla="*/ 624 w 624"/>
                  <a:gd name="T9" fmla="*/ 0 h 272"/>
                  <a:gd name="T10" fmla="*/ 0 w 624"/>
                  <a:gd name="T11" fmla="*/ 0 h 27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ltGray">
              <a:xfrm rot="-5400000">
                <a:off x="154" y="1729"/>
                <a:ext cx="632" cy="315"/>
              </a:xfrm>
              <a:custGeom>
                <a:avLst/>
                <a:gdLst>
                  <a:gd name="T0" fmla="*/ 8 w 632"/>
                  <a:gd name="T1" fmla="*/ 45 h 362"/>
                  <a:gd name="T2" fmla="*/ 8 w 632"/>
                  <a:gd name="T3" fmla="*/ 317 h 362"/>
                  <a:gd name="T4" fmla="*/ 248 w 632"/>
                  <a:gd name="T5" fmla="*/ 317 h 362"/>
                  <a:gd name="T6" fmla="*/ 632 w 632"/>
                  <a:gd name="T7" fmla="*/ 317 h 362"/>
                  <a:gd name="T8" fmla="*/ 632 w 632"/>
                  <a:gd name="T9" fmla="*/ 45 h 362"/>
                  <a:gd name="T10" fmla="*/ 104 w 632"/>
                  <a:gd name="T11" fmla="*/ 45 h 362"/>
                  <a:gd name="T12" fmla="*/ 8 w 632"/>
                  <a:gd name="T13" fmla="*/ 45 h 36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Freeform 11"/>
              <p:cNvSpPr>
                <a:spLocks/>
              </p:cNvSpPr>
              <p:nvPr/>
            </p:nvSpPr>
            <p:spPr bwMode="ltGray">
              <a:xfrm rot="-5400000">
                <a:off x="3209" y="1665"/>
                <a:ext cx="624" cy="421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Freeform 12"/>
              <p:cNvSpPr>
                <a:spLocks/>
              </p:cNvSpPr>
              <p:nvPr/>
            </p:nvSpPr>
            <p:spPr bwMode="ltGray">
              <a:xfrm rot="-5400000">
                <a:off x="2870" y="1664"/>
                <a:ext cx="624" cy="422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Freeform 13"/>
              <p:cNvSpPr>
                <a:spLocks/>
              </p:cNvSpPr>
              <p:nvPr/>
            </p:nvSpPr>
            <p:spPr bwMode="ltGray">
              <a:xfrm rot="-5400000">
                <a:off x="1828" y="1750"/>
                <a:ext cx="624" cy="255"/>
              </a:xfrm>
              <a:custGeom>
                <a:avLst/>
                <a:gdLst>
                  <a:gd name="T0" fmla="*/ 0 w 624"/>
                  <a:gd name="T1" fmla="*/ 53 h 370"/>
                  <a:gd name="T2" fmla="*/ 0 w 624"/>
                  <a:gd name="T3" fmla="*/ 325 h 370"/>
                  <a:gd name="T4" fmla="*/ 624 w 624"/>
                  <a:gd name="T5" fmla="*/ 325 h 370"/>
                  <a:gd name="T6" fmla="*/ 624 w 624"/>
                  <a:gd name="T7" fmla="*/ 53 h 370"/>
                  <a:gd name="T8" fmla="*/ 384 w 624"/>
                  <a:gd name="T9" fmla="*/ 8 h 370"/>
                  <a:gd name="T10" fmla="*/ 0 w 624"/>
                  <a:gd name="T11" fmla="*/ 53 h 3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8" name="Freeform 14"/>
              <p:cNvSpPr>
                <a:spLocks/>
              </p:cNvSpPr>
              <p:nvPr/>
            </p:nvSpPr>
            <p:spPr bwMode="ltGray">
              <a:xfrm rot="-5400000">
                <a:off x="2551" y="1728"/>
                <a:ext cx="624" cy="294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520" y="317"/>
                      <a:pt x="624" y="272"/>
                    </a:cubicBezTo>
                    <a:lnTo>
                      <a:pt x="624" y="0"/>
                    </a:lnTo>
                    <a:cubicBezTo>
                      <a:pt x="240" y="42"/>
                      <a:pt x="130" y="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" name="Freeform 15"/>
              <p:cNvSpPr>
                <a:spLocks/>
              </p:cNvSpPr>
              <p:nvPr/>
            </p:nvSpPr>
            <p:spPr bwMode="ltGray">
              <a:xfrm rot="-5400000">
                <a:off x="2328" y="1695"/>
                <a:ext cx="624" cy="361"/>
              </a:xfrm>
              <a:custGeom>
                <a:avLst/>
                <a:gdLst>
                  <a:gd name="T0" fmla="*/ 0 w 624"/>
                  <a:gd name="T1" fmla="*/ 0 h 272"/>
                  <a:gd name="T2" fmla="*/ 0 w 624"/>
                  <a:gd name="T3" fmla="*/ 272 h 272"/>
                  <a:gd name="T4" fmla="*/ 240 w 624"/>
                  <a:gd name="T5" fmla="*/ 240 h 272"/>
                  <a:gd name="T6" fmla="*/ 624 w 624"/>
                  <a:gd name="T7" fmla="*/ 272 h 272"/>
                  <a:gd name="T8" fmla="*/ 624 w 624"/>
                  <a:gd name="T9" fmla="*/ 0 h 272"/>
                  <a:gd name="T10" fmla="*/ 0 w 624"/>
                  <a:gd name="T11" fmla="*/ 0 h 27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0" name="Freeform 16"/>
              <p:cNvSpPr>
                <a:spLocks/>
              </p:cNvSpPr>
              <p:nvPr/>
            </p:nvSpPr>
            <p:spPr bwMode="ltGray">
              <a:xfrm rot="-5400000">
                <a:off x="2043" y="1721"/>
                <a:ext cx="632" cy="316"/>
              </a:xfrm>
              <a:custGeom>
                <a:avLst/>
                <a:gdLst>
                  <a:gd name="T0" fmla="*/ 8 w 632"/>
                  <a:gd name="T1" fmla="*/ 45 h 362"/>
                  <a:gd name="T2" fmla="*/ 8 w 632"/>
                  <a:gd name="T3" fmla="*/ 317 h 362"/>
                  <a:gd name="T4" fmla="*/ 248 w 632"/>
                  <a:gd name="T5" fmla="*/ 317 h 362"/>
                  <a:gd name="T6" fmla="*/ 632 w 632"/>
                  <a:gd name="T7" fmla="*/ 317 h 362"/>
                  <a:gd name="T8" fmla="*/ 632 w 632"/>
                  <a:gd name="T9" fmla="*/ 45 h 362"/>
                  <a:gd name="T10" fmla="*/ 104 w 632"/>
                  <a:gd name="T11" fmla="*/ 45 h 362"/>
                  <a:gd name="T12" fmla="*/ 8 w 632"/>
                  <a:gd name="T13" fmla="*/ 45 h 36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1" name="Freeform 17"/>
              <p:cNvSpPr>
                <a:spLocks/>
              </p:cNvSpPr>
              <p:nvPr/>
            </p:nvSpPr>
            <p:spPr bwMode="ltGray">
              <a:xfrm rot="-5400000">
                <a:off x="4075" y="1669"/>
                <a:ext cx="624" cy="421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2" name="Freeform 18"/>
              <p:cNvSpPr>
                <a:spLocks/>
              </p:cNvSpPr>
              <p:nvPr/>
            </p:nvSpPr>
            <p:spPr bwMode="ltGray">
              <a:xfrm rot="-5400000">
                <a:off x="3736" y="1669"/>
                <a:ext cx="624" cy="422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3" name="Freeform 19"/>
              <p:cNvSpPr>
                <a:spLocks/>
              </p:cNvSpPr>
              <p:nvPr/>
            </p:nvSpPr>
            <p:spPr bwMode="ltGray">
              <a:xfrm rot="-5400000">
                <a:off x="4581" y="1750"/>
                <a:ext cx="624" cy="255"/>
              </a:xfrm>
              <a:custGeom>
                <a:avLst/>
                <a:gdLst>
                  <a:gd name="T0" fmla="*/ 0 w 624"/>
                  <a:gd name="T1" fmla="*/ 53 h 370"/>
                  <a:gd name="T2" fmla="*/ 0 w 624"/>
                  <a:gd name="T3" fmla="*/ 325 h 370"/>
                  <a:gd name="T4" fmla="*/ 624 w 624"/>
                  <a:gd name="T5" fmla="*/ 325 h 370"/>
                  <a:gd name="T6" fmla="*/ 624 w 624"/>
                  <a:gd name="T7" fmla="*/ 53 h 370"/>
                  <a:gd name="T8" fmla="*/ 384 w 624"/>
                  <a:gd name="T9" fmla="*/ 8 h 370"/>
                  <a:gd name="T10" fmla="*/ 0 w 624"/>
                  <a:gd name="T11" fmla="*/ 53 h 3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4" name="Freeform 20"/>
              <p:cNvSpPr>
                <a:spLocks/>
              </p:cNvSpPr>
              <p:nvPr/>
            </p:nvSpPr>
            <p:spPr bwMode="ltGray">
              <a:xfrm>
                <a:off x="5469" y="1562"/>
                <a:ext cx="291" cy="625"/>
              </a:xfrm>
              <a:custGeom>
                <a:avLst/>
                <a:gdLst>
                  <a:gd name="T0" fmla="*/ 0 w 291"/>
                  <a:gd name="T1" fmla="*/ 624 h 625"/>
                  <a:gd name="T2" fmla="*/ 291 w 291"/>
                  <a:gd name="T3" fmla="*/ 625 h 625"/>
                  <a:gd name="T4" fmla="*/ 291 w 291"/>
                  <a:gd name="T5" fmla="*/ 6 h 625"/>
                  <a:gd name="T6" fmla="*/ 0 w 291"/>
                  <a:gd name="T7" fmla="*/ 0 h 625"/>
                  <a:gd name="T8" fmla="*/ 0 w 291"/>
                  <a:gd name="T9" fmla="*/ 624 h 6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91" h="625">
                    <a:moveTo>
                      <a:pt x="0" y="624"/>
                    </a:moveTo>
                    <a:lnTo>
                      <a:pt x="291" y="625"/>
                    </a:lnTo>
                    <a:lnTo>
                      <a:pt x="291" y="6"/>
                    </a:lnTo>
                    <a:lnTo>
                      <a:pt x="0" y="0"/>
                    </a:lnTo>
                    <a:cubicBezTo>
                      <a:pt x="39" y="384"/>
                      <a:pt x="0" y="494"/>
                      <a:pt x="0" y="624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5" name="Freeform 21"/>
              <p:cNvSpPr>
                <a:spLocks/>
              </p:cNvSpPr>
              <p:nvPr/>
            </p:nvSpPr>
            <p:spPr bwMode="ltGray">
              <a:xfrm rot="-5400000">
                <a:off x="5081" y="1695"/>
                <a:ext cx="624" cy="361"/>
              </a:xfrm>
              <a:custGeom>
                <a:avLst/>
                <a:gdLst>
                  <a:gd name="T0" fmla="*/ 0 w 624"/>
                  <a:gd name="T1" fmla="*/ 0 h 272"/>
                  <a:gd name="T2" fmla="*/ 0 w 624"/>
                  <a:gd name="T3" fmla="*/ 272 h 272"/>
                  <a:gd name="T4" fmla="*/ 240 w 624"/>
                  <a:gd name="T5" fmla="*/ 240 h 272"/>
                  <a:gd name="T6" fmla="*/ 624 w 624"/>
                  <a:gd name="T7" fmla="*/ 272 h 272"/>
                  <a:gd name="T8" fmla="*/ 624 w 624"/>
                  <a:gd name="T9" fmla="*/ 0 h 272"/>
                  <a:gd name="T10" fmla="*/ 0 w 624"/>
                  <a:gd name="T11" fmla="*/ 0 h 27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" name="Freeform 22"/>
              <p:cNvSpPr>
                <a:spLocks/>
              </p:cNvSpPr>
              <p:nvPr/>
            </p:nvSpPr>
            <p:spPr bwMode="ltGray">
              <a:xfrm rot="-5400000">
                <a:off x="4797" y="1721"/>
                <a:ext cx="632" cy="316"/>
              </a:xfrm>
              <a:custGeom>
                <a:avLst/>
                <a:gdLst>
                  <a:gd name="T0" fmla="*/ 8 w 632"/>
                  <a:gd name="T1" fmla="*/ 45 h 362"/>
                  <a:gd name="T2" fmla="*/ 8 w 632"/>
                  <a:gd name="T3" fmla="*/ 317 h 362"/>
                  <a:gd name="T4" fmla="*/ 248 w 632"/>
                  <a:gd name="T5" fmla="*/ 317 h 362"/>
                  <a:gd name="T6" fmla="*/ 632 w 632"/>
                  <a:gd name="T7" fmla="*/ 317 h 362"/>
                  <a:gd name="T8" fmla="*/ 632 w 632"/>
                  <a:gd name="T9" fmla="*/ 45 h 362"/>
                  <a:gd name="T10" fmla="*/ 104 w 632"/>
                  <a:gd name="T11" fmla="*/ 45 h 362"/>
                  <a:gd name="T12" fmla="*/ 8 w 632"/>
                  <a:gd name="T13" fmla="*/ 45 h 36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6" name="Freeform 23"/>
            <p:cNvSpPr>
              <a:spLocks/>
            </p:cNvSpPr>
            <p:nvPr/>
          </p:nvSpPr>
          <p:spPr bwMode="ltGray">
            <a:xfrm flipH="1">
              <a:off x="-2" y="1536"/>
              <a:ext cx="5762" cy="412"/>
            </a:xfrm>
            <a:custGeom>
              <a:avLst/>
              <a:gdLst>
                <a:gd name="T0" fmla="*/ 0 w 5762"/>
                <a:gd name="T1" fmla="*/ 196 h 385"/>
                <a:gd name="T2" fmla="*/ 5762 w 5762"/>
                <a:gd name="T3" fmla="*/ 188 h 385"/>
                <a:gd name="T4" fmla="*/ 5762 w 5762"/>
                <a:gd name="T5" fmla="*/ 4 h 385"/>
                <a:gd name="T6" fmla="*/ 0 w 5762"/>
                <a:gd name="T7" fmla="*/ 0 h 385"/>
                <a:gd name="T8" fmla="*/ 0 w 5762"/>
                <a:gd name="T9" fmla="*/ 196 h 3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762" h="385">
                  <a:moveTo>
                    <a:pt x="0" y="196"/>
                  </a:moveTo>
                  <a:cubicBezTo>
                    <a:pt x="1667" y="385"/>
                    <a:pt x="2275" y="93"/>
                    <a:pt x="5762" y="188"/>
                  </a:cubicBezTo>
                  <a:lnTo>
                    <a:pt x="5762" y="4"/>
                  </a:lnTo>
                  <a:lnTo>
                    <a:pt x="0" y="0"/>
                  </a:lnTo>
                  <a:lnTo>
                    <a:pt x="0" y="1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7" name="Freeform 24"/>
            <p:cNvSpPr>
              <a:spLocks/>
            </p:cNvSpPr>
            <p:nvPr/>
          </p:nvSpPr>
          <p:spPr bwMode="ltGray">
            <a:xfrm flipH="1">
              <a:off x="-2" y="2017"/>
              <a:ext cx="5761" cy="189"/>
            </a:xfrm>
            <a:custGeom>
              <a:avLst/>
              <a:gdLst>
                <a:gd name="T0" fmla="*/ 0 w 5761"/>
                <a:gd name="T1" fmla="*/ 28 h 189"/>
                <a:gd name="T2" fmla="*/ 5761 w 5761"/>
                <a:gd name="T3" fmla="*/ 0 h 189"/>
                <a:gd name="T4" fmla="*/ 5761 w 5761"/>
                <a:gd name="T5" fmla="*/ 189 h 189"/>
                <a:gd name="T6" fmla="*/ 1 w 5761"/>
                <a:gd name="T7" fmla="*/ 189 h 189"/>
                <a:gd name="T8" fmla="*/ 0 w 5761"/>
                <a:gd name="T9" fmla="*/ 28 h 1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761" h="189">
                  <a:moveTo>
                    <a:pt x="0" y="28"/>
                  </a:moveTo>
                  <a:cubicBezTo>
                    <a:pt x="961" y="0"/>
                    <a:pt x="4971" y="161"/>
                    <a:pt x="5761" y="0"/>
                  </a:cubicBezTo>
                  <a:lnTo>
                    <a:pt x="5761" y="189"/>
                  </a:lnTo>
                  <a:lnTo>
                    <a:pt x="1" y="189"/>
                  </a:lnTo>
                  <a:lnTo>
                    <a:pt x="0" y="28"/>
                  </a:lnTo>
                  <a:close/>
                </a:path>
              </a:pathLst>
            </a:custGeom>
            <a:gradFill rotWithShape="0">
              <a:gsLst>
                <a:gs pos="0">
                  <a:srgbClr val="767676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58393" name="Rectangle 25"/>
          <p:cNvSpPr>
            <a:spLocks noGrp="1" noChangeArrowheads="1"/>
          </p:cNvSpPr>
          <p:nvPr>
            <p:ph type="ctrTitle"/>
          </p:nvPr>
        </p:nvSpPr>
        <p:spPr>
          <a:xfrm>
            <a:off x="1173163" y="198438"/>
            <a:ext cx="7772400" cy="2286000"/>
          </a:xfrm>
        </p:spPr>
        <p:txBody>
          <a:bodyPr anchor="b">
            <a:spAutoFit/>
          </a:bodyPr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8394" name="Rectangle 26"/>
          <p:cNvSpPr>
            <a:spLocks noGrp="1" noChangeArrowheads="1"/>
          </p:cNvSpPr>
          <p:nvPr>
            <p:ph type="subTitle" idx="1"/>
          </p:nvPr>
        </p:nvSpPr>
        <p:spPr>
          <a:xfrm>
            <a:off x="1166813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40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dt" sz="half" idx="10"/>
          </p:nvPr>
        </p:nvSpPr>
        <p:spPr>
          <a:xfrm>
            <a:off x="1166813" y="6248400"/>
            <a:ext cx="19050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Rectangle 2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17F09437-0A31-4444-9ED4-C2F0D4BB15E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291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374498-0B25-4F61-8F20-D7532AECFFA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62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640A8E-0A33-4E8C-B895-4B09B7A95FD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741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3163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5563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357D70-7959-4A75-814B-5F804EB9264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484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1B376E-E72C-4BCD-A4DB-64E2F7D883D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684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90990C-966B-4B89-A8FC-4A7B64E482C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248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EDE15C-A983-4BB0-AC98-F59EFE5475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312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FA7BF4-AA03-4F7B-A6A9-7880D074897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483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C6CAF6-81CE-45A4-ADFA-23EC579D4F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049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6FAB74-DBB5-4801-B246-3D4D9B99536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178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457200"/>
            <a:ext cx="19431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3163" y="457200"/>
            <a:ext cx="56769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6AEFEF-5813-4BB0-A9EB-A49E0518CD3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1724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73163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5563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F3D4E3-EB1B-44B1-9A53-1EB37E46A5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318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3163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5563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A6D931-88B9-4B81-ACE8-EB344DA78F7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84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73163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135563" y="1981200"/>
            <a:ext cx="38100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119207-ADCE-40C5-B864-54B34F3ECCC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7889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73163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35563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35563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3EF57A-6059-4956-95E7-57773F667D9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0858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1173163" y="1981200"/>
            <a:ext cx="38100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5563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399C51-EED2-4389-ABF5-842A1E3B2B6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827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-4763"/>
            <a:ext cx="1063625" cy="6858001"/>
            <a:chOff x="0" y="-3"/>
            <a:chExt cx="670" cy="4320"/>
          </a:xfrm>
        </p:grpSpPr>
        <p:grpSp>
          <p:nvGrpSpPr>
            <p:cNvPr id="1032" name="Group 3"/>
            <p:cNvGrpSpPr>
              <a:grpSpLocks/>
            </p:cNvGrpSpPr>
            <p:nvPr/>
          </p:nvGrpSpPr>
          <p:grpSpPr bwMode="auto">
            <a:xfrm rot="16200000" flipH="1">
              <a:off x="-1815" y="1838"/>
              <a:ext cx="4320" cy="638"/>
              <a:chOff x="-2" y="1562"/>
              <a:chExt cx="5762" cy="638"/>
            </a:xfrm>
          </p:grpSpPr>
          <p:sp>
            <p:nvSpPr>
              <p:cNvPr id="1035" name="Freeform 4"/>
              <p:cNvSpPr>
                <a:spLocks/>
              </p:cNvSpPr>
              <p:nvPr/>
            </p:nvSpPr>
            <p:spPr bwMode="ltGray">
              <a:xfrm rot="-5400000">
                <a:off x="2554" y="-990"/>
                <a:ext cx="624" cy="5746"/>
              </a:xfrm>
              <a:custGeom>
                <a:avLst/>
                <a:gdLst>
                  <a:gd name="T0" fmla="*/ 0 w 1000"/>
                  <a:gd name="T1" fmla="*/ 0 h 720"/>
                  <a:gd name="T2" fmla="*/ 0 w 1000"/>
                  <a:gd name="T3" fmla="*/ 720 h 720"/>
                  <a:gd name="T4" fmla="*/ 1000 w 1000"/>
                  <a:gd name="T5" fmla="*/ 720 h 720"/>
                  <a:gd name="T6" fmla="*/ 1000 w 1000"/>
                  <a:gd name="T7" fmla="*/ 0 h 720"/>
                  <a:gd name="T8" fmla="*/ 0 w 1000"/>
                  <a:gd name="T9" fmla="*/ 0 h 7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00" h="720">
                    <a:moveTo>
                      <a:pt x="0" y="0"/>
                    </a:moveTo>
                    <a:lnTo>
                      <a:pt x="0" y="720"/>
                    </a:lnTo>
                    <a:lnTo>
                      <a:pt x="1000" y="720"/>
                    </a:lnTo>
                    <a:lnTo>
                      <a:pt x="10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Freeform 5"/>
              <p:cNvSpPr>
                <a:spLocks/>
              </p:cNvSpPr>
              <p:nvPr/>
            </p:nvSpPr>
            <p:spPr bwMode="ltGray">
              <a:xfrm rot="-5400000">
                <a:off x="1323" y="1669"/>
                <a:ext cx="624" cy="421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7" name="Freeform 6"/>
              <p:cNvSpPr>
                <a:spLocks/>
              </p:cNvSpPr>
              <p:nvPr/>
            </p:nvSpPr>
            <p:spPr bwMode="ltGray">
              <a:xfrm rot="-5400000">
                <a:off x="974" y="1672"/>
                <a:ext cx="624" cy="423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8" name="Freeform 7"/>
              <p:cNvSpPr>
                <a:spLocks/>
              </p:cNvSpPr>
              <p:nvPr/>
            </p:nvSpPr>
            <p:spPr bwMode="ltGray">
              <a:xfrm rot="-5400000">
                <a:off x="-65" y="1756"/>
                <a:ext cx="624" cy="255"/>
              </a:xfrm>
              <a:custGeom>
                <a:avLst/>
                <a:gdLst>
                  <a:gd name="T0" fmla="*/ 0 w 624"/>
                  <a:gd name="T1" fmla="*/ 53 h 370"/>
                  <a:gd name="T2" fmla="*/ 0 w 624"/>
                  <a:gd name="T3" fmla="*/ 325 h 370"/>
                  <a:gd name="T4" fmla="*/ 624 w 624"/>
                  <a:gd name="T5" fmla="*/ 325 h 370"/>
                  <a:gd name="T6" fmla="*/ 624 w 624"/>
                  <a:gd name="T7" fmla="*/ 53 h 370"/>
                  <a:gd name="T8" fmla="*/ 384 w 624"/>
                  <a:gd name="T9" fmla="*/ 8 h 370"/>
                  <a:gd name="T10" fmla="*/ 0 w 624"/>
                  <a:gd name="T11" fmla="*/ 53 h 3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9" name="Freeform 8"/>
              <p:cNvSpPr>
                <a:spLocks/>
              </p:cNvSpPr>
              <p:nvPr/>
            </p:nvSpPr>
            <p:spPr bwMode="ltGray">
              <a:xfrm rot="-5400000">
                <a:off x="664" y="1733"/>
                <a:ext cx="624" cy="293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520" y="317"/>
                      <a:pt x="624" y="272"/>
                    </a:cubicBezTo>
                    <a:lnTo>
                      <a:pt x="624" y="0"/>
                    </a:lnTo>
                    <a:cubicBezTo>
                      <a:pt x="240" y="42"/>
                      <a:pt x="130" y="0"/>
                      <a:pt x="0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0" name="Freeform 9"/>
              <p:cNvSpPr>
                <a:spLocks/>
              </p:cNvSpPr>
              <p:nvPr/>
            </p:nvSpPr>
            <p:spPr bwMode="ltGray">
              <a:xfrm rot="-5400000">
                <a:off x="438" y="1699"/>
                <a:ext cx="624" cy="364"/>
              </a:xfrm>
              <a:custGeom>
                <a:avLst/>
                <a:gdLst>
                  <a:gd name="T0" fmla="*/ 0 w 624"/>
                  <a:gd name="T1" fmla="*/ 0 h 272"/>
                  <a:gd name="T2" fmla="*/ 0 w 624"/>
                  <a:gd name="T3" fmla="*/ 272 h 272"/>
                  <a:gd name="T4" fmla="*/ 240 w 624"/>
                  <a:gd name="T5" fmla="*/ 240 h 272"/>
                  <a:gd name="T6" fmla="*/ 624 w 624"/>
                  <a:gd name="T7" fmla="*/ 272 h 272"/>
                  <a:gd name="T8" fmla="*/ 624 w 624"/>
                  <a:gd name="T9" fmla="*/ 0 h 272"/>
                  <a:gd name="T10" fmla="*/ 0 w 624"/>
                  <a:gd name="T11" fmla="*/ 0 h 27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1" name="Freeform 10"/>
              <p:cNvSpPr>
                <a:spLocks/>
              </p:cNvSpPr>
              <p:nvPr/>
            </p:nvSpPr>
            <p:spPr bwMode="ltGray">
              <a:xfrm rot="-5400000">
                <a:off x="151" y="1728"/>
                <a:ext cx="632" cy="316"/>
              </a:xfrm>
              <a:custGeom>
                <a:avLst/>
                <a:gdLst>
                  <a:gd name="T0" fmla="*/ 8 w 632"/>
                  <a:gd name="T1" fmla="*/ 45 h 362"/>
                  <a:gd name="T2" fmla="*/ 8 w 632"/>
                  <a:gd name="T3" fmla="*/ 317 h 362"/>
                  <a:gd name="T4" fmla="*/ 248 w 632"/>
                  <a:gd name="T5" fmla="*/ 317 h 362"/>
                  <a:gd name="T6" fmla="*/ 632 w 632"/>
                  <a:gd name="T7" fmla="*/ 317 h 362"/>
                  <a:gd name="T8" fmla="*/ 632 w 632"/>
                  <a:gd name="T9" fmla="*/ 45 h 362"/>
                  <a:gd name="T10" fmla="*/ 104 w 632"/>
                  <a:gd name="T11" fmla="*/ 45 h 362"/>
                  <a:gd name="T12" fmla="*/ 8 w 632"/>
                  <a:gd name="T13" fmla="*/ 45 h 36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2" name="Freeform 11"/>
              <p:cNvSpPr>
                <a:spLocks/>
              </p:cNvSpPr>
              <p:nvPr/>
            </p:nvSpPr>
            <p:spPr bwMode="ltGray">
              <a:xfrm rot="-5400000">
                <a:off x="3200" y="1661"/>
                <a:ext cx="624" cy="420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3" name="Freeform 12"/>
              <p:cNvSpPr>
                <a:spLocks/>
              </p:cNvSpPr>
              <p:nvPr/>
            </p:nvSpPr>
            <p:spPr bwMode="ltGray">
              <a:xfrm rot="-5400000">
                <a:off x="2870" y="1664"/>
                <a:ext cx="624" cy="421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4" name="Freeform 13"/>
              <p:cNvSpPr>
                <a:spLocks/>
              </p:cNvSpPr>
              <p:nvPr/>
            </p:nvSpPr>
            <p:spPr bwMode="ltGray">
              <a:xfrm rot="-5400000">
                <a:off x="1829" y="1747"/>
                <a:ext cx="624" cy="256"/>
              </a:xfrm>
              <a:custGeom>
                <a:avLst/>
                <a:gdLst>
                  <a:gd name="T0" fmla="*/ 0 w 624"/>
                  <a:gd name="T1" fmla="*/ 53 h 370"/>
                  <a:gd name="T2" fmla="*/ 0 w 624"/>
                  <a:gd name="T3" fmla="*/ 325 h 370"/>
                  <a:gd name="T4" fmla="*/ 624 w 624"/>
                  <a:gd name="T5" fmla="*/ 325 h 370"/>
                  <a:gd name="T6" fmla="*/ 624 w 624"/>
                  <a:gd name="T7" fmla="*/ 53 h 370"/>
                  <a:gd name="T8" fmla="*/ 384 w 624"/>
                  <a:gd name="T9" fmla="*/ 8 h 370"/>
                  <a:gd name="T10" fmla="*/ 0 w 624"/>
                  <a:gd name="T11" fmla="*/ 53 h 3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5" name="Freeform 14"/>
              <p:cNvSpPr>
                <a:spLocks/>
              </p:cNvSpPr>
              <p:nvPr/>
            </p:nvSpPr>
            <p:spPr bwMode="ltGray">
              <a:xfrm rot="-5400000">
                <a:off x="2546" y="1729"/>
                <a:ext cx="624" cy="292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520" y="317"/>
                      <a:pt x="624" y="272"/>
                    </a:cubicBezTo>
                    <a:lnTo>
                      <a:pt x="624" y="0"/>
                    </a:lnTo>
                    <a:cubicBezTo>
                      <a:pt x="240" y="42"/>
                      <a:pt x="130" y="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6" name="Freeform 15"/>
              <p:cNvSpPr>
                <a:spLocks/>
              </p:cNvSpPr>
              <p:nvPr/>
            </p:nvSpPr>
            <p:spPr bwMode="ltGray">
              <a:xfrm rot="-5400000">
                <a:off x="2330" y="1695"/>
                <a:ext cx="624" cy="360"/>
              </a:xfrm>
              <a:custGeom>
                <a:avLst/>
                <a:gdLst>
                  <a:gd name="T0" fmla="*/ 0 w 624"/>
                  <a:gd name="T1" fmla="*/ 0 h 272"/>
                  <a:gd name="T2" fmla="*/ 0 w 624"/>
                  <a:gd name="T3" fmla="*/ 272 h 272"/>
                  <a:gd name="T4" fmla="*/ 240 w 624"/>
                  <a:gd name="T5" fmla="*/ 240 h 272"/>
                  <a:gd name="T6" fmla="*/ 624 w 624"/>
                  <a:gd name="T7" fmla="*/ 272 h 272"/>
                  <a:gd name="T8" fmla="*/ 624 w 624"/>
                  <a:gd name="T9" fmla="*/ 0 h 272"/>
                  <a:gd name="T10" fmla="*/ 0 w 624"/>
                  <a:gd name="T11" fmla="*/ 0 h 27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7" name="Freeform 16"/>
              <p:cNvSpPr>
                <a:spLocks/>
              </p:cNvSpPr>
              <p:nvPr/>
            </p:nvSpPr>
            <p:spPr bwMode="ltGray">
              <a:xfrm rot="-5400000">
                <a:off x="2038" y="1721"/>
                <a:ext cx="632" cy="316"/>
              </a:xfrm>
              <a:custGeom>
                <a:avLst/>
                <a:gdLst>
                  <a:gd name="T0" fmla="*/ 8 w 632"/>
                  <a:gd name="T1" fmla="*/ 45 h 362"/>
                  <a:gd name="T2" fmla="*/ 8 w 632"/>
                  <a:gd name="T3" fmla="*/ 317 h 362"/>
                  <a:gd name="T4" fmla="*/ 248 w 632"/>
                  <a:gd name="T5" fmla="*/ 317 h 362"/>
                  <a:gd name="T6" fmla="*/ 632 w 632"/>
                  <a:gd name="T7" fmla="*/ 317 h 362"/>
                  <a:gd name="T8" fmla="*/ 632 w 632"/>
                  <a:gd name="T9" fmla="*/ 45 h 362"/>
                  <a:gd name="T10" fmla="*/ 104 w 632"/>
                  <a:gd name="T11" fmla="*/ 45 h 362"/>
                  <a:gd name="T12" fmla="*/ 8 w 632"/>
                  <a:gd name="T13" fmla="*/ 45 h 36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8" name="Freeform 17"/>
              <p:cNvSpPr>
                <a:spLocks/>
              </p:cNvSpPr>
              <p:nvPr/>
            </p:nvSpPr>
            <p:spPr bwMode="ltGray">
              <a:xfrm rot="-5400000">
                <a:off x="4068" y="1662"/>
                <a:ext cx="624" cy="420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9" name="Freeform 18"/>
              <p:cNvSpPr>
                <a:spLocks/>
              </p:cNvSpPr>
              <p:nvPr/>
            </p:nvSpPr>
            <p:spPr bwMode="ltGray">
              <a:xfrm rot="-5400000">
                <a:off x="3721" y="1664"/>
                <a:ext cx="624" cy="423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0" name="Freeform 19"/>
              <p:cNvSpPr>
                <a:spLocks/>
              </p:cNvSpPr>
              <p:nvPr/>
            </p:nvSpPr>
            <p:spPr bwMode="ltGray">
              <a:xfrm rot="-5400000">
                <a:off x="4568" y="1743"/>
                <a:ext cx="624" cy="255"/>
              </a:xfrm>
              <a:custGeom>
                <a:avLst/>
                <a:gdLst>
                  <a:gd name="T0" fmla="*/ 0 w 624"/>
                  <a:gd name="T1" fmla="*/ 53 h 370"/>
                  <a:gd name="T2" fmla="*/ 0 w 624"/>
                  <a:gd name="T3" fmla="*/ 325 h 370"/>
                  <a:gd name="T4" fmla="*/ 624 w 624"/>
                  <a:gd name="T5" fmla="*/ 325 h 370"/>
                  <a:gd name="T6" fmla="*/ 624 w 624"/>
                  <a:gd name="T7" fmla="*/ 53 h 370"/>
                  <a:gd name="T8" fmla="*/ 384 w 624"/>
                  <a:gd name="T9" fmla="*/ 8 h 370"/>
                  <a:gd name="T10" fmla="*/ 0 w 624"/>
                  <a:gd name="T11" fmla="*/ 53 h 3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1" name="Freeform 20"/>
              <p:cNvSpPr>
                <a:spLocks/>
              </p:cNvSpPr>
              <p:nvPr/>
            </p:nvSpPr>
            <p:spPr bwMode="ltGray">
              <a:xfrm>
                <a:off x="5469" y="1558"/>
                <a:ext cx="291" cy="625"/>
              </a:xfrm>
              <a:custGeom>
                <a:avLst/>
                <a:gdLst>
                  <a:gd name="T0" fmla="*/ 0 w 291"/>
                  <a:gd name="T1" fmla="*/ 624 h 625"/>
                  <a:gd name="T2" fmla="*/ 291 w 291"/>
                  <a:gd name="T3" fmla="*/ 625 h 625"/>
                  <a:gd name="T4" fmla="*/ 291 w 291"/>
                  <a:gd name="T5" fmla="*/ 6 h 625"/>
                  <a:gd name="T6" fmla="*/ 0 w 291"/>
                  <a:gd name="T7" fmla="*/ 0 h 625"/>
                  <a:gd name="T8" fmla="*/ 0 w 291"/>
                  <a:gd name="T9" fmla="*/ 624 h 6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91" h="625">
                    <a:moveTo>
                      <a:pt x="0" y="624"/>
                    </a:moveTo>
                    <a:lnTo>
                      <a:pt x="291" y="625"/>
                    </a:lnTo>
                    <a:lnTo>
                      <a:pt x="291" y="6"/>
                    </a:lnTo>
                    <a:lnTo>
                      <a:pt x="0" y="0"/>
                    </a:lnTo>
                    <a:cubicBezTo>
                      <a:pt x="39" y="384"/>
                      <a:pt x="0" y="494"/>
                      <a:pt x="0" y="624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2" name="Freeform 21"/>
              <p:cNvSpPr>
                <a:spLocks/>
              </p:cNvSpPr>
              <p:nvPr/>
            </p:nvSpPr>
            <p:spPr bwMode="ltGray">
              <a:xfrm rot="-5400000">
                <a:off x="5073" y="1687"/>
                <a:ext cx="624" cy="360"/>
              </a:xfrm>
              <a:custGeom>
                <a:avLst/>
                <a:gdLst>
                  <a:gd name="T0" fmla="*/ 0 w 624"/>
                  <a:gd name="T1" fmla="*/ 0 h 272"/>
                  <a:gd name="T2" fmla="*/ 0 w 624"/>
                  <a:gd name="T3" fmla="*/ 272 h 272"/>
                  <a:gd name="T4" fmla="*/ 240 w 624"/>
                  <a:gd name="T5" fmla="*/ 240 h 272"/>
                  <a:gd name="T6" fmla="*/ 624 w 624"/>
                  <a:gd name="T7" fmla="*/ 272 h 272"/>
                  <a:gd name="T8" fmla="*/ 624 w 624"/>
                  <a:gd name="T9" fmla="*/ 0 h 272"/>
                  <a:gd name="T10" fmla="*/ 0 w 624"/>
                  <a:gd name="T11" fmla="*/ 0 h 27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3" name="Freeform 22"/>
              <p:cNvSpPr>
                <a:spLocks/>
              </p:cNvSpPr>
              <p:nvPr/>
            </p:nvSpPr>
            <p:spPr bwMode="ltGray">
              <a:xfrm rot="-5400000">
                <a:off x="4786" y="1713"/>
                <a:ext cx="632" cy="316"/>
              </a:xfrm>
              <a:custGeom>
                <a:avLst/>
                <a:gdLst>
                  <a:gd name="T0" fmla="*/ 8 w 632"/>
                  <a:gd name="T1" fmla="*/ 45 h 362"/>
                  <a:gd name="T2" fmla="*/ 8 w 632"/>
                  <a:gd name="T3" fmla="*/ 317 h 362"/>
                  <a:gd name="T4" fmla="*/ 248 w 632"/>
                  <a:gd name="T5" fmla="*/ 317 h 362"/>
                  <a:gd name="T6" fmla="*/ 632 w 632"/>
                  <a:gd name="T7" fmla="*/ 317 h 362"/>
                  <a:gd name="T8" fmla="*/ 632 w 632"/>
                  <a:gd name="T9" fmla="*/ 45 h 362"/>
                  <a:gd name="T10" fmla="*/ 104 w 632"/>
                  <a:gd name="T11" fmla="*/ 45 h 362"/>
                  <a:gd name="T12" fmla="*/ 8 w 632"/>
                  <a:gd name="T13" fmla="*/ 45 h 36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1033" name="Freeform 23"/>
            <p:cNvSpPr>
              <a:spLocks/>
            </p:cNvSpPr>
            <p:nvPr/>
          </p:nvSpPr>
          <p:spPr bwMode="ltGray">
            <a:xfrm rot="16200000" flipH="1">
              <a:off x="-1954" y="1951"/>
              <a:ext cx="4320" cy="412"/>
            </a:xfrm>
            <a:custGeom>
              <a:avLst/>
              <a:gdLst>
                <a:gd name="T0" fmla="*/ 0 w 5762"/>
                <a:gd name="T1" fmla="*/ 196 h 385"/>
                <a:gd name="T2" fmla="*/ 5762 w 5762"/>
                <a:gd name="T3" fmla="*/ 188 h 385"/>
                <a:gd name="T4" fmla="*/ 5762 w 5762"/>
                <a:gd name="T5" fmla="*/ 4 h 385"/>
                <a:gd name="T6" fmla="*/ 0 w 5762"/>
                <a:gd name="T7" fmla="*/ 0 h 385"/>
                <a:gd name="T8" fmla="*/ 0 w 5762"/>
                <a:gd name="T9" fmla="*/ 196 h 3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762" h="385">
                  <a:moveTo>
                    <a:pt x="0" y="196"/>
                  </a:moveTo>
                  <a:cubicBezTo>
                    <a:pt x="1667" y="385"/>
                    <a:pt x="2275" y="93"/>
                    <a:pt x="5762" y="188"/>
                  </a:cubicBezTo>
                  <a:lnTo>
                    <a:pt x="5762" y="4"/>
                  </a:lnTo>
                  <a:lnTo>
                    <a:pt x="0" y="0"/>
                  </a:lnTo>
                  <a:lnTo>
                    <a:pt x="0" y="1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767676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4" name="Freeform 24"/>
            <p:cNvSpPr>
              <a:spLocks/>
            </p:cNvSpPr>
            <p:nvPr/>
          </p:nvSpPr>
          <p:spPr bwMode="ltGray">
            <a:xfrm rot="16200000" flipH="1">
              <a:off x="-1584" y="2062"/>
              <a:ext cx="4319" cy="189"/>
            </a:xfrm>
            <a:custGeom>
              <a:avLst/>
              <a:gdLst>
                <a:gd name="T0" fmla="*/ 0 w 5761"/>
                <a:gd name="T1" fmla="*/ 28 h 189"/>
                <a:gd name="T2" fmla="*/ 5761 w 5761"/>
                <a:gd name="T3" fmla="*/ 0 h 189"/>
                <a:gd name="T4" fmla="*/ 5761 w 5761"/>
                <a:gd name="T5" fmla="*/ 189 h 189"/>
                <a:gd name="T6" fmla="*/ 1 w 5761"/>
                <a:gd name="T7" fmla="*/ 189 h 189"/>
                <a:gd name="T8" fmla="*/ 0 w 5761"/>
                <a:gd name="T9" fmla="*/ 28 h 1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761" h="189">
                  <a:moveTo>
                    <a:pt x="0" y="28"/>
                  </a:moveTo>
                  <a:cubicBezTo>
                    <a:pt x="961" y="0"/>
                    <a:pt x="4971" y="161"/>
                    <a:pt x="5761" y="0"/>
                  </a:cubicBezTo>
                  <a:lnTo>
                    <a:pt x="5761" y="189"/>
                  </a:lnTo>
                  <a:lnTo>
                    <a:pt x="1" y="189"/>
                  </a:lnTo>
                  <a:lnTo>
                    <a:pt x="0" y="28"/>
                  </a:lnTo>
                  <a:close/>
                </a:path>
              </a:pathLst>
            </a:custGeom>
            <a:gradFill rotWithShape="0">
              <a:gsLst>
                <a:gs pos="0">
                  <a:srgbClr val="767676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1027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1173163" y="457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2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3163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7371" name="Rectangle 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73163" y="62658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7372" name="Rectangle 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7373" name="Rectangle 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</a:pPr>
            <a:fld id="{95F4EE6A-FD8F-46A1-AD1E-3BC077AE1A6F}" type="slidenum">
              <a:rPr 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354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577712"/>
            <a:ext cx="7772400" cy="1754326"/>
          </a:xfrm>
        </p:spPr>
        <p:txBody>
          <a:bodyPr/>
          <a:lstStyle/>
          <a:p>
            <a:pPr algn="ctr" eaLnBrk="1" hangingPunct="1"/>
            <a:r>
              <a:rPr lang="en-US" sz="5400" dirty="0" smtClean="0"/>
              <a:t>NICHE</a:t>
            </a:r>
            <a:br>
              <a:rPr lang="en-US" sz="5400" dirty="0" smtClean="0"/>
            </a:br>
            <a:r>
              <a:rPr lang="en-US" sz="5400" dirty="0" smtClean="0"/>
              <a:t> (</a:t>
            </a:r>
            <a:r>
              <a:rPr lang="en-US" sz="5400" dirty="0" err="1" smtClean="0"/>
              <a:t>Relung</a:t>
            </a:r>
            <a:r>
              <a:rPr lang="en-US" sz="5400" dirty="0" smtClean="0"/>
              <a:t>)</a:t>
            </a:r>
            <a:r>
              <a:rPr lang="en-US" sz="5400" dirty="0" err="1" smtClean="0"/>
              <a:t>Ekologi</a:t>
            </a:r>
            <a:endParaRPr lang="en-US" sz="5400" dirty="0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181600" y="4191000"/>
            <a:ext cx="3657600" cy="914400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sz="1600" dirty="0" err="1" smtClean="0"/>
              <a:t>Fibria</a:t>
            </a:r>
            <a:endParaRPr lang="en-US" sz="1600" dirty="0" smtClean="0"/>
          </a:p>
          <a:p>
            <a:pPr eaLnBrk="1" hangingPunct="1">
              <a:spcBef>
                <a:spcPts val="0"/>
              </a:spcBef>
            </a:pPr>
            <a:r>
              <a:rPr lang="en-US" sz="1600" dirty="0" smtClean="0"/>
              <a:t>Program </a:t>
            </a:r>
            <a:r>
              <a:rPr lang="en-US" sz="1600" dirty="0" err="1" smtClean="0"/>
              <a:t>Studi</a:t>
            </a:r>
            <a:r>
              <a:rPr lang="en-US" sz="1600" dirty="0" smtClean="0"/>
              <a:t> </a:t>
            </a:r>
            <a:r>
              <a:rPr lang="en-US" sz="1600" dirty="0" err="1" smtClean="0"/>
              <a:t>Pendidikan</a:t>
            </a:r>
            <a:r>
              <a:rPr lang="en-US" sz="1600" dirty="0" smtClean="0"/>
              <a:t> </a:t>
            </a:r>
            <a:r>
              <a:rPr lang="en-US" sz="1600" dirty="0" err="1" smtClean="0"/>
              <a:t>Biologi</a:t>
            </a:r>
            <a:endParaRPr lang="en-US" sz="1600" dirty="0" smtClean="0"/>
          </a:p>
          <a:p>
            <a:pPr eaLnBrk="1" hangingPunct="1">
              <a:spcBef>
                <a:spcPts val="0"/>
              </a:spcBef>
            </a:pPr>
            <a:r>
              <a:rPr lang="en-US" sz="1600" dirty="0" err="1" smtClean="0"/>
              <a:t>Universitas</a:t>
            </a:r>
            <a:r>
              <a:rPr lang="en-US" sz="1600" dirty="0" smtClean="0"/>
              <a:t> PGRI Semarang</a:t>
            </a:r>
          </a:p>
        </p:txBody>
      </p:sp>
    </p:spTree>
    <p:extLst>
      <p:ext uri="{BB962C8B-B14F-4D97-AF65-F5344CB8AC3E}">
        <p14:creationId xmlns:p14="http://schemas.microsoft.com/office/powerpoint/2010/main" val="326394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Di </a:t>
            </a:r>
            <a:r>
              <a:rPr lang="en-US" sz="2800" dirty="0" err="1" smtClean="0"/>
              <a:t>dalam</a:t>
            </a:r>
            <a:r>
              <a:rPr lang="en-US" sz="2800" dirty="0" smtClean="0"/>
              <a:t> habitat </a:t>
            </a:r>
            <a:r>
              <a:rPr lang="en-US" sz="2800" dirty="0" err="1" smtClean="0"/>
              <a:t>ada</a:t>
            </a:r>
            <a:r>
              <a:rPr lang="en-US" sz="2800" dirty="0" smtClean="0"/>
              <a:t> </a:t>
            </a:r>
            <a:r>
              <a:rPr lang="en-US" sz="2800" dirty="0" err="1" smtClean="0"/>
              <a:t>keragaman</a:t>
            </a:r>
            <a:r>
              <a:rPr lang="en-US" sz="2800" dirty="0" smtClean="0"/>
              <a:t> </a:t>
            </a:r>
            <a:r>
              <a:rPr lang="en-US" sz="2800" dirty="0" err="1" smtClean="0"/>
              <a:t>kondisi</a:t>
            </a:r>
            <a:r>
              <a:rPr lang="en-US" sz="2800" dirty="0" smtClean="0"/>
              <a:t> habitat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organisme-organisme</a:t>
            </a:r>
            <a:r>
              <a:rPr lang="en-US" sz="2800" dirty="0" smtClean="0"/>
              <a:t> </a:t>
            </a:r>
            <a:r>
              <a:rPr lang="en-US" sz="2800" dirty="0" err="1" smtClean="0"/>
              <a:t>didalamnya</a:t>
            </a:r>
            <a:r>
              <a:rPr lang="en-US" sz="2800" dirty="0" smtClean="0"/>
              <a:t>, </a:t>
            </a:r>
            <a:r>
              <a:rPr lang="en-US" sz="2800" dirty="0" err="1" smtClean="0"/>
              <a:t>sehingga</a:t>
            </a:r>
            <a:r>
              <a:rPr lang="en-US" sz="2800" dirty="0" smtClean="0"/>
              <a:t> </a:t>
            </a:r>
            <a:r>
              <a:rPr lang="en-US" sz="2800" dirty="0" err="1" smtClean="0"/>
              <a:t>organisme</a:t>
            </a:r>
            <a:r>
              <a:rPr lang="en-US" sz="2800" dirty="0" smtClean="0"/>
              <a:t>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memilih</a:t>
            </a:r>
            <a:r>
              <a:rPr lang="en-US" sz="2800" dirty="0" smtClean="0"/>
              <a:t> </a:t>
            </a:r>
            <a:r>
              <a:rPr lang="en-US" sz="2800" dirty="0" err="1" smtClean="0"/>
              <a:t>kondisi</a:t>
            </a:r>
            <a:r>
              <a:rPr lang="en-US" sz="2800" dirty="0" smtClean="0"/>
              <a:t> </a:t>
            </a:r>
            <a:r>
              <a:rPr lang="en-US" sz="2800" dirty="0" err="1" smtClean="0"/>
              <a:t>lingkungan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sesuai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mampu</a:t>
            </a:r>
            <a:r>
              <a:rPr lang="en-US" sz="2800" dirty="0" smtClean="0"/>
              <a:t> </a:t>
            </a:r>
            <a:r>
              <a:rPr lang="en-US" sz="2800" dirty="0" err="1" smtClean="0"/>
              <a:t>memposisikan</a:t>
            </a:r>
            <a:r>
              <a:rPr lang="en-US" sz="2800" dirty="0" smtClean="0"/>
              <a:t> </a:t>
            </a:r>
            <a:r>
              <a:rPr lang="en-US" sz="2800" dirty="0" err="1" smtClean="0"/>
              <a:t>dirinya</a:t>
            </a:r>
            <a:r>
              <a:rPr lang="en-US" sz="2800" dirty="0" smtClean="0"/>
              <a:t> di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keragaman</a:t>
            </a:r>
            <a:r>
              <a:rPr lang="en-US" sz="2800" dirty="0" smtClean="0"/>
              <a:t> </a:t>
            </a:r>
            <a:r>
              <a:rPr lang="en-US" sz="2800" dirty="0" err="1" smtClean="0"/>
              <a:t>kondisi</a:t>
            </a:r>
            <a:r>
              <a:rPr lang="en-US" sz="2800" dirty="0" smtClean="0"/>
              <a:t> </a:t>
            </a:r>
            <a:r>
              <a:rPr lang="en-US" sz="2800" dirty="0" err="1" smtClean="0"/>
              <a:t>lingkungan</a:t>
            </a:r>
            <a:r>
              <a:rPr lang="en-US" sz="2800" dirty="0" smtClean="0"/>
              <a:t> (</a:t>
            </a:r>
            <a:r>
              <a:rPr lang="en-US" sz="2800" dirty="0" err="1" smtClean="0"/>
              <a:t>abiotik</a:t>
            </a:r>
            <a:r>
              <a:rPr lang="en-US" sz="2800" dirty="0" smtClean="0"/>
              <a:t>)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organisme</a:t>
            </a:r>
            <a:r>
              <a:rPr lang="en-US" sz="2800" dirty="0" smtClean="0"/>
              <a:t> (</a:t>
            </a:r>
            <a:r>
              <a:rPr lang="en-US" sz="2800" dirty="0" err="1" smtClean="0"/>
              <a:t>biotik</a:t>
            </a:r>
            <a:r>
              <a:rPr lang="en-US" sz="2800" dirty="0" smtClean="0"/>
              <a:t>) </a:t>
            </a:r>
            <a:r>
              <a:rPr lang="en-US" sz="2800" dirty="0" err="1" smtClean="0"/>
              <a:t>lainnya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47344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8200"/>
            <a:ext cx="7772400" cy="4800600"/>
          </a:xfrm>
        </p:spPr>
        <p:txBody>
          <a:bodyPr/>
          <a:lstStyle/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000" dirty="0" smtClean="0"/>
              <a:t>X, Y, Z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r>
              <a:rPr lang="en-US" sz="2000" dirty="0" smtClean="0"/>
              <a:t> </a:t>
            </a:r>
            <a:r>
              <a:rPr lang="en-US" sz="2000" dirty="0" smtClean="0">
                <a:sym typeface="Wingdings" pitchFamily="2" charset="2"/>
              </a:rPr>
              <a:t> yang </a:t>
            </a:r>
            <a:r>
              <a:rPr lang="en-US" sz="2000" dirty="0" err="1" smtClean="0">
                <a:sym typeface="Wingdings" pitchFamily="2" charset="2"/>
              </a:rPr>
              <a:t>harus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mampu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memposisikan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diri</a:t>
            </a:r>
            <a:r>
              <a:rPr lang="en-US" sz="2000" dirty="0" smtClean="0">
                <a:sym typeface="Wingdings" pitchFamily="2" charset="2"/>
              </a:rPr>
              <a:t>   </a:t>
            </a:r>
            <a:r>
              <a:rPr lang="en-US" sz="2000" dirty="0" err="1" smtClean="0">
                <a:sym typeface="Wingdings" pitchFamily="2" charset="2"/>
              </a:rPr>
              <a:t>Bagaimana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caranya</a:t>
            </a:r>
            <a:r>
              <a:rPr lang="en-US" sz="2000" dirty="0" smtClean="0">
                <a:sym typeface="Wingdings" pitchFamily="2" charset="2"/>
              </a:rPr>
              <a:t> ??  </a:t>
            </a:r>
            <a:r>
              <a:rPr lang="en-US" sz="2000" b="1" dirty="0" smtClean="0">
                <a:sym typeface="Wingdings" pitchFamily="2" charset="2"/>
              </a:rPr>
              <a:t>NICHE ECOLOGY</a:t>
            </a:r>
            <a:endParaRPr lang="en-US" sz="2000" b="1" dirty="0"/>
          </a:p>
        </p:txBody>
      </p:sp>
      <p:sp>
        <p:nvSpPr>
          <p:cNvPr id="4" name="Oval 3"/>
          <p:cNvSpPr/>
          <p:nvPr/>
        </p:nvSpPr>
        <p:spPr bwMode="auto">
          <a:xfrm>
            <a:off x="2895600" y="990600"/>
            <a:ext cx="2590800" cy="289560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X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     Y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Z</a:t>
            </a:r>
          </a:p>
        </p:txBody>
      </p:sp>
    </p:spTree>
    <p:extLst>
      <p:ext uri="{BB962C8B-B14F-4D97-AF65-F5344CB8AC3E}">
        <p14:creationId xmlns:p14="http://schemas.microsoft.com/office/powerpoint/2010/main" val="122090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Niche (</a:t>
            </a:r>
            <a:r>
              <a:rPr lang="en-US" dirty="0" err="1" smtClean="0"/>
              <a:t>Relung</a:t>
            </a:r>
            <a:r>
              <a:rPr lang="en-US" dirty="0" smtClean="0"/>
              <a:t>) </a:t>
            </a:r>
            <a:r>
              <a:rPr lang="en-US" dirty="0" err="1" smtClean="0"/>
              <a:t>Ekologi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600200"/>
            <a:ext cx="7772400" cy="4800600"/>
          </a:xfrm>
        </p:spPr>
        <p:txBody>
          <a:bodyPr/>
          <a:lstStyle/>
          <a:p>
            <a:r>
              <a:rPr lang="en-US" sz="2400" dirty="0" smtClean="0"/>
              <a:t>Niche (</a:t>
            </a:r>
            <a:r>
              <a:rPr lang="en-US" sz="2400" dirty="0" err="1" smtClean="0"/>
              <a:t>relung</a:t>
            </a:r>
            <a:r>
              <a:rPr lang="en-US" sz="2400" dirty="0" smtClean="0"/>
              <a:t>) </a:t>
            </a:r>
            <a:r>
              <a:rPr lang="en-US" sz="2400" dirty="0" err="1" smtClean="0"/>
              <a:t>ekologi</a:t>
            </a:r>
            <a:r>
              <a:rPr lang="en-US" sz="2400" dirty="0" smtClean="0"/>
              <a:t>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istilah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termasuk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hanya</a:t>
            </a:r>
            <a:r>
              <a:rPr lang="en-US" sz="2400" dirty="0" smtClean="0"/>
              <a:t> </a:t>
            </a:r>
            <a:r>
              <a:rPr lang="en-US" sz="2400" dirty="0" err="1" smtClean="0"/>
              <a:t>ruang</a:t>
            </a:r>
            <a:r>
              <a:rPr lang="en-US" sz="2400" dirty="0" smtClean="0"/>
              <a:t> </a:t>
            </a:r>
            <a:r>
              <a:rPr lang="en-US" sz="2400" dirty="0" err="1" smtClean="0"/>
              <a:t>fisik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diduduki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organisme</a:t>
            </a:r>
            <a:r>
              <a:rPr lang="en-US" sz="2400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, </a:t>
            </a:r>
            <a:r>
              <a:rPr lang="en-US" sz="2400" dirty="0" err="1" smtClean="0"/>
              <a:t>tetapi</a:t>
            </a:r>
            <a:r>
              <a:rPr lang="en-US" sz="2400" dirty="0" smtClean="0"/>
              <a:t> </a:t>
            </a:r>
            <a:r>
              <a:rPr lang="en-US" sz="2400" dirty="0" err="1" smtClean="0"/>
              <a:t>juga</a:t>
            </a:r>
            <a:r>
              <a:rPr lang="en-US" sz="2400" dirty="0" smtClean="0"/>
              <a:t> </a:t>
            </a:r>
            <a:r>
              <a:rPr lang="en-US" sz="2400" dirty="0" err="1" smtClean="0"/>
              <a:t>peran</a:t>
            </a:r>
            <a:r>
              <a:rPr lang="en-US" sz="2400" dirty="0" smtClean="0"/>
              <a:t> </a:t>
            </a:r>
            <a:r>
              <a:rPr lang="en-US" sz="2400" dirty="0" err="1" smtClean="0"/>
              <a:t>fungsional</a:t>
            </a:r>
            <a:r>
              <a:rPr lang="en-US" sz="2400" dirty="0" smtClean="0"/>
              <a:t> di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masyarakatnya</a:t>
            </a:r>
            <a:r>
              <a:rPr lang="en-US" sz="2400" dirty="0"/>
              <a:t> </a:t>
            </a:r>
            <a:r>
              <a:rPr lang="en-US" sz="2400" dirty="0" smtClean="0"/>
              <a:t>(</a:t>
            </a:r>
            <a:r>
              <a:rPr lang="en-US" sz="2400" dirty="0" err="1" smtClean="0"/>
              <a:t>cth</a:t>
            </a:r>
            <a:r>
              <a:rPr lang="en-US" sz="2400" dirty="0" smtClean="0"/>
              <a:t> : </a:t>
            </a:r>
            <a:r>
              <a:rPr lang="en-US" sz="2400" dirty="0" err="1" smtClean="0"/>
              <a:t>posisi</a:t>
            </a:r>
            <a:r>
              <a:rPr lang="en-US" sz="2400" dirty="0" smtClean="0"/>
              <a:t> </a:t>
            </a:r>
            <a:r>
              <a:rPr lang="en-US" sz="2400" dirty="0" err="1" smtClean="0"/>
              <a:t>trofiknya</a:t>
            </a:r>
            <a:r>
              <a:rPr lang="en-US" sz="2400" dirty="0" smtClean="0"/>
              <a:t>), </a:t>
            </a:r>
            <a:r>
              <a:rPr lang="en-US" sz="2400" dirty="0" err="1" smtClean="0"/>
              <a:t>serta</a:t>
            </a:r>
            <a:r>
              <a:rPr lang="en-US" sz="2400" dirty="0" smtClean="0"/>
              <a:t> </a:t>
            </a:r>
            <a:r>
              <a:rPr lang="en-US" sz="2400" dirty="0" err="1" smtClean="0"/>
              <a:t>posisinya</a:t>
            </a:r>
            <a:r>
              <a:rPr lang="en-US" sz="2400" dirty="0" smtClean="0"/>
              <a:t> di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suhu</a:t>
            </a:r>
            <a:r>
              <a:rPr lang="en-US" sz="2400" dirty="0" smtClean="0"/>
              <a:t>, </a:t>
            </a:r>
            <a:r>
              <a:rPr lang="en-US" sz="2400" dirty="0" err="1" smtClean="0"/>
              <a:t>kelembaban</a:t>
            </a:r>
            <a:r>
              <a:rPr lang="en-US" sz="2400" dirty="0" smtClean="0"/>
              <a:t>, pH, </a:t>
            </a:r>
            <a:r>
              <a:rPr lang="en-US" sz="2400" dirty="0" err="1" smtClean="0"/>
              <a:t>tanah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keadaan</a:t>
            </a:r>
            <a:r>
              <a:rPr lang="en-US" sz="2400" dirty="0" smtClean="0"/>
              <a:t> lain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keberadaannya</a:t>
            </a:r>
            <a:r>
              <a:rPr lang="en-US" sz="2400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Niche </a:t>
            </a:r>
            <a:r>
              <a:rPr lang="en-US" sz="2400" dirty="0" err="1" smtClean="0"/>
              <a:t>ekologi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gabungan</a:t>
            </a:r>
            <a:r>
              <a:rPr lang="en-US" sz="2400" dirty="0" smtClean="0"/>
              <a:t> </a:t>
            </a:r>
            <a:r>
              <a:rPr lang="en-US" sz="2400" dirty="0" err="1" smtClean="0"/>
              <a:t>faktor-faktor</a:t>
            </a:r>
            <a:r>
              <a:rPr lang="en-US" sz="2400" dirty="0" smtClean="0"/>
              <a:t> </a:t>
            </a:r>
            <a:r>
              <a:rPr lang="en-US" sz="2400" dirty="0" err="1" smtClean="0"/>
              <a:t>fisik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keterkaitan</a:t>
            </a:r>
            <a:r>
              <a:rPr lang="en-US" sz="2400" dirty="0" smtClean="0"/>
              <a:t> </a:t>
            </a:r>
            <a:r>
              <a:rPr lang="en-US" sz="2400" dirty="0" err="1" smtClean="0"/>
              <a:t>biotik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dibutuhkan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suatu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organisme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melangsungkan</a:t>
            </a:r>
            <a:r>
              <a:rPr lang="en-US" sz="2400" dirty="0" smtClean="0"/>
              <a:t> </a:t>
            </a:r>
            <a:r>
              <a:rPr lang="en-US" sz="2400" dirty="0" err="1" smtClean="0"/>
              <a:t>kehidupan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berkesinambungan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8512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Niche (</a:t>
            </a:r>
            <a:r>
              <a:rPr lang="en-US" dirty="0" err="1" smtClean="0"/>
              <a:t>Relung</a:t>
            </a:r>
            <a:r>
              <a:rPr lang="en-US" dirty="0" smtClean="0"/>
              <a:t>) </a:t>
            </a:r>
            <a:r>
              <a:rPr lang="en-US" dirty="0" err="1" smtClean="0"/>
              <a:t>Ekologi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3163" y="1981200"/>
            <a:ext cx="7772400" cy="4572000"/>
          </a:xfrm>
        </p:spPr>
        <p:txBody>
          <a:bodyPr/>
          <a:lstStyle/>
          <a:p>
            <a:r>
              <a:rPr lang="en-US" sz="2800" dirty="0" smtClean="0"/>
              <a:t>Habitat </a:t>
            </a:r>
            <a:r>
              <a:rPr lang="en-US" sz="2800" dirty="0" smtClean="0">
                <a:sym typeface="Wingdings" pitchFamily="2" charset="2"/>
              </a:rPr>
              <a:t> “</a:t>
            </a:r>
            <a:r>
              <a:rPr lang="en-US" sz="2800" dirty="0" err="1" smtClean="0">
                <a:sym typeface="Wingdings" pitchFamily="2" charset="2"/>
              </a:rPr>
              <a:t>alamat</a:t>
            </a:r>
            <a:r>
              <a:rPr lang="en-US" sz="2800" dirty="0" smtClean="0">
                <a:sym typeface="Wingdings" pitchFamily="2" charset="2"/>
              </a:rPr>
              <a:t>”</a:t>
            </a:r>
          </a:p>
          <a:p>
            <a:pPr marL="0" indent="0">
              <a:buNone/>
            </a:pPr>
            <a:r>
              <a:rPr lang="en-US" sz="2800" dirty="0" smtClean="0">
                <a:sym typeface="Wingdings" pitchFamily="2" charset="2"/>
              </a:rPr>
              <a:t>    Niche  “</a:t>
            </a:r>
            <a:r>
              <a:rPr lang="en-US" sz="2800" dirty="0" err="1" smtClean="0">
                <a:sym typeface="Wingdings" pitchFamily="2" charset="2"/>
              </a:rPr>
              <a:t>profesi</a:t>
            </a:r>
            <a:r>
              <a:rPr lang="en-US" sz="2800" dirty="0" smtClean="0">
                <a:sym typeface="Wingdings" pitchFamily="2" charset="2"/>
              </a:rPr>
              <a:t>”</a:t>
            </a:r>
          </a:p>
          <a:p>
            <a:r>
              <a:rPr lang="en-US" sz="2800" dirty="0" smtClean="0">
                <a:sym typeface="Wingdings" pitchFamily="2" charset="2"/>
              </a:rPr>
              <a:t>Niche </a:t>
            </a:r>
            <a:r>
              <a:rPr lang="en-US" sz="2800" dirty="0" err="1" smtClean="0">
                <a:sym typeface="Wingdings" pitchFamily="2" charset="2"/>
              </a:rPr>
              <a:t>adalah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posisi</a:t>
            </a:r>
            <a:r>
              <a:rPr lang="en-US" sz="2800" dirty="0" smtClean="0">
                <a:sym typeface="Wingdings" pitchFamily="2" charset="2"/>
              </a:rPr>
              <a:t> yang </a:t>
            </a:r>
            <a:r>
              <a:rPr lang="en-US" sz="2800" dirty="0" err="1" smtClean="0">
                <a:sym typeface="Wingdings" pitchFamily="2" charset="2"/>
              </a:rPr>
              <a:t>dipilih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oleh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suatu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jenis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organisme</a:t>
            </a:r>
            <a:r>
              <a:rPr lang="en-US" sz="2800" dirty="0" smtClean="0">
                <a:sym typeface="Wingdings" pitchFamily="2" charset="2"/>
              </a:rPr>
              <a:t> yang </a:t>
            </a:r>
            <a:r>
              <a:rPr lang="en-US" sz="2800" dirty="0" err="1" smtClean="0">
                <a:sym typeface="Wingdings" pitchFamily="2" charset="2"/>
              </a:rPr>
              <a:t>berkaitan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dengan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faktor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fisik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lingkungan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keterkaitannya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dengan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organisme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lainnya</a:t>
            </a:r>
            <a:r>
              <a:rPr lang="en-US" sz="2800" dirty="0" smtClean="0">
                <a:sym typeface="Wingdings" pitchFamily="2" charset="2"/>
              </a:rPr>
              <a:t> di </a:t>
            </a:r>
            <a:r>
              <a:rPr lang="en-US" sz="2800" dirty="0" err="1" smtClean="0">
                <a:sym typeface="Wingdings" pitchFamily="2" charset="2"/>
              </a:rPr>
              <a:t>dalam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sebuah</a:t>
            </a:r>
            <a:r>
              <a:rPr lang="en-US" sz="2800" dirty="0" smtClean="0">
                <a:sym typeface="Wingdings" pitchFamily="2" charset="2"/>
              </a:rPr>
              <a:t> habitat yang </a:t>
            </a:r>
            <a:r>
              <a:rPr lang="en-US" sz="2800" dirty="0" err="1" smtClean="0">
                <a:sym typeface="Wingdings" pitchFamily="2" charset="2"/>
              </a:rPr>
              <a:t>dibutuhkan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untuk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melangsungkan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kehidupannya</a:t>
            </a:r>
            <a:r>
              <a:rPr lang="en-US" sz="2800" dirty="0" smtClean="0">
                <a:sym typeface="Wingdings" pitchFamily="2" charset="2"/>
              </a:rPr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38295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Niche (</a:t>
            </a:r>
            <a:r>
              <a:rPr lang="en-US" dirty="0" err="1" smtClean="0"/>
              <a:t>Relung</a:t>
            </a:r>
            <a:r>
              <a:rPr lang="en-US" dirty="0" smtClean="0"/>
              <a:t>) </a:t>
            </a:r>
            <a:r>
              <a:rPr lang="en-US" dirty="0" err="1" smtClean="0"/>
              <a:t>Ekologi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752600"/>
            <a:ext cx="7772400" cy="4724400"/>
          </a:xfrm>
        </p:spPr>
        <p:txBody>
          <a:bodyPr/>
          <a:lstStyle/>
          <a:p>
            <a:r>
              <a:rPr lang="en-US" sz="2400" dirty="0" smtClean="0"/>
              <a:t>Niche </a:t>
            </a:r>
            <a:r>
              <a:rPr lang="en-US" sz="2400" dirty="0" err="1" smtClean="0"/>
              <a:t>suhu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kelembaban</a:t>
            </a:r>
            <a:r>
              <a:rPr lang="en-US" sz="2400" dirty="0" smtClean="0"/>
              <a:t> (2 </a:t>
            </a:r>
            <a:r>
              <a:rPr lang="en-US" sz="2400" dirty="0" err="1" smtClean="0"/>
              <a:t>faktor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) </a:t>
            </a:r>
            <a:r>
              <a:rPr lang="en-US" sz="2400" dirty="0" smtClean="0">
                <a:sym typeface="Wingdings" pitchFamily="2" charset="2"/>
              </a:rPr>
              <a:t> X = </a:t>
            </a:r>
            <a:r>
              <a:rPr lang="en-US" sz="2400" dirty="0" err="1" smtClean="0">
                <a:sym typeface="Wingdings" pitchFamily="2" charset="2"/>
              </a:rPr>
              <a:t>suhu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Y = </a:t>
            </a:r>
            <a:r>
              <a:rPr lang="en-US" sz="2400" dirty="0" err="1" smtClean="0">
                <a:sym typeface="Wingdings" pitchFamily="2" charset="2"/>
              </a:rPr>
              <a:t>kelembaban</a:t>
            </a:r>
            <a:endParaRPr lang="en-US" sz="2400" dirty="0" smtClean="0"/>
          </a:p>
          <a:p>
            <a:r>
              <a:rPr lang="en-US" sz="2400" dirty="0" smtClean="0"/>
              <a:t>Niche </a:t>
            </a:r>
            <a:r>
              <a:rPr lang="en-US" sz="2400" dirty="0" err="1" smtClean="0"/>
              <a:t>ditinjau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3 </a:t>
            </a:r>
            <a:r>
              <a:rPr lang="en-US" sz="2400" dirty="0" err="1" smtClean="0"/>
              <a:t>dimensi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b="1" i="1" dirty="0" smtClean="0">
                <a:sym typeface="Wingdings" pitchFamily="2" charset="2"/>
              </a:rPr>
              <a:t>niche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b="1" i="1" dirty="0" err="1" smtClean="0">
                <a:sym typeface="Wingdings" pitchFamily="2" charset="2"/>
              </a:rPr>
              <a:t>hipervolume</a:t>
            </a:r>
            <a:r>
              <a:rPr lang="en-US" sz="2400" b="1" i="1" dirty="0" smtClean="0">
                <a:sym typeface="Wingdings" pitchFamily="2" charset="2"/>
              </a:rPr>
              <a:t> </a:t>
            </a:r>
            <a:r>
              <a:rPr lang="en-US" sz="2400" b="1" i="1" dirty="0" err="1" smtClean="0">
                <a:sym typeface="Wingdings" pitchFamily="2" charset="2"/>
              </a:rPr>
              <a:t>atau</a:t>
            </a:r>
            <a:r>
              <a:rPr lang="en-US" sz="2400" b="1" i="1" dirty="0" smtClean="0">
                <a:sym typeface="Wingdings" pitchFamily="2" charset="2"/>
              </a:rPr>
              <a:t> niche </a:t>
            </a:r>
            <a:r>
              <a:rPr lang="en-US" sz="2400" b="1" i="1" dirty="0" err="1" smtClean="0">
                <a:sym typeface="Wingdings" pitchFamily="2" charset="2"/>
              </a:rPr>
              <a:t>multidimensi</a:t>
            </a:r>
            <a:endParaRPr lang="en-US" sz="2400" b="1" i="1" dirty="0" smtClean="0">
              <a:sym typeface="Wingdings" pitchFamily="2" charset="2"/>
            </a:endParaRPr>
          </a:p>
          <a:p>
            <a:r>
              <a:rPr lang="en-US" sz="2400" dirty="0" err="1" smtClean="0">
                <a:sym typeface="Wingdings" pitchFamily="2" charset="2"/>
              </a:rPr>
              <a:t>Mengkaji</a:t>
            </a:r>
            <a:r>
              <a:rPr lang="en-US" sz="2400" dirty="0" smtClean="0">
                <a:sym typeface="Wingdings" pitchFamily="2" charset="2"/>
              </a:rPr>
              <a:t> niche </a:t>
            </a:r>
            <a:r>
              <a:rPr lang="en-US" sz="2400" dirty="0" err="1" smtClean="0">
                <a:sym typeface="Wingdings" pitchFamily="2" charset="2"/>
              </a:rPr>
              <a:t>organisme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secara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keseluruhan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kesulitan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sehingga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dikaji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hanya</a:t>
            </a:r>
            <a:r>
              <a:rPr lang="en-US" sz="2400" dirty="0" smtClean="0">
                <a:sym typeface="Wingdings" pitchFamily="2" charset="2"/>
              </a:rPr>
              <a:t> 3 </a:t>
            </a:r>
            <a:r>
              <a:rPr lang="en-US" sz="2400" dirty="0" err="1" smtClean="0">
                <a:sym typeface="Wingdings" pitchFamily="2" charset="2"/>
              </a:rPr>
              <a:t>dimensi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saja</a:t>
            </a:r>
            <a:r>
              <a:rPr lang="en-US" sz="2400" dirty="0" smtClean="0">
                <a:sym typeface="Wingdings" pitchFamily="2" charset="2"/>
              </a:rPr>
              <a:t>. </a:t>
            </a:r>
            <a:r>
              <a:rPr lang="en-US" sz="2400" dirty="0" err="1" smtClean="0">
                <a:sym typeface="Wingdings" pitchFamily="2" charset="2"/>
              </a:rPr>
              <a:t>Cth</a:t>
            </a:r>
            <a:r>
              <a:rPr lang="en-US" sz="2400" dirty="0" smtClean="0">
                <a:sym typeface="Wingdings" pitchFamily="2" charset="2"/>
              </a:rPr>
              <a:t> : X = </a:t>
            </a:r>
            <a:r>
              <a:rPr lang="en-US" sz="2400" dirty="0" err="1" smtClean="0">
                <a:sym typeface="Wingdings" pitchFamily="2" charset="2"/>
              </a:rPr>
              <a:t>suhu</a:t>
            </a:r>
            <a:r>
              <a:rPr lang="en-US" sz="2400" dirty="0" smtClean="0">
                <a:sym typeface="Wingdings" pitchFamily="2" charset="2"/>
              </a:rPr>
              <a:t>, Y = </a:t>
            </a:r>
            <a:r>
              <a:rPr lang="en-US" sz="2400" dirty="0" err="1" smtClean="0">
                <a:sym typeface="Wingdings" pitchFamily="2" charset="2"/>
              </a:rPr>
              <a:t>kelembaban</a:t>
            </a:r>
            <a:r>
              <a:rPr lang="en-US" sz="2400" dirty="0" smtClean="0">
                <a:sym typeface="Wingdings" pitchFamily="2" charset="2"/>
              </a:rPr>
              <a:t>, Z = </a:t>
            </a:r>
            <a:r>
              <a:rPr lang="en-US" sz="2400" dirty="0" err="1" smtClean="0">
                <a:sym typeface="Wingdings" pitchFamily="2" charset="2"/>
              </a:rPr>
              <a:t>intensitas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cahaya</a:t>
            </a:r>
            <a:r>
              <a:rPr lang="en-US" sz="2400" dirty="0" smtClean="0">
                <a:sym typeface="Wingdings" pitchFamily="2" charset="2"/>
              </a:rPr>
              <a:t> </a:t>
            </a:r>
          </a:p>
          <a:p>
            <a:r>
              <a:rPr lang="en-US" sz="2400" dirty="0" smtClean="0">
                <a:sym typeface="Wingdings" pitchFamily="2" charset="2"/>
              </a:rPr>
              <a:t>Niche </a:t>
            </a:r>
            <a:r>
              <a:rPr lang="en-US" sz="2400" dirty="0" err="1" smtClean="0">
                <a:sym typeface="Wingdings" pitchFamily="2" charset="2"/>
              </a:rPr>
              <a:t>dalam</a:t>
            </a:r>
            <a:r>
              <a:rPr lang="en-US" sz="2400" dirty="0" smtClean="0">
                <a:sym typeface="Wingdings" pitchFamily="2" charset="2"/>
              </a:rPr>
              <a:t> habitat </a:t>
            </a:r>
            <a:r>
              <a:rPr lang="en-US" sz="2400" dirty="0" err="1" smtClean="0">
                <a:sym typeface="Wingdings" pitchFamily="2" charset="2"/>
              </a:rPr>
              <a:t>dapat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tumpang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tindih</a:t>
            </a:r>
            <a:r>
              <a:rPr lang="en-US" sz="2400" dirty="0" smtClean="0">
                <a:sym typeface="Wingdings" pitchFamily="2" charset="2"/>
              </a:rPr>
              <a:t>  niche </a:t>
            </a:r>
            <a:r>
              <a:rPr lang="en-US" sz="2400" dirty="0" err="1" smtClean="0">
                <a:sym typeface="Wingdings" pitchFamily="2" charset="2"/>
              </a:rPr>
              <a:t>berdasar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faktor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lingkungan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saling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tumpang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tindih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tetapi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tidak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mungkin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ada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saling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lepas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sama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sekali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19691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/>
              <a:t>Kualifikasi</a:t>
            </a:r>
            <a:r>
              <a:rPr lang="en-US" sz="3600" dirty="0" smtClean="0"/>
              <a:t> Niche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Niche Fundamental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Relung</a:t>
            </a:r>
            <a:r>
              <a:rPr lang="en-US" dirty="0" smtClean="0"/>
              <a:t> yang </a:t>
            </a:r>
            <a:r>
              <a:rPr lang="en-US" dirty="0" err="1" smtClean="0"/>
              <a:t>berpotensi</a:t>
            </a:r>
            <a:r>
              <a:rPr lang="en-US" dirty="0" smtClean="0"/>
              <a:t> </a:t>
            </a:r>
            <a:r>
              <a:rPr lang="en-US" dirty="0" err="1" smtClean="0"/>
              <a:t>ditempati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spesies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endParaRPr lang="en-US" dirty="0" smtClean="0"/>
          </a:p>
          <a:p>
            <a:r>
              <a:rPr lang="en-US" dirty="0" err="1" smtClean="0"/>
              <a:t>Spesies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tumbuh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bereproduksi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pesaing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Niche </a:t>
            </a:r>
            <a:r>
              <a:rPr lang="en-US" dirty="0" err="1" smtClean="0"/>
              <a:t>Terwujud</a:t>
            </a:r>
            <a:r>
              <a:rPr lang="en-US" dirty="0" smtClean="0"/>
              <a:t> (</a:t>
            </a:r>
            <a:r>
              <a:rPr lang="en-US" dirty="0" err="1" smtClean="0"/>
              <a:t>Realita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relung</a:t>
            </a:r>
            <a:r>
              <a:rPr lang="en-US" dirty="0" smtClean="0"/>
              <a:t> fundamental yang </a:t>
            </a:r>
            <a:r>
              <a:rPr lang="en-US" dirty="0" err="1" smtClean="0"/>
              <a:t>betul-betul</a:t>
            </a:r>
            <a:r>
              <a:rPr lang="en-US" dirty="0" smtClean="0"/>
              <a:t> </a:t>
            </a:r>
            <a:r>
              <a:rPr lang="en-US" dirty="0" err="1" smtClean="0"/>
              <a:t>ditempati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712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9525" y="914400"/>
            <a:ext cx="9153525" cy="5880100"/>
            <a:chOff x="609600" y="409575"/>
            <a:chExt cx="9386913" cy="588010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" y="409575"/>
              <a:ext cx="4489450" cy="5880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9050" y="1201737"/>
              <a:ext cx="4897463" cy="4295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" name="TextBox 2"/>
          <p:cNvSpPr txBox="1"/>
          <p:nvPr/>
        </p:nvSpPr>
        <p:spPr>
          <a:xfrm>
            <a:off x="1885950" y="266700"/>
            <a:ext cx="6038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/>
              <a:t>Contoh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Relung</a:t>
            </a:r>
            <a:r>
              <a:rPr lang="en-US" sz="2000" b="1" dirty="0" smtClean="0"/>
              <a:t> Fundamental </a:t>
            </a:r>
            <a:r>
              <a:rPr lang="en-US" sz="2000" b="1" dirty="0" err="1" smtClean="0"/>
              <a:t>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Terwujud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480517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0"/>
            <a:ext cx="7772400" cy="4114800"/>
          </a:xfrm>
        </p:spPr>
        <p:txBody>
          <a:bodyPr/>
          <a:lstStyle/>
          <a:p>
            <a:r>
              <a:rPr lang="en-US" sz="2400" b="1" i="1" dirty="0" smtClean="0"/>
              <a:t>Niche </a:t>
            </a:r>
            <a:r>
              <a:rPr lang="en-US" sz="2400" b="1" i="1" dirty="0" err="1" smtClean="0"/>
              <a:t>trofik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berdasarkan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jenis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makanan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dipilih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oleh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organisme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cth</a:t>
            </a:r>
            <a:r>
              <a:rPr lang="en-US" sz="2400" dirty="0" smtClean="0">
                <a:sym typeface="Wingdings" pitchFamily="2" charset="2"/>
              </a:rPr>
              <a:t> : </a:t>
            </a:r>
            <a:r>
              <a:rPr lang="en-US" sz="2400" dirty="0" err="1" smtClean="0">
                <a:sym typeface="Wingdings" pitchFamily="2" charset="2"/>
              </a:rPr>
              <a:t>herbivora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carnivora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omnivora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b="1" i="1" dirty="0" smtClean="0">
                <a:sym typeface="Wingdings" pitchFamily="2" charset="2"/>
              </a:rPr>
              <a:t>Niche temporal/</a:t>
            </a:r>
            <a:r>
              <a:rPr lang="en-US" sz="2400" b="1" i="1" dirty="0" err="1" smtClean="0">
                <a:sym typeface="Wingdings" pitchFamily="2" charset="2"/>
              </a:rPr>
              <a:t>waktu</a:t>
            </a:r>
            <a:r>
              <a:rPr lang="en-US" sz="2400" b="1" i="1" dirty="0" smtClean="0">
                <a:sym typeface="Wingdings" pitchFamily="2" charset="2"/>
              </a:rPr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berdasarkan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waktu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dipilih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oleh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organisme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untuk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beraktivitas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memenuhi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kebutuhan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hidupnya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cth</a:t>
            </a:r>
            <a:r>
              <a:rPr lang="en-US" sz="2400" dirty="0" smtClean="0">
                <a:sym typeface="Wingdings" pitchFamily="2" charset="2"/>
              </a:rPr>
              <a:t> : diurnal, </a:t>
            </a:r>
            <a:r>
              <a:rPr lang="en-US" sz="2400" dirty="0" err="1" smtClean="0">
                <a:sym typeface="Wingdings" pitchFamily="2" charset="2"/>
              </a:rPr>
              <a:t>nokturnal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b="1" i="1" dirty="0" smtClean="0"/>
              <a:t>Niche spatial/</a:t>
            </a:r>
            <a:r>
              <a:rPr lang="en-US" sz="2400" b="1" i="1" dirty="0" err="1" smtClean="0"/>
              <a:t>ruang</a:t>
            </a:r>
            <a:r>
              <a:rPr lang="en-US" sz="2400" b="1" i="1" dirty="0" smtClean="0"/>
              <a:t>/</a:t>
            </a:r>
            <a:r>
              <a:rPr lang="en-US" sz="2400" b="1" i="1" dirty="0" err="1" smtClean="0"/>
              <a:t>mikro</a:t>
            </a:r>
            <a:r>
              <a:rPr lang="en-US" sz="2400" b="1" i="1" dirty="0" smtClean="0"/>
              <a:t> habitat </a:t>
            </a:r>
            <a:r>
              <a:rPr lang="en-US" sz="2400" b="1" i="1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berdasarkan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ruang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dipilih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untuk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tempat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tinggal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suatu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organisme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2778818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Makin </a:t>
            </a:r>
            <a:r>
              <a:rPr lang="en-US" sz="2400" dirty="0" err="1" smtClean="0"/>
              <a:t>beragam</a:t>
            </a:r>
            <a:r>
              <a:rPr lang="en-US" sz="2400" dirty="0" smtClean="0"/>
              <a:t> </a:t>
            </a:r>
            <a:r>
              <a:rPr lang="en-US" sz="2400" dirty="0" err="1" smtClean="0"/>
              <a:t>kondisi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, </a:t>
            </a:r>
            <a:r>
              <a:rPr lang="en-US" sz="2400" dirty="0" err="1" smtClean="0"/>
              <a:t>makin</a:t>
            </a:r>
            <a:r>
              <a:rPr lang="en-US" sz="2400" dirty="0" smtClean="0"/>
              <a:t> </a:t>
            </a:r>
            <a:r>
              <a:rPr lang="en-US" sz="2400" dirty="0" err="1" smtClean="0"/>
              <a:t>banyak</a:t>
            </a:r>
            <a:r>
              <a:rPr lang="en-US" sz="2400" dirty="0" smtClean="0"/>
              <a:t> niche yang </a:t>
            </a:r>
            <a:r>
              <a:rPr lang="en-US" sz="2400" dirty="0" err="1" smtClean="0"/>
              <a:t>tersedia</a:t>
            </a:r>
            <a:r>
              <a:rPr lang="en-US" sz="2400" dirty="0" smtClean="0"/>
              <a:t> </a:t>
            </a:r>
            <a:r>
              <a:rPr lang="en-US" sz="2400" dirty="0" err="1" smtClean="0"/>
              <a:t>sehingga</a:t>
            </a:r>
            <a:r>
              <a:rPr lang="en-US" sz="2400" dirty="0" smtClean="0"/>
              <a:t> </a:t>
            </a:r>
            <a:r>
              <a:rPr lang="en-US" sz="2400" dirty="0" err="1" smtClean="0"/>
              <a:t>makin</a:t>
            </a:r>
            <a:r>
              <a:rPr lang="en-US" sz="2400" dirty="0" smtClean="0"/>
              <a:t> </a:t>
            </a:r>
            <a:r>
              <a:rPr lang="en-US" sz="2400" dirty="0" err="1" smtClean="0"/>
              <a:t>banyak</a:t>
            </a:r>
            <a:r>
              <a:rPr lang="en-US" sz="2400" dirty="0" smtClean="0"/>
              <a:t> </a:t>
            </a:r>
            <a:r>
              <a:rPr lang="en-US" sz="2400" dirty="0" err="1" smtClean="0"/>
              <a:t>jenis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organisme</a:t>
            </a:r>
            <a:r>
              <a:rPr lang="en-US" sz="2400" dirty="0" smtClean="0"/>
              <a:t> yang </a:t>
            </a:r>
            <a:r>
              <a:rPr lang="en-US" sz="2400" dirty="0" err="1" smtClean="0"/>
              <a:t>tinggal</a:t>
            </a:r>
            <a:r>
              <a:rPr lang="en-US" sz="2400" dirty="0" smtClean="0"/>
              <a:t> di </a:t>
            </a:r>
            <a:r>
              <a:rPr lang="en-US" sz="2400" dirty="0" err="1" smtClean="0"/>
              <a:t>tempat</a:t>
            </a:r>
            <a:r>
              <a:rPr lang="en-US" sz="2400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demikian</a:t>
            </a:r>
            <a:r>
              <a:rPr lang="en-US" sz="2400" dirty="0" smtClean="0"/>
              <a:t> </a:t>
            </a:r>
            <a:r>
              <a:rPr lang="en-US" sz="2400" dirty="0" err="1" smtClean="0"/>
              <a:t>memungkinkan</a:t>
            </a:r>
            <a:r>
              <a:rPr lang="en-US" sz="2400" dirty="0" smtClean="0"/>
              <a:t> </a:t>
            </a:r>
            <a:r>
              <a:rPr lang="en-US" sz="2400" dirty="0" err="1" smtClean="0"/>
              <a:t>menimbulkan</a:t>
            </a:r>
            <a:r>
              <a:rPr lang="en-US" sz="2400" dirty="0" smtClean="0"/>
              <a:t> </a:t>
            </a:r>
            <a:r>
              <a:rPr lang="en-US" sz="2400" dirty="0" err="1" smtClean="0"/>
              <a:t>kompetisi</a:t>
            </a:r>
            <a:r>
              <a:rPr lang="en-US" sz="2400" dirty="0" smtClean="0"/>
              <a:t> </a:t>
            </a:r>
          </a:p>
          <a:p>
            <a:r>
              <a:rPr lang="en-US" sz="2400" dirty="0" err="1"/>
              <a:t>Apa</a:t>
            </a:r>
            <a:r>
              <a:rPr lang="en-US" sz="2400" dirty="0"/>
              <a:t> yang lama-lama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terjadi</a:t>
            </a:r>
            <a:r>
              <a:rPr lang="en-US" sz="2400" dirty="0"/>
              <a:t>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komunitas</a:t>
            </a:r>
            <a:r>
              <a:rPr lang="en-US" sz="2400" dirty="0"/>
              <a:t> </a:t>
            </a:r>
            <a:r>
              <a:rPr lang="en-US" sz="2400" dirty="0" err="1"/>
              <a:t>ketika</a:t>
            </a:r>
            <a:r>
              <a:rPr lang="en-US" sz="2400" dirty="0"/>
              <a:t> 2 </a:t>
            </a:r>
            <a:r>
              <a:rPr lang="en-US" sz="2400" dirty="0" err="1"/>
              <a:t>spesies</a:t>
            </a:r>
            <a:r>
              <a:rPr lang="en-US" sz="2400" dirty="0"/>
              <a:t> </a:t>
            </a:r>
            <a:r>
              <a:rPr lang="en-US" sz="2400" dirty="0" err="1"/>
              <a:t>berkompetisi</a:t>
            </a:r>
            <a:r>
              <a:rPr lang="en-US" sz="2400" dirty="0"/>
              <a:t> </a:t>
            </a:r>
            <a:r>
              <a:rPr lang="en-US" sz="2400" dirty="0" err="1"/>
              <a:t>langsung</a:t>
            </a:r>
            <a:r>
              <a:rPr lang="en-US" sz="2400" dirty="0"/>
              <a:t> </a:t>
            </a:r>
            <a:r>
              <a:rPr lang="en-US" sz="2400" dirty="0" err="1"/>
              <a:t>memperebutkan</a:t>
            </a:r>
            <a:r>
              <a:rPr lang="en-US" sz="2400" dirty="0"/>
              <a:t> </a:t>
            </a: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/>
              <a:t>daya</a:t>
            </a:r>
            <a:r>
              <a:rPr lang="en-US" sz="2400" dirty="0"/>
              <a:t> yang </a:t>
            </a:r>
            <a:r>
              <a:rPr lang="en-US" sz="2400" dirty="0" err="1"/>
              <a:t>terbatas</a:t>
            </a:r>
            <a:r>
              <a:rPr lang="en-US" sz="2400" dirty="0"/>
              <a:t>?</a:t>
            </a:r>
          </a:p>
          <a:p>
            <a:endParaRPr lang="en-US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55038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 smtClean="0"/>
              <a:t>Prinsip</a:t>
            </a:r>
            <a:r>
              <a:rPr lang="en-US" sz="2800" dirty="0" smtClean="0"/>
              <a:t> </a:t>
            </a:r>
            <a:r>
              <a:rPr lang="en-US" sz="2800" dirty="0" err="1" smtClean="0"/>
              <a:t>Eksklusif</a:t>
            </a:r>
            <a:r>
              <a:rPr lang="en-US" sz="2800" dirty="0" smtClean="0"/>
              <a:t> </a:t>
            </a:r>
            <a:r>
              <a:rPr lang="en-US" sz="2800" dirty="0" err="1" smtClean="0"/>
              <a:t>Kompetitif</a:t>
            </a:r>
            <a:r>
              <a:rPr lang="en-US" sz="2800" dirty="0" smtClean="0"/>
              <a:t> (competitive exclusion)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mungkin</a:t>
            </a:r>
            <a:r>
              <a:rPr lang="en-US" sz="2400" dirty="0" smtClean="0"/>
              <a:t> 2 </a:t>
            </a:r>
            <a:r>
              <a:rPr lang="en-US" sz="2400" dirty="0" err="1" smtClean="0"/>
              <a:t>organisme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niche yang </a:t>
            </a:r>
            <a:r>
              <a:rPr lang="en-US" sz="2400" dirty="0" err="1" smtClean="0"/>
              <a:t>benar-benar</a:t>
            </a:r>
            <a:r>
              <a:rPr lang="en-US" sz="2400" dirty="0" smtClean="0"/>
              <a:t> </a:t>
            </a:r>
            <a:r>
              <a:rPr lang="en-US" sz="2400" dirty="0" err="1" smtClean="0"/>
              <a:t>sama</a:t>
            </a:r>
            <a:r>
              <a:rPr lang="en-US" sz="2400" dirty="0" smtClean="0"/>
              <a:t> </a:t>
            </a:r>
            <a:r>
              <a:rPr lang="en-US" sz="2400" dirty="0" err="1" smtClean="0"/>
              <a:t>dapt</a:t>
            </a:r>
            <a:r>
              <a:rPr lang="en-US" sz="2400" dirty="0" smtClean="0"/>
              <a:t> </a:t>
            </a:r>
            <a:r>
              <a:rPr lang="en-US" sz="2400" dirty="0" err="1" smtClean="0"/>
              <a:t>hidup</a:t>
            </a:r>
            <a:r>
              <a:rPr lang="en-US" sz="2400" dirty="0" smtClean="0"/>
              <a:t> </a:t>
            </a:r>
            <a:r>
              <a:rPr lang="en-US" sz="2400" dirty="0" err="1" smtClean="0"/>
              <a:t>berdampingan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habitat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jangka</a:t>
            </a:r>
            <a:r>
              <a:rPr lang="en-US" sz="2400" dirty="0" smtClean="0"/>
              <a:t> </a:t>
            </a:r>
            <a:r>
              <a:rPr lang="en-US" sz="2400" dirty="0" err="1" smtClean="0"/>
              <a:t>waktu</a:t>
            </a:r>
            <a:r>
              <a:rPr lang="en-US" sz="2400" dirty="0" smtClean="0"/>
              <a:t> yang lama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karena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terjadi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kompetisi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sehingga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menimbulkan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beberapa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kemungkinan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smtClean="0">
                <a:sym typeface="Wingdings" pitchFamily="2" charset="2"/>
              </a:rPr>
              <a:t>Makin </a:t>
            </a:r>
            <a:r>
              <a:rPr lang="en-US" sz="2400" dirty="0" err="1" smtClean="0">
                <a:sym typeface="Wingdings" pitchFamily="2" charset="2"/>
              </a:rPr>
              <a:t>banyak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kesamaan</a:t>
            </a:r>
            <a:r>
              <a:rPr lang="en-US" sz="2400" dirty="0" smtClean="0">
                <a:sym typeface="Wingdings" pitchFamily="2" charset="2"/>
              </a:rPr>
              <a:t> niche, </a:t>
            </a:r>
            <a:r>
              <a:rPr lang="en-US" sz="2400" dirty="0" err="1" smtClean="0">
                <a:sym typeface="Wingdings" pitchFamily="2" charset="2"/>
              </a:rPr>
              <a:t>maka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makin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tinggi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tingkat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kompetisi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smtClean="0">
                <a:sym typeface="Wingdings" pitchFamily="2" charset="2"/>
              </a:rPr>
              <a:t>Makin </a:t>
            </a:r>
            <a:r>
              <a:rPr lang="en-US" sz="2400" dirty="0" err="1" smtClean="0">
                <a:sym typeface="Wingdings" pitchFamily="2" charset="2"/>
              </a:rPr>
              <a:t>rendah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kesamaan</a:t>
            </a:r>
            <a:r>
              <a:rPr lang="en-US" sz="2400" dirty="0" smtClean="0">
                <a:sym typeface="Wingdings" pitchFamily="2" charset="2"/>
              </a:rPr>
              <a:t> niche, </a:t>
            </a:r>
            <a:r>
              <a:rPr lang="en-US" sz="2400" dirty="0" err="1" smtClean="0">
                <a:sym typeface="Wingdings" pitchFamily="2" charset="2"/>
              </a:rPr>
              <a:t>maka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makin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rendah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tingkat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kompetisi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274576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 smtClean="0"/>
              <a:t>Kemungkinan</a:t>
            </a:r>
            <a:r>
              <a:rPr lang="en-US" sz="3200" dirty="0" smtClean="0"/>
              <a:t> yang </a:t>
            </a:r>
            <a:r>
              <a:rPr lang="en-US" sz="3200" dirty="0" err="1" smtClean="0"/>
              <a:t>terjadi</a:t>
            </a:r>
            <a:r>
              <a:rPr lang="en-US" sz="3200" dirty="0" smtClean="0"/>
              <a:t> </a:t>
            </a:r>
            <a:r>
              <a:rPr lang="en-US" sz="3200" dirty="0" err="1" smtClean="0"/>
              <a:t>karena</a:t>
            </a:r>
            <a:r>
              <a:rPr lang="en-US" sz="3200" dirty="0" smtClean="0"/>
              <a:t> </a:t>
            </a:r>
            <a:r>
              <a:rPr lang="en-US" sz="3200" dirty="0" err="1" smtClean="0"/>
              <a:t>kompetisi</a:t>
            </a:r>
            <a:r>
              <a:rPr lang="en-US" sz="3200" dirty="0" smtClean="0"/>
              <a:t> :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447800"/>
            <a:ext cx="7772400" cy="4114800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n-US" sz="2000" dirty="0" err="1" smtClean="0"/>
              <a:t>Populasi</a:t>
            </a:r>
            <a:r>
              <a:rPr lang="en-US" sz="2000" dirty="0" smtClean="0"/>
              <a:t> </a:t>
            </a:r>
            <a:r>
              <a:rPr lang="en-US" sz="2000" dirty="0" err="1" smtClean="0"/>
              <a:t>memenangkan</a:t>
            </a:r>
            <a:r>
              <a:rPr lang="en-US" sz="2000" dirty="0" smtClean="0"/>
              <a:t> </a:t>
            </a:r>
            <a:r>
              <a:rPr lang="en-US" sz="2000" dirty="0" err="1" smtClean="0"/>
              <a:t>kompetisi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semua</a:t>
            </a:r>
            <a:r>
              <a:rPr lang="en-US" sz="2000" dirty="0" smtClean="0"/>
              <a:t> </a:t>
            </a:r>
            <a:r>
              <a:rPr lang="en-US" sz="2000" dirty="0" err="1" smtClean="0"/>
              <a:t>wilayah</a:t>
            </a:r>
            <a:r>
              <a:rPr lang="en-US" sz="2000" dirty="0" smtClean="0"/>
              <a:t>, </a:t>
            </a:r>
            <a:r>
              <a:rPr lang="en-US" sz="2000" dirty="0" err="1" smtClean="0"/>
              <a:t>sehingga</a:t>
            </a:r>
            <a:r>
              <a:rPr lang="en-US" sz="2000" dirty="0" smtClean="0"/>
              <a:t>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mengusir</a:t>
            </a:r>
            <a:r>
              <a:rPr lang="en-US" sz="2000" dirty="0" smtClean="0"/>
              <a:t> </a:t>
            </a:r>
            <a:r>
              <a:rPr lang="en-US" sz="2000" dirty="0" err="1" smtClean="0"/>
              <a:t>populasi</a:t>
            </a:r>
            <a:r>
              <a:rPr lang="en-US" sz="2000" dirty="0" smtClean="0"/>
              <a:t> yang </a:t>
            </a:r>
            <a:r>
              <a:rPr lang="en-US" sz="2000" dirty="0" err="1" smtClean="0"/>
              <a:t>kalah</a:t>
            </a:r>
            <a:r>
              <a:rPr lang="en-US" sz="2000" dirty="0" smtClean="0"/>
              <a:t> </a:t>
            </a:r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dirty="0" err="1" smtClean="0">
                <a:sym typeface="Wingdings" pitchFamily="2" charset="2"/>
              </a:rPr>
              <a:t>sehingga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wilayah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tsb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dihuni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oleh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populasi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menang</a:t>
            </a:r>
            <a:r>
              <a:rPr lang="en-US" sz="2000" dirty="0" smtClean="0">
                <a:sym typeface="Wingdings" pitchFamily="2" charset="2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000" dirty="0" err="1" smtClean="0">
                <a:sym typeface="Wingdings" pitchFamily="2" charset="2"/>
              </a:rPr>
              <a:t>Jika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satu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populasi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memenangkan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kompetisi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pada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sebagain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wilayah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populasi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lainnya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memenangkan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kompetisi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pada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bagian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wilayah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lainnya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sehingga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mereka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berbagi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wilayah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dengan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batas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tidak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jelas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tumpang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tindih</a:t>
            </a:r>
            <a:r>
              <a:rPr lang="en-US" sz="2000" dirty="0" smtClean="0">
                <a:sym typeface="Wingdings" pitchFamily="2" charset="2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000" dirty="0" smtClean="0">
                <a:sym typeface="Wingdings" pitchFamily="2" charset="2"/>
              </a:rPr>
              <a:t>Salah </a:t>
            </a:r>
            <a:r>
              <a:rPr lang="en-US" sz="2000" dirty="0" err="1" smtClean="0">
                <a:sym typeface="Wingdings" pitchFamily="2" charset="2"/>
              </a:rPr>
              <a:t>satu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atau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kedua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populasi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tsb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mengubah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satu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atau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beberapa</a:t>
            </a:r>
            <a:r>
              <a:rPr lang="en-US" sz="2000" dirty="0" smtClean="0">
                <a:sym typeface="Wingdings" pitchFamily="2" charset="2"/>
              </a:rPr>
              <a:t> niche </a:t>
            </a:r>
            <a:r>
              <a:rPr lang="en-US" sz="2000" dirty="0" err="1" smtClean="0">
                <a:sym typeface="Wingdings" pitchFamily="2" charset="2"/>
              </a:rPr>
              <a:t>mereka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masing-masing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atau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berdampingan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karena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ada</a:t>
            </a:r>
            <a:r>
              <a:rPr lang="en-US" sz="2000" dirty="0" smtClean="0">
                <a:sym typeface="Wingdings" pitchFamily="2" charset="2"/>
              </a:rPr>
              <a:t> niche yang </a:t>
            </a:r>
            <a:r>
              <a:rPr lang="en-US" sz="2000" dirty="0" err="1" smtClean="0">
                <a:sym typeface="Wingdings" pitchFamily="2" charset="2"/>
              </a:rPr>
              <a:t>berbeda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sehingga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mengurangi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kompetisi</a:t>
            </a:r>
            <a:r>
              <a:rPr lang="en-US" sz="2000" dirty="0" smtClean="0">
                <a:sym typeface="Wingdings" pitchFamily="2" charset="2"/>
              </a:rPr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32706461"/>
      </p:ext>
    </p:extLst>
  </p:cSld>
  <p:clrMapOvr>
    <a:masterClrMapping/>
  </p:clrMapOvr>
</p:sld>
</file>

<file path=ppt/theme/theme1.xml><?xml version="1.0" encoding="utf-8"?>
<a:theme xmlns:a="http://schemas.openxmlformats.org/drawingml/2006/main" name="Dad`s Tie">
  <a:themeElements>
    <a:clrScheme name="Dad`s Tie 2">
      <a:dk1>
        <a:srgbClr val="000000"/>
      </a:dk1>
      <a:lt1>
        <a:srgbClr val="FFFFFF"/>
      </a:lt1>
      <a:dk2>
        <a:srgbClr val="003366"/>
      </a:dk2>
      <a:lt2>
        <a:srgbClr val="5490A8"/>
      </a:lt2>
      <a:accent1>
        <a:srgbClr val="0099CC"/>
      </a:accent1>
      <a:accent2>
        <a:srgbClr val="3366CC"/>
      </a:accent2>
      <a:accent3>
        <a:srgbClr val="FFFFFF"/>
      </a:accent3>
      <a:accent4>
        <a:srgbClr val="000000"/>
      </a:accent4>
      <a:accent5>
        <a:srgbClr val="AACAE2"/>
      </a:accent5>
      <a:accent6>
        <a:srgbClr val="2D5CB9"/>
      </a:accent6>
      <a:hlink>
        <a:srgbClr val="99CCFF"/>
      </a:hlink>
      <a:folHlink>
        <a:srgbClr val="E1E1B7"/>
      </a:folHlink>
    </a:clrScheme>
    <a:fontScheme name="Dad`s Tie">
      <a:majorFont>
        <a:latin typeface="Times New Roman"/>
        <a:ea typeface=""/>
        <a:cs typeface="Times New Roman"/>
      </a:majorFont>
      <a:minorFont>
        <a:latin typeface="Arial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lnDef>
  </a:objectDefaults>
  <a:extraClrSchemeLst>
    <a:extraClrScheme>
      <a:clrScheme name="Dad`s Tie 1">
        <a:dk1>
          <a:srgbClr val="5490A8"/>
        </a:dk1>
        <a:lt1>
          <a:srgbClr val="DDDDDD"/>
        </a:lt1>
        <a:dk2>
          <a:srgbClr val="00172E"/>
        </a:dk2>
        <a:lt2>
          <a:srgbClr val="CCECFF"/>
        </a:lt2>
        <a:accent1>
          <a:srgbClr val="0099CC"/>
        </a:accent1>
        <a:accent2>
          <a:srgbClr val="3366CC"/>
        </a:accent2>
        <a:accent3>
          <a:srgbClr val="AAABAD"/>
        </a:accent3>
        <a:accent4>
          <a:srgbClr val="BDBDBD"/>
        </a:accent4>
        <a:accent5>
          <a:srgbClr val="AACAE2"/>
        </a:accent5>
        <a:accent6>
          <a:srgbClr val="2D5CB9"/>
        </a:accent6>
        <a:hlink>
          <a:srgbClr val="99CCFF"/>
        </a:hlink>
        <a:folHlink>
          <a:srgbClr val="E1E1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d`s Tie 2">
        <a:dk1>
          <a:srgbClr val="000000"/>
        </a:dk1>
        <a:lt1>
          <a:srgbClr val="FFFFFF"/>
        </a:lt1>
        <a:dk2>
          <a:srgbClr val="003366"/>
        </a:dk2>
        <a:lt2>
          <a:srgbClr val="5490A8"/>
        </a:lt2>
        <a:accent1>
          <a:srgbClr val="0099CC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AACAE2"/>
        </a:accent5>
        <a:accent6>
          <a:srgbClr val="2D5CB9"/>
        </a:accent6>
        <a:hlink>
          <a:srgbClr val="99CCFF"/>
        </a:hlink>
        <a:folHlink>
          <a:srgbClr val="E1E1B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d`s Ti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d`s Tie 4">
        <a:dk1>
          <a:srgbClr val="000000"/>
        </a:dk1>
        <a:lt1>
          <a:srgbClr val="FFFFFF"/>
        </a:lt1>
        <a:dk2>
          <a:srgbClr val="666633"/>
        </a:dk2>
        <a:lt2>
          <a:srgbClr val="908A6C"/>
        </a:lt2>
        <a:accent1>
          <a:srgbClr val="808000"/>
        </a:accent1>
        <a:accent2>
          <a:srgbClr val="996633"/>
        </a:accent2>
        <a:accent3>
          <a:srgbClr val="FFFFFF"/>
        </a:accent3>
        <a:accent4>
          <a:srgbClr val="000000"/>
        </a:accent4>
        <a:accent5>
          <a:srgbClr val="C0C0AA"/>
        </a:accent5>
        <a:accent6>
          <a:srgbClr val="8A5C2D"/>
        </a:accent6>
        <a:hlink>
          <a:srgbClr val="CCCC00"/>
        </a:hlink>
        <a:folHlink>
          <a:srgbClr val="D6DE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d`s Tie 5">
        <a:dk1>
          <a:srgbClr val="000000"/>
        </a:dk1>
        <a:lt1>
          <a:srgbClr val="FFFFFF"/>
        </a:lt1>
        <a:dk2>
          <a:srgbClr val="181848"/>
        </a:dk2>
        <a:lt2>
          <a:srgbClr val="656F97"/>
        </a:lt2>
        <a:accent1>
          <a:srgbClr val="6666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B8B8FF"/>
        </a:accent5>
        <a:accent6>
          <a:srgbClr val="2D2D8A"/>
        </a:accent6>
        <a:hlink>
          <a:srgbClr val="9A9ABC"/>
        </a:hlink>
        <a:folHlink>
          <a:srgbClr val="D2B6C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d`s Tie 6">
        <a:dk1>
          <a:srgbClr val="CC0066"/>
        </a:dk1>
        <a:lt1>
          <a:srgbClr val="FFFFFF"/>
        </a:lt1>
        <a:dk2>
          <a:srgbClr val="000000"/>
        </a:dk2>
        <a:lt2>
          <a:srgbClr val="CC0099"/>
        </a:lt2>
        <a:accent1>
          <a:srgbClr val="FF9900"/>
        </a:accent1>
        <a:accent2>
          <a:srgbClr val="CC66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B95C00"/>
        </a:accent6>
        <a:hlink>
          <a:srgbClr val="0099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558</Words>
  <Application>Microsoft Office PowerPoint</Application>
  <PresentationFormat>On-screen Show (4:3)</PresentationFormat>
  <Paragraphs>53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Dad`s Tie</vt:lpstr>
      <vt:lpstr>NICHE  (Relung)Ekologi</vt:lpstr>
      <vt:lpstr>PowerPoint Presentation</vt:lpstr>
      <vt:lpstr>PowerPoint Presentation</vt:lpstr>
      <vt:lpstr>Niche (Relung) Ekologi</vt:lpstr>
      <vt:lpstr>Niche (Relung) Ekologi</vt:lpstr>
      <vt:lpstr>Niche (Relung) Ekologi</vt:lpstr>
      <vt:lpstr>Kualifikasi Niche</vt:lpstr>
      <vt:lpstr>PowerPoint Presentation</vt:lpstr>
      <vt:lpstr>PowerPoint Presentation</vt:lpstr>
      <vt:lpstr>PowerPoint Presentation</vt:lpstr>
      <vt:lpstr>Prinsip Eksklusif Kompetitif (competitive exclusion)</vt:lpstr>
      <vt:lpstr>Kemungkinan yang terjadi karena kompetisi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NICHE</dc:title>
  <dc:creator>Windows User</dc:creator>
  <cp:lastModifiedBy>Windows User</cp:lastModifiedBy>
  <cp:revision>58</cp:revision>
  <dcterms:created xsi:type="dcterms:W3CDTF">2019-04-28T06:19:57Z</dcterms:created>
  <dcterms:modified xsi:type="dcterms:W3CDTF">2019-05-08T22:30:04Z</dcterms:modified>
</cp:coreProperties>
</file>