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9" r:id="rId2"/>
    <p:sldId id="261" r:id="rId3"/>
    <p:sldId id="288" r:id="rId4"/>
    <p:sldId id="289" r:id="rId5"/>
    <p:sldId id="281" r:id="rId6"/>
    <p:sldId id="282" r:id="rId7"/>
    <p:sldId id="290" r:id="rId8"/>
    <p:sldId id="293" r:id="rId9"/>
    <p:sldId id="291" r:id="rId10"/>
    <p:sldId id="292" r:id="rId11"/>
    <p:sldId id="283" r:id="rId12"/>
    <p:sldId id="294" r:id="rId13"/>
    <p:sldId id="296" r:id="rId14"/>
    <p:sldId id="297" r:id="rId15"/>
    <p:sldId id="301" r:id="rId16"/>
    <p:sldId id="298" r:id="rId17"/>
    <p:sldId id="299" r:id="rId18"/>
    <p:sldId id="302" r:id="rId19"/>
    <p:sldId id="300" r:id="rId20"/>
    <p:sldId id="303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79CC93D-E52E-4D84-901B-11D7331DD495}">
          <p14:sldIdLst>
            <p14:sldId id="259"/>
          </p14:sldIdLst>
        </p14:section>
        <p14:section name="Overview and Objectives" id="{ABA716BF-3A5C-4ADB-94C9-CFEF84EBA240}">
          <p14:sldIdLst>
            <p14:sldId id="261"/>
            <p14:sldId id="288"/>
            <p14:sldId id="289"/>
            <p14:sldId id="281"/>
            <p14:sldId id="282"/>
            <p14:sldId id="290"/>
            <p14:sldId id="293"/>
            <p14:sldId id="291"/>
            <p14:sldId id="292"/>
            <p14:sldId id="283"/>
            <p14:sldId id="294"/>
            <p14:sldId id="296"/>
            <p14:sldId id="297"/>
            <p14:sldId id="301"/>
            <p14:sldId id="298"/>
            <p14:sldId id="299"/>
            <p14:sldId id="302"/>
            <p14:sldId id="300"/>
            <p14:sldId id="303"/>
          </p14:sldIdLst>
        </p14:section>
        <p14:section name="Topic 1" id="{6D9936A3-3945-4757-BC8B-B5C252D8E036}">
          <p14:sldIdLst/>
        </p14:section>
        <p14:section name="Sample Slides for Visuals" id="{BAB3A466-96C9-4230-9978-795378D75699}">
          <p14:sldIdLst/>
        </p14:section>
        <p14:section name="Case Study" id="{8C0305C9-B152-4FBA-A789-FE1976D53990}">
          <p14:sldIdLst/>
        </p14:section>
        <p14:section name="Conclusion and Summary" id="{790CEF5B-569A-4C2F-BED5-750B08C0E5AD}">
          <p14:sldIdLst/>
        </p14:section>
        <p14:section name="Appendix" id="{3F78B471-41DA-46F2-A8E4-97E471896AB3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74" autoAdjust="0"/>
    <p:restoredTop sz="83977" autoAdjust="0"/>
  </p:normalViewPr>
  <p:slideViewPr>
    <p:cSldViewPr>
      <p:cViewPr varScale="1">
        <p:scale>
          <a:sx n="58" d="100"/>
          <a:sy n="58" d="100"/>
        </p:scale>
        <p:origin x="-17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FDC75-7F73-4A4A-A77C-09AADF00E0EA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226BF-1F13-42D3-80DC-373E7ADD1EB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9965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AEF76B-3757-4A0B-AF93-28494465C1DD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693FD4-8F83-4EF7-AC3F-0DC0388986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0245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This is another option</a:t>
            </a:r>
            <a:r>
              <a:rPr lang="en-US" sz="1200" baseline="0" dirty="0" smtClean="0"/>
              <a:t> for an Overview slides using transitions.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Use a section header for each of the topics, so there is a clear transition to the audience.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Use a section header for each of the topics, so there is a clear transition to the audience.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>
              <a:defRPr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>
              <a:buNone/>
              <a:defRPr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>
              <a:buNone/>
              <a:defRPr sz="2000" baseline="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>
              <a:defRPr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>
              <a:defRPr lang="en-US" dirty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>
              <a:defRPr sz="32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400">
                <a:latin typeface="+mn-lt"/>
              </a:defRPr>
            </a:lvl4pPr>
            <a:lvl5pPr>
              <a:defRPr sz="240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ground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rPr lang="en-US" smtClean="0"/>
              <a:pPr/>
              <a:t>12/5/2018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en-US" sz="4400" kern="1200" dirty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id.wikipedia.org/wiki/Konstanta_Boltzmann" TargetMode="Externa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>POTENSIAL TERMODINAMIK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3962400" y="4572000"/>
            <a:ext cx="4772528" cy="99060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latin typeface="+mn-lt"/>
              </a:rPr>
              <a:t>Harto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Nuroso</a:t>
            </a:r>
            <a:endParaRPr lang="en-US" sz="2400" dirty="0" smtClean="0"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Helhotz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Gibbs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762000" y="1596413"/>
            <a:ext cx="8077200" cy="465198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Di </a:t>
            </a:r>
            <a:r>
              <a:rPr lang="en-US" dirty="0" err="1" smtClean="0"/>
              <a:t>samping</a:t>
            </a:r>
            <a:r>
              <a:rPr lang="en-US" dirty="0" smtClean="0"/>
              <a:t> U </a:t>
            </a:r>
            <a:r>
              <a:rPr lang="en-US" dirty="0" err="1" smtClean="0"/>
              <a:t>dan</a:t>
            </a:r>
            <a:r>
              <a:rPr lang="en-US" dirty="0" smtClean="0"/>
              <a:t> S,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terdapat</a:t>
            </a:r>
            <a:r>
              <a:rPr lang="en-US" dirty="0" smtClean="0"/>
              <a:t> pula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lain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didefinisikan</a:t>
            </a:r>
            <a:r>
              <a:rPr lang="en-US" dirty="0" smtClean="0"/>
              <a:t> </a:t>
            </a:r>
            <a:r>
              <a:rPr lang="en-US" dirty="0" err="1" smtClean="0"/>
              <a:t>sbg</a:t>
            </a:r>
            <a:r>
              <a:rPr lang="en-US" dirty="0" smtClean="0"/>
              <a:t> </a:t>
            </a:r>
            <a:r>
              <a:rPr lang="en-US" dirty="0" err="1" smtClean="0"/>
              <a:t>gabungan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variabel-2 </a:t>
            </a:r>
            <a:r>
              <a:rPr lang="en-US" dirty="0" err="1" smtClean="0"/>
              <a:t>tsb</a:t>
            </a:r>
            <a:r>
              <a:rPr lang="en-US" dirty="0" smtClean="0"/>
              <a:t>.</a:t>
            </a:r>
          </a:p>
          <a:p>
            <a:r>
              <a:rPr lang="en-US" dirty="0" smtClean="0"/>
              <a:t>Salah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dikemukakan</a:t>
            </a:r>
            <a:r>
              <a:rPr lang="en-US" dirty="0" smtClean="0"/>
              <a:t> </a:t>
            </a:r>
            <a:r>
              <a:rPr lang="en-US" dirty="0" err="1" smtClean="0"/>
              <a:t>ialah</a:t>
            </a:r>
            <a:r>
              <a:rPr lang="en-US" dirty="0" smtClean="0"/>
              <a:t> </a:t>
            </a:r>
            <a:r>
              <a:rPr lang="en-US" dirty="0" err="1" smtClean="0"/>
              <a:t>entalpi</a:t>
            </a:r>
            <a:r>
              <a:rPr lang="en-US" dirty="0" smtClean="0"/>
              <a:t>, H</a:t>
            </a:r>
          </a:p>
          <a:p>
            <a:r>
              <a:rPr lang="en-US" dirty="0" smtClean="0"/>
              <a:t>H = U + </a:t>
            </a:r>
            <a:r>
              <a:rPr lang="en-US" dirty="0" err="1" smtClean="0"/>
              <a:t>pV</a:t>
            </a:r>
            <a:r>
              <a:rPr lang="en-US" dirty="0" smtClean="0"/>
              <a:t> ………………………… (1)</a:t>
            </a:r>
          </a:p>
          <a:p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2 </a:t>
            </a:r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lagi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Helmhotz</a:t>
            </a:r>
            <a:r>
              <a:rPr lang="en-US" dirty="0" smtClean="0"/>
              <a:t> (F)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Gibbs (G)</a:t>
            </a:r>
            <a:endParaRPr lang="en-US" dirty="0" smtClean="0"/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381001"/>
            <a:ext cx="8077200" cy="5512776"/>
          </a:xfrm>
        </p:spPr>
        <p:txBody>
          <a:bodyPr>
            <a:normAutofit lnSpcReduction="10000"/>
          </a:bodyPr>
          <a:lstStyle/>
          <a:p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tsb</a:t>
            </a:r>
            <a:r>
              <a:rPr lang="en-US" dirty="0" smtClean="0"/>
              <a:t> </a:t>
            </a:r>
            <a:r>
              <a:rPr lang="en-US" dirty="0" err="1" smtClean="0"/>
              <a:t>didefinisikan</a:t>
            </a:r>
            <a:r>
              <a:rPr lang="en-US" dirty="0" smtClean="0"/>
              <a:t> </a:t>
            </a:r>
            <a:r>
              <a:rPr lang="en-US" dirty="0" err="1" smtClean="0"/>
              <a:t>sbb</a:t>
            </a:r>
            <a:r>
              <a:rPr lang="en-US" dirty="0" smtClean="0"/>
              <a:t>:</a:t>
            </a:r>
          </a:p>
          <a:p>
            <a:r>
              <a:rPr lang="en-US" dirty="0" smtClean="0"/>
              <a:t>F = U – TS  ………………………. (2)</a:t>
            </a:r>
          </a:p>
          <a:p>
            <a:r>
              <a:rPr lang="en-US" dirty="0" smtClean="0"/>
              <a:t>G = F + </a:t>
            </a:r>
            <a:r>
              <a:rPr lang="en-US" dirty="0" err="1" smtClean="0"/>
              <a:t>pV</a:t>
            </a:r>
            <a:r>
              <a:rPr lang="en-US" dirty="0" smtClean="0"/>
              <a:t>  ……………………… (3)</a:t>
            </a:r>
          </a:p>
          <a:p>
            <a:r>
              <a:rPr lang="en-US" dirty="0" err="1" smtClean="0"/>
              <a:t>Definisi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tercantum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pers</a:t>
            </a:r>
            <a:r>
              <a:rPr lang="en-US" dirty="0" smtClean="0"/>
              <a:t> (3) </a:t>
            </a:r>
            <a:r>
              <a:rPr lang="en-US" dirty="0" err="1" smtClean="0"/>
              <a:t>dpt</a:t>
            </a:r>
            <a:r>
              <a:rPr lang="en-US" dirty="0" smtClean="0"/>
              <a:t> pula </a:t>
            </a:r>
            <a:r>
              <a:rPr lang="en-US" dirty="0" err="1" smtClean="0"/>
              <a:t>diubah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lain,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mengingat</a:t>
            </a:r>
            <a:r>
              <a:rPr lang="en-US" dirty="0" smtClean="0"/>
              <a:t> </a:t>
            </a:r>
            <a:r>
              <a:rPr lang="en-US" dirty="0" err="1" smtClean="0"/>
              <a:t>pers</a:t>
            </a:r>
            <a:r>
              <a:rPr lang="en-US" dirty="0" smtClean="0"/>
              <a:t> (2), </a:t>
            </a:r>
            <a:r>
              <a:rPr lang="en-US" dirty="0" err="1" smtClean="0"/>
              <a:t>yaitu</a:t>
            </a:r>
            <a:endParaRPr lang="en-US" dirty="0" smtClean="0"/>
          </a:p>
          <a:p>
            <a:r>
              <a:rPr lang="en-US" dirty="0" smtClean="0"/>
              <a:t>G = U – TS + </a:t>
            </a:r>
            <a:r>
              <a:rPr lang="en-US" dirty="0" err="1" smtClean="0"/>
              <a:t>pV</a:t>
            </a:r>
            <a:r>
              <a:rPr lang="en-US" dirty="0" smtClean="0"/>
              <a:t> = U + </a:t>
            </a:r>
            <a:r>
              <a:rPr lang="en-US" dirty="0" err="1" smtClean="0"/>
              <a:t>pV</a:t>
            </a:r>
            <a:r>
              <a:rPr lang="en-US" dirty="0" smtClean="0"/>
              <a:t> – TS = H – TS</a:t>
            </a:r>
          </a:p>
          <a:p>
            <a:r>
              <a:rPr lang="en-US" dirty="0" err="1" smtClean="0"/>
              <a:t>Jadi</a:t>
            </a:r>
            <a:r>
              <a:rPr lang="en-US" dirty="0" smtClean="0"/>
              <a:t> G = H – TS …………………….. (4)</a:t>
            </a:r>
          </a:p>
          <a:p>
            <a:r>
              <a:rPr lang="en-US" dirty="0" smtClean="0"/>
              <a:t>Dari </a:t>
            </a:r>
            <a:r>
              <a:rPr lang="en-US" dirty="0" err="1" smtClean="0"/>
              <a:t>gabungan</a:t>
            </a:r>
            <a:r>
              <a:rPr lang="en-US" dirty="0" smtClean="0"/>
              <a:t>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kedua</a:t>
            </a:r>
            <a:r>
              <a:rPr lang="en-US" dirty="0" smtClean="0"/>
              <a:t>,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diperoleh</a:t>
            </a:r>
            <a:r>
              <a:rPr lang="en-US" dirty="0" smtClean="0"/>
              <a:t>  </a:t>
            </a:r>
            <a:r>
              <a:rPr lang="en-US" dirty="0" err="1" smtClean="0"/>
              <a:t>dU</a:t>
            </a:r>
            <a:r>
              <a:rPr lang="en-US" dirty="0" smtClean="0"/>
              <a:t> = T </a:t>
            </a:r>
            <a:r>
              <a:rPr lang="en-US" dirty="0" err="1" smtClean="0"/>
              <a:t>dS</a:t>
            </a:r>
            <a:r>
              <a:rPr lang="en-US" dirty="0" smtClean="0"/>
              <a:t> – p </a:t>
            </a:r>
            <a:r>
              <a:rPr lang="en-US" dirty="0" err="1" smtClean="0"/>
              <a:t>dV</a:t>
            </a:r>
            <a:r>
              <a:rPr lang="en-US" dirty="0" smtClean="0"/>
              <a:t> ….. (5)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35260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304801"/>
            <a:ext cx="8077200" cy="5588976"/>
          </a:xfrm>
        </p:spPr>
        <p:txBody>
          <a:bodyPr/>
          <a:lstStyle/>
          <a:p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deferensial</a:t>
            </a:r>
            <a:r>
              <a:rPr lang="en-US" dirty="0" smtClean="0"/>
              <a:t>, </a:t>
            </a:r>
            <a:r>
              <a:rPr lang="en-US" dirty="0" err="1" smtClean="0"/>
              <a:t>pers</a:t>
            </a:r>
            <a:r>
              <a:rPr lang="en-US" dirty="0" smtClean="0"/>
              <a:t> (2) </a:t>
            </a:r>
            <a:r>
              <a:rPr lang="en-US" dirty="0" err="1" smtClean="0"/>
              <a:t>menjadi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dF</a:t>
            </a:r>
            <a:r>
              <a:rPr lang="en-US" dirty="0" smtClean="0"/>
              <a:t> = </a:t>
            </a:r>
            <a:r>
              <a:rPr lang="en-US" dirty="0" err="1" smtClean="0"/>
              <a:t>dU</a:t>
            </a:r>
            <a:r>
              <a:rPr lang="en-US" dirty="0" smtClean="0"/>
              <a:t> – T </a:t>
            </a:r>
            <a:r>
              <a:rPr lang="en-US" dirty="0" err="1" smtClean="0"/>
              <a:t>dS</a:t>
            </a:r>
            <a:r>
              <a:rPr lang="en-US" dirty="0" smtClean="0"/>
              <a:t> – S </a:t>
            </a:r>
            <a:r>
              <a:rPr lang="en-US" dirty="0" err="1" smtClean="0"/>
              <a:t>dT</a:t>
            </a:r>
            <a:r>
              <a:rPr lang="en-US" dirty="0" smtClean="0"/>
              <a:t> = - ( T </a:t>
            </a:r>
            <a:r>
              <a:rPr lang="en-US" dirty="0" err="1" smtClean="0"/>
              <a:t>dS</a:t>
            </a:r>
            <a:r>
              <a:rPr lang="en-US" dirty="0" smtClean="0"/>
              <a:t> – </a:t>
            </a:r>
            <a:r>
              <a:rPr lang="en-US" dirty="0" err="1" smtClean="0"/>
              <a:t>dU</a:t>
            </a:r>
            <a:r>
              <a:rPr lang="en-US" dirty="0" smtClean="0"/>
              <a:t> ) – S </a:t>
            </a:r>
            <a:r>
              <a:rPr lang="en-US" dirty="0" err="1" smtClean="0"/>
              <a:t>dT</a:t>
            </a:r>
            <a:r>
              <a:rPr lang="en-US" dirty="0" smtClean="0"/>
              <a:t>  = - p </a:t>
            </a:r>
            <a:r>
              <a:rPr lang="en-US" dirty="0" err="1" smtClean="0"/>
              <a:t>dV</a:t>
            </a:r>
            <a:r>
              <a:rPr lang="en-US" dirty="0" smtClean="0"/>
              <a:t> – S </a:t>
            </a:r>
            <a:r>
              <a:rPr lang="en-US" dirty="0" err="1" smtClean="0"/>
              <a:t>dT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Atau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dF</a:t>
            </a:r>
            <a:r>
              <a:rPr lang="en-US" dirty="0" smtClean="0"/>
              <a:t> = - S </a:t>
            </a:r>
            <a:r>
              <a:rPr lang="en-US" dirty="0" err="1" smtClean="0"/>
              <a:t>dT</a:t>
            </a:r>
            <a:r>
              <a:rPr lang="en-US" dirty="0" smtClean="0"/>
              <a:t> – p </a:t>
            </a:r>
            <a:r>
              <a:rPr lang="en-US" dirty="0" err="1" smtClean="0"/>
              <a:t>dV</a:t>
            </a:r>
            <a:r>
              <a:rPr lang="en-US" dirty="0" smtClean="0"/>
              <a:t>   ………………………….. (6)</a:t>
            </a:r>
          </a:p>
          <a:p>
            <a:r>
              <a:rPr lang="en-US" dirty="0" err="1" smtClean="0"/>
              <a:t>Pers</a:t>
            </a:r>
            <a:r>
              <a:rPr lang="en-US" dirty="0" smtClean="0"/>
              <a:t> (3) </a:t>
            </a:r>
            <a:r>
              <a:rPr lang="en-US" dirty="0" err="1" smtClean="0"/>
              <a:t>menjadi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dG</a:t>
            </a:r>
            <a:r>
              <a:rPr lang="en-US" dirty="0" smtClean="0"/>
              <a:t> = </a:t>
            </a:r>
            <a:r>
              <a:rPr lang="en-US" dirty="0" err="1" smtClean="0"/>
              <a:t>dF</a:t>
            </a:r>
            <a:r>
              <a:rPr lang="en-US" dirty="0" smtClean="0"/>
              <a:t> + </a:t>
            </a:r>
            <a:r>
              <a:rPr lang="en-US" dirty="0" err="1" smtClean="0"/>
              <a:t>pdV</a:t>
            </a:r>
            <a:r>
              <a:rPr lang="en-US" dirty="0" smtClean="0"/>
              <a:t> + </a:t>
            </a:r>
            <a:r>
              <a:rPr lang="en-US" dirty="0" err="1" smtClean="0"/>
              <a:t>VdP</a:t>
            </a:r>
            <a:r>
              <a:rPr lang="en-US" dirty="0" smtClean="0"/>
              <a:t> = - S </a:t>
            </a:r>
            <a:r>
              <a:rPr lang="en-US" dirty="0" err="1" smtClean="0"/>
              <a:t>dT</a:t>
            </a:r>
            <a:r>
              <a:rPr lang="en-US" dirty="0" smtClean="0"/>
              <a:t> – </a:t>
            </a:r>
            <a:r>
              <a:rPr lang="en-US" dirty="0" err="1" smtClean="0"/>
              <a:t>pdV</a:t>
            </a:r>
            <a:r>
              <a:rPr lang="en-US" dirty="0" smtClean="0"/>
              <a:t> + </a:t>
            </a:r>
            <a:r>
              <a:rPr lang="en-US" dirty="0" err="1" smtClean="0"/>
              <a:t>pdV</a:t>
            </a:r>
            <a:r>
              <a:rPr lang="en-US" dirty="0" smtClean="0"/>
              <a:t> + </a:t>
            </a:r>
            <a:r>
              <a:rPr lang="en-US" dirty="0" err="1" smtClean="0"/>
              <a:t>VdP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Jadi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dG</a:t>
            </a:r>
            <a:r>
              <a:rPr lang="en-US" dirty="0" smtClean="0"/>
              <a:t> = - S </a:t>
            </a:r>
            <a:r>
              <a:rPr lang="en-US" dirty="0" err="1" smtClean="0"/>
              <a:t>dT</a:t>
            </a:r>
            <a:r>
              <a:rPr lang="en-US" dirty="0" smtClean="0"/>
              <a:t> + v </a:t>
            </a:r>
            <a:r>
              <a:rPr lang="en-US" dirty="0" err="1" smtClean="0"/>
              <a:t>dP</a:t>
            </a:r>
            <a:r>
              <a:rPr lang="en-US" dirty="0" smtClean="0"/>
              <a:t>    ……………………… (7)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67260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2374336"/>
            <a:ext cx="81534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4000" dirty="0" smtClean="0"/>
              <a:t>Dari H = U + </a:t>
            </a:r>
            <a:r>
              <a:rPr lang="en-US" sz="4000" dirty="0" err="1" smtClean="0"/>
              <a:t>pV</a:t>
            </a:r>
            <a:r>
              <a:rPr lang="en-US" sz="4000" dirty="0" smtClean="0"/>
              <a:t>, </a:t>
            </a:r>
            <a:r>
              <a:rPr lang="en-US" sz="4000" dirty="0" err="1" smtClean="0"/>
              <a:t>jika</a:t>
            </a:r>
            <a:r>
              <a:rPr lang="en-US" sz="4000" dirty="0" smtClean="0"/>
              <a:t> </a:t>
            </a:r>
            <a:r>
              <a:rPr lang="en-US" sz="4000" dirty="0" err="1" smtClean="0"/>
              <a:t>dideferensialkan</a:t>
            </a:r>
            <a:r>
              <a:rPr lang="en-US" sz="4000" dirty="0" smtClean="0"/>
              <a:t> </a:t>
            </a:r>
            <a:r>
              <a:rPr lang="en-US" sz="4000" dirty="0" err="1" smtClean="0"/>
              <a:t>diperoleh</a:t>
            </a:r>
            <a:endParaRPr lang="en-US" sz="4000" dirty="0" smtClean="0"/>
          </a:p>
          <a:p>
            <a:r>
              <a:rPr lang="en-US" sz="4000" dirty="0" err="1" smtClean="0"/>
              <a:t>dH</a:t>
            </a:r>
            <a:r>
              <a:rPr lang="en-US" sz="4000" dirty="0" smtClean="0"/>
              <a:t> = </a:t>
            </a:r>
            <a:r>
              <a:rPr lang="en-US" sz="4000" dirty="0" err="1" smtClean="0"/>
              <a:t>dU</a:t>
            </a:r>
            <a:r>
              <a:rPr lang="en-US" sz="4000" dirty="0" smtClean="0"/>
              <a:t> + </a:t>
            </a:r>
            <a:r>
              <a:rPr lang="en-US" sz="4000" dirty="0" err="1" smtClean="0"/>
              <a:t>pdV</a:t>
            </a:r>
            <a:r>
              <a:rPr lang="en-US" sz="4000" dirty="0" smtClean="0"/>
              <a:t> + V </a:t>
            </a:r>
            <a:r>
              <a:rPr lang="en-US" sz="4000" dirty="0" err="1" smtClean="0"/>
              <a:t>dp</a:t>
            </a:r>
            <a:r>
              <a:rPr lang="en-US" sz="4000" dirty="0" smtClean="0"/>
              <a:t> = </a:t>
            </a:r>
            <a:r>
              <a:rPr lang="en-US" sz="4000" dirty="0" err="1" smtClean="0"/>
              <a:t>TdS</a:t>
            </a:r>
            <a:r>
              <a:rPr lang="en-US" sz="4000" dirty="0" smtClean="0"/>
              <a:t> + </a:t>
            </a:r>
            <a:r>
              <a:rPr lang="en-US" sz="4000" dirty="0" err="1" smtClean="0"/>
              <a:t>Vdp</a:t>
            </a:r>
            <a:endParaRPr lang="en-US" sz="4000" dirty="0" smtClean="0"/>
          </a:p>
          <a:p>
            <a:r>
              <a:rPr lang="en-US" sz="4000" dirty="0" err="1" smtClean="0"/>
              <a:t>Jadi</a:t>
            </a:r>
            <a:endParaRPr lang="en-US" sz="4000" dirty="0" smtClean="0"/>
          </a:p>
          <a:p>
            <a:r>
              <a:rPr lang="en-US" sz="4000" dirty="0" err="1" smtClean="0"/>
              <a:t>dH</a:t>
            </a:r>
            <a:r>
              <a:rPr lang="en-US" sz="4000" dirty="0" smtClean="0"/>
              <a:t> = T </a:t>
            </a:r>
            <a:r>
              <a:rPr lang="en-US" sz="4000" dirty="0" err="1" smtClean="0"/>
              <a:t>dS</a:t>
            </a:r>
            <a:r>
              <a:rPr lang="en-US" sz="4000" dirty="0" smtClean="0"/>
              <a:t> + V </a:t>
            </a:r>
            <a:r>
              <a:rPr lang="en-US" sz="4000" dirty="0" err="1" smtClean="0"/>
              <a:t>dp</a:t>
            </a:r>
            <a:r>
              <a:rPr lang="en-US" sz="4000" dirty="0" smtClean="0"/>
              <a:t> ……………………. (8)</a:t>
            </a:r>
            <a:endParaRPr lang="en-US" sz="40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286000" y="838200"/>
                <a:ext cx="6553200" cy="5105400"/>
              </a:xfrm>
              <a:prstGeom prst="rect">
                <a:avLst/>
              </a:prstGeom>
              <a:noFill/>
            </p:spPr>
            <p:txBody>
              <a:bodyPr wrap="square" rtlCol="0">
                <a:normAutofit fontScale="92500"/>
              </a:bodyPr>
              <a:lstStyle/>
              <a:p>
                <a:r>
                  <a:rPr lang="en-US" sz="4000" dirty="0" smtClean="0"/>
                  <a:t>Sebagai </a:t>
                </a:r>
                <a:r>
                  <a:rPr lang="en-US" sz="4000" dirty="0" err="1" smtClean="0"/>
                  <a:t>fungsi</a:t>
                </a:r>
                <a:r>
                  <a:rPr lang="en-US" sz="4000" dirty="0" smtClean="0"/>
                  <a:t> S </a:t>
                </a:r>
                <a:r>
                  <a:rPr lang="en-US" sz="4000" dirty="0" err="1" smtClean="0"/>
                  <a:t>dan</a:t>
                </a:r>
                <a:r>
                  <a:rPr lang="en-US" sz="4000" dirty="0" smtClean="0"/>
                  <a:t> V, </a:t>
                </a:r>
                <a:r>
                  <a:rPr lang="en-US" sz="4000" dirty="0" err="1" smtClean="0"/>
                  <a:t>maka</a:t>
                </a:r>
                <a:endParaRPr lang="en-US" sz="400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/>
                        </a:rPr>
                        <m:t>𝑑𝑈</m:t>
                      </m:r>
                      <m:r>
                        <a:rPr lang="en-US" sz="40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4000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40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40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𝑈</m:t>
                                  </m:r>
                                </m:num>
                                <m:den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𝑆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4000" b="0" i="1" smtClean="0">
                              <a:latin typeface="Cambria Math"/>
                            </a:rPr>
                            <m:t>𝑉</m:t>
                          </m:r>
                        </m:sub>
                      </m:sSub>
                      <m:r>
                        <a:rPr lang="en-US" sz="4000" b="0" i="1" smtClean="0">
                          <a:latin typeface="Cambria Math"/>
                        </a:rPr>
                        <m:t>𝑑𝑆</m:t>
                      </m:r>
                      <m:r>
                        <a:rPr lang="en-US" sz="4000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sz="40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40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40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𝑈</m:t>
                                  </m:r>
                                </m:num>
                                <m:den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4000" b="0" i="1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sub>
                      </m:sSub>
                      <m:r>
                        <a:rPr lang="en-US" sz="4000" b="0" i="1" smtClean="0">
                          <a:latin typeface="Cambria Math"/>
                        </a:rPr>
                        <m:t>𝑑𝑉</m:t>
                      </m:r>
                    </m:oMath>
                  </m:oMathPara>
                </a14:m>
                <a:endParaRPr lang="en-US" sz="4000" dirty="0" smtClean="0"/>
              </a:p>
              <a:p>
                <a:r>
                  <a:rPr lang="en-US" sz="4000" dirty="0" err="1" smtClean="0"/>
                  <a:t>Jika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persamaan</a:t>
                </a:r>
                <a:r>
                  <a:rPr lang="en-US" sz="4000" dirty="0" smtClean="0"/>
                  <a:t> di </a:t>
                </a:r>
                <a:r>
                  <a:rPr lang="en-US" sz="4000" dirty="0" err="1" smtClean="0"/>
                  <a:t>atas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dibandingkan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dgn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pers</a:t>
                </a:r>
                <a:r>
                  <a:rPr lang="en-US" sz="4000" dirty="0" smtClean="0"/>
                  <a:t> (5) </a:t>
                </a:r>
                <a:r>
                  <a:rPr lang="en-US" sz="4000" dirty="0" err="1" smtClean="0"/>
                  <a:t>diperoleh</a:t>
                </a:r>
                <a:endParaRPr lang="en-US" sz="40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sz="40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40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𝑈</m:t>
                                </m:r>
                              </m:num>
                              <m:den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𝑆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sz="4000" i="1">
                            <a:latin typeface="Cambria Math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sz="4000" dirty="0" smtClean="0"/>
                  <a:t>= T  </a:t>
                </a:r>
                <a:r>
                  <a:rPr lang="en-US" sz="4000" dirty="0" err="1" smtClean="0"/>
                  <a:t>dan</a:t>
                </a:r>
                <a:r>
                  <a:rPr lang="en-US" sz="4000" dirty="0" smtClean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sz="40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40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𝑈</m:t>
                                </m:r>
                              </m:num>
                              <m:den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𝑉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sz="4000" b="0" i="1" smtClean="0">
                            <a:latin typeface="Cambria Math"/>
                            <a:ea typeface="Cambria Math"/>
                          </a:rPr>
                          <m:t>𝑆</m:t>
                        </m:r>
                      </m:sub>
                    </m:sSub>
                    <m:r>
                      <a:rPr lang="en-US" sz="4000" b="0" i="1" smtClean="0">
                        <a:latin typeface="Cambria Math"/>
                      </a:rPr>
                      <m:t>=−</m:t>
                    </m:r>
                    <m:r>
                      <a:rPr lang="en-US" sz="4000" b="0" i="1" smtClean="0">
                        <a:latin typeface="Cambria Math"/>
                      </a:rPr>
                      <m:t>𝑝</m:t>
                    </m:r>
                  </m:oMath>
                </a14:m>
                <a:r>
                  <a:rPr lang="en-US" sz="4000" dirty="0" smtClean="0"/>
                  <a:t>    (9)</a:t>
                </a:r>
                <a:endParaRPr lang="en-US" sz="40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838200"/>
                <a:ext cx="6553200" cy="5105400"/>
              </a:xfrm>
              <a:prstGeom prst="rect">
                <a:avLst/>
              </a:prstGeom>
              <a:blipFill rotWithShape="1">
                <a:blip r:embed="rId3"/>
                <a:stretch>
                  <a:fillRect l="-2884" t="-1792" r="-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1981200" y="838200"/>
                <a:ext cx="6858000" cy="5105400"/>
              </a:xfrm>
              <a:prstGeom prst="rect">
                <a:avLst/>
              </a:prstGeom>
              <a:noFill/>
            </p:spPr>
            <p:txBody>
              <a:bodyPr wrap="square" rtlCol="0">
                <a:normAutofit fontScale="92500"/>
              </a:bodyPr>
              <a:lstStyle/>
              <a:p>
                <a:r>
                  <a:rPr lang="en-US" sz="4000" dirty="0" smtClean="0"/>
                  <a:t>Sebagai </a:t>
                </a:r>
                <a:r>
                  <a:rPr lang="en-US" sz="4000" dirty="0" err="1" smtClean="0"/>
                  <a:t>fungsi</a:t>
                </a:r>
                <a:r>
                  <a:rPr lang="en-US" sz="4000" dirty="0" smtClean="0"/>
                  <a:t> T </a:t>
                </a:r>
                <a:r>
                  <a:rPr lang="en-US" sz="4000" dirty="0" err="1" smtClean="0"/>
                  <a:t>dan</a:t>
                </a:r>
                <a:r>
                  <a:rPr lang="en-US" sz="4000" dirty="0" smtClean="0"/>
                  <a:t> V, </a:t>
                </a:r>
                <a:r>
                  <a:rPr lang="en-US" sz="4000" dirty="0" err="1" smtClean="0"/>
                  <a:t>maka</a:t>
                </a:r>
                <a:endParaRPr lang="en-US" sz="400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/>
                        </a:rPr>
                        <m:t>𝑑𝐹</m:t>
                      </m:r>
                      <m:r>
                        <a:rPr lang="en-US" sz="40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4000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40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40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𝐹</m:t>
                                  </m:r>
                                </m:num>
                                <m:den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4000" b="0" i="1" smtClean="0">
                              <a:latin typeface="Cambria Math"/>
                            </a:rPr>
                            <m:t>𝑉</m:t>
                          </m:r>
                        </m:sub>
                      </m:sSub>
                      <m:r>
                        <a:rPr lang="en-US" sz="4000" b="0" i="1" smtClean="0">
                          <a:latin typeface="Cambria Math"/>
                        </a:rPr>
                        <m:t>𝑑𝑇</m:t>
                      </m:r>
                      <m:r>
                        <a:rPr lang="en-US" sz="4000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sz="40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40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40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𝐹</m:t>
                                  </m:r>
                                </m:num>
                                <m:den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4000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b>
                      </m:sSub>
                      <m:r>
                        <a:rPr lang="en-US" sz="4000" b="0" i="1" smtClean="0">
                          <a:latin typeface="Cambria Math"/>
                        </a:rPr>
                        <m:t>𝑑𝑉</m:t>
                      </m:r>
                    </m:oMath>
                  </m:oMathPara>
                </a14:m>
                <a:endParaRPr lang="en-US" sz="4000" dirty="0" smtClean="0"/>
              </a:p>
              <a:p>
                <a:r>
                  <a:rPr lang="en-US" sz="4000" dirty="0" err="1" smtClean="0"/>
                  <a:t>Jika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persamaan</a:t>
                </a:r>
                <a:r>
                  <a:rPr lang="en-US" sz="4000" dirty="0" smtClean="0"/>
                  <a:t> di </a:t>
                </a:r>
                <a:r>
                  <a:rPr lang="en-US" sz="4000" dirty="0" err="1" smtClean="0"/>
                  <a:t>atas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dibandingkan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dgn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pers</a:t>
                </a:r>
                <a:r>
                  <a:rPr lang="en-US" sz="4000" dirty="0" smtClean="0"/>
                  <a:t> (6) </a:t>
                </a:r>
                <a:r>
                  <a:rPr lang="en-US" sz="4000" dirty="0" err="1" smtClean="0"/>
                  <a:t>diperoleh</a:t>
                </a:r>
                <a:endParaRPr lang="en-US" sz="40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sz="40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40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𝐹</m:t>
                                </m:r>
                              </m:num>
                              <m:den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sz="4000" b="0" i="1" smtClean="0">
                            <a:latin typeface="Cambria Math"/>
                            <a:ea typeface="Cambria Math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sz="4000" dirty="0" smtClean="0"/>
                  <a:t>= -S  </a:t>
                </a:r>
                <a:r>
                  <a:rPr lang="en-US" sz="4000" dirty="0" err="1" smtClean="0"/>
                  <a:t>dan</a:t>
                </a:r>
                <a:r>
                  <a:rPr lang="en-US" sz="4000" dirty="0" smtClean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sz="40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40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𝐹</m:t>
                                </m:r>
                              </m:num>
                              <m:den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𝑉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sz="4000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  <m:r>
                      <a:rPr lang="en-US" sz="4000" b="0" i="1" smtClean="0">
                        <a:latin typeface="Cambria Math"/>
                      </a:rPr>
                      <m:t>=−</m:t>
                    </m:r>
                    <m:r>
                      <a:rPr lang="en-US" sz="4000" b="0" i="1" smtClean="0">
                        <a:latin typeface="Cambria Math"/>
                      </a:rPr>
                      <m:t>𝑝</m:t>
                    </m:r>
                  </m:oMath>
                </a14:m>
                <a:r>
                  <a:rPr lang="en-US" sz="4000" dirty="0" smtClean="0"/>
                  <a:t> ..(10)</a:t>
                </a:r>
                <a:endParaRPr lang="en-US" sz="40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838200"/>
                <a:ext cx="6858000" cy="5105400"/>
              </a:xfrm>
              <a:prstGeom prst="rect">
                <a:avLst/>
              </a:prstGeom>
              <a:blipFill rotWithShape="1">
                <a:blip r:embed="rId3"/>
                <a:stretch>
                  <a:fillRect l="-2756" t="-1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9256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286000" y="838200"/>
                <a:ext cx="6553200" cy="5105400"/>
              </a:xfrm>
              <a:prstGeom prst="rect">
                <a:avLst/>
              </a:prstGeom>
              <a:noFill/>
            </p:spPr>
            <p:txBody>
              <a:bodyPr wrap="square" rtlCol="0">
                <a:normAutofit fontScale="92500"/>
              </a:bodyPr>
              <a:lstStyle/>
              <a:p>
                <a:r>
                  <a:rPr lang="en-US" sz="4000" dirty="0" smtClean="0"/>
                  <a:t>Sebagai </a:t>
                </a:r>
                <a:r>
                  <a:rPr lang="en-US" sz="4000" dirty="0" err="1" smtClean="0"/>
                  <a:t>fungsi</a:t>
                </a:r>
                <a:r>
                  <a:rPr lang="en-US" sz="4000" dirty="0" smtClean="0"/>
                  <a:t> T </a:t>
                </a:r>
                <a:r>
                  <a:rPr lang="en-US" sz="4000" dirty="0" err="1" smtClean="0"/>
                  <a:t>dan</a:t>
                </a:r>
                <a:r>
                  <a:rPr lang="en-US" sz="4000" dirty="0" smtClean="0"/>
                  <a:t> p, </a:t>
                </a:r>
                <a:r>
                  <a:rPr lang="en-US" sz="4000" dirty="0" err="1" smtClean="0"/>
                  <a:t>maka</a:t>
                </a:r>
                <a:endParaRPr lang="en-US" sz="400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/>
                        </a:rPr>
                        <m:t>𝑑𝐺</m:t>
                      </m:r>
                      <m:r>
                        <a:rPr lang="en-US" sz="40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4000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40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40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𝐺</m:t>
                                  </m:r>
                                </m:num>
                                <m:den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4000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en-US" sz="4000" b="0" i="1" smtClean="0">
                          <a:latin typeface="Cambria Math"/>
                        </a:rPr>
                        <m:t>𝑑𝑇</m:t>
                      </m:r>
                      <m:r>
                        <a:rPr lang="en-US" sz="4000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sz="40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40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40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𝐺</m:t>
                                  </m:r>
                                </m:num>
                                <m:den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4000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b>
                      </m:sSub>
                      <m:r>
                        <a:rPr lang="en-US" sz="4000" b="0" i="1" smtClean="0">
                          <a:latin typeface="Cambria Math"/>
                        </a:rPr>
                        <m:t>𝑑𝑝</m:t>
                      </m:r>
                    </m:oMath>
                  </m:oMathPara>
                </a14:m>
                <a:endParaRPr lang="en-US" sz="4000" dirty="0" smtClean="0"/>
              </a:p>
              <a:p>
                <a:r>
                  <a:rPr lang="en-US" sz="4000" dirty="0" err="1" smtClean="0"/>
                  <a:t>Jika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persamaan</a:t>
                </a:r>
                <a:r>
                  <a:rPr lang="en-US" sz="4000" dirty="0" smtClean="0"/>
                  <a:t> di </a:t>
                </a:r>
                <a:r>
                  <a:rPr lang="en-US" sz="4000" dirty="0" err="1" smtClean="0"/>
                  <a:t>atas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dibandingkan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dgn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pers</a:t>
                </a:r>
                <a:r>
                  <a:rPr lang="en-US" sz="4000" dirty="0" smtClean="0"/>
                  <a:t> (7) </a:t>
                </a:r>
                <a:r>
                  <a:rPr lang="en-US" sz="4000" dirty="0" err="1" smtClean="0"/>
                  <a:t>diperoleh</a:t>
                </a:r>
                <a:endParaRPr lang="en-US" sz="40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sz="40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40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𝐺</m:t>
                                </m:r>
                              </m:num>
                              <m:den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sz="4000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4000" dirty="0" smtClean="0"/>
                  <a:t>= -S  </a:t>
                </a:r>
                <a:r>
                  <a:rPr lang="en-US" sz="4000" dirty="0" err="1" smtClean="0"/>
                  <a:t>dan</a:t>
                </a:r>
                <a:r>
                  <a:rPr lang="en-US" sz="4000" dirty="0" smtClean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sz="40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40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𝐺</m:t>
                                </m:r>
                              </m:num>
                              <m:den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sz="4000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  <m:r>
                      <a:rPr lang="en-US" sz="4000" b="0" i="1" smtClean="0">
                        <a:latin typeface="Cambria Math"/>
                      </a:rPr>
                      <m:t>=</m:t>
                    </m:r>
                    <m:r>
                      <a:rPr lang="en-US" sz="4000" b="0" i="1" smtClean="0">
                        <a:latin typeface="Cambria Math"/>
                      </a:rPr>
                      <m:t>𝑉</m:t>
                    </m:r>
                  </m:oMath>
                </a14:m>
                <a:r>
                  <a:rPr lang="en-US" sz="4000" dirty="0" smtClean="0"/>
                  <a:t> ..(11)</a:t>
                </a:r>
                <a:endParaRPr lang="en-US" sz="40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838200"/>
                <a:ext cx="6553200" cy="5105400"/>
              </a:xfrm>
              <a:prstGeom prst="rect">
                <a:avLst/>
              </a:prstGeom>
              <a:blipFill rotWithShape="1">
                <a:blip r:embed="rId3"/>
                <a:stretch>
                  <a:fillRect l="-2884" t="-1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36155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286000" y="838200"/>
                <a:ext cx="6553200" cy="5105400"/>
              </a:xfrm>
              <a:prstGeom prst="rect">
                <a:avLst/>
              </a:prstGeom>
              <a:noFill/>
            </p:spPr>
            <p:txBody>
              <a:bodyPr wrap="square" rtlCol="0">
                <a:normAutofit fontScale="92500"/>
              </a:bodyPr>
              <a:lstStyle/>
              <a:p>
                <a:r>
                  <a:rPr lang="en-US" sz="4000" dirty="0" smtClean="0"/>
                  <a:t>Sebagai </a:t>
                </a:r>
                <a:r>
                  <a:rPr lang="en-US" sz="4000" dirty="0" err="1" smtClean="0"/>
                  <a:t>fungsi</a:t>
                </a:r>
                <a:r>
                  <a:rPr lang="en-US" sz="4000" dirty="0" smtClean="0"/>
                  <a:t> S </a:t>
                </a:r>
                <a:r>
                  <a:rPr lang="en-US" sz="4000" dirty="0" err="1" smtClean="0"/>
                  <a:t>dan</a:t>
                </a:r>
                <a:r>
                  <a:rPr lang="en-US" sz="4000" dirty="0" smtClean="0"/>
                  <a:t> p, </a:t>
                </a:r>
                <a:r>
                  <a:rPr lang="en-US" sz="4000" dirty="0" err="1" smtClean="0"/>
                  <a:t>maka</a:t>
                </a:r>
                <a:endParaRPr lang="en-US" sz="400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/>
                        </a:rPr>
                        <m:t>𝑑𝐻</m:t>
                      </m:r>
                      <m:r>
                        <a:rPr lang="en-US" sz="40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4000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40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40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𝐻</m:t>
                                  </m:r>
                                </m:num>
                                <m:den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𝑆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4000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en-US" sz="4000" b="0" i="1" smtClean="0">
                          <a:latin typeface="Cambria Math"/>
                        </a:rPr>
                        <m:t>𝑑𝑆</m:t>
                      </m:r>
                      <m:r>
                        <a:rPr lang="en-US" sz="4000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sz="40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40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40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𝐻</m:t>
                                  </m:r>
                                </m:num>
                                <m:den>
                                  <m:r>
                                    <a:rPr lang="en-US" sz="40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4000" b="0" i="1" smtClean="0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4000" b="0" i="1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sub>
                      </m:sSub>
                      <m:r>
                        <a:rPr lang="en-US" sz="4000" b="0" i="1" smtClean="0">
                          <a:latin typeface="Cambria Math"/>
                        </a:rPr>
                        <m:t>𝑑𝑝</m:t>
                      </m:r>
                    </m:oMath>
                  </m:oMathPara>
                </a14:m>
                <a:endParaRPr lang="en-US" sz="4000" dirty="0" smtClean="0"/>
              </a:p>
              <a:p>
                <a:r>
                  <a:rPr lang="en-US" sz="4000" dirty="0" err="1" smtClean="0"/>
                  <a:t>Jika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persamaan</a:t>
                </a:r>
                <a:r>
                  <a:rPr lang="en-US" sz="4000" dirty="0" smtClean="0"/>
                  <a:t> di </a:t>
                </a:r>
                <a:r>
                  <a:rPr lang="en-US" sz="4000" dirty="0" err="1" smtClean="0"/>
                  <a:t>atas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dibandingkan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dgn</a:t>
                </a:r>
                <a:r>
                  <a:rPr lang="en-US" sz="4000" dirty="0" smtClean="0"/>
                  <a:t> </a:t>
                </a:r>
                <a:r>
                  <a:rPr lang="en-US" sz="4000" dirty="0" err="1" smtClean="0"/>
                  <a:t>pers</a:t>
                </a:r>
                <a:r>
                  <a:rPr lang="en-US" sz="4000" dirty="0" smtClean="0"/>
                  <a:t> (8) </a:t>
                </a:r>
                <a:r>
                  <a:rPr lang="en-US" sz="4000" dirty="0" err="1" smtClean="0"/>
                  <a:t>diperoleh</a:t>
                </a:r>
                <a:endParaRPr lang="en-US" sz="40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sz="40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40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𝐻</m:t>
                                </m:r>
                              </m:num>
                              <m:den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𝑆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sz="4000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4000" dirty="0" smtClean="0"/>
                  <a:t>= T  </a:t>
                </a:r>
                <a:r>
                  <a:rPr lang="en-US" sz="4000" dirty="0" err="1" smtClean="0"/>
                  <a:t>dan</a:t>
                </a:r>
                <a:r>
                  <a:rPr lang="en-US" sz="4000" dirty="0" smtClean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sz="40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40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𝐻</m:t>
                                </m:r>
                              </m:num>
                              <m:den>
                                <m:r>
                                  <a:rPr lang="en-US" sz="4000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sz="4000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sz="4000" b="0" i="1" smtClean="0">
                            <a:latin typeface="Cambria Math"/>
                            <a:ea typeface="Cambria Math"/>
                          </a:rPr>
                          <m:t>𝑆</m:t>
                        </m:r>
                      </m:sub>
                    </m:sSub>
                    <m:r>
                      <a:rPr lang="en-US" sz="4000" b="0" i="1" smtClean="0">
                        <a:latin typeface="Cambria Math"/>
                      </a:rPr>
                      <m:t>=</m:t>
                    </m:r>
                    <m:r>
                      <a:rPr lang="en-US" sz="4000" b="0" i="1" smtClean="0">
                        <a:latin typeface="Cambria Math"/>
                      </a:rPr>
                      <m:t>𝑉</m:t>
                    </m:r>
                  </m:oMath>
                </a14:m>
                <a:r>
                  <a:rPr lang="en-US" sz="4000" dirty="0" smtClean="0"/>
                  <a:t> ..</a:t>
                </a:r>
                <a:r>
                  <a:rPr lang="en-US" sz="4000" dirty="0" smtClean="0"/>
                  <a:t>(12)</a:t>
                </a:r>
                <a:endParaRPr lang="en-US" sz="4000" dirty="0" smtClean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838200"/>
                <a:ext cx="6553200" cy="5105400"/>
              </a:xfrm>
              <a:prstGeom prst="rect">
                <a:avLst/>
              </a:prstGeom>
              <a:blipFill rotWithShape="1">
                <a:blip r:embed="rId3"/>
                <a:stretch>
                  <a:fillRect l="-2884" t="-1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6637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762000" y="304801"/>
                <a:ext cx="8077200" cy="5588976"/>
              </a:xfrm>
            </p:spPr>
            <p:txBody>
              <a:bodyPr/>
              <a:lstStyle/>
              <a:p>
                <a:r>
                  <a:rPr lang="en-US" dirty="0" smtClean="0"/>
                  <a:t>Di </a:t>
                </a:r>
                <a:r>
                  <a:rPr lang="en-US" dirty="0" err="1" smtClean="0"/>
                  <a:t>dlm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ilmu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listrik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kuat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listrik</a:t>
                </a:r>
                <a:r>
                  <a:rPr lang="en-US" dirty="0" smtClean="0"/>
                  <a:t> E </a:t>
                </a:r>
                <a:r>
                  <a:rPr lang="en-US" dirty="0" err="1" smtClean="0"/>
                  <a:t>dlm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bentuk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vektor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dirumuskan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sbg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gradien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potensial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listrik</a:t>
                </a:r>
                <a:r>
                  <a:rPr lang="en-US" dirty="0" smtClean="0"/>
                  <a:t> </a:t>
                </a:r>
                <a:r>
                  <a:rPr lang="en-US" dirty="0" smtClean="0">
                    <a:sym typeface="Symbol"/>
                  </a:rPr>
                  <a:t>, </a:t>
                </a:r>
                <a:r>
                  <a:rPr lang="en-US" dirty="0" err="1" smtClean="0">
                    <a:sym typeface="Symbol"/>
                  </a:rPr>
                  <a:t>yaitu</a:t>
                </a:r>
                <a:endParaRPr lang="en-US" dirty="0" smtClean="0">
                  <a:sym typeface="Symbol"/>
                </a:endParaRPr>
              </a:p>
              <a:p>
                <a:pPr marL="0" indent="0">
                  <a:buNone/>
                </a:pPr>
                <a:r>
                  <a:rPr lang="en-US" dirty="0" smtClean="0">
                    <a:sym typeface="Symbol"/>
                  </a:rPr>
                  <a:t>E = -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  <a:ea typeface="Cambria Math"/>
                        <a:sym typeface="Symbol"/>
                      </a:rPr>
                      <m:t>∇</m:t>
                    </m:r>
                  </m:oMath>
                </a14:m>
                <a:r>
                  <a:rPr lang="en-US" dirty="0" smtClean="0">
                    <a:sym typeface="Symbol"/>
                  </a:rPr>
                  <a:t></a:t>
                </a:r>
              </a:p>
              <a:p>
                <a:r>
                  <a:rPr lang="en-US" dirty="0" smtClean="0">
                    <a:sym typeface="Symbol"/>
                  </a:rPr>
                  <a:t>Komponen-2 </a:t>
                </a:r>
                <a:r>
                  <a:rPr lang="en-US" dirty="0" err="1" smtClean="0">
                    <a:sym typeface="Symbol"/>
                  </a:rPr>
                  <a:t>pd</a:t>
                </a:r>
                <a:r>
                  <a:rPr lang="en-US" dirty="0" smtClean="0">
                    <a:sym typeface="Symbol"/>
                  </a:rPr>
                  <a:t> </a:t>
                </a:r>
                <a:r>
                  <a:rPr lang="en-US" dirty="0" err="1" smtClean="0">
                    <a:sym typeface="Symbol"/>
                  </a:rPr>
                  <a:t>arah</a:t>
                </a:r>
                <a:r>
                  <a:rPr lang="en-US" dirty="0" smtClean="0">
                    <a:sym typeface="Symbol"/>
                  </a:rPr>
                  <a:t> </a:t>
                </a:r>
                <a:r>
                  <a:rPr lang="en-US" dirty="0" err="1" smtClean="0">
                    <a:sym typeface="Symbol"/>
                  </a:rPr>
                  <a:t>sumbu</a:t>
                </a:r>
                <a:r>
                  <a:rPr lang="en-US" dirty="0" smtClean="0">
                    <a:sym typeface="Symbol"/>
                  </a:rPr>
                  <a:t> x, y </a:t>
                </a:r>
                <a:r>
                  <a:rPr lang="en-US" dirty="0" err="1" smtClean="0">
                    <a:sym typeface="Symbol"/>
                  </a:rPr>
                  <a:t>dan</a:t>
                </a:r>
                <a:r>
                  <a:rPr lang="en-US" dirty="0" smtClean="0">
                    <a:sym typeface="Symbol"/>
                  </a:rPr>
                  <a:t> z </a:t>
                </a:r>
                <a:r>
                  <a:rPr lang="en-US" dirty="0" err="1" smtClean="0">
                    <a:sym typeface="Symbol"/>
                  </a:rPr>
                  <a:t>adalah</a:t>
                </a:r>
                <a:endParaRPr lang="en-US" dirty="0" smtClean="0">
                  <a:sym typeface="Symbol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𝑋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=−(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  <a:ea typeface="Cambria Math"/>
                          </a:rPr>
                          <m:t>Φ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𝜕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𝑋</m:t>
                        </m:r>
                      </m:den>
                    </m:f>
                    <m:r>
                      <a:rPr lang="en-US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dirty="0" smtClean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𝑌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=−(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ea typeface="Cambria Math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l-GR" i="1">
                            <a:latin typeface="Cambria Math"/>
                            <a:ea typeface="Cambria Math"/>
                          </a:rPr>
                          <m:t>Φ</m:t>
                        </m:r>
                      </m:num>
                      <m:den>
                        <m:r>
                          <a:rPr lang="en-US" i="1">
                            <a:latin typeface="Cambria Math"/>
                            <a:ea typeface="Cambria Math"/>
                          </a:rPr>
                          <m:t>𝜕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𝑌</m:t>
                        </m:r>
                      </m:den>
                    </m:f>
                    <m:r>
                      <a:rPr lang="en-US" i="1">
                        <a:latin typeface="Cambria Math"/>
                      </a:rPr>
                      <m:t>)</m:t>
                    </m:r>
                  </m:oMath>
                </a14:m>
                <a:r>
                  <a:rPr lang="en-US" dirty="0" smtClean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𝑍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=−(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ea typeface="Cambria Math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l-GR" i="1">
                            <a:latin typeface="Cambria Math"/>
                            <a:ea typeface="Cambria Math"/>
                          </a:rPr>
                          <m:t>Φ</m:t>
                        </m:r>
                      </m:num>
                      <m:den>
                        <m:r>
                          <a:rPr lang="en-US" i="1">
                            <a:latin typeface="Cambria Math"/>
                            <a:ea typeface="Cambria Math"/>
                          </a:rPr>
                          <m:t>𝜕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𝑍</m:t>
                        </m:r>
                      </m:den>
                    </m:f>
                    <m:r>
                      <a:rPr lang="en-US" i="1">
                        <a:latin typeface="Cambria Math"/>
                      </a:rPr>
                      <m:t>)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smtClean="0"/>
                  <a:t>..(13)</a:t>
                </a: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2000" y="304801"/>
                <a:ext cx="8077200" cy="5588976"/>
              </a:xfrm>
              <a:blipFill rotWithShape="1">
                <a:blip r:embed="rId2"/>
                <a:stretch>
                  <a:fillRect l="-1887" t="-1418" r="-13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296830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02330" y="609600"/>
            <a:ext cx="6189270" cy="5715000"/>
          </a:xfrm>
          <a:prstGeom prst="rect">
            <a:avLst/>
          </a:prstGeom>
          <a:noFill/>
        </p:spPr>
        <p:txBody>
          <a:bodyPr wrap="square" rtlCol="0">
            <a:normAutofit fontScale="92500" lnSpcReduction="10000"/>
          </a:bodyPr>
          <a:lstStyle/>
          <a:p>
            <a:r>
              <a:rPr lang="en-US" sz="4000" dirty="0" smtClean="0"/>
              <a:t>Pers-2 (9) </a:t>
            </a:r>
            <a:r>
              <a:rPr lang="en-US" sz="4000" dirty="0" err="1" smtClean="0"/>
              <a:t>sampai</a:t>
            </a:r>
            <a:r>
              <a:rPr lang="en-US" sz="4000" dirty="0" smtClean="0"/>
              <a:t> </a:t>
            </a:r>
            <a:r>
              <a:rPr lang="en-US" sz="4000" dirty="0" err="1" smtClean="0"/>
              <a:t>dgn</a:t>
            </a:r>
            <a:r>
              <a:rPr lang="en-US" sz="4000" dirty="0" smtClean="0"/>
              <a:t> (12) </a:t>
            </a:r>
            <a:r>
              <a:rPr lang="en-US" sz="4000" dirty="0" err="1" smtClean="0"/>
              <a:t>bila</a:t>
            </a:r>
            <a:r>
              <a:rPr lang="en-US" sz="4000" dirty="0" smtClean="0"/>
              <a:t> </a:t>
            </a:r>
            <a:r>
              <a:rPr lang="en-US" sz="4000" dirty="0" err="1" smtClean="0"/>
              <a:t>dibandingkan</a:t>
            </a:r>
            <a:r>
              <a:rPr lang="en-US" sz="4000" dirty="0" smtClean="0"/>
              <a:t> </a:t>
            </a:r>
            <a:r>
              <a:rPr lang="en-US" sz="4000" dirty="0" err="1" smtClean="0"/>
              <a:t>dgn</a:t>
            </a:r>
            <a:r>
              <a:rPr lang="en-US" sz="4000" dirty="0" smtClean="0"/>
              <a:t> </a:t>
            </a:r>
            <a:r>
              <a:rPr lang="en-US" sz="4000" dirty="0" err="1" smtClean="0"/>
              <a:t>pers</a:t>
            </a:r>
            <a:r>
              <a:rPr lang="en-US" sz="4000" dirty="0" smtClean="0"/>
              <a:t> (13) </a:t>
            </a:r>
            <a:r>
              <a:rPr lang="en-US" sz="4000" dirty="0" err="1" smtClean="0"/>
              <a:t>mempunyai</a:t>
            </a:r>
            <a:r>
              <a:rPr lang="en-US" sz="4000" dirty="0" smtClean="0"/>
              <a:t> </a:t>
            </a:r>
            <a:r>
              <a:rPr lang="en-US" sz="4000" dirty="0" err="1" smtClean="0"/>
              <a:t>bentuk</a:t>
            </a:r>
            <a:r>
              <a:rPr lang="en-US" sz="4000" dirty="0" smtClean="0"/>
              <a:t> </a:t>
            </a:r>
            <a:r>
              <a:rPr lang="en-US" sz="4000" dirty="0" err="1" smtClean="0"/>
              <a:t>yg</a:t>
            </a:r>
            <a:r>
              <a:rPr lang="en-US" sz="4000" dirty="0" smtClean="0"/>
              <a:t> </a:t>
            </a:r>
            <a:r>
              <a:rPr lang="en-US" sz="4000" dirty="0" err="1" smtClean="0"/>
              <a:t>sama</a:t>
            </a:r>
            <a:r>
              <a:rPr lang="en-US" sz="4000" dirty="0" smtClean="0"/>
              <a:t>. Besaran-2 U, F, G </a:t>
            </a:r>
            <a:r>
              <a:rPr lang="en-US" sz="4000" dirty="0" err="1" smtClean="0"/>
              <a:t>dan</a:t>
            </a:r>
            <a:r>
              <a:rPr lang="en-US" sz="4000" dirty="0" smtClean="0"/>
              <a:t> H </a:t>
            </a:r>
            <a:r>
              <a:rPr lang="en-US" sz="4000" dirty="0" err="1" smtClean="0"/>
              <a:t>mempunyai</a:t>
            </a:r>
            <a:r>
              <a:rPr lang="en-US" sz="4000" dirty="0" smtClean="0"/>
              <a:t> </a:t>
            </a:r>
            <a:r>
              <a:rPr lang="en-US" sz="4000" dirty="0" err="1" smtClean="0"/>
              <a:t>kedudukan</a:t>
            </a:r>
            <a:r>
              <a:rPr lang="en-US" sz="4000" dirty="0" smtClean="0"/>
              <a:t> </a:t>
            </a:r>
            <a:r>
              <a:rPr lang="en-US" sz="4000" dirty="0" err="1" smtClean="0"/>
              <a:t>yg</a:t>
            </a:r>
            <a:r>
              <a:rPr lang="en-US" sz="4000" dirty="0" smtClean="0"/>
              <a:t> </a:t>
            </a:r>
            <a:r>
              <a:rPr lang="en-US" sz="4000" dirty="0" err="1" smtClean="0"/>
              <a:t>sama</a:t>
            </a:r>
            <a:r>
              <a:rPr lang="en-US" sz="4000" dirty="0" smtClean="0"/>
              <a:t> </a:t>
            </a:r>
            <a:r>
              <a:rPr lang="en-US" sz="4000" dirty="0" err="1" smtClean="0"/>
              <a:t>dgn</a:t>
            </a:r>
            <a:r>
              <a:rPr lang="en-US" sz="4000" dirty="0" smtClean="0"/>
              <a:t> </a:t>
            </a:r>
            <a:r>
              <a:rPr lang="en-US" sz="4000" dirty="0" err="1" smtClean="0"/>
              <a:t>kedudukan</a:t>
            </a:r>
            <a:r>
              <a:rPr lang="en-US" sz="4000" dirty="0" smtClean="0"/>
              <a:t> </a:t>
            </a:r>
            <a:r>
              <a:rPr lang="en-US" sz="4000" dirty="0" smtClean="0">
                <a:sym typeface="Symbol"/>
              </a:rPr>
              <a:t> (</a:t>
            </a:r>
            <a:r>
              <a:rPr lang="en-US" sz="4000" dirty="0" err="1" smtClean="0">
                <a:sym typeface="Symbol"/>
              </a:rPr>
              <a:t>potensial</a:t>
            </a:r>
            <a:r>
              <a:rPr lang="en-US" sz="4000" dirty="0" smtClean="0">
                <a:sym typeface="Symbol"/>
              </a:rPr>
              <a:t> </a:t>
            </a:r>
            <a:r>
              <a:rPr lang="en-US" sz="4000" dirty="0" err="1" smtClean="0">
                <a:sym typeface="Symbol"/>
              </a:rPr>
              <a:t>listrik</a:t>
            </a:r>
            <a:r>
              <a:rPr lang="en-US" sz="4000" dirty="0" smtClean="0">
                <a:sym typeface="Symbol"/>
              </a:rPr>
              <a:t>). </a:t>
            </a:r>
            <a:r>
              <a:rPr lang="en-US" sz="4000" dirty="0" err="1" smtClean="0">
                <a:sym typeface="Symbol"/>
              </a:rPr>
              <a:t>Oleh</a:t>
            </a:r>
            <a:r>
              <a:rPr lang="en-US" sz="4000" dirty="0" smtClean="0">
                <a:sym typeface="Symbol"/>
              </a:rPr>
              <a:t> </a:t>
            </a:r>
            <a:r>
              <a:rPr lang="en-US" sz="4000" dirty="0" err="1" smtClean="0">
                <a:sym typeface="Symbol"/>
              </a:rPr>
              <a:t>karena</a:t>
            </a:r>
            <a:r>
              <a:rPr lang="en-US" sz="4000" dirty="0" smtClean="0">
                <a:sym typeface="Symbol"/>
              </a:rPr>
              <a:t> </a:t>
            </a:r>
            <a:r>
              <a:rPr lang="en-US" sz="4000" dirty="0" err="1" smtClean="0">
                <a:sym typeface="Symbol"/>
              </a:rPr>
              <a:t>itu</a:t>
            </a:r>
            <a:r>
              <a:rPr lang="en-US" sz="4000" dirty="0" smtClean="0">
                <a:sym typeface="Symbol"/>
              </a:rPr>
              <a:t> </a:t>
            </a:r>
            <a:r>
              <a:rPr lang="en-US" sz="4000" dirty="0" err="1" smtClean="0">
                <a:sym typeface="Symbol"/>
              </a:rPr>
              <a:t>keempat</a:t>
            </a:r>
            <a:r>
              <a:rPr lang="en-US" sz="4000" dirty="0" smtClean="0">
                <a:sym typeface="Symbol"/>
              </a:rPr>
              <a:t> </a:t>
            </a:r>
            <a:r>
              <a:rPr lang="en-US" sz="4000" dirty="0" err="1" smtClean="0">
                <a:sym typeface="Symbol"/>
              </a:rPr>
              <a:t>besaran</a:t>
            </a:r>
            <a:r>
              <a:rPr lang="en-US" sz="4000" dirty="0" smtClean="0">
                <a:sym typeface="Symbol"/>
              </a:rPr>
              <a:t> di </a:t>
            </a:r>
            <a:r>
              <a:rPr lang="en-US" sz="4000" dirty="0" err="1" smtClean="0">
                <a:sym typeface="Symbol"/>
              </a:rPr>
              <a:t>atas</a:t>
            </a:r>
            <a:r>
              <a:rPr lang="en-US" sz="4000" dirty="0" smtClean="0">
                <a:sym typeface="Symbol"/>
              </a:rPr>
              <a:t> </a:t>
            </a:r>
            <a:r>
              <a:rPr lang="en-US" sz="4000" dirty="0" err="1" smtClean="0">
                <a:sym typeface="Symbol"/>
              </a:rPr>
              <a:t>sering</a:t>
            </a:r>
            <a:r>
              <a:rPr lang="en-US" sz="4000" dirty="0" smtClean="0">
                <a:sym typeface="Symbol"/>
              </a:rPr>
              <a:t> </a:t>
            </a:r>
            <a:r>
              <a:rPr lang="en-US" sz="4000" dirty="0" err="1" smtClean="0">
                <a:sym typeface="Symbol"/>
              </a:rPr>
              <a:t>disebut</a:t>
            </a:r>
            <a:r>
              <a:rPr lang="en-US" sz="4000" dirty="0" smtClean="0">
                <a:sym typeface="Symbol"/>
              </a:rPr>
              <a:t> POTENSIAL TERMODINAMIK</a:t>
            </a:r>
            <a:endParaRPr lang="en-US" sz="4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63332" y="-6858000"/>
            <a:ext cx="7765662" cy="16476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53331" flipH="1">
            <a:off x="-316180" y="3775286"/>
            <a:ext cx="2895600" cy="339048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304800"/>
            <a:ext cx="8077200" cy="64008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Sifat-2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zat</a:t>
            </a:r>
            <a:r>
              <a:rPr lang="en-US" dirty="0" smtClean="0"/>
              <a:t> </a:t>
            </a:r>
            <a:r>
              <a:rPr lang="en-US" dirty="0" err="1" smtClean="0"/>
              <a:t>tdk</a:t>
            </a:r>
            <a:r>
              <a:rPr lang="en-US" dirty="0" smtClean="0"/>
              <a:t>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keadaannya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, </a:t>
            </a:r>
            <a:r>
              <a:rPr lang="en-US" dirty="0" err="1" smtClean="0"/>
              <a:t>melainkan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pula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pers</a:t>
            </a:r>
            <a:r>
              <a:rPr lang="en-US" dirty="0" smtClean="0"/>
              <a:t> </a:t>
            </a:r>
            <a:r>
              <a:rPr lang="en-US" dirty="0" err="1" smtClean="0"/>
              <a:t>energinya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potensial</a:t>
            </a:r>
            <a:r>
              <a:rPr lang="en-US" dirty="0" smtClean="0"/>
              <a:t> </a:t>
            </a:r>
            <a:r>
              <a:rPr lang="en-US" dirty="0" err="1" smtClean="0"/>
              <a:t>termodinamik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sbg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variabel-2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khas</a:t>
            </a:r>
            <a:r>
              <a:rPr lang="en-US" dirty="0" smtClean="0"/>
              <a:t>, </a:t>
            </a:r>
            <a:r>
              <a:rPr lang="en-US" dirty="0" err="1" smtClean="0"/>
              <a:t>misalnya</a:t>
            </a:r>
            <a:r>
              <a:rPr lang="en-US" dirty="0" smtClean="0"/>
              <a:t> U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sbg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S </a:t>
            </a:r>
            <a:r>
              <a:rPr lang="en-US" dirty="0" err="1" smtClean="0"/>
              <a:t>dan</a:t>
            </a:r>
            <a:r>
              <a:rPr lang="en-US" dirty="0" smtClean="0"/>
              <a:t> V, </a:t>
            </a:r>
            <a:r>
              <a:rPr lang="en-US" dirty="0" err="1" smtClean="0"/>
              <a:t>atau</a:t>
            </a:r>
            <a:r>
              <a:rPr lang="en-US" dirty="0" smtClean="0"/>
              <a:t> F </a:t>
            </a:r>
            <a:r>
              <a:rPr lang="en-US" dirty="0" err="1" smtClean="0"/>
              <a:t>sbg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T </a:t>
            </a:r>
            <a:r>
              <a:rPr lang="en-US" dirty="0" err="1" smtClean="0"/>
              <a:t>dan</a:t>
            </a:r>
            <a:r>
              <a:rPr lang="en-US" dirty="0" smtClean="0"/>
              <a:t> V,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termodinamiknya</a:t>
            </a:r>
            <a:r>
              <a:rPr lang="en-US" dirty="0" smtClean="0"/>
              <a:t>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mendeferensialkan</a:t>
            </a:r>
            <a:r>
              <a:rPr lang="en-US" dirty="0" smtClean="0"/>
              <a:t> </a:t>
            </a:r>
            <a:r>
              <a:rPr lang="en-US" dirty="0" err="1" smtClean="0"/>
              <a:t>potensial</a:t>
            </a:r>
            <a:r>
              <a:rPr lang="en-US" dirty="0" smtClean="0"/>
              <a:t> </a:t>
            </a:r>
            <a:r>
              <a:rPr lang="en-US" dirty="0" err="1" smtClean="0"/>
              <a:t>termodinamik</a:t>
            </a:r>
            <a:r>
              <a:rPr lang="en-US" dirty="0" smtClean="0"/>
              <a:t> </a:t>
            </a:r>
            <a:r>
              <a:rPr lang="en-US" dirty="0" err="1" smtClean="0"/>
              <a:t>tsb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Pers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potensial</a:t>
            </a:r>
            <a:r>
              <a:rPr lang="en-US" dirty="0" smtClean="0"/>
              <a:t> </a:t>
            </a:r>
            <a:r>
              <a:rPr lang="en-US" dirty="0" err="1" smtClean="0"/>
              <a:t>termodinamik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variabel-2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khas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khas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zat</a:t>
            </a:r>
            <a:r>
              <a:rPr lang="en-US" dirty="0" smtClean="0"/>
              <a:t> </a:t>
            </a:r>
            <a:r>
              <a:rPr lang="en-US" dirty="0" err="1" smtClean="0"/>
              <a:t>ybs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65595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Rumus-rumus</a:t>
            </a:r>
            <a:r>
              <a:rPr lang="en-US" dirty="0" smtClean="0"/>
              <a:t> Maxwell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 smtClean="0"/>
                  <a:t>Suatu </a:t>
                </a:r>
                <a:r>
                  <a:rPr lang="en-US" dirty="0" err="1" smtClean="0"/>
                  <a:t>persamaan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yg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disebut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rumus-rumus</a:t>
                </a:r>
                <a:r>
                  <a:rPr lang="en-US" dirty="0" smtClean="0"/>
                  <a:t> Maxwell, </a:t>
                </a:r>
                <a:r>
                  <a:rPr lang="en-US" dirty="0" err="1" smtClean="0"/>
                  <a:t>dpt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dijabarkan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kenyataan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bhw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diferensial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potensial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termodinamik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adalah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diferensial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eksak</a:t>
                </a:r>
                <a:r>
                  <a:rPr lang="en-US" dirty="0" smtClean="0"/>
                  <a:t>.</a:t>
                </a:r>
              </a:p>
              <a:p>
                <a:r>
                  <a:rPr lang="en-US" dirty="0" err="1" smtClean="0"/>
                  <a:t>dZ</a:t>
                </a:r>
                <a:r>
                  <a:rPr lang="en-US" dirty="0" smtClean="0"/>
                  <a:t> = M (X, Y) </a:t>
                </a:r>
                <a:r>
                  <a:rPr lang="en-US" dirty="0" err="1" smtClean="0"/>
                  <a:t>dX</a:t>
                </a:r>
                <a:r>
                  <a:rPr lang="en-US" dirty="0" smtClean="0"/>
                  <a:t> + N (X, Y) </a:t>
                </a:r>
                <a:r>
                  <a:rPr lang="en-US" dirty="0" err="1" smtClean="0"/>
                  <a:t>dY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Adalah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diferensial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eksak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maka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𝑀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𝑌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𝑁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𝑋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87" t="-29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6586502"/>
      </p:ext>
    </p:extLst>
  </p:cSld>
  <p:clrMapOvr>
    <a:masterClrMapping/>
  </p:clrMapOvr>
  <p:transition spd="slow"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304801"/>
            <a:ext cx="8077200" cy="5588976"/>
          </a:xfrm>
        </p:spPr>
        <p:txBody>
          <a:bodyPr/>
          <a:lstStyle/>
          <a:p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persamaan-2 (5) </a:t>
            </a:r>
            <a:r>
              <a:rPr lang="en-US" dirty="0" err="1" smtClean="0"/>
              <a:t>sampai</a:t>
            </a:r>
            <a:r>
              <a:rPr lang="en-US" dirty="0" smtClean="0"/>
              <a:t> (8)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diperoleh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1219200" y="1524000"/>
                <a:ext cx="2895600" cy="9702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𝑉</m:t>
                          </m:r>
                        </m:sub>
                      </m:sSub>
                      <m:r>
                        <a:rPr lang="en-US" sz="24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𝑆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𝑉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9200" y="1524000"/>
                <a:ext cx="2895600" cy="97026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219200" y="2590800"/>
                <a:ext cx="2895600" cy="9702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𝑆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b>
                      </m:sSub>
                      <m:r>
                        <a:rPr lang="en-US" sz="2400" i="1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𝑉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9200" y="2590800"/>
                <a:ext cx="2895600" cy="97026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295400" y="3677934"/>
                <a:ext cx="2895600" cy="10128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𝑆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b>
                      </m:sSub>
                      <m:r>
                        <a:rPr lang="en-US" sz="24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400" y="3677934"/>
                <a:ext cx="2895600" cy="101284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1295400" y="4668534"/>
                <a:ext cx="2895600" cy="10128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sub>
                      </m:sSub>
                      <m:r>
                        <a:rPr lang="en-US" sz="2400" i="1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𝑆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400" y="4668534"/>
                <a:ext cx="2895600" cy="101284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572000" y="1524000"/>
            <a:ext cx="3962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Keempat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di </a:t>
            </a:r>
            <a:r>
              <a:rPr lang="en-US" dirty="0" err="1" smtClean="0"/>
              <a:t>samping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RUMUS-RUMUS MAXWELL,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berfaedah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rumus-rumus</a:t>
            </a:r>
            <a:r>
              <a:rPr lang="en-US" dirty="0" smtClean="0"/>
              <a:t> </a:t>
            </a:r>
            <a:r>
              <a:rPr lang="en-US" dirty="0" err="1" smtClean="0"/>
              <a:t>tsb</a:t>
            </a:r>
            <a:r>
              <a:rPr lang="en-US" dirty="0" smtClean="0"/>
              <a:t> </a:t>
            </a:r>
            <a:r>
              <a:rPr lang="en-US" dirty="0" err="1" smtClean="0"/>
              <a:t>menampilkan</a:t>
            </a:r>
            <a:r>
              <a:rPr lang="en-US" dirty="0" smtClean="0"/>
              <a:t> </a:t>
            </a:r>
            <a:r>
              <a:rPr lang="en-US" dirty="0" err="1" smtClean="0"/>
              <a:t>interelasi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S, p, V </a:t>
            </a:r>
            <a:r>
              <a:rPr lang="en-US" dirty="0" err="1" smtClean="0"/>
              <a:t>dan</a:t>
            </a:r>
            <a:r>
              <a:rPr lang="en-US" dirty="0" smtClean="0"/>
              <a:t> T.</a:t>
            </a:r>
          </a:p>
          <a:p>
            <a:r>
              <a:rPr lang="en-US" dirty="0" smtClean="0"/>
              <a:t>Persamaan-2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dijabarkan</a:t>
            </a:r>
            <a:r>
              <a:rPr lang="en-US" dirty="0" smtClean="0"/>
              <a:t>, </a:t>
            </a:r>
            <a:r>
              <a:rPr lang="en-US" dirty="0" err="1" smtClean="0"/>
              <a:t>mengingat</a:t>
            </a:r>
            <a:r>
              <a:rPr lang="en-US" dirty="0" smtClean="0"/>
              <a:t> </a:t>
            </a:r>
            <a:r>
              <a:rPr lang="en-US" dirty="0" err="1" smtClean="0"/>
              <a:t>kenyataan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turunan</a:t>
            </a:r>
            <a:r>
              <a:rPr lang="en-US" dirty="0" smtClean="0"/>
              <a:t> </a:t>
            </a:r>
            <a:r>
              <a:rPr lang="en-US" dirty="0" err="1" smtClean="0"/>
              <a:t>parsial</a:t>
            </a:r>
            <a:r>
              <a:rPr lang="en-US" dirty="0" smtClean="0"/>
              <a:t> </a:t>
            </a:r>
            <a:r>
              <a:rPr lang="en-US" dirty="0" err="1" smtClean="0"/>
              <a:t>campur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U, F, G </a:t>
            </a:r>
            <a:r>
              <a:rPr lang="en-US" dirty="0" err="1" smtClean="0"/>
              <a:t>dan</a:t>
            </a:r>
            <a:r>
              <a:rPr lang="en-US" dirty="0" smtClean="0"/>
              <a:t> H,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urutan</a:t>
            </a:r>
            <a:r>
              <a:rPr lang="en-US" dirty="0" smtClean="0"/>
              <a:t> </a:t>
            </a:r>
            <a:r>
              <a:rPr lang="en-US" dirty="0" err="1" smtClean="0"/>
              <a:t>pendeferensialan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301976"/>
      </p:ext>
    </p:extLst>
  </p:cSld>
  <p:clrMapOvr>
    <a:masterClrMapping/>
  </p:clrMapOvr>
  <p:transition spd="slow"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0"/>
            <a:ext cx="7848600" cy="1362075"/>
          </a:xfrm>
        </p:spPr>
        <p:txBody>
          <a:bodyPr>
            <a:normAutofit fontScale="90000"/>
          </a:bodyPr>
          <a:lstStyle/>
          <a:p>
            <a:r>
              <a:rPr lang="en-US" sz="5400" dirty="0" err="1" smtClean="0"/>
              <a:t>Persamaan</a:t>
            </a:r>
            <a:r>
              <a:rPr lang="en-US" sz="5400" dirty="0" smtClean="0"/>
              <a:t> </a:t>
            </a:r>
            <a:r>
              <a:rPr lang="en-US" sz="5400" dirty="0" err="1" smtClean="0"/>
              <a:t>clausius-clapeyron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5195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Pengantar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5109187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Clausius-Clapeyron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melukiskan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berubah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fase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keseimbangan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Andai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cairan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uapnya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keseimbangan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p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T </a:t>
            </a:r>
            <a:r>
              <a:rPr lang="en-US" dirty="0" err="1" smtClean="0"/>
              <a:t>shg</a:t>
            </a:r>
            <a:r>
              <a:rPr lang="en-US" dirty="0" smtClean="0"/>
              <a:t>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c</a:t>
            </a:r>
            <a:r>
              <a:rPr lang="en-US" dirty="0" smtClean="0"/>
              <a:t>=</a:t>
            </a:r>
            <a:r>
              <a:rPr lang="en-US" dirty="0" err="1" smtClean="0"/>
              <a:t>g</a:t>
            </a:r>
            <a:r>
              <a:rPr lang="en-US" baseline="-25000" dirty="0" err="1" smtClean="0"/>
              <a:t>u</a:t>
            </a:r>
            <a:r>
              <a:rPr lang="en-US" dirty="0" smtClean="0"/>
              <a:t>.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T + </a:t>
            </a:r>
            <a:r>
              <a:rPr lang="en-US" dirty="0" err="1" smtClean="0"/>
              <a:t>dT</a:t>
            </a:r>
            <a:r>
              <a:rPr lang="en-US" dirty="0" smtClean="0"/>
              <a:t> </a:t>
            </a:r>
            <a:r>
              <a:rPr lang="en-US" dirty="0" err="1" smtClean="0"/>
              <a:t>tekanannya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p + </a:t>
            </a:r>
            <a:r>
              <a:rPr lang="en-US" dirty="0" err="1" smtClean="0"/>
              <a:t>dp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Gibbs </a:t>
            </a:r>
            <a:r>
              <a:rPr lang="en-US" dirty="0" err="1" smtClean="0"/>
              <a:t>jenisnya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c</a:t>
            </a:r>
            <a:r>
              <a:rPr lang="en-US" dirty="0" smtClean="0"/>
              <a:t> + </a:t>
            </a:r>
            <a:r>
              <a:rPr lang="en-US" dirty="0" err="1" smtClean="0"/>
              <a:t>dg</a:t>
            </a:r>
            <a:r>
              <a:rPr lang="en-US" baseline="-25000" dirty="0" err="1" smtClean="0"/>
              <a:t>c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u</a:t>
            </a:r>
            <a:r>
              <a:rPr lang="en-US" dirty="0" err="1" smtClean="0"/>
              <a:t>+dg</a:t>
            </a:r>
            <a:r>
              <a:rPr lang="en-US" baseline="-25000" dirty="0" err="1" smtClean="0"/>
              <a:t>u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cairan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uap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keseimbangan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dg</a:t>
            </a:r>
            <a:r>
              <a:rPr lang="en-US" baseline="-25000" dirty="0" err="1" smtClean="0"/>
              <a:t>c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dg</a:t>
            </a:r>
            <a:r>
              <a:rPr lang="en-US" baseline="-25000" dirty="0" err="1" smtClean="0"/>
              <a:t>u</a:t>
            </a:r>
            <a:endParaRPr lang="en-US" baseline="-250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91981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381000"/>
            <a:ext cx="8077200" cy="6172199"/>
          </a:xfrm>
        </p:spPr>
        <p:txBody>
          <a:bodyPr/>
          <a:lstStyle/>
          <a:p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d</a:t>
            </a:r>
            <a:r>
              <a:rPr lang="en-US" dirty="0" smtClean="0"/>
              <a:t>g = - s </a:t>
            </a:r>
            <a:r>
              <a:rPr lang="en-US" dirty="0" err="1" smtClean="0"/>
              <a:t>dT</a:t>
            </a:r>
            <a:r>
              <a:rPr lang="en-US" dirty="0" smtClean="0"/>
              <a:t> + v </a:t>
            </a:r>
            <a:r>
              <a:rPr lang="en-US" dirty="0" err="1" smtClean="0"/>
              <a:t>dp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keseimbangan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, </a:t>
            </a:r>
            <a:r>
              <a:rPr lang="en-US" dirty="0" err="1" smtClean="0"/>
              <a:t>berlaku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/>
              <a:t>s</a:t>
            </a:r>
            <a:r>
              <a:rPr lang="en-US" baseline="-25000" dirty="0" err="1" smtClean="0"/>
              <a:t>c</a:t>
            </a:r>
            <a:r>
              <a:rPr lang="en-US" dirty="0" smtClean="0"/>
              <a:t> </a:t>
            </a:r>
            <a:r>
              <a:rPr lang="en-US" dirty="0" err="1" smtClean="0"/>
              <a:t>dT</a:t>
            </a:r>
            <a:r>
              <a:rPr lang="en-US" dirty="0" smtClean="0"/>
              <a:t> +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c</a:t>
            </a:r>
            <a:r>
              <a:rPr lang="en-US" dirty="0" smtClean="0"/>
              <a:t> </a:t>
            </a:r>
            <a:r>
              <a:rPr lang="en-US" dirty="0" err="1" smtClean="0"/>
              <a:t>dp</a:t>
            </a:r>
            <a:r>
              <a:rPr lang="en-US" dirty="0" smtClean="0"/>
              <a:t> = - </a:t>
            </a:r>
            <a:r>
              <a:rPr lang="en-US" dirty="0" err="1" smtClean="0"/>
              <a:t>s</a:t>
            </a:r>
            <a:r>
              <a:rPr lang="en-US" baseline="-25000" dirty="0" err="1" smtClean="0"/>
              <a:t>u</a:t>
            </a:r>
            <a:r>
              <a:rPr lang="en-US" dirty="0" smtClean="0"/>
              <a:t> </a:t>
            </a:r>
            <a:r>
              <a:rPr lang="en-US" dirty="0" err="1" smtClean="0"/>
              <a:t>dT</a:t>
            </a:r>
            <a:r>
              <a:rPr lang="en-US" dirty="0" smtClean="0"/>
              <a:t> + v</a:t>
            </a:r>
            <a:r>
              <a:rPr lang="en-US" baseline="-25000" dirty="0" smtClean="0"/>
              <a:t>u</a:t>
            </a:r>
            <a:r>
              <a:rPr lang="en-US" dirty="0" smtClean="0"/>
              <a:t> </a:t>
            </a:r>
            <a:r>
              <a:rPr lang="en-US" dirty="0" err="1" smtClean="0"/>
              <a:t>dp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Atau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(</a:t>
            </a:r>
            <a:r>
              <a:rPr lang="en-US" dirty="0" err="1" smtClean="0"/>
              <a:t>s</a:t>
            </a:r>
            <a:r>
              <a:rPr lang="en-US" baseline="-25000" dirty="0" err="1" smtClean="0"/>
              <a:t>u</a:t>
            </a:r>
            <a:r>
              <a:rPr lang="en-US" dirty="0" smtClean="0"/>
              <a:t> – </a:t>
            </a:r>
            <a:r>
              <a:rPr lang="en-US" dirty="0" err="1" smtClean="0"/>
              <a:t>s</a:t>
            </a:r>
            <a:r>
              <a:rPr lang="en-US" baseline="-25000" dirty="0" err="1" smtClean="0"/>
              <a:t>c</a:t>
            </a:r>
            <a:r>
              <a:rPr lang="en-US" dirty="0" smtClean="0"/>
              <a:t>) </a:t>
            </a:r>
            <a:r>
              <a:rPr lang="en-US" dirty="0" err="1" smtClean="0"/>
              <a:t>dT</a:t>
            </a:r>
            <a:r>
              <a:rPr lang="en-US" dirty="0" smtClean="0"/>
              <a:t> = (v</a:t>
            </a:r>
            <a:r>
              <a:rPr lang="en-US" baseline="-25000" dirty="0" smtClean="0"/>
              <a:t>u</a:t>
            </a:r>
            <a:r>
              <a:rPr lang="en-US" dirty="0" smtClean="0"/>
              <a:t> –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c</a:t>
            </a:r>
            <a:r>
              <a:rPr lang="en-US" dirty="0" smtClean="0"/>
              <a:t>) </a:t>
            </a:r>
            <a:r>
              <a:rPr lang="en-US" dirty="0" err="1" smtClean="0"/>
              <a:t>dp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Akan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selisih</a:t>
            </a:r>
            <a:r>
              <a:rPr lang="en-US" dirty="0" smtClean="0"/>
              <a:t> </a:t>
            </a:r>
            <a:r>
              <a:rPr lang="en-US" dirty="0" err="1" smtClean="0"/>
              <a:t>entropi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, </a:t>
            </a:r>
            <a:r>
              <a:rPr lang="en-US" dirty="0"/>
              <a:t>(</a:t>
            </a:r>
            <a:r>
              <a:rPr lang="en-US" dirty="0" err="1"/>
              <a:t>s</a:t>
            </a:r>
            <a:r>
              <a:rPr lang="en-US" baseline="-25000" dirty="0" err="1"/>
              <a:t>u</a:t>
            </a:r>
            <a:r>
              <a:rPr lang="en-US" dirty="0"/>
              <a:t> – </a:t>
            </a:r>
            <a:r>
              <a:rPr lang="en-US" dirty="0" err="1"/>
              <a:t>s</a:t>
            </a:r>
            <a:r>
              <a:rPr lang="en-US" baseline="-25000" dirty="0" err="1"/>
              <a:t>c</a:t>
            </a:r>
            <a:r>
              <a:rPr lang="en-US" dirty="0"/>
              <a:t>)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kalor</a:t>
            </a:r>
            <a:r>
              <a:rPr lang="en-US" dirty="0" smtClean="0"/>
              <a:t> </a:t>
            </a:r>
            <a:r>
              <a:rPr lang="en-US" dirty="0" err="1" smtClean="0"/>
              <a:t>transformasi</a:t>
            </a:r>
            <a:r>
              <a:rPr lang="en-US" dirty="0" smtClean="0"/>
              <a:t> (</a:t>
            </a:r>
            <a:r>
              <a:rPr lang="en-US" dirty="0" err="1" smtClean="0"/>
              <a:t>kalor</a:t>
            </a:r>
            <a:r>
              <a:rPr lang="en-US" dirty="0" smtClean="0"/>
              <a:t> </a:t>
            </a:r>
            <a:r>
              <a:rPr lang="en-US" dirty="0" err="1" smtClean="0"/>
              <a:t>uap</a:t>
            </a:r>
            <a:r>
              <a:rPr lang="en-US" dirty="0" smtClean="0"/>
              <a:t>) </a:t>
            </a:r>
            <a:r>
              <a:rPr lang="en-US" dirty="0" err="1" smtClean="0">
                <a:latin typeface="Lucida Calligraphy"/>
              </a:rPr>
              <a:t>l</a:t>
            </a:r>
            <a:r>
              <a:rPr lang="en-US" baseline="-25000" dirty="0" err="1" smtClean="0"/>
              <a:t>cu</a:t>
            </a:r>
            <a:r>
              <a:rPr lang="en-US" baseline="-25000" dirty="0" smtClean="0"/>
              <a:t> </a:t>
            </a:r>
            <a:r>
              <a:rPr lang="en-US" dirty="0" err="1" smtClean="0"/>
              <a:t>dibagi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T, </a:t>
            </a:r>
            <a:r>
              <a:rPr lang="en-US" dirty="0" err="1" smtClean="0"/>
              <a:t>shg</a:t>
            </a:r>
            <a:r>
              <a:rPr lang="en-US" dirty="0" smtClean="0"/>
              <a:t> </a:t>
            </a:r>
            <a:endParaRPr lang="en-US" baseline="-25000" dirty="0" smtClean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914400" y="5638800"/>
                <a:ext cx="2392706" cy="7522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/>
                                    </a:rPr>
                                    <m:t>𝑑𝑝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/>
                                    </a:rPr>
                                    <m:t>𝑑𝑇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𝑐𝑢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𝑐𝑢</m:t>
                              </m:r>
                            </m:sub>
                          </m:sSub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𝑇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𝑢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𝑐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5638800"/>
                <a:ext cx="2392706" cy="75225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ight Arrow 4"/>
          <p:cNvSpPr/>
          <p:nvPr/>
        </p:nvSpPr>
        <p:spPr>
          <a:xfrm>
            <a:off x="3581400" y="5867400"/>
            <a:ext cx="533400" cy="3761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267200" y="5715000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Persamaan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Clausius-Clapeyron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utk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keseimbangan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cair-uap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48181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0"/>
            <a:ext cx="7848600" cy="1362075"/>
          </a:xfrm>
        </p:spPr>
        <p:txBody>
          <a:bodyPr>
            <a:normAutofit fontScale="90000"/>
          </a:bodyPr>
          <a:lstStyle/>
          <a:p>
            <a:r>
              <a:rPr lang="en-US" sz="5400" dirty="0" err="1" smtClean="0"/>
              <a:t>Hukum</a:t>
            </a:r>
            <a:r>
              <a:rPr lang="en-US" sz="5400" dirty="0" smtClean="0"/>
              <a:t> </a:t>
            </a:r>
            <a:r>
              <a:rPr lang="en-US" sz="5400" dirty="0" err="1" smtClean="0"/>
              <a:t>ketiga</a:t>
            </a:r>
            <a:r>
              <a:rPr lang="en-US" sz="5400" dirty="0" smtClean="0"/>
              <a:t> </a:t>
            </a:r>
            <a:r>
              <a:rPr lang="en-US" sz="5400" dirty="0" err="1" smtClean="0"/>
              <a:t>termodinamika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9105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304801"/>
            <a:ext cx="8077200" cy="6400800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sederhana</a:t>
            </a:r>
            <a:r>
              <a:rPr lang="en-US" dirty="0"/>
              <a:t>,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ketiga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entropi</a:t>
            </a:r>
            <a:r>
              <a:rPr lang="en-US" dirty="0"/>
              <a:t> </a:t>
            </a:r>
            <a:r>
              <a:rPr lang="en-US" dirty="0" err="1"/>
              <a:t>kristal</a:t>
            </a:r>
            <a:r>
              <a:rPr lang="en-US" dirty="0"/>
              <a:t> </a:t>
            </a:r>
            <a:r>
              <a:rPr lang="en-US" dirty="0" err="1"/>
              <a:t>sempurna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zat</a:t>
            </a:r>
            <a:r>
              <a:rPr lang="en-US" dirty="0"/>
              <a:t> </a:t>
            </a:r>
            <a:r>
              <a:rPr lang="en-US" dirty="0" err="1"/>
              <a:t>murni</a:t>
            </a:r>
            <a:r>
              <a:rPr lang="en-US" dirty="0"/>
              <a:t> </a:t>
            </a:r>
            <a:r>
              <a:rPr lang="en-US" dirty="0" err="1"/>
              <a:t>mendekati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mendekati</a:t>
            </a:r>
            <a:r>
              <a:rPr lang="en-US" dirty="0"/>
              <a:t> nol. </a:t>
            </a:r>
            <a:r>
              <a:rPr lang="en-US" dirty="0" err="1"/>
              <a:t>Penyelarasan</a:t>
            </a:r>
            <a:r>
              <a:rPr lang="en-US" dirty="0"/>
              <a:t> </a:t>
            </a:r>
            <a:r>
              <a:rPr lang="en-US" dirty="0" err="1"/>
              <a:t>kristal</a:t>
            </a:r>
            <a:r>
              <a:rPr lang="en-US" dirty="0"/>
              <a:t> </a:t>
            </a:r>
            <a:r>
              <a:rPr lang="en-US" dirty="0" err="1"/>
              <a:t>sempurna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meninggalkan</a:t>
            </a:r>
            <a:r>
              <a:rPr lang="en-US" dirty="0"/>
              <a:t> </a:t>
            </a:r>
            <a:r>
              <a:rPr lang="en-US" dirty="0" err="1"/>
              <a:t>ambiguitas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lokasi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orientasi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kristal</a:t>
            </a:r>
            <a:r>
              <a:rPr lang="en-US" dirty="0"/>
              <a:t>. </a:t>
            </a:r>
            <a:r>
              <a:rPr lang="en-US" dirty="0" err="1"/>
              <a:t>Seiring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berkurangnya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kristal</a:t>
            </a:r>
            <a:r>
              <a:rPr lang="en-US" dirty="0"/>
              <a:t>, </a:t>
            </a:r>
            <a:r>
              <a:rPr lang="en-US" dirty="0" err="1"/>
              <a:t>vibrasi</a:t>
            </a:r>
            <a:r>
              <a:rPr lang="en-US" dirty="0"/>
              <a:t> individual atom </a:t>
            </a:r>
            <a:r>
              <a:rPr lang="en-US" dirty="0" err="1"/>
              <a:t>berkurang</a:t>
            </a:r>
            <a:r>
              <a:rPr lang="en-US" dirty="0"/>
              <a:t> </a:t>
            </a:r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/>
              <a:t>tiada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kristal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di </a:t>
            </a:r>
            <a:r>
              <a:rPr lang="en-US" dirty="0" err="1"/>
              <a:t>mana-mana</a:t>
            </a:r>
            <a:r>
              <a:rPr lang="en-US" dirty="0"/>
              <a:t>.</a:t>
            </a:r>
          </a:p>
          <a:p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ketiga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acuan</a:t>
            </a:r>
            <a:r>
              <a:rPr lang="en-US" dirty="0"/>
              <a:t> </a:t>
            </a:r>
            <a:r>
              <a:rPr lang="en-US" dirty="0" err="1"/>
              <a:t>mutlak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penentuan</a:t>
            </a:r>
            <a:r>
              <a:rPr lang="en-US" dirty="0"/>
              <a:t> </a:t>
            </a:r>
            <a:r>
              <a:rPr lang="en-US" dirty="0" err="1"/>
              <a:t>entropi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 </a:t>
            </a:r>
            <a:r>
              <a:rPr lang="en-US" dirty="0" err="1"/>
              <a:t>Entropi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, yang </a:t>
            </a:r>
            <a:r>
              <a:rPr lang="en-US" dirty="0" err="1"/>
              <a:t>ditentukan</a:t>
            </a:r>
            <a:r>
              <a:rPr lang="en-US" dirty="0"/>
              <a:t> </a:t>
            </a:r>
            <a:r>
              <a:rPr lang="en-US" dirty="0" err="1"/>
              <a:t>relatif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entropi</a:t>
            </a:r>
            <a:r>
              <a:rPr lang="en-US" dirty="0"/>
              <a:t> </a:t>
            </a:r>
            <a:r>
              <a:rPr lang="en-US" i="1" dirty="0" err="1"/>
              <a:t>mutlak</a:t>
            </a:r>
            <a:r>
              <a:rPr lang="en-US" dirty="0"/>
              <a:t> 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.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matematis</a:t>
            </a:r>
            <a:r>
              <a:rPr lang="en-US" dirty="0"/>
              <a:t>, </a:t>
            </a:r>
            <a:r>
              <a:rPr lang="en-US" dirty="0" err="1"/>
              <a:t>entropi</a:t>
            </a:r>
            <a:r>
              <a:rPr lang="en-US" dirty="0"/>
              <a:t> </a:t>
            </a:r>
            <a:r>
              <a:rPr lang="en-US" dirty="0" err="1"/>
              <a:t>mutlak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log natural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dikalikan</a:t>
            </a:r>
            <a:r>
              <a:rPr lang="en-US" dirty="0"/>
              <a:t> </a:t>
            </a:r>
            <a:r>
              <a:rPr lang="en-US" dirty="0" err="1">
                <a:hlinkClick r:id="rId2" tooltip="Konstanta Boltzmann"/>
              </a:rPr>
              <a:t>konstanta</a:t>
            </a:r>
            <a:r>
              <a:rPr lang="en-US" dirty="0">
                <a:hlinkClick r:id="rId2" tooltip="Konstanta Boltzmann"/>
              </a:rPr>
              <a:t> Boltzmann</a:t>
            </a:r>
            <a:r>
              <a:rPr lang="en-US" dirty="0"/>
              <a:t> </a:t>
            </a:r>
            <a:r>
              <a:rPr lang="en-US" i="1" dirty="0" err="1"/>
              <a:t>k</a:t>
            </a:r>
            <a:r>
              <a:rPr lang="en-US" baseline="-25000" dirty="0" err="1"/>
              <a:t>B</a:t>
            </a:r>
            <a:r>
              <a:rPr lang="en-US" dirty="0"/>
              <a:t> = 1.38×10</a:t>
            </a:r>
            <a:r>
              <a:rPr lang="en-US" baseline="30000" dirty="0"/>
              <a:t>−23</a:t>
            </a:r>
            <a:r>
              <a:rPr lang="en-US" dirty="0"/>
              <a:t> J K</a:t>
            </a:r>
            <a:r>
              <a:rPr lang="en-US" baseline="30000" dirty="0"/>
              <a:t>−1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09178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457201"/>
            <a:ext cx="8077200" cy="4952999"/>
          </a:xfrm>
        </p:spPr>
        <p:txBody>
          <a:bodyPr>
            <a:normAutofit lnSpcReduction="10000"/>
          </a:bodyPr>
          <a:lstStyle/>
          <a:p>
            <a:r>
              <a:rPr lang="en-US" dirty="0" err="1" smtClean="0"/>
              <a:t>Pernyataan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diawali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teorema</a:t>
            </a:r>
            <a:r>
              <a:rPr lang="en-US" dirty="0" smtClean="0"/>
              <a:t> Nernst, “Di </a:t>
            </a:r>
            <a:r>
              <a:rPr lang="en-US" dirty="0" err="1" smtClean="0"/>
              <a:t>sekitar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nol</a:t>
            </a:r>
            <a:r>
              <a:rPr lang="en-US" dirty="0" smtClean="0"/>
              <a:t> </a:t>
            </a:r>
            <a:r>
              <a:rPr lang="en-US" dirty="0" err="1" smtClean="0"/>
              <a:t>mutlak</a:t>
            </a:r>
            <a:r>
              <a:rPr lang="en-US" dirty="0" smtClean="0"/>
              <a:t>,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reaksi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zat</a:t>
            </a:r>
            <a:r>
              <a:rPr lang="en-US" dirty="0" smtClean="0"/>
              <a:t> </a:t>
            </a:r>
            <a:r>
              <a:rPr lang="en-US" dirty="0" err="1" smtClean="0"/>
              <a:t>cair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keseimbangan</a:t>
            </a:r>
            <a:r>
              <a:rPr lang="en-US" dirty="0" smtClean="0"/>
              <a:t> </a:t>
            </a:r>
            <a:r>
              <a:rPr lang="en-US" dirty="0" err="1" smtClean="0"/>
              <a:t>dakhil</a:t>
            </a:r>
            <a:r>
              <a:rPr lang="en-US" dirty="0" smtClean="0"/>
              <a:t>, </a:t>
            </a:r>
            <a:r>
              <a:rPr lang="en-US" dirty="0" err="1" smtClean="0"/>
              <a:t>berlangsung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entropi</a:t>
            </a:r>
            <a:r>
              <a:rPr lang="en-US" dirty="0" smtClean="0"/>
              <a:t>”</a:t>
            </a:r>
          </a:p>
          <a:p>
            <a:r>
              <a:rPr lang="en-US" dirty="0" err="1" smtClean="0"/>
              <a:t>Tahun</a:t>
            </a:r>
            <a:r>
              <a:rPr lang="en-US" dirty="0" smtClean="0"/>
              <a:t> 1911, Plank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sbb</a:t>
            </a:r>
            <a:r>
              <a:rPr lang="en-US" dirty="0" smtClean="0"/>
              <a:t>: “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T </a:t>
            </a:r>
            <a:r>
              <a:rPr lang="en-US" dirty="0" smtClean="0">
                <a:sym typeface="Wingdings" pitchFamily="2" charset="2"/>
              </a:rPr>
              <a:t> 0, </a:t>
            </a:r>
            <a:r>
              <a:rPr lang="en-US" dirty="0" err="1" smtClean="0">
                <a:sym typeface="Wingdings" pitchFamily="2" charset="2"/>
              </a:rPr>
              <a:t>bukan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hanya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entropi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yg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sama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dgn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nol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tetapi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entropi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setiap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zat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cair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dlm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keseimbangan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dakhil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suhu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nol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mutlak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adalah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nol</a:t>
            </a:r>
            <a:r>
              <a:rPr lang="en-US" dirty="0" smtClean="0">
                <a:sym typeface="Wingdings" pitchFamily="2" charset="2"/>
              </a:rPr>
              <a:t>”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1066800" y="5209809"/>
                <a:ext cx="2590800" cy="733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3200" i="1" smtClean="0">
                              <a:latin typeface="Cambria Math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3200" i="1" smtClean="0">
                                  <a:latin typeface="Cambria Math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3200" i="0" smtClean="0">
                                  <a:latin typeface="Cambria Math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3200" b="0" i="1" smtClean="0">
                                  <a:latin typeface="Cambria Math"/>
                                </a:rPr>
                                <m:t>𝑇</m:t>
                              </m:r>
                              <m:r>
                                <a:rPr lang="en-US" sz="3200" b="0" i="1" smtClean="0">
                                  <a:latin typeface="Cambria Math"/>
                                </a:rPr>
                                <m:t> →0</m:t>
                              </m:r>
                            </m:lim>
                          </m:limLow>
                        </m:fName>
                        <m:e>
                          <m:r>
                            <a:rPr lang="en-US" sz="3200" b="0" i="1" smtClean="0">
                              <a:latin typeface="Cambria Math"/>
                            </a:rPr>
                            <m:t>𝑆</m:t>
                          </m:r>
                          <m:r>
                            <a:rPr lang="en-US" sz="3200" b="0" i="1" smtClean="0">
                              <a:latin typeface="Cambria Math"/>
                            </a:rPr>
                            <m:t>=0</m:t>
                          </m:r>
                        </m:e>
                      </m:func>
                    </m:oMath>
                  </m:oMathPara>
                </a14:m>
                <a:endParaRPr lang="en-US" sz="3200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5209809"/>
                <a:ext cx="2590800" cy="73379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4495800" y="5257800"/>
            <a:ext cx="449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Hukum</a:t>
            </a:r>
            <a:r>
              <a:rPr lang="en-US" sz="2800" dirty="0" smtClean="0"/>
              <a:t> ke-3 </a:t>
            </a:r>
            <a:r>
              <a:rPr lang="en-US" sz="2800" dirty="0" err="1" smtClean="0"/>
              <a:t>Termodinamika</a:t>
            </a:r>
            <a:endParaRPr lang="en-US" sz="2800" dirty="0"/>
          </a:p>
        </p:txBody>
      </p:sp>
      <p:sp>
        <p:nvSpPr>
          <p:cNvPr id="7" name="Right Arrow 6"/>
          <p:cNvSpPr/>
          <p:nvPr/>
        </p:nvSpPr>
        <p:spPr>
          <a:xfrm>
            <a:off x="3581400" y="5410200"/>
            <a:ext cx="685800" cy="2616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32166"/>
      </p:ext>
    </p:extLst>
  </p:cSld>
  <p:clrMapOvr>
    <a:masterClrMapping/>
  </p:clrMapOvr>
  <p:transition spd="slow">
    <p:wipe dir="d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heme/theme1.xml><?xml version="1.0" encoding="utf-8"?>
<a:theme xmlns:a="http://schemas.openxmlformats.org/drawingml/2006/main" name="Train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</Template>
  <TotalTime>0</TotalTime>
  <Words>1305</Words>
  <Application>Microsoft Office PowerPoint</Application>
  <PresentationFormat>On-screen Show (4:3)</PresentationFormat>
  <Paragraphs>96</Paragraphs>
  <Slides>20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Training</vt:lpstr>
      <vt:lpstr>POTENSIAL TERMODINAMIK</vt:lpstr>
      <vt:lpstr>Fungsi Helhotz dan Fungsi Gibbs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Rumus-rumus Maxwell</vt:lpstr>
      <vt:lpstr>PowerPoint Presentation</vt:lpstr>
      <vt:lpstr>Persamaan clausius-clapeyron</vt:lpstr>
      <vt:lpstr>Pengantar</vt:lpstr>
      <vt:lpstr>PowerPoint Presentation</vt:lpstr>
      <vt:lpstr>Hukum ketiga termodinamika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2018-12-05T14:00:23Z</dcterms:created>
  <dcterms:modified xsi:type="dcterms:W3CDTF">2018-12-05T16:18:15Z</dcterms:modified>
</cp:coreProperties>
</file>