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74" r:id="rId2"/>
    <p:sldId id="299" r:id="rId3"/>
    <p:sldId id="300" r:id="rId4"/>
    <p:sldId id="301" r:id="rId5"/>
    <p:sldId id="302" r:id="rId6"/>
    <p:sldId id="303" r:id="rId7"/>
    <p:sldId id="304" r:id="rId8"/>
    <p:sldId id="305" r:id="rId9"/>
    <p:sldId id="306" r:id="rId10"/>
    <p:sldId id="307" r:id="rId11"/>
    <p:sldId id="308" r:id="rId12"/>
    <p:sldId id="309" r:id="rId13"/>
    <p:sldId id="310" r:id="rId14"/>
    <p:sldId id="311" r:id="rId15"/>
    <p:sldId id="258" r:id="rId16"/>
    <p:sldId id="259" r:id="rId17"/>
    <p:sldId id="260" r:id="rId18"/>
    <p:sldId id="261" r:id="rId19"/>
    <p:sldId id="275" r:id="rId20"/>
    <p:sldId id="277" r:id="rId21"/>
    <p:sldId id="278" r:id="rId22"/>
    <p:sldId id="279" r:id="rId23"/>
    <p:sldId id="287" r:id="rId24"/>
    <p:sldId id="288" r:id="rId25"/>
    <p:sldId id="289" r:id="rId26"/>
    <p:sldId id="280" r:id="rId27"/>
    <p:sldId id="283" r:id="rId28"/>
    <p:sldId id="297" r:id="rId29"/>
    <p:sldId id="284" r:id="rId30"/>
    <p:sldId id="296" r:id="rId3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88" autoAdjust="0"/>
    <p:restoredTop sz="84756" autoAdjust="0"/>
  </p:normalViewPr>
  <p:slideViewPr>
    <p:cSldViewPr>
      <p:cViewPr varScale="1">
        <p:scale>
          <a:sx n="103" d="100"/>
          <a:sy n="103" d="100"/>
        </p:scale>
        <p:origin x="776" y="1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51766CF-3C03-49C5-8B93-24B852F87D9A}" type="datetimeFigureOut">
              <a:rPr lang="id-ID" smtClean="0"/>
              <a:t>16/12/19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E0F539-A71D-4F0E-92CD-5EE9BD3FF223}" type="slidenum">
              <a:rPr lang="id-ID" smtClean="0"/>
              <a:t>‹#›</a:t>
            </a:fld>
            <a:endParaRPr lang="id-ID"/>
          </a:p>
        </p:txBody>
      </p:sp>
    </p:spTree>
    <p:extLst>
      <p:ext uri="{BB962C8B-B14F-4D97-AF65-F5344CB8AC3E}">
        <p14:creationId xmlns:p14="http://schemas.microsoft.com/office/powerpoint/2010/main" val="1687045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0DE0F539-A71D-4F0E-92CD-5EE9BD3FF223}" type="slidenum">
              <a:rPr lang="id-ID" smtClean="0"/>
              <a:t>16</a:t>
            </a:fld>
            <a:endParaRPr lang="id-ID"/>
          </a:p>
        </p:txBody>
      </p:sp>
    </p:spTree>
    <p:extLst>
      <p:ext uri="{BB962C8B-B14F-4D97-AF65-F5344CB8AC3E}">
        <p14:creationId xmlns:p14="http://schemas.microsoft.com/office/powerpoint/2010/main" val="2636554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B3F06D7B-4F71-4F66-A2DD-CECA38FD6059}" type="datetimeFigureOut">
              <a:rPr lang="id-ID" smtClean="0"/>
              <a:t>16/12/19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3785154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B3F06D7B-4F71-4F66-A2DD-CECA38FD6059}" type="datetimeFigureOut">
              <a:rPr lang="id-ID" smtClean="0"/>
              <a:t>16/12/19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3706523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F06D7B-4F71-4F66-A2DD-CECA38FD6059}" type="datetimeFigureOut">
              <a:rPr lang="id-ID" smtClean="0"/>
              <a:t>16/12/19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1501161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B3F06D7B-4F71-4F66-A2DD-CECA38FD6059}" type="datetimeFigureOut">
              <a:rPr lang="id-ID" smtClean="0"/>
              <a:t>16/12/19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111264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B3F06D7B-4F71-4F66-A2DD-CECA38FD6059}" type="datetimeFigureOut">
              <a:rPr lang="id-ID" smtClean="0"/>
              <a:t>16/12/19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745278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B3F06D7B-4F71-4F66-A2DD-CECA38FD6059}" type="datetimeFigureOut">
              <a:rPr lang="id-ID" smtClean="0"/>
              <a:t>16/12/19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3702223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F06D7B-4F71-4F66-A2DD-CECA38FD6059}" type="datetimeFigureOut">
              <a:rPr lang="id-ID" smtClean="0"/>
              <a:t>16/12/19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2022822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F06D7B-4F71-4F66-A2DD-CECA38FD6059}" type="datetimeFigureOut">
              <a:rPr lang="id-ID" smtClean="0"/>
              <a:t>16/12/19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4228486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F06D7B-4F71-4F66-A2DD-CECA38FD6059}" type="datetimeFigureOut">
              <a:rPr lang="id-ID" smtClean="0"/>
              <a:t>16/12/19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3122727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B3F06D7B-4F71-4F66-A2DD-CECA38FD6059}" type="datetimeFigureOut">
              <a:rPr lang="id-ID" smtClean="0"/>
              <a:t>16/12/19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763059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B3F06D7B-4F71-4F66-A2DD-CECA38FD6059}" type="datetimeFigureOut">
              <a:rPr lang="id-ID" smtClean="0"/>
              <a:t>16/12/19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8F62D7D-9CF8-4761-913A-52CD65E42CF1}" type="slidenum">
              <a:rPr lang="id-ID" smtClean="0"/>
              <a:t>‹#›</a:t>
            </a:fld>
            <a:endParaRPr lang="id-ID"/>
          </a:p>
        </p:txBody>
      </p:sp>
    </p:spTree>
    <p:extLst>
      <p:ext uri="{BB962C8B-B14F-4D97-AF65-F5344CB8AC3E}">
        <p14:creationId xmlns:p14="http://schemas.microsoft.com/office/powerpoint/2010/main" val="193026696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F06D7B-4F71-4F66-A2DD-CECA38FD6059}" type="datetimeFigureOut">
              <a:rPr lang="id-ID" smtClean="0"/>
              <a:t>16/12/19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F62D7D-9CF8-4761-913A-52CD65E42CF1}" type="slidenum">
              <a:rPr lang="id-ID" smtClean="0"/>
              <a:t>‹#›</a:t>
            </a:fld>
            <a:endParaRPr lang="id-ID"/>
          </a:p>
        </p:txBody>
      </p:sp>
    </p:spTree>
    <p:extLst>
      <p:ext uri="{BB962C8B-B14F-4D97-AF65-F5344CB8AC3E}">
        <p14:creationId xmlns:p14="http://schemas.microsoft.com/office/powerpoint/2010/main" val="39052669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793559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57251" y="764704"/>
            <a:ext cx="7406879" cy="517922"/>
          </a:xfrm>
        </p:spPr>
        <p:style>
          <a:lnRef idx="2">
            <a:schemeClr val="accent1"/>
          </a:lnRef>
          <a:fillRef idx="1">
            <a:schemeClr val="lt1"/>
          </a:fillRef>
          <a:effectRef idx="0">
            <a:schemeClr val="accent1"/>
          </a:effectRef>
          <a:fontRef idx="minor">
            <a:schemeClr val="dk1"/>
          </a:fontRef>
        </p:style>
        <p:txBody>
          <a:bodyPr rtlCol="0">
            <a:normAutofit fontScale="90000"/>
          </a:bodyPr>
          <a:lstStyle/>
          <a:p>
            <a:pPr>
              <a:defRPr/>
            </a:pPr>
            <a:r>
              <a:rPr lang="id-ID" dirty="0" smtClean="0">
                <a:ea typeface="+mj-ea"/>
                <a:cs typeface="+mj-cs"/>
              </a:rPr>
              <a:t>Pengantar</a:t>
            </a:r>
            <a:endParaRPr lang="id-ID" dirty="0">
              <a:ea typeface="+mj-ea"/>
              <a:cs typeface="+mj-cs"/>
            </a:endParaRPr>
          </a:p>
        </p:txBody>
      </p:sp>
      <p:sp>
        <p:nvSpPr>
          <p:cNvPr id="3" name="Content Placeholder 2"/>
          <p:cNvSpPr>
            <a:spLocks noGrp="1"/>
          </p:cNvSpPr>
          <p:nvPr>
            <p:ph idx="1"/>
          </p:nvPr>
        </p:nvSpPr>
        <p:spPr>
          <a:xfrm>
            <a:off x="857251" y="2035969"/>
            <a:ext cx="7404497" cy="3393281"/>
          </a:xfrm>
        </p:spPr>
        <p:txBody>
          <a:bodyPr>
            <a:normAutofit fontScale="70000" lnSpcReduction="20000"/>
          </a:bodyPr>
          <a:lstStyle/>
          <a:p>
            <a:pPr eaLnBrk="1" hangingPunct="1">
              <a:buFont typeface="Wingdings" charset="2"/>
              <a:buChar char="v"/>
            </a:pPr>
            <a:r>
              <a:rPr lang="id-ID" altLang="en-US" dirty="0">
                <a:solidFill>
                  <a:schemeClr val="tx1"/>
                </a:solidFill>
                <a:ea typeface="ＭＳ Ｐゴシック" charset="-128"/>
              </a:rPr>
              <a:t>Dalam kesehariannya, banyak perilaku aneh /tidak sesuai norma </a:t>
            </a:r>
            <a:r>
              <a:rPr lang="id-ID" altLang="en-US" dirty="0" err="1">
                <a:solidFill>
                  <a:schemeClr val="tx1"/>
                </a:solidFill>
                <a:ea typeface="ＭＳ Ｐゴシック" charset="-128"/>
              </a:rPr>
              <a:t>yg</a:t>
            </a:r>
            <a:r>
              <a:rPr lang="id-ID" altLang="en-US" dirty="0">
                <a:solidFill>
                  <a:schemeClr val="tx1"/>
                </a:solidFill>
                <a:ea typeface="ＭＳ Ｐゴシック" charset="-128"/>
              </a:rPr>
              <a:t> ditampilkan siswa.</a:t>
            </a:r>
          </a:p>
          <a:p>
            <a:pPr eaLnBrk="1" hangingPunct="1">
              <a:buFont typeface="Corbel" charset="0"/>
              <a:buNone/>
            </a:pPr>
            <a:r>
              <a:rPr lang="id-ID" altLang="en-US" u="sng" dirty="0">
                <a:solidFill>
                  <a:schemeClr val="tx1"/>
                </a:solidFill>
                <a:ea typeface="ＭＳ Ｐゴシック" charset="-128"/>
              </a:rPr>
              <a:t>Contoh: </a:t>
            </a:r>
          </a:p>
          <a:p>
            <a:pPr eaLnBrk="1" hangingPunct="1"/>
            <a:r>
              <a:rPr lang="id-ID" altLang="en-US" dirty="0">
                <a:solidFill>
                  <a:schemeClr val="tx1"/>
                </a:solidFill>
                <a:ea typeface="ＭＳ Ｐゴシック" charset="-128"/>
              </a:rPr>
              <a:t>cara berpakaian </a:t>
            </a:r>
            <a:r>
              <a:rPr lang="id-ID" altLang="en-US" dirty="0" err="1">
                <a:solidFill>
                  <a:schemeClr val="tx1"/>
                </a:solidFill>
                <a:ea typeface="ＭＳ Ｐゴシック" charset="-128"/>
              </a:rPr>
              <a:t>yg</a:t>
            </a:r>
            <a:r>
              <a:rPr lang="id-ID" altLang="en-US" dirty="0">
                <a:solidFill>
                  <a:schemeClr val="tx1"/>
                </a:solidFill>
                <a:ea typeface="ＭＳ Ｐゴシック" charset="-128"/>
              </a:rPr>
              <a:t> tidak sesuai peraturan</a:t>
            </a:r>
          </a:p>
          <a:p>
            <a:pPr eaLnBrk="1" hangingPunct="1"/>
            <a:r>
              <a:rPr lang="id-ID" altLang="en-US" dirty="0">
                <a:solidFill>
                  <a:schemeClr val="tx1"/>
                </a:solidFill>
                <a:ea typeface="ＭＳ Ｐゴシック" charset="-128"/>
              </a:rPr>
              <a:t> gaya bicara </a:t>
            </a:r>
            <a:r>
              <a:rPr lang="id-ID" altLang="en-US" dirty="0" err="1">
                <a:solidFill>
                  <a:schemeClr val="tx1"/>
                </a:solidFill>
                <a:ea typeface="ＭＳ Ｐゴシック" charset="-128"/>
              </a:rPr>
              <a:t>yg</a:t>
            </a:r>
            <a:r>
              <a:rPr lang="id-ID" altLang="en-US" dirty="0">
                <a:solidFill>
                  <a:schemeClr val="tx1"/>
                </a:solidFill>
                <a:ea typeface="ＭＳ Ｐゴシック" charset="-128"/>
              </a:rPr>
              <a:t> aneh</a:t>
            </a:r>
          </a:p>
          <a:p>
            <a:pPr eaLnBrk="1" hangingPunct="1"/>
            <a:r>
              <a:rPr lang="id-ID" altLang="en-US" dirty="0">
                <a:solidFill>
                  <a:schemeClr val="tx1"/>
                </a:solidFill>
                <a:ea typeface="ＭＳ Ｐゴシック" charset="-128"/>
              </a:rPr>
              <a:t>gaya rambut acak – </a:t>
            </a:r>
            <a:r>
              <a:rPr lang="id-ID" altLang="en-US" dirty="0" err="1">
                <a:solidFill>
                  <a:schemeClr val="tx1"/>
                </a:solidFill>
                <a:ea typeface="ＭＳ Ｐゴシック" charset="-128"/>
              </a:rPr>
              <a:t>acakan</a:t>
            </a:r>
            <a:r>
              <a:rPr lang="id-ID" altLang="en-US" dirty="0">
                <a:solidFill>
                  <a:schemeClr val="tx1"/>
                </a:solidFill>
                <a:ea typeface="ＭＳ Ｐゴシック" charset="-128"/>
              </a:rPr>
              <a:t>,</a:t>
            </a:r>
          </a:p>
          <a:p>
            <a:pPr eaLnBrk="1" hangingPunct="1"/>
            <a:r>
              <a:rPr lang="id-ID" altLang="en-US" dirty="0">
                <a:solidFill>
                  <a:schemeClr val="tx1"/>
                </a:solidFill>
                <a:ea typeface="ＭＳ Ｐゴシック" charset="-128"/>
              </a:rPr>
              <a:t> berbagai bentuk kenakalan</a:t>
            </a:r>
          </a:p>
          <a:p>
            <a:pPr eaLnBrk="1" hangingPunct="1"/>
            <a:r>
              <a:rPr lang="id-ID" altLang="en-US" dirty="0" err="1">
                <a:solidFill>
                  <a:schemeClr val="tx1"/>
                </a:solidFill>
                <a:ea typeface="ＭＳ Ｐゴシック" charset="-128"/>
              </a:rPr>
              <a:t>dll</a:t>
            </a:r>
            <a:endParaRPr lang="id-ID" altLang="en-US" dirty="0">
              <a:solidFill>
                <a:schemeClr val="tx1"/>
              </a:solidFill>
              <a:ea typeface="ＭＳ Ｐゴシック" charset="-128"/>
            </a:endParaRPr>
          </a:p>
          <a:p>
            <a:pPr eaLnBrk="1" hangingPunct="1">
              <a:buFont typeface="Wingdings" charset="2"/>
              <a:buChar char="v"/>
            </a:pPr>
            <a:r>
              <a:rPr lang="id-ID" altLang="en-US" dirty="0">
                <a:solidFill>
                  <a:schemeClr val="tx1"/>
                </a:solidFill>
                <a:ea typeface="ＭＳ Ｐゴシック" charset="-128"/>
              </a:rPr>
              <a:t> Bentuk perilaku yang ditampilkan         mengarah pada kecenderungan penyakit mental</a:t>
            </a:r>
          </a:p>
        </p:txBody>
      </p:sp>
      <p:sp>
        <p:nvSpPr>
          <p:cNvPr id="2" name="Right Arrow 1"/>
          <p:cNvSpPr/>
          <p:nvPr/>
        </p:nvSpPr>
        <p:spPr>
          <a:xfrm>
            <a:off x="5220072" y="4725144"/>
            <a:ext cx="221456" cy="184547"/>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id-ID" sz="1350"/>
          </a:p>
        </p:txBody>
      </p:sp>
    </p:spTree>
    <p:extLst>
      <p:ext uri="{BB962C8B-B14F-4D97-AF65-F5344CB8AC3E}">
        <p14:creationId xmlns:p14="http://schemas.microsoft.com/office/powerpoint/2010/main" val="7060903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2060848"/>
            <a:ext cx="7404497" cy="4060031"/>
          </a:xfrm>
        </p:spPr>
        <p:txBody>
          <a:bodyPr>
            <a:normAutofit fontScale="70000" lnSpcReduction="20000"/>
          </a:bodyPr>
          <a:lstStyle/>
          <a:p>
            <a:pPr marL="33338" indent="0">
              <a:lnSpc>
                <a:spcPct val="80000"/>
              </a:lnSpc>
              <a:buNone/>
            </a:pPr>
            <a:r>
              <a:rPr lang="id-ID" altLang="en-US" dirty="0">
                <a:solidFill>
                  <a:schemeClr val="tx1"/>
                </a:solidFill>
                <a:ea typeface="ＭＳ Ｐゴシック" charset="-128"/>
              </a:rPr>
              <a:t>Surya (1982: 95) menjelaskan bentuk gejala </a:t>
            </a:r>
            <a:r>
              <a:rPr lang="id-ID" altLang="en-US" dirty="0" err="1">
                <a:solidFill>
                  <a:schemeClr val="tx1"/>
                </a:solidFill>
                <a:ea typeface="ＭＳ Ｐゴシック" charset="-128"/>
              </a:rPr>
              <a:t>ggn</a:t>
            </a:r>
            <a:r>
              <a:rPr lang="id-ID" altLang="en-US" dirty="0">
                <a:solidFill>
                  <a:schemeClr val="tx1"/>
                </a:solidFill>
                <a:ea typeface="ＭＳ Ｐゴシック" charset="-128"/>
              </a:rPr>
              <a:t> mental di sekolah yaitu:</a:t>
            </a:r>
          </a:p>
          <a:p>
            <a:pPr marL="33338" indent="0">
              <a:lnSpc>
                <a:spcPct val="80000"/>
              </a:lnSpc>
              <a:buFont typeface="Corbel" charset="0"/>
              <a:buAutoNum type="arabicPeriod"/>
            </a:pPr>
            <a:r>
              <a:rPr lang="id-ID" altLang="en-US" dirty="0">
                <a:solidFill>
                  <a:srgbClr val="FF0000"/>
                </a:solidFill>
                <a:ea typeface="ＭＳ Ｐゴシック" charset="-128"/>
              </a:rPr>
              <a:t>Masalah Kesulitan Belajar</a:t>
            </a:r>
          </a:p>
          <a:p>
            <a:pPr marL="33338" indent="0">
              <a:lnSpc>
                <a:spcPct val="80000"/>
              </a:lnSpc>
              <a:buNone/>
            </a:pPr>
            <a:r>
              <a:rPr lang="id-ID" altLang="en-US" dirty="0">
                <a:solidFill>
                  <a:schemeClr val="tx1"/>
                </a:solidFill>
                <a:ea typeface="ＭＳ Ｐゴシック" charset="-128"/>
              </a:rPr>
              <a:t>         anak mengalami </a:t>
            </a:r>
            <a:r>
              <a:rPr lang="id-ID" altLang="en-US" dirty="0" err="1">
                <a:solidFill>
                  <a:schemeClr val="tx1"/>
                </a:solidFill>
                <a:ea typeface="ＭＳ Ｐゴシック" charset="-128"/>
              </a:rPr>
              <a:t>ggn</a:t>
            </a:r>
            <a:r>
              <a:rPr lang="id-ID" altLang="en-US" dirty="0">
                <a:solidFill>
                  <a:schemeClr val="tx1"/>
                </a:solidFill>
                <a:ea typeface="ＭＳ Ｐゴシック" charset="-128"/>
              </a:rPr>
              <a:t> mental seperti :</a:t>
            </a:r>
          </a:p>
          <a:p>
            <a:pPr marL="33338" indent="0">
              <a:lnSpc>
                <a:spcPct val="80000"/>
              </a:lnSpc>
              <a:buFont typeface="Wingdings" charset="2"/>
              <a:buChar char="q"/>
            </a:pPr>
            <a:r>
              <a:rPr lang="id-ID" altLang="en-US" dirty="0">
                <a:solidFill>
                  <a:schemeClr val="tx1"/>
                </a:solidFill>
                <a:ea typeface="ＭＳ Ｐゴシック" charset="-128"/>
              </a:rPr>
              <a:t>Adanya pertentangan batin</a:t>
            </a:r>
          </a:p>
          <a:p>
            <a:pPr marL="33338" indent="0">
              <a:lnSpc>
                <a:spcPct val="80000"/>
              </a:lnSpc>
              <a:buFont typeface="Wingdings" charset="2"/>
              <a:buChar char="q"/>
            </a:pPr>
            <a:r>
              <a:rPr lang="id-ID" altLang="en-US" dirty="0">
                <a:solidFill>
                  <a:schemeClr val="tx1"/>
                </a:solidFill>
                <a:ea typeface="ＭＳ Ｐゴシック" charset="-128"/>
              </a:rPr>
              <a:t>Konflik dengan orang tua</a:t>
            </a:r>
          </a:p>
          <a:p>
            <a:pPr marL="33338" indent="0">
              <a:lnSpc>
                <a:spcPct val="80000"/>
              </a:lnSpc>
              <a:buFont typeface="Wingdings" charset="2"/>
              <a:buChar char="q"/>
            </a:pPr>
            <a:r>
              <a:rPr lang="id-ID" altLang="en-US" dirty="0">
                <a:solidFill>
                  <a:schemeClr val="tx1"/>
                </a:solidFill>
                <a:ea typeface="ＭＳ Ｐゴシック" charset="-128"/>
              </a:rPr>
              <a:t>Merasa rendah diri akan menimbulkan </a:t>
            </a:r>
            <a:r>
              <a:rPr lang="id-ID" altLang="en-US" dirty="0" err="1">
                <a:solidFill>
                  <a:schemeClr val="tx1"/>
                </a:solidFill>
                <a:ea typeface="ＭＳ Ｐゴシック" charset="-128"/>
              </a:rPr>
              <a:t>ggn</a:t>
            </a:r>
            <a:r>
              <a:rPr lang="id-ID" altLang="en-US" dirty="0">
                <a:solidFill>
                  <a:schemeClr val="tx1"/>
                </a:solidFill>
                <a:ea typeface="ＭＳ Ｐゴシック" charset="-128"/>
              </a:rPr>
              <a:t> kesehatan pada mentalnya. </a:t>
            </a:r>
          </a:p>
          <a:p>
            <a:pPr marL="33338" indent="0">
              <a:lnSpc>
                <a:spcPct val="80000"/>
              </a:lnSpc>
              <a:buNone/>
            </a:pPr>
            <a:endParaRPr lang="id-ID" altLang="en-US" dirty="0">
              <a:solidFill>
                <a:schemeClr val="tx1"/>
              </a:solidFill>
              <a:ea typeface="ＭＳ Ｐゴシック" charset="-128"/>
            </a:endParaRPr>
          </a:p>
          <a:p>
            <a:pPr marL="33338" indent="0">
              <a:lnSpc>
                <a:spcPct val="80000"/>
              </a:lnSpc>
              <a:buNone/>
            </a:pPr>
            <a:r>
              <a:rPr lang="id-ID" altLang="en-US" dirty="0">
                <a:solidFill>
                  <a:srgbClr val="FF0000"/>
                </a:solidFill>
                <a:ea typeface="ＭＳ Ｐゴシック" charset="-128"/>
              </a:rPr>
              <a:t>2. Masalah kenakalan remaja</a:t>
            </a:r>
          </a:p>
          <a:p>
            <a:pPr marL="33338" indent="0">
              <a:lnSpc>
                <a:spcPct val="80000"/>
              </a:lnSpc>
              <a:buFont typeface="Wingdings" charset="2"/>
              <a:buChar char="q"/>
            </a:pPr>
            <a:r>
              <a:rPr lang="id-ID" altLang="en-US" dirty="0">
                <a:solidFill>
                  <a:schemeClr val="tx1"/>
                </a:solidFill>
                <a:ea typeface="ＭＳ Ｐゴシック" charset="-128"/>
              </a:rPr>
              <a:t>Gejala </a:t>
            </a:r>
            <a:r>
              <a:rPr lang="id-ID" altLang="en-US" dirty="0" err="1">
                <a:solidFill>
                  <a:schemeClr val="tx1"/>
                </a:solidFill>
                <a:ea typeface="ＭＳ Ｐゴシック" charset="-128"/>
              </a:rPr>
              <a:t>keakalan</a:t>
            </a:r>
            <a:r>
              <a:rPr lang="id-ID" altLang="en-US" dirty="0">
                <a:solidFill>
                  <a:schemeClr val="tx1"/>
                </a:solidFill>
                <a:ea typeface="ＭＳ Ｐゴシック" charset="-128"/>
              </a:rPr>
              <a:t> remaja muncul dalam bentuk: sikap agresif, </a:t>
            </a:r>
            <a:r>
              <a:rPr lang="id-ID" altLang="en-US" dirty="0" err="1">
                <a:solidFill>
                  <a:schemeClr val="tx1"/>
                </a:solidFill>
                <a:ea typeface="ＭＳ Ｐゴシック" charset="-128"/>
              </a:rPr>
              <a:t>menganggu</a:t>
            </a:r>
            <a:r>
              <a:rPr lang="id-ID" altLang="en-US" dirty="0">
                <a:solidFill>
                  <a:schemeClr val="tx1"/>
                </a:solidFill>
                <a:ea typeface="ＭＳ Ｐゴシック" charset="-128"/>
              </a:rPr>
              <a:t>, pergaulan bebas, perkelahian, pembentukan </a:t>
            </a:r>
            <a:r>
              <a:rPr lang="id-ID" altLang="en-US" dirty="0" err="1">
                <a:solidFill>
                  <a:schemeClr val="tx1"/>
                </a:solidFill>
                <a:ea typeface="ＭＳ Ｐゴシック" charset="-128"/>
              </a:rPr>
              <a:t>gank</a:t>
            </a:r>
            <a:r>
              <a:rPr lang="id-ID" altLang="en-US" dirty="0">
                <a:solidFill>
                  <a:schemeClr val="tx1"/>
                </a:solidFill>
                <a:ea typeface="ＭＳ Ｐゴシック" charset="-128"/>
              </a:rPr>
              <a:t>, membuat </a:t>
            </a:r>
            <a:r>
              <a:rPr lang="id-ID" altLang="en-US" dirty="0" err="1">
                <a:solidFill>
                  <a:schemeClr val="tx1"/>
                </a:solidFill>
                <a:ea typeface="ＭＳ Ｐゴシック" charset="-128"/>
              </a:rPr>
              <a:t>corat</a:t>
            </a:r>
            <a:r>
              <a:rPr lang="id-ID" altLang="en-US" dirty="0">
                <a:solidFill>
                  <a:schemeClr val="tx1"/>
                </a:solidFill>
                <a:ea typeface="ＭＳ Ｐゴシック" charset="-128"/>
              </a:rPr>
              <a:t> – coret tidak senonoh, merusak sekolah, </a:t>
            </a:r>
            <a:r>
              <a:rPr lang="id-ID" altLang="en-US" dirty="0" err="1">
                <a:solidFill>
                  <a:schemeClr val="tx1"/>
                </a:solidFill>
                <a:ea typeface="ＭＳ Ｐゴシック" charset="-128"/>
              </a:rPr>
              <a:t>dll</a:t>
            </a:r>
            <a:endParaRPr lang="id-ID" altLang="en-US" dirty="0">
              <a:solidFill>
                <a:schemeClr val="tx1"/>
              </a:solidFill>
              <a:ea typeface="ＭＳ Ｐゴシック" charset="-128"/>
            </a:endParaRPr>
          </a:p>
          <a:p>
            <a:pPr marL="33338" indent="0">
              <a:lnSpc>
                <a:spcPct val="80000"/>
              </a:lnSpc>
              <a:buFont typeface="Wingdings" charset="2"/>
              <a:buChar char="q"/>
            </a:pPr>
            <a:r>
              <a:rPr lang="id-ID" altLang="en-US" dirty="0">
                <a:solidFill>
                  <a:schemeClr val="tx1"/>
                </a:solidFill>
                <a:ea typeface="ＭＳ Ｐゴシック" charset="-128"/>
              </a:rPr>
              <a:t>Anak </a:t>
            </a:r>
            <a:r>
              <a:rPr lang="id-ID" altLang="en-US" dirty="0" err="1">
                <a:solidFill>
                  <a:schemeClr val="tx1"/>
                </a:solidFill>
                <a:ea typeface="ＭＳ Ｐゴシック" charset="-128"/>
              </a:rPr>
              <a:t>yg</a:t>
            </a:r>
            <a:r>
              <a:rPr lang="id-ID" altLang="en-US" dirty="0">
                <a:solidFill>
                  <a:schemeClr val="tx1"/>
                </a:solidFill>
                <a:ea typeface="ＭＳ Ｐゴシック" charset="-128"/>
              </a:rPr>
              <a:t> melakukan gejala kenakalan dapat </a:t>
            </a:r>
            <a:r>
              <a:rPr lang="id-ID" altLang="en-US" dirty="0" err="1">
                <a:solidFill>
                  <a:schemeClr val="tx1"/>
                </a:solidFill>
                <a:ea typeface="ＭＳ Ｐゴシック" charset="-128"/>
              </a:rPr>
              <a:t>diiperkirakan</a:t>
            </a:r>
            <a:r>
              <a:rPr lang="id-ID" altLang="en-US" dirty="0">
                <a:solidFill>
                  <a:schemeClr val="tx1"/>
                </a:solidFill>
                <a:ea typeface="ＭＳ Ｐゴシック" charset="-128"/>
              </a:rPr>
              <a:t> </a:t>
            </a:r>
            <a:r>
              <a:rPr lang="id-ID" altLang="en-US" dirty="0" err="1">
                <a:solidFill>
                  <a:schemeClr val="tx1"/>
                </a:solidFill>
                <a:ea typeface="ＭＳ Ｐゴシック" charset="-128"/>
              </a:rPr>
              <a:t>megalami</a:t>
            </a:r>
            <a:r>
              <a:rPr lang="id-ID" altLang="en-US" dirty="0">
                <a:solidFill>
                  <a:schemeClr val="tx1"/>
                </a:solidFill>
                <a:ea typeface="ＭＳ Ｐゴシック" charset="-128"/>
              </a:rPr>
              <a:t> </a:t>
            </a:r>
            <a:r>
              <a:rPr lang="id-ID" altLang="en-US" dirty="0" err="1">
                <a:solidFill>
                  <a:schemeClr val="tx1"/>
                </a:solidFill>
                <a:ea typeface="ＭＳ Ｐゴシック" charset="-128"/>
              </a:rPr>
              <a:t>ggn</a:t>
            </a:r>
            <a:r>
              <a:rPr lang="id-ID" altLang="en-US" dirty="0">
                <a:solidFill>
                  <a:schemeClr val="tx1"/>
                </a:solidFill>
                <a:ea typeface="ＭＳ Ｐゴシック" charset="-128"/>
              </a:rPr>
              <a:t> kesehatan mental.</a:t>
            </a:r>
          </a:p>
        </p:txBody>
      </p:sp>
    </p:spTree>
    <p:extLst>
      <p:ext uri="{BB962C8B-B14F-4D97-AF65-F5344CB8AC3E}">
        <p14:creationId xmlns:p14="http://schemas.microsoft.com/office/powerpoint/2010/main" val="2662824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576" y="1844824"/>
            <a:ext cx="7404497" cy="3982640"/>
          </a:xfrm>
        </p:spPr>
        <p:txBody>
          <a:bodyPr rtlCol="0">
            <a:normAutofit fontScale="62500" lnSpcReduction="20000"/>
          </a:bodyPr>
          <a:lstStyle/>
          <a:p>
            <a:pPr marL="34290" indent="0">
              <a:buNone/>
              <a:defRPr/>
            </a:pPr>
            <a:r>
              <a:rPr lang="id-ID" dirty="0">
                <a:solidFill>
                  <a:srgbClr val="FF0000"/>
                </a:solidFill>
                <a:ea typeface="+mn-ea"/>
                <a:cs typeface="+mn-cs"/>
              </a:rPr>
              <a:t>3. Masalah </a:t>
            </a:r>
            <a:r>
              <a:rPr lang="id-ID" dirty="0" smtClean="0">
                <a:solidFill>
                  <a:srgbClr val="FF0000"/>
                </a:solidFill>
                <a:ea typeface="+mn-ea"/>
                <a:cs typeface="+mn-cs"/>
              </a:rPr>
              <a:t>disiplin</a:t>
            </a:r>
          </a:p>
          <a:p>
            <a:pPr indent="-137160">
              <a:buFont typeface="Wingdings" panose="05000000000000000000" pitchFamily="2" charset="2"/>
              <a:buChar char="q"/>
              <a:defRPr/>
            </a:pPr>
            <a:r>
              <a:rPr lang="id-ID" dirty="0" smtClean="0">
                <a:solidFill>
                  <a:schemeClr val="tx1"/>
                </a:solidFill>
                <a:ea typeface="+mn-ea"/>
                <a:cs typeface="+mn-cs"/>
              </a:rPr>
              <a:t>Anak yg bermental sehat akan menujukkan adanya disiplin secara sadar terhadap aturan yang diberikan.</a:t>
            </a:r>
          </a:p>
          <a:p>
            <a:pPr indent="-137160">
              <a:buFont typeface="Wingdings" panose="05000000000000000000" pitchFamily="2" charset="2"/>
              <a:buChar char="q"/>
              <a:defRPr/>
            </a:pPr>
            <a:r>
              <a:rPr lang="id-ID" dirty="0" smtClean="0">
                <a:solidFill>
                  <a:schemeClr val="tx1"/>
                </a:solidFill>
                <a:ea typeface="+mn-ea"/>
                <a:cs typeface="+mn-cs"/>
              </a:rPr>
              <a:t>Bentuk Gejala pelanggaran disiplin contohnya: datag terlambat, berbuat seeaknya, mencuri, mencotek dll</a:t>
            </a:r>
          </a:p>
          <a:p>
            <a:pPr indent="-137160">
              <a:buFont typeface="Wingdings" panose="05000000000000000000" pitchFamily="2" charset="2"/>
              <a:buChar char="q"/>
              <a:defRPr/>
            </a:pPr>
            <a:r>
              <a:rPr lang="id-ID" dirty="0" smtClean="0">
                <a:solidFill>
                  <a:schemeClr val="tx1"/>
                </a:solidFill>
                <a:ea typeface="+mn-ea"/>
                <a:cs typeface="+mn-cs"/>
              </a:rPr>
              <a:t>Masalah disiplin ini terjadi bukan karena anak tidak tahu aturan disiplin tetapai gelaja itu dilakukan sebagai protes terhadap ketidakseimbangan mentalnya.</a:t>
            </a:r>
          </a:p>
          <a:p>
            <a:pPr indent="-137160">
              <a:buFont typeface="Wingdings" panose="05000000000000000000" pitchFamily="2" charset="2"/>
              <a:buChar char="q"/>
              <a:defRPr/>
            </a:pPr>
            <a:r>
              <a:rPr lang="id-ID" dirty="0" smtClean="0">
                <a:solidFill>
                  <a:schemeClr val="tx1"/>
                </a:solidFill>
                <a:ea typeface="+mn-ea"/>
                <a:cs typeface="+mn-cs"/>
              </a:rPr>
              <a:t>Pelanggaran disiplin karena pelaku merasa tertekan, takut  dan cemas.</a:t>
            </a:r>
            <a:endParaRPr lang="id-ID" dirty="0">
              <a:solidFill>
                <a:schemeClr val="tx1"/>
              </a:solidFill>
              <a:ea typeface="+mn-ea"/>
              <a:cs typeface="+mn-cs"/>
            </a:endParaRPr>
          </a:p>
          <a:p>
            <a:pPr marL="34290" indent="0">
              <a:buNone/>
              <a:defRPr/>
            </a:pPr>
            <a:r>
              <a:rPr lang="id-ID" dirty="0">
                <a:solidFill>
                  <a:srgbClr val="FF0000"/>
                </a:solidFill>
                <a:ea typeface="+mn-ea"/>
                <a:cs typeface="+mn-cs"/>
              </a:rPr>
              <a:t>4. Masalah </a:t>
            </a:r>
            <a:r>
              <a:rPr lang="id-ID" dirty="0" smtClean="0">
                <a:solidFill>
                  <a:srgbClr val="FF0000"/>
                </a:solidFill>
                <a:ea typeface="+mn-ea"/>
                <a:cs typeface="+mn-cs"/>
              </a:rPr>
              <a:t>ggn mental</a:t>
            </a:r>
            <a:endParaRPr lang="id-ID" dirty="0">
              <a:solidFill>
                <a:srgbClr val="FF0000"/>
              </a:solidFill>
              <a:ea typeface="+mn-ea"/>
              <a:cs typeface="+mn-cs"/>
            </a:endParaRPr>
          </a:p>
          <a:p>
            <a:pPr marL="34290" indent="0">
              <a:buNone/>
              <a:defRPr/>
            </a:pPr>
            <a:r>
              <a:rPr lang="id-ID" dirty="0" smtClean="0">
                <a:solidFill>
                  <a:schemeClr val="tx1"/>
                </a:solidFill>
                <a:ea typeface="+mn-ea"/>
                <a:cs typeface="+mn-cs"/>
              </a:rPr>
              <a:t>Contoh: bersikap dingin, murung, selalu cemas, pesimis yang berlebihan, bertingkah laku histeris, gejala pemakaian narkotika, sering pingsan, acuh, mudah tersinggung dsb.</a:t>
            </a:r>
            <a:endParaRPr lang="id-ID" dirty="0">
              <a:solidFill>
                <a:schemeClr val="tx1"/>
              </a:solidFill>
              <a:ea typeface="+mn-ea"/>
              <a:cs typeface="+mn-cs"/>
            </a:endParaRPr>
          </a:p>
        </p:txBody>
      </p:sp>
    </p:spTree>
    <p:extLst>
      <p:ext uri="{BB962C8B-B14F-4D97-AF65-F5344CB8AC3E}">
        <p14:creationId xmlns:p14="http://schemas.microsoft.com/office/powerpoint/2010/main" val="539899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576" y="1988840"/>
            <a:ext cx="7404497" cy="4079081"/>
          </a:xfrm>
        </p:spPr>
        <p:txBody>
          <a:bodyPr>
            <a:normAutofit fontScale="85000" lnSpcReduction="20000"/>
          </a:bodyPr>
          <a:lstStyle/>
          <a:p>
            <a:pPr marL="33338" indent="0">
              <a:buNone/>
            </a:pPr>
            <a:r>
              <a:rPr lang="id-ID" altLang="en-US">
                <a:solidFill>
                  <a:schemeClr val="tx1"/>
                </a:solidFill>
                <a:ea typeface="ＭＳ Ｐゴシック" charset="-128"/>
              </a:rPr>
              <a:t>Ciri kesehatan mental pada anak (Surya: 1982):</a:t>
            </a:r>
          </a:p>
          <a:p>
            <a:pPr marL="33338" indent="0">
              <a:buNone/>
            </a:pPr>
            <a:endParaRPr lang="id-ID" altLang="en-US" dirty="0">
              <a:solidFill>
                <a:schemeClr val="tx1"/>
              </a:solidFill>
              <a:ea typeface="ＭＳ Ｐゴシック" charset="-128"/>
            </a:endParaRPr>
          </a:p>
          <a:p>
            <a:pPr marL="33338" indent="0">
              <a:buFont typeface="Corbel" charset="0"/>
              <a:buAutoNum type="arabicPeriod"/>
            </a:pPr>
            <a:r>
              <a:rPr lang="id-ID" altLang="en-US" dirty="0">
                <a:solidFill>
                  <a:schemeClr val="tx1"/>
                </a:solidFill>
                <a:ea typeface="ＭＳ Ｐゴシック" charset="-128"/>
              </a:rPr>
              <a:t>Merasa bahwa anak – anak lain menyukainya</a:t>
            </a:r>
          </a:p>
          <a:p>
            <a:pPr marL="33338" indent="0">
              <a:buFont typeface="Corbel" charset="0"/>
              <a:buAutoNum type="arabicPeriod"/>
            </a:pPr>
            <a:r>
              <a:rPr lang="id-ID" altLang="en-US" dirty="0">
                <a:solidFill>
                  <a:schemeClr val="tx1"/>
                </a:solidFill>
                <a:ea typeface="ＭＳ Ｐゴシック" charset="-128"/>
              </a:rPr>
              <a:t>Merasa aman</a:t>
            </a:r>
          </a:p>
          <a:p>
            <a:pPr marL="33338" indent="0">
              <a:buFont typeface="Corbel" charset="0"/>
              <a:buAutoNum type="arabicPeriod"/>
            </a:pPr>
            <a:r>
              <a:rPr lang="id-ID" altLang="en-US" dirty="0">
                <a:solidFill>
                  <a:schemeClr val="tx1"/>
                </a:solidFill>
                <a:ea typeface="ＭＳ Ｐゴシック" charset="-128"/>
              </a:rPr>
              <a:t>Merasa tenang</a:t>
            </a:r>
          </a:p>
          <a:p>
            <a:pPr marL="33338" indent="0">
              <a:buFont typeface="Corbel" charset="0"/>
              <a:buAutoNum type="arabicPeriod"/>
            </a:pPr>
            <a:r>
              <a:rPr lang="id-ID" altLang="en-US" dirty="0">
                <a:solidFill>
                  <a:schemeClr val="tx1"/>
                </a:solidFill>
                <a:ea typeface="ＭＳ Ｐゴシック" charset="-128"/>
              </a:rPr>
              <a:t>Tidak takut </a:t>
            </a:r>
            <a:r>
              <a:rPr lang="id-ID" altLang="en-US" dirty="0" err="1">
                <a:solidFill>
                  <a:schemeClr val="tx1"/>
                </a:solidFill>
                <a:ea typeface="ＭＳ Ｐゴシック" charset="-128"/>
              </a:rPr>
              <a:t>sedirian</a:t>
            </a:r>
            <a:endParaRPr lang="id-ID" altLang="en-US" dirty="0">
              <a:solidFill>
                <a:schemeClr val="tx1"/>
              </a:solidFill>
              <a:ea typeface="ＭＳ Ｐゴシック" charset="-128"/>
            </a:endParaRPr>
          </a:p>
          <a:p>
            <a:pPr marL="33338" indent="0">
              <a:buFont typeface="Corbel" charset="0"/>
              <a:buAutoNum type="arabicPeriod"/>
            </a:pPr>
            <a:r>
              <a:rPr lang="id-ID" altLang="en-US" dirty="0">
                <a:solidFill>
                  <a:schemeClr val="tx1"/>
                </a:solidFill>
                <a:ea typeface="ＭＳ Ｐゴシック" charset="-128"/>
              </a:rPr>
              <a:t>Dapat tertawa pada situasi lucu</a:t>
            </a:r>
          </a:p>
          <a:p>
            <a:pPr marL="33338" indent="0">
              <a:buFont typeface="Corbel" charset="0"/>
              <a:buAutoNum type="arabicPeriod"/>
            </a:pPr>
            <a:r>
              <a:rPr lang="id-ID" altLang="en-US" dirty="0">
                <a:solidFill>
                  <a:schemeClr val="tx1"/>
                </a:solidFill>
                <a:ea typeface="ＭＳ Ｐゴシック" charset="-128"/>
              </a:rPr>
              <a:t>Berbuat sesuai dengan umurnya</a:t>
            </a:r>
          </a:p>
          <a:p>
            <a:pPr marL="33338" indent="0">
              <a:buFont typeface="Corbel" charset="0"/>
              <a:buAutoNum type="arabicPeriod"/>
            </a:pPr>
            <a:r>
              <a:rPr lang="id-ID" altLang="en-US" dirty="0">
                <a:solidFill>
                  <a:schemeClr val="tx1"/>
                </a:solidFill>
                <a:ea typeface="ＭＳ Ｐゴシック" charset="-128"/>
              </a:rPr>
              <a:t>Menunjukkan sikap tenang</a:t>
            </a:r>
          </a:p>
        </p:txBody>
      </p:sp>
    </p:spTree>
    <p:extLst>
      <p:ext uri="{BB962C8B-B14F-4D97-AF65-F5344CB8AC3E}">
        <p14:creationId xmlns:p14="http://schemas.microsoft.com/office/powerpoint/2010/main" val="11705536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2276872"/>
            <a:ext cx="7404497" cy="3924300"/>
          </a:xfrm>
        </p:spPr>
        <p:txBody>
          <a:bodyPr>
            <a:normAutofit fontScale="85000" lnSpcReduction="20000"/>
          </a:bodyPr>
          <a:lstStyle/>
          <a:p>
            <a:pPr marL="33338" indent="0">
              <a:buNone/>
            </a:pPr>
            <a:r>
              <a:rPr lang="id-ID" altLang="en-US" dirty="0">
                <a:solidFill>
                  <a:schemeClr val="tx1"/>
                </a:solidFill>
                <a:ea typeface="ＭＳ Ｐゴシック" charset="-128"/>
              </a:rPr>
              <a:t>8. Tidak takut terhadap obyek tertentu</a:t>
            </a:r>
          </a:p>
          <a:p>
            <a:pPr marL="33338" indent="0">
              <a:buNone/>
            </a:pPr>
            <a:r>
              <a:rPr lang="id-ID" altLang="en-US" dirty="0">
                <a:solidFill>
                  <a:schemeClr val="tx1"/>
                </a:solidFill>
                <a:ea typeface="ＭＳ Ｐゴシック" charset="-128"/>
              </a:rPr>
              <a:t>9. Senang bersekolah</a:t>
            </a:r>
          </a:p>
          <a:p>
            <a:pPr marL="33338" indent="0">
              <a:buNone/>
            </a:pPr>
            <a:r>
              <a:rPr lang="id-ID" altLang="en-US" dirty="0">
                <a:solidFill>
                  <a:schemeClr val="tx1"/>
                </a:solidFill>
                <a:ea typeface="ＭＳ Ｐゴシック" charset="-128"/>
              </a:rPr>
              <a:t>10. Senang bermain</a:t>
            </a:r>
          </a:p>
          <a:p>
            <a:pPr marL="33338" indent="0">
              <a:buNone/>
            </a:pPr>
            <a:r>
              <a:rPr lang="id-ID" altLang="en-US" dirty="0">
                <a:solidFill>
                  <a:schemeClr val="tx1"/>
                </a:solidFill>
                <a:ea typeface="ＭＳ Ｐゴシック" charset="-128"/>
              </a:rPr>
              <a:t>11. Mempunyai perasaan berkelompok</a:t>
            </a:r>
          </a:p>
          <a:p>
            <a:pPr marL="33338" indent="0">
              <a:buNone/>
            </a:pPr>
            <a:r>
              <a:rPr lang="id-ID" altLang="en-US" dirty="0">
                <a:solidFill>
                  <a:schemeClr val="tx1"/>
                </a:solidFill>
                <a:ea typeface="ＭＳ Ｐゴシック" charset="-128"/>
              </a:rPr>
              <a:t>12. Merasa bagian dari kelompok</a:t>
            </a:r>
          </a:p>
          <a:p>
            <a:pPr marL="33338" indent="0">
              <a:buNone/>
            </a:pPr>
            <a:r>
              <a:rPr lang="id-ID" altLang="en-US" dirty="0">
                <a:solidFill>
                  <a:schemeClr val="tx1"/>
                </a:solidFill>
                <a:ea typeface="ＭＳ Ｐゴシック" charset="-128"/>
              </a:rPr>
              <a:t>13. Periang dan optimis</a:t>
            </a:r>
          </a:p>
          <a:p>
            <a:pPr marL="33338" indent="0">
              <a:buNone/>
            </a:pPr>
            <a:r>
              <a:rPr lang="id-ID" altLang="en-US" dirty="0">
                <a:solidFill>
                  <a:schemeClr val="tx1"/>
                </a:solidFill>
                <a:ea typeface="ＭＳ Ｐゴシック" charset="-128"/>
              </a:rPr>
              <a:t>14. Dapat tidur dengan baik</a:t>
            </a:r>
          </a:p>
          <a:p>
            <a:pPr marL="33338" indent="0">
              <a:buNone/>
            </a:pPr>
            <a:r>
              <a:rPr lang="id-ID" altLang="en-US" dirty="0">
                <a:solidFill>
                  <a:schemeClr val="tx1"/>
                </a:solidFill>
                <a:ea typeface="ＭＳ Ｐゴシック" charset="-128"/>
              </a:rPr>
              <a:t>15. Dapat melupakan hal – hal </a:t>
            </a:r>
            <a:r>
              <a:rPr lang="id-ID" altLang="en-US" dirty="0" err="1">
                <a:solidFill>
                  <a:schemeClr val="tx1"/>
                </a:solidFill>
                <a:ea typeface="ＭＳ Ｐゴシック" charset="-128"/>
              </a:rPr>
              <a:t>yg</a:t>
            </a:r>
            <a:r>
              <a:rPr lang="id-ID" altLang="en-US" dirty="0">
                <a:solidFill>
                  <a:schemeClr val="tx1"/>
                </a:solidFill>
                <a:ea typeface="ＭＳ Ｐゴシック" charset="-128"/>
              </a:rPr>
              <a:t> salah tentang dirinya </a:t>
            </a:r>
            <a:r>
              <a:rPr lang="id-ID" altLang="en-US" dirty="0" err="1">
                <a:solidFill>
                  <a:schemeClr val="tx1"/>
                </a:solidFill>
                <a:ea typeface="ＭＳ Ｐゴシック" charset="-128"/>
              </a:rPr>
              <a:t>dll</a:t>
            </a:r>
            <a:endParaRPr lang="id-ID" altLang="en-US" dirty="0">
              <a:solidFill>
                <a:schemeClr val="tx1"/>
              </a:solidFill>
              <a:ea typeface="ＭＳ Ｐゴシック" charset="-128"/>
            </a:endParaRPr>
          </a:p>
          <a:p>
            <a:pPr marL="33338" indent="0"/>
            <a:endParaRPr lang="id-ID" altLang="en-US" dirty="0">
              <a:ea typeface="ＭＳ Ｐゴシック" charset="-128"/>
            </a:endParaRPr>
          </a:p>
        </p:txBody>
      </p:sp>
    </p:spTree>
    <p:extLst>
      <p:ext uri="{BB962C8B-B14F-4D97-AF65-F5344CB8AC3E}">
        <p14:creationId xmlns:p14="http://schemas.microsoft.com/office/powerpoint/2010/main" val="3972364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832353" y="1821017"/>
            <a:ext cx="7406879" cy="421481"/>
          </a:xfrm>
        </p:spPr>
        <p:txBody>
          <a:bodyPr>
            <a:normAutofit fontScale="90000"/>
          </a:bodyPr>
          <a:lstStyle/>
          <a:p>
            <a:pPr eaLnBrk="1" hangingPunct="1"/>
            <a:r>
              <a:rPr lang="id-ID" altLang="en-US" sz="2400">
                <a:ea typeface="ＭＳ Ｐゴシック" charset="-128"/>
              </a:rPr>
              <a:t>A</a:t>
            </a:r>
            <a:r>
              <a:rPr lang="id-ID" altLang="en-US" sz="2400" dirty="0">
                <a:ea typeface="ＭＳ Ｐゴシック" charset="-128"/>
              </a:rPr>
              <a:t>. Mental </a:t>
            </a:r>
            <a:r>
              <a:rPr lang="id-ID" altLang="en-US" sz="2400" dirty="0" err="1">
                <a:ea typeface="ＭＳ Ｐゴシック" charset="-128"/>
              </a:rPr>
              <a:t>Hygiene</a:t>
            </a:r>
            <a:r>
              <a:rPr lang="id-ID" altLang="en-US" sz="2400" dirty="0">
                <a:ea typeface="ＭＳ Ｐゴシック" charset="-128"/>
              </a:rPr>
              <a:t> di Sekolah</a:t>
            </a:r>
          </a:p>
        </p:txBody>
      </p:sp>
      <p:sp>
        <p:nvSpPr>
          <p:cNvPr id="3" name="Content Placeholder 2"/>
          <p:cNvSpPr>
            <a:spLocks noGrp="1"/>
          </p:cNvSpPr>
          <p:nvPr>
            <p:ph idx="1"/>
          </p:nvPr>
        </p:nvSpPr>
        <p:spPr>
          <a:xfrm>
            <a:off x="857250" y="2609851"/>
            <a:ext cx="7404497" cy="3693319"/>
          </a:xfrm>
        </p:spPr>
        <p:txBody>
          <a:bodyPr>
            <a:normAutofit fontScale="55000" lnSpcReduction="20000"/>
          </a:bodyPr>
          <a:lstStyle/>
          <a:p>
            <a:pPr eaLnBrk="1" hangingPunct="1"/>
            <a:r>
              <a:rPr lang="id-ID" altLang="en-US" dirty="0">
                <a:solidFill>
                  <a:schemeClr val="tx1"/>
                </a:solidFill>
                <a:ea typeface="ＭＳ Ｐゴシック" charset="-128"/>
              </a:rPr>
              <a:t>Didasarkan </a:t>
            </a:r>
            <a:r>
              <a:rPr lang="id-ID" altLang="en-US" dirty="0" err="1">
                <a:solidFill>
                  <a:schemeClr val="tx1"/>
                </a:solidFill>
                <a:ea typeface="ＭＳ Ｐゴシック" charset="-128"/>
              </a:rPr>
              <a:t>pd</a:t>
            </a:r>
            <a:r>
              <a:rPr lang="id-ID" altLang="en-US" dirty="0">
                <a:solidFill>
                  <a:schemeClr val="tx1"/>
                </a:solidFill>
                <a:ea typeface="ＭＳ Ｐゴシック" charset="-128"/>
              </a:rPr>
              <a:t> asumsi” perkembangan </a:t>
            </a:r>
            <a:r>
              <a:rPr lang="id-ID" altLang="en-US" dirty="0" err="1">
                <a:solidFill>
                  <a:schemeClr val="tx1"/>
                </a:solidFill>
                <a:ea typeface="ＭＳ Ｐゴシック" charset="-128"/>
              </a:rPr>
              <a:t>kesmen</a:t>
            </a:r>
            <a:r>
              <a:rPr lang="id-ID" altLang="en-US" dirty="0">
                <a:solidFill>
                  <a:schemeClr val="tx1"/>
                </a:solidFill>
                <a:ea typeface="ＭＳ Ｐゴシック" charset="-128"/>
              </a:rPr>
              <a:t> peserta didik dipengaruhi oleh iklim </a:t>
            </a:r>
            <a:r>
              <a:rPr lang="id-ID" altLang="en-US" dirty="0" err="1">
                <a:solidFill>
                  <a:schemeClr val="tx1"/>
                </a:solidFill>
                <a:ea typeface="ＭＳ Ｐゴシック" charset="-128"/>
              </a:rPr>
              <a:t>sosioemosional</a:t>
            </a:r>
            <a:r>
              <a:rPr lang="id-ID" altLang="en-US" dirty="0">
                <a:solidFill>
                  <a:schemeClr val="tx1"/>
                </a:solidFill>
                <a:ea typeface="ＭＳ Ｐゴシック" charset="-128"/>
              </a:rPr>
              <a:t> di sekolah”</a:t>
            </a:r>
          </a:p>
          <a:p>
            <a:pPr eaLnBrk="1" hangingPunct="1"/>
            <a:r>
              <a:rPr lang="id-ID" altLang="en-US" dirty="0">
                <a:solidFill>
                  <a:schemeClr val="tx1"/>
                </a:solidFill>
                <a:ea typeface="ＭＳ Ｐゴシック" charset="-128"/>
              </a:rPr>
              <a:t>Realitas di lapangan perhatian  pentingnya kesadaran dan pemahaman terhadap kesehatan mental di lingkungan sekolah                  luput dari perhatian</a:t>
            </a:r>
          </a:p>
          <a:p>
            <a:pPr eaLnBrk="1" hangingPunct="1"/>
            <a:r>
              <a:rPr lang="id-ID" altLang="en-US" dirty="0">
                <a:solidFill>
                  <a:schemeClr val="tx1"/>
                </a:solidFill>
                <a:ea typeface="ＭＳ Ｐゴシック" charset="-128"/>
              </a:rPr>
              <a:t>Kurangnya pemahaman </a:t>
            </a:r>
            <a:r>
              <a:rPr lang="id-ID" altLang="en-US" dirty="0" err="1">
                <a:solidFill>
                  <a:schemeClr val="tx1"/>
                </a:solidFill>
                <a:ea typeface="ＭＳ Ｐゴシック" charset="-128"/>
              </a:rPr>
              <a:t>ttg</a:t>
            </a:r>
            <a:r>
              <a:rPr lang="id-ID" altLang="en-US" dirty="0">
                <a:solidFill>
                  <a:schemeClr val="tx1"/>
                </a:solidFill>
                <a:ea typeface="ＭＳ Ｐゴシック" charset="-128"/>
              </a:rPr>
              <a:t> </a:t>
            </a:r>
            <a:r>
              <a:rPr lang="id-ID" altLang="en-US" dirty="0" err="1">
                <a:solidFill>
                  <a:schemeClr val="tx1"/>
                </a:solidFill>
                <a:ea typeface="ＭＳ Ｐゴシック" charset="-128"/>
              </a:rPr>
              <a:t>kesmen</a:t>
            </a:r>
            <a:r>
              <a:rPr lang="id-ID" altLang="en-US" dirty="0">
                <a:solidFill>
                  <a:schemeClr val="tx1"/>
                </a:solidFill>
                <a:ea typeface="ＭＳ Ｐゴシック" charset="-128"/>
              </a:rPr>
              <a:t> peserta didik              timbulnya </a:t>
            </a:r>
            <a:r>
              <a:rPr lang="id-ID" altLang="en-US" dirty="0" err="1">
                <a:solidFill>
                  <a:schemeClr val="tx1"/>
                </a:solidFill>
                <a:ea typeface="ＭＳ Ｐゴシック" charset="-128"/>
              </a:rPr>
              <a:t>maladjusment</a:t>
            </a:r>
            <a:r>
              <a:rPr lang="id-ID" altLang="en-US" dirty="0">
                <a:solidFill>
                  <a:schemeClr val="tx1"/>
                </a:solidFill>
                <a:ea typeface="ＭＳ Ｐゴシック" charset="-128"/>
              </a:rPr>
              <a:t> /tindakan penyimpangan dalam berbagai bentuk </a:t>
            </a:r>
            <a:r>
              <a:rPr lang="id-ID" altLang="en-US" dirty="0" err="1">
                <a:solidFill>
                  <a:schemeClr val="tx1"/>
                </a:solidFill>
                <a:ea typeface="ＭＳ Ｐゴシック" charset="-128"/>
              </a:rPr>
              <a:t>yg</a:t>
            </a:r>
            <a:r>
              <a:rPr lang="id-ID" altLang="en-US" dirty="0">
                <a:solidFill>
                  <a:schemeClr val="tx1"/>
                </a:solidFill>
                <a:ea typeface="ＭＳ Ｐゴシック" charset="-128"/>
              </a:rPr>
              <a:t> sangat merugikan. </a:t>
            </a:r>
          </a:p>
          <a:p>
            <a:pPr eaLnBrk="1" hangingPunct="1"/>
            <a:r>
              <a:rPr lang="id-ID" altLang="en-US" dirty="0">
                <a:solidFill>
                  <a:schemeClr val="tx1"/>
                </a:solidFill>
                <a:ea typeface="ＭＳ Ｐゴシック" charset="-128"/>
              </a:rPr>
              <a:t>Manifestasi berbagai gejala </a:t>
            </a:r>
            <a:r>
              <a:rPr lang="id-ID" altLang="en-US" dirty="0" err="1">
                <a:solidFill>
                  <a:schemeClr val="tx1"/>
                </a:solidFill>
                <a:ea typeface="ＭＳ Ｐゴシック" charset="-128"/>
              </a:rPr>
              <a:t>kesmen</a:t>
            </a:r>
            <a:r>
              <a:rPr lang="id-ID" altLang="en-US" dirty="0">
                <a:solidFill>
                  <a:schemeClr val="tx1"/>
                </a:solidFill>
                <a:ea typeface="ＭＳ Ｐゴシック" charset="-128"/>
              </a:rPr>
              <a:t> akan berpengaruh pada:</a:t>
            </a:r>
          </a:p>
          <a:p>
            <a:pPr eaLnBrk="1" hangingPunct="1">
              <a:buFont typeface="Corbel" charset="0"/>
              <a:buAutoNum type="alphaLcPeriod"/>
            </a:pPr>
            <a:r>
              <a:rPr lang="id-ID" altLang="en-US" dirty="0">
                <a:solidFill>
                  <a:schemeClr val="tx1"/>
                </a:solidFill>
                <a:ea typeface="ＭＳ Ｐゴシック" charset="-128"/>
              </a:rPr>
              <a:t>Pencapaian </a:t>
            </a:r>
            <a:r>
              <a:rPr lang="id-ID" altLang="en-US" dirty="0" err="1">
                <a:solidFill>
                  <a:schemeClr val="tx1"/>
                </a:solidFill>
                <a:ea typeface="ＭＳ Ｐゴシック" charset="-128"/>
              </a:rPr>
              <a:t>kogitif</a:t>
            </a:r>
            <a:r>
              <a:rPr lang="id-ID" altLang="en-US" dirty="0">
                <a:solidFill>
                  <a:schemeClr val="tx1"/>
                </a:solidFill>
                <a:ea typeface="ＭＳ Ｐゴシック" charset="-128"/>
              </a:rPr>
              <a:t> akademik berupa prestasi belajar (menurunnya daya tangkap, ketidakmampuan menyelesaikan tugas, nilai </a:t>
            </a:r>
            <a:r>
              <a:rPr lang="id-ID" altLang="en-US" dirty="0" err="1">
                <a:solidFill>
                  <a:schemeClr val="tx1"/>
                </a:solidFill>
                <a:ea typeface="ＭＳ Ｐゴシック" charset="-128"/>
              </a:rPr>
              <a:t>tdk</a:t>
            </a:r>
            <a:r>
              <a:rPr lang="id-ID" altLang="en-US" dirty="0">
                <a:solidFill>
                  <a:schemeClr val="tx1"/>
                </a:solidFill>
                <a:ea typeface="ＭＳ Ｐゴシック" charset="-128"/>
              </a:rPr>
              <a:t> memenuhi standar </a:t>
            </a:r>
            <a:r>
              <a:rPr lang="id-ID" altLang="en-US" dirty="0" err="1">
                <a:solidFill>
                  <a:schemeClr val="tx1"/>
                </a:solidFill>
                <a:ea typeface="ＭＳ Ｐゴシック" charset="-128"/>
              </a:rPr>
              <a:t>dll</a:t>
            </a:r>
            <a:r>
              <a:rPr lang="id-ID" altLang="en-US" dirty="0">
                <a:solidFill>
                  <a:schemeClr val="tx1"/>
                </a:solidFill>
                <a:ea typeface="ＭＳ Ｐゴシック" charset="-128"/>
              </a:rPr>
              <a:t>)</a:t>
            </a:r>
          </a:p>
          <a:p>
            <a:pPr eaLnBrk="1" hangingPunct="1">
              <a:buFont typeface="Corbel" charset="0"/>
              <a:buAutoNum type="alphaLcPeriod"/>
            </a:pPr>
            <a:r>
              <a:rPr lang="id-ID" altLang="en-US" dirty="0">
                <a:solidFill>
                  <a:schemeClr val="tx1"/>
                </a:solidFill>
                <a:ea typeface="ＭＳ Ｐゴシック" charset="-128"/>
              </a:rPr>
              <a:t>Berpengaruh pada perkembangan psikis yang tidak optimal pada siswa. ( </a:t>
            </a:r>
            <a:r>
              <a:rPr lang="id-ID" altLang="en-US" dirty="0" err="1">
                <a:solidFill>
                  <a:schemeClr val="tx1"/>
                </a:solidFill>
                <a:ea typeface="ＭＳ Ｐゴシック" charset="-128"/>
              </a:rPr>
              <a:t>tk.laku</a:t>
            </a:r>
            <a:r>
              <a:rPr lang="id-ID" altLang="en-US" dirty="0">
                <a:solidFill>
                  <a:schemeClr val="tx1"/>
                </a:solidFill>
                <a:ea typeface="ＭＳ Ｐゴシック" charset="-128"/>
              </a:rPr>
              <a:t> agresif, pergaulan bebas, kecemasan </a:t>
            </a:r>
            <a:r>
              <a:rPr lang="id-ID" altLang="en-US" dirty="0" err="1">
                <a:solidFill>
                  <a:schemeClr val="tx1"/>
                </a:solidFill>
                <a:ea typeface="ＭＳ Ｐゴシック" charset="-128"/>
              </a:rPr>
              <a:t>dll</a:t>
            </a:r>
            <a:r>
              <a:rPr lang="id-ID" altLang="en-US" dirty="0">
                <a:solidFill>
                  <a:schemeClr val="tx1"/>
                </a:solidFill>
                <a:ea typeface="ＭＳ Ｐゴシック" charset="-128"/>
              </a:rPr>
              <a:t>)</a:t>
            </a:r>
          </a:p>
        </p:txBody>
      </p:sp>
      <p:sp>
        <p:nvSpPr>
          <p:cNvPr id="4" name="Right Arrow 3"/>
          <p:cNvSpPr/>
          <p:nvPr/>
        </p:nvSpPr>
        <p:spPr>
          <a:xfrm>
            <a:off x="4656535" y="2609851"/>
            <a:ext cx="559594" cy="1643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350"/>
          </a:p>
        </p:txBody>
      </p:sp>
      <p:sp>
        <p:nvSpPr>
          <p:cNvPr id="5" name="Right Arrow 4"/>
          <p:cNvSpPr/>
          <p:nvPr/>
        </p:nvSpPr>
        <p:spPr>
          <a:xfrm>
            <a:off x="5436394" y="2992041"/>
            <a:ext cx="369094" cy="1428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350"/>
          </a:p>
        </p:txBody>
      </p:sp>
    </p:spTree>
    <p:extLst>
      <p:ext uri="{BB962C8B-B14F-4D97-AF65-F5344CB8AC3E}">
        <p14:creationId xmlns:p14="http://schemas.microsoft.com/office/powerpoint/2010/main" val="19741932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a:xfrm>
            <a:off x="854868" y="1916832"/>
            <a:ext cx="7406879" cy="566738"/>
          </a:xfrm>
        </p:spPr>
        <p:txBody>
          <a:bodyPr/>
          <a:lstStyle/>
          <a:p>
            <a:pPr eaLnBrk="1" hangingPunct="1"/>
            <a:r>
              <a:rPr lang="id-ID" altLang="en-US" sz="2700">
                <a:ea typeface="ＭＳ Ｐゴシック" charset="-128"/>
              </a:rPr>
              <a:t>Upaya menerapkan </a:t>
            </a:r>
            <a:r>
              <a:rPr lang="id-ID" altLang="en-US" sz="2700" dirty="0" err="1">
                <a:ea typeface="ＭＳ Ｐゴシック" charset="-128"/>
              </a:rPr>
              <a:t>Kesmen</a:t>
            </a:r>
            <a:r>
              <a:rPr lang="id-ID" altLang="en-US" sz="2700" dirty="0">
                <a:ea typeface="ＭＳ Ｐゴシック" charset="-128"/>
              </a:rPr>
              <a:t> di lingkungan sekolah:</a:t>
            </a:r>
          </a:p>
        </p:txBody>
      </p:sp>
      <p:sp>
        <p:nvSpPr>
          <p:cNvPr id="3" name="Content Placeholder 2"/>
          <p:cNvSpPr>
            <a:spLocks noGrp="1"/>
          </p:cNvSpPr>
          <p:nvPr>
            <p:ph idx="1"/>
          </p:nvPr>
        </p:nvSpPr>
        <p:spPr>
          <a:xfrm>
            <a:off x="857250" y="2852936"/>
            <a:ext cx="7404497" cy="3548063"/>
          </a:xfrm>
        </p:spPr>
        <p:txBody>
          <a:bodyPr rtlCol="0">
            <a:normAutofit fontScale="55000" lnSpcReduction="20000"/>
          </a:bodyPr>
          <a:lstStyle/>
          <a:p>
            <a:pPr indent="-137160">
              <a:buFont typeface="Corbel" pitchFamily="34" charset="0"/>
              <a:buChar char="•"/>
              <a:defRPr/>
            </a:pPr>
            <a:r>
              <a:rPr lang="id-ID" dirty="0" smtClean="0">
                <a:solidFill>
                  <a:schemeClr val="tx1"/>
                </a:solidFill>
                <a:ea typeface="+mn-ea"/>
                <a:cs typeface="+mn-cs"/>
              </a:rPr>
              <a:t>Menciptakan sutuasi sekolah yg dapat menimbulkan rasa betah bagi anak didik, baik secara sosial, fisik, maupun akademis.</a:t>
            </a:r>
          </a:p>
          <a:p>
            <a:pPr indent="-137160">
              <a:buFont typeface="Corbel" pitchFamily="34" charset="0"/>
              <a:buChar char="•"/>
              <a:defRPr/>
            </a:pPr>
            <a:r>
              <a:rPr lang="id-ID" dirty="0" smtClean="0">
                <a:solidFill>
                  <a:schemeClr val="tx1"/>
                </a:solidFill>
                <a:ea typeface="+mn-ea"/>
                <a:cs typeface="+mn-cs"/>
              </a:rPr>
              <a:t>Menciptakan suasana belajar yang menyenangkan bagi anak didik.</a:t>
            </a:r>
          </a:p>
          <a:p>
            <a:pPr indent="-137160">
              <a:buFont typeface="Corbel" pitchFamily="34" charset="0"/>
              <a:buChar char="•"/>
              <a:defRPr/>
            </a:pPr>
            <a:r>
              <a:rPr lang="id-ID" dirty="0" smtClean="0">
                <a:solidFill>
                  <a:schemeClr val="tx1"/>
                </a:solidFill>
                <a:ea typeface="+mn-ea"/>
                <a:cs typeface="+mn-cs"/>
              </a:rPr>
              <a:t>Usaha pemahaman anak didik secara menyeluruh baik prestasi, belajar, sosial maupun seluruh aspek pribadinya. </a:t>
            </a:r>
          </a:p>
          <a:p>
            <a:pPr indent="-137160">
              <a:buFont typeface="Corbel" pitchFamily="34" charset="0"/>
              <a:buChar char="•"/>
              <a:defRPr/>
            </a:pPr>
            <a:r>
              <a:rPr lang="id-ID" dirty="0" smtClean="0">
                <a:solidFill>
                  <a:schemeClr val="tx1"/>
                </a:solidFill>
                <a:ea typeface="+mn-ea"/>
                <a:cs typeface="+mn-cs"/>
              </a:rPr>
              <a:t>Menggunakan metode dan alat belajar yg dapat memotivasi belajar.</a:t>
            </a:r>
          </a:p>
          <a:p>
            <a:pPr indent="-137160">
              <a:buFont typeface="Corbel" pitchFamily="34" charset="0"/>
              <a:buChar char="•"/>
              <a:defRPr/>
            </a:pPr>
            <a:r>
              <a:rPr lang="id-ID" dirty="0" smtClean="0">
                <a:solidFill>
                  <a:schemeClr val="tx1"/>
                </a:solidFill>
                <a:ea typeface="+mn-ea"/>
                <a:cs typeface="+mn-cs"/>
              </a:rPr>
              <a:t>Ruang kelas yang memenuhi syarat kesehatan</a:t>
            </a:r>
          </a:p>
          <a:p>
            <a:pPr indent="-137160">
              <a:buFont typeface="Corbel" pitchFamily="34" charset="0"/>
              <a:buChar char="•"/>
              <a:defRPr/>
            </a:pPr>
            <a:r>
              <a:rPr lang="id-ID" dirty="0" smtClean="0">
                <a:solidFill>
                  <a:schemeClr val="tx1"/>
                </a:solidFill>
                <a:ea typeface="+mn-ea"/>
                <a:cs typeface="+mn-cs"/>
              </a:rPr>
              <a:t>Menggunakan prosedur evaluasi yg dpt membesarkan motivasi belajar</a:t>
            </a:r>
          </a:p>
          <a:p>
            <a:pPr indent="-137160">
              <a:buFont typeface="Corbel" pitchFamily="34" charset="0"/>
              <a:buChar char="•"/>
              <a:defRPr/>
            </a:pPr>
            <a:r>
              <a:rPr lang="id-ID" dirty="0" smtClean="0">
                <a:solidFill>
                  <a:schemeClr val="tx1"/>
                </a:solidFill>
                <a:ea typeface="+mn-ea"/>
                <a:cs typeface="+mn-cs"/>
              </a:rPr>
              <a:t>Menciptakan situasi sosial yg baik dan membantu perkembangan pribadi anak.</a:t>
            </a:r>
          </a:p>
          <a:p>
            <a:pPr indent="-137160">
              <a:buFont typeface="Corbel" pitchFamily="34" charset="0"/>
              <a:buChar char="•"/>
              <a:defRPr/>
            </a:pPr>
            <a:r>
              <a:rPr lang="id-ID" dirty="0" smtClean="0">
                <a:solidFill>
                  <a:schemeClr val="tx1"/>
                </a:solidFill>
                <a:ea typeface="+mn-ea"/>
                <a:cs typeface="+mn-cs"/>
              </a:rPr>
              <a:t>Tata tertib yg jelas dan dipahami anak</a:t>
            </a:r>
          </a:p>
          <a:p>
            <a:pPr indent="-137160">
              <a:buFont typeface="Corbel" pitchFamily="34" charset="0"/>
              <a:buChar char="•"/>
              <a:defRPr/>
            </a:pPr>
            <a:r>
              <a:rPr lang="id-ID" dirty="0" smtClean="0">
                <a:solidFill>
                  <a:schemeClr val="tx1"/>
                </a:solidFill>
                <a:ea typeface="+mn-ea"/>
                <a:cs typeface="+mn-cs"/>
              </a:rPr>
              <a:t>Penyesuaian program pendidikan dengan kebutuhan dan pribadi anak.</a:t>
            </a:r>
          </a:p>
          <a:p>
            <a:pPr indent="-137160">
              <a:buFont typeface="Corbel" pitchFamily="34" charset="0"/>
              <a:buChar char="•"/>
              <a:defRPr/>
            </a:pPr>
            <a:r>
              <a:rPr lang="id-ID" dirty="0" smtClean="0">
                <a:solidFill>
                  <a:schemeClr val="tx1"/>
                </a:solidFill>
                <a:ea typeface="+mn-ea"/>
                <a:cs typeface="+mn-cs"/>
              </a:rPr>
              <a:t>Teladan dari guru dalam setiap aspek pendidikan</a:t>
            </a:r>
            <a:endParaRPr lang="id-ID" dirty="0">
              <a:solidFill>
                <a:schemeClr val="tx1"/>
              </a:solidFill>
              <a:ea typeface="+mn-ea"/>
              <a:cs typeface="+mn-cs"/>
            </a:endParaRPr>
          </a:p>
        </p:txBody>
      </p:sp>
    </p:spTree>
    <p:extLst>
      <p:ext uri="{BB962C8B-B14F-4D97-AF65-F5344CB8AC3E}">
        <p14:creationId xmlns:p14="http://schemas.microsoft.com/office/powerpoint/2010/main" val="16431191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Content Placeholder 2"/>
          <p:cNvSpPr>
            <a:spLocks noGrp="1"/>
          </p:cNvSpPr>
          <p:nvPr>
            <p:ph idx="1"/>
          </p:nvPr>
        </p:nvSpPr>
        <p:spPr>
          <a:xfrm>
            <a:off x="755576" y="2204864"/>
            <a:ext cx="7404497" cy="4050506"/>
          </a:xfrm>
        </p:spPr>
        <p:txBody>
          <a:bodyPr>
            <a:normAutofit fontScale="70000" lnSpcReduction="20000"/>
          </a:bodyPr>
          <a:lstStyle/>
          <a:p>
            <a:pPr eaLnBrk="1" hangingPunct="1"/>
            <a:r>
              <a:rPr lang="id-ID" altLang="en-US" dirty="0">
                <a:solidFill>
                  <a:schemeClr val="tx1"/>
                </a:solidFill>
                <a:ea typeface="ＭＳ Ｐゴシック" charset="-128"/>
              </a:rPr>
              <a:t>KS dan saling pengertian dari para guru dalam melaksanakan kegiatan pendidikan di sekolah</a:t>
            </a:r>
          </a:p>
          <a:p>
            <a:pPr eaLnBrk="1" hangingPunct="1"/>
            <a:r>
              <a:rPr lang="id-ID" altLang="en-US" dirty="0">
                <a:solidFill>
                  <a:schemeClr val="tx1"/>
                </a:solidFill>
                <a:ea typeface="ＭＳ Ｐゴシック" charset="-128"/>
              </a:rPr>
              <a:t>Pelaksanaan program BK di sekolah </a:t>
            </a:r>
            <a:r>
              <a:rPr lang="id-ID" altLang="en-US" dirty="0" err="1">
                <a:solidFill>
                  <a:schemeClr val="tx1"/>
                </a:solidFill>
                <a:ea typeface="ＭＳ Ｐゴシック" charset="-128"/>
              </a:rPr>
              <a:t>yg</a:t>
            </a:r>
            <a:r>
              <a:rPr lang="id-ID" altLang="en-US" dirty="0">
                <a:solidFill>
                  <a:schemeClr val="tx1"/>
                </a:solidFill>
                <a:ea typeface="ＭＳ Ｐゴシック" charset="-128"/>
              </a:rPr>
              <a:t> dilakukan secara baik.</a:t>
            </a:r>
          </a:p>
          <a:p>
            <a:pPr eaLnBrk="1" hangingPunct="1"/>
            <a:r>
              <a:rPr lang="id-ID" altLang="en-US" dirty="0">
                <a:solidFill>
                  <a:schemeClr val="tx1"/>
                </a:solidFill>
                <a:ea typeface="ＭＳ Ｐゴシック" charset="-128"/>
              </a:rPr>
              <a:t>Situasi kepemimpinan </a:t>
            </a:r>
            <a:r>
              <a:rPr lang="id-ID" altLang="en-US" dirty="0" err="1">
                <a:solidFill>
                  <a:schemeClr val="tx1"/>
                </a:solidFill>
                <a:ea typeface="ＭＳ Ｐゴシック" charset="-128"/>
              </a:rPr>
              <a:t>yg</a:t>
            </a:r>
            <a:r>
              <a:rPr lang="id-ID" altLang="en-US" dirty="0">
                <a:solidFill>
                  <a:schemeClr val="tx1"/>
                </a:solidFill>
                <a:ea typeface="ＭＳ Ｐゴシック" charset="-128"/>
              </a:rPr>
              <a:t> penuh dan saling pengertian dan tanggung jawab baik pada murid maupun guru.</a:t>
            </a:r>
          </a:p>
          <a:p>
            <a:pPr eaLnBrk="1" hangingPunct="1"/>
            <a:r>
              <a:rPr lang="id-ID" altLang="en-US" dirty="0">
                <a:solidFill>
                  <a:schemeClr val="tx1"/>
                </a:solidFill>
                <a:ea typeface="ＭＳ Ｐゴシック" charset="-128"/>
              </a:rPr>
              <a:t>Hubungan erat dan penuh pengertian antara sekolah dengan </a:t>
            </a:r>
            <a:r>
              <a:rPr lang="id-ID" altLang="en-US" dirty="0" err="1">
                <a:solidFill>
                  <a:schemeClr val="tx1"/>
                </a:solidFill>
                <a:ea typeface="ＭＳ Ｐゴシック" charset="-128"/>
              </a:rPr>
              <a:t>ortu</a:t>
            </a:r>
            <a:r>
              <a:rPr lang="id-ID" altLang="en-US" dirty="0">
                <a:solidFill>
                  <a:schemeClr val="tx1"/>
                </a:solidFill>
                <a:ea typeface="ＭＳ Ｐゴシック" charset="-128"/>
              </a:rPr>
              <a:t> dan </a:t>
            </a:r>
            <a:r>
              <a:rPr lang="id-ID" altLang="en-US" dirty="0" err="1">
                <a:solidFill>
                  <a:schemeClr val="tx1"/>
                </a:solidFill>
                <a:ea typeface="ＭＳ Ｐゴシック" charset="-128"/>
              </a:rPr>
              <a:t>masy</a:t>
            </a:r>
            <a:endParaRPr lang="id-ID" altLang="en-US" dirty="0">
              <a:solidFill>
                <a:schemeClr val="tx1"/>
              </a:solidFill>
              <a:ea typeface="ＭＳ Ｐゴシック" charset="-128"/>
            </a:endParaRPr>
          </a:p>
          <a:p>
            <a:pPr eaLnBrk="1" hangingPunct="1"/>
            <a:r>
              <a:rPr lang="id-ID" altLang="en-US" dirty="0">
                <a:solidFill>
                  <a:schemeClr val="tx1"/>
                </a:solidFill>
                <a:ea typeface="ＭＳ Ｐゴシック" charset="-128"/>
              </a:rPr>
              <a:t>KS </a:t>
            </a:r>
            <a:r>
              <a:rPr lang="id-ID" altLang="en-US" dirty="0" err="1">
                <a:solidFill>
                  <a:schemeClr val="tx1"/>
                </a:solidFill>
                <a:ea typeface="ＭＳ Ｐゴシック" charset="-128"/>
              </a:rPr>
              <a:t>yg</a:t>
            </a:r>
            <a:r>
              <a:rPr lang="id-ID" altLang="en-US" dirty="0">
                <a:solidFill>
                  <a:schemeClr val="tx1"/>
                </a:solidFill>
                <a:ea typeface="ＭＳ Ｐゴシック" charset="-128"/>
              </a:rPr>
              <a:t> baik dengan berbagai instansi </a:t>
            </a:r>
            <a:r>
              <a:rPr lang="id-ID" altLang="en-US" dirty="0" err="1">
                <a:solidFill>
                  <a:schemeClr val="tx1"/>
                </a:solidFill>
                <a:ea typeface="ＭＳ Ｐゴシック" charset="-128"/>
              </a:rPr>
              <a:t>yg</a:t>
            </a:r>
            <a:r>
              <a:rPr lang="id-ID" altLang="en-US" dirty="0">
                <a:solidFill>
                  <a:schemeClr val="tx1"/>
                </a:solidFill>
                <a:ea typeface="ＭＳ Ｐゴシック" charset="-128"/>
              </a:rPr>
              <a:t> berhubungan dengan masalah kesehatan</a:t>
            </a:r>
          </a:p>
          <a:p>
            <a:pPr eaLnBrk="1" hangingPunct="1"/>
            <a:r>
              <a:rPr lang="id-ID" altLang="en-US" dirty="0">
                <a:solidFill>
                  <a:schemeClr val="tx1"/>
                </a:solidFill>
                <a:ea typeface="ＭＳ Ｐゴシック" charset="-128"/>
              </a:rPr>
              <a:t>Pelaksanaan UKS termasuk usaha kesehatan mental</a:t>
            </a:r>
          </a:p>
          <a:p>
            <a:pPr eaLnBrk="1" hangingPunct="1"/>
            <a:r>
              <a:rPr lang="id-ID" altLang="en-US" dirty="0">
                <a:solidFill>
                  <a:schemeClr val="tx1"/>
                </a:solidFill>
                <a:ea typeface="ＭＳ Ｐゴシック" charset="-128"/>
              </a:rPr>
              <a:t>Penyediaan fasilitas belajar yang memadai</a:t>
            </a:r>
          </a:p>
        </p:txBody>
      </p:sp>
    </p:spTree>
    <p:extLst>
      <p:ext uri="{BB962C8B-B14F-4D97-AF65-F5344CB8AC3E}">
        <p14:creationId xmlns:p14="http://schemas.microsoft.com/office/powerpoint/2010/main" val="14121272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263" y="764704"/>
            <a:ext cx="7935516" cy="344091"/>
          </a:xfrm>
          <a:solidFill>
            <a:schemeClr val="lt1"/>
          </a:solidFill>
        </p:spPr>
        <p:txBody>
          <a:bodyPr rtlCol="0">
            <a:normAutofit fontScale="90000"/>
          </a:bodyPr>
          <a:lstStyle/>
          <a:p>
            <a:pPr>
              <a:defRPr/>
            </a:pPr>
            <a:r>
              <a:rPr lang="id-ID" sz="2700" dirty="0"/>
              <a:t>B. BENTUK GANGGUAN KESEHATAN MENTAL DI SEKOLAH</a:t>
            </a:r>
          </a:p>
        </p:txBody>
      </p:sp>
      <p:sp>
        <p:nvSpPr>
          <p:cNvPr id="3" name="Content Placeholder 2"/>
          <p:cNvSpPr>
            <a:spLocks noGrp="1"/>
          </p:cNvSpPr>
          <p:nvPr>
            <p:ph idx="1"/>
          </p:nvPr>
        </p:nvSpPr>
        <p:spPr>
          <a:xfrm>
            <a:off x="823913" y="2276872"/>
            <a:ext cx="7440216" cy="3596878"/>
          </a:xfrm>
        </p:spPr>
        <p:txBody>
          <a:bodyPr rtlCol="0">
            <a:normAutofit/>
          </a:bodyPr>
          <a:lstStyle/>
          <a:p>
            <a:pPr marL="34290" indent="0">
              <a:buNone/>
              <a:defRPr/>
            </a:pPr>
            <a:r>
              <a:rPr lang="id-ID" dirty="0" smtClean="0">
                <a:solidFill>
                  <a:schemeClr val="tx1"/>
                </a:solidFill>
                <a:ea typeface="+mn-ea"/>
                <a:cs typeface="+mn-cs"/>
              </a:rPr>
              <a:t>Berikut ini merupakan berbagai bentuk ggn kesehatan mental:</a:t>
            </a:r>
          </a:p>
          <a:p>
            <a:pPr marL="377190">
              <a:buFont typeface="Corbel" pitchFamily="34" charset="0"/>
              <a:buAutoNum type="arabicPeriod"/>
              <a:defRPr/>
            </a:pPr>
            <a:r>
              <a:rPr lang="id-ID" dirty="0" smtClean="0">
                <a:solidFill>
                  <a:schemeClr val="tx1"/>
                </a:solidFill>
                <a:ea typeface="+mn-ea"/>
                <a:cs typeface="+mn-cs"/>
              </a:rPr>
              <a:t>Gangguan Depresi</a:t>
            </a:r>
          </a:p>
          <a:p>
            <a:pPr marL="377190">
              <a:buFont typeface="Corbel" pitchFamily="34" charset="0"/>
              <a:buAutoNum type="arabicPeriod"/>
              <a:defRPr/>
            </a:pPr>
            <a:r>
              <a:rPr lang="id-ID" dirty="0" smtClean="0">
                <a:solidFill>
                  <a:schemeClr val="tx1"/>
                </a:solidFill>
                <a:ea typeface="+mn-ea"/>
                <a:cs typeface="+mn-cs"/>
              </a:rPr>
              <a:t>Sindroma UN</a:t>
            </a:r>
          </a:p>
          <a:p>
            <a:pPr marL="377190">
              <a:buFont typeface="Corbel" pitchFamily="34" charset="0"/>
              <a:buAutoNum type="arabicPeriod"/>
              <a:defRPr/>
            </a:pPr>
            <a:r>
              <a:rPr lang="id-ID" dirty="0" smtClean="0">
                <a:solidFill>
                  <a:schemeClr val="tx1"/>
                </a:solidFill>
                <a:ea typeface="+mn-ea"/>
                <a:cs typeface="+mn-cs"/>
              </a:rPr>
              <a:t>Gangguan kecemasan</a:t>
            </a:r>
          </a:p>
          <a:p>
            <a:pPr marL="377190">
              <a:buFont typeface="Corbel" pitchFamily="34" charset="0"/>
              <a:buAutoNum type="arabicPeriod"/>
              <a:defRPr/>
            </a:pPr>
            <a:r>
              <a:rPr lang="id-ID" dirty="0" smtClean="0">
                <a:solidFill>
                  <a:schemeClr val="tx1"/>
                </a:solidFill>
                <a:ea typeface="+mn-ea"/>
                <a:cs typeface="+mn-cs"/>
              </a:rPr>
              <a:t>Ggn Perilaku yang mengganggu</a:t>
            </a:r>
          </a:p>
        </p:txBody>
      </p:sp>
    </p:spTree>
    <p:extLst>
      <p:ext uri="{BB962C8B-B14F-4D97-AF65-F5344CB8AC3E}">
        <p14:creationId xmlns:p14="http://schemas.microsoft.com/office/powerpoint/2010/main" val="17801682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584" y="1916832"/>
            <a:ext cx="7404497" cy="3924300"/>
          </a:xfrm>
        </p:spPr>
        <p:txBody>
          <a:bodyPr rtlCol="0">
            <a:normAutofit/>
          </a:bodyPr>
          <a:lstStyle/>
          <a:p>
            <a:pPr marL="34290" indent="0">
              <a:buNone/>
              <a:defRPr/>
            </a:pPr>
            <a:r>
              <a:rPr lang="id-ID" dirty="0" smtClean="0">
                <a:solidFill>
                  <a:schemeClr val="tx1"/>
                </a:solidFill>
                <a:ea typeface="+mn-ea"/>
                <a:cs typeface="+mn-cs"/>
              </a:rPr>
              <a:t>7. Gangguan </a:t>
            </a:r>
            <a:r>
              <a:rPr lang="id-ID" dirty="0">
                <a:solidFill>
                  <a:schemeClr val="tx1"/>
                </a:solidFill>
                <a:ea typeface="+mn-ea"/>
                <a:cs typeface="+mn-cs"/>
              </a:rPr>
              <a:t>makan </a:t>
            </a:r>
          </a:p>
          <a:p>
            <a:pPr marL="34290" indent="0">
              <a:buNone/>
              <a:defRPr/>
            </a:pPr>
            <a:r>
              <a:rPr lang="id-ID" dirty="0" smtClean="0">
                <a:solidFill>
                  <a:schemeClr val="tx1"/>
                </a:solidFill>
                <a:ea typeface="+mn-ea"/>
                <a:cs typeface="+mn-cs"/>
              </a:rPr>
              <a:t>8. Gangguan </a:t>
            </a:r>
            <a:r>
              <a:rPr lang="id-ID" dirty="0">
                <a:solidFill>
                  <a:schemeClr val="tx1"/>
                </a:solidFill>
                <a:ea typeface="+mn-ea"/>
                <a:cs typeface="+mn-cs"/>
              </a:rPr>
              <a:t>eleminasi</a:t>
            </a:r>
          </a:p>
          <a:p>
            <a:pPr marL="34290" indent="0">
              <a:buNone/>
              <a:defRPr/>
            </a:pPr>
            <a:r>
              <a:rPr lang="id-ID" dirty="0" smtClean="0">
                <a:solidFill>
                  <a:schemeClr val="tx1"/>
                </a:solidFill>
                <a:ea typeface="+mn-ea"/>
                <a:cs typeface="+mn-cs"/>
              </a:rPr>
              <a:t>9. Gangguan </a:t>
            </a:r>
            <a:r>
              <a:rPr lang="id-ID" dirty="0">
                <a:solidFill>
                  <a:schemeClr val="tx1"/>
                </a:solidFill>
                <a:ea typeface="+mn-ea"/>
                <a:cs typeface="+mn-cs"/>
              </a:rPr>
              <a:t>belajar dan komunikasi</a:t>
            </a:r>
          </a:p>
          <a:p>
            <a:pPr marL="34290" indent="0">
              <a:buNone/>
              <a:defRPr/>
            </a:pPr>
            <a:r>
              <a:rPr lang="id-ID" dirty="0" smtClean="0">
                <a:solidFill>
                  <a:schemeClr val="tx1"/>
                </a:solidFill>
                <a:ea typeface="+mn-ea"/>
                <a:cs typeface="+mn-cs"/>
              </a:rPr>
              <a:t>10. Gangguan </a:t>
            </a:r>
            <a:r>
              <a:rPr lang="id-ID" dirty="0">
                <a:solidFill>
                  <a:schemeClr val="tx1"/>
                </a:solidFill>
                <a:ea typeface="+mn-ea"/>
                <a:cs typeface="+mn-cs"/>
              </a:rPr>
              <a:t>Afektif</a:t>
            </a:r>
          </a:p>
          <a:p>
            <a:pPr marL="34290" indent="0">
              <a:buNone/>
              <a:defRPr/>
            </a:pPr>
            <a:r>
              <a:rPr lang="id-ID" dirty="0" smtClean="0">
                <a:solidFill>
                  <a:schemeClr val="tx1"/>
                </a:solidFill>
                <a:ea typeface="+mn-ea"/>
                <a:cs typeface="+mn-cs"/>
              </a:rPr>
              <a:t>11. Skizofrenia</a:t>
            </a:r>
            <a:endParaRPr lang="id-ID" dirty="0">
              <a:solidFill>
                <a:schemeClr val="tx1"/>
              </a:solidFill>
              <a:ea typeface="+mn-ea"/>
              <a:cs typeface="+mn-cs"/>
            </a:endParaRPr>
          </a:p>
          <a:p>
            <a:pPr marL="34290" indent="0">
              <a:buNone/>
              <a:defRPr/>
            </a:pPr>
            <a:r>
              <a:rPr lang="id-ID" dirty="0" smtClean="0">
                <a:solidFill>
                  <a:schemeClr val="tx1"/>
                </a:solidFill>
                <a:ea typeface="+mn-ea"/>
                <a:cs typeface="+mn-cs"/>
              </a:rPr>
              <a:t>12. Gangguan </a:t>
            </a:r>
            <a:r>
              <a:rPr lang="id-ID" dirty="0">
                <a:solidFill>
                  <a:schemeClr val="tx1"/>
                </a:solidFill>
                <a:ea typeface="+mn-ea"/>
                <a:cs typeface="+mn-cs"/>
              </a:rPr>
              <a:t>TIC</a:t>
            </a:r>
          </a:p>
          <a:p>
            <a:pPr indent="-137160">
              <a:buFont typeface="Corbel" pitchFamily="34" charset="0"/>
              <a:buChar char="•"/>
              <a:defRPr/>
            </a:pPr>
            <a:endParaRPr lang="id-ID" dirty="0">
              <a:ea typeface="+mn-ea"/>
              <a:cs typeface="+mn-cs"/>
            </a:endParaRPr>
          </a:p>
        </p:txBody>
      </p:sp>
    </p:spTree>
    <p:extLst>
      <p:ext uri="{BB962C8B-B14F-4D97-AF65-F5344CB8AC3E}">
        <p14:creationId xmlns:p14="http://schemas.microsoft.com/office/powerpoint/2010/main" val="5455237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069" y="1314451"/>
            <a:ext cx="7714060" cy="498872"/>
          </a:xfrm>
        </p:spPr>
        <p:txBody>
          <a:bodyPr rtlCol="0">
            <a:normAutofit fontScale="90000"/>
          </a:bodyPr>
          <a:lstStyle/>
          <a:p>
            <a:pPr>
              <a:defRPr/>
            </a:pPr>
            <a:r>
              <a:rPr lang="id-ID" sz="2700" dirty="0"/>
              <a:t>C. PENYEBAB  GGN KESEHATAN MENTAL PADA ANAK</a:t>
            </a:r>
          </a:p>
        </p:txBody>
      </p:sp>
      <p:sp>
        <p:nvSpPr>
          <p:cNvPr id="3" name="Content Placeholder 2"/>
          <p:cNvSpPr>
            <a:spLocks noGrp="1"/>
          </p:cNvSpPr>
          <p:nvPr>
            <p:ph idx="1"/>
          </p:nvPr>
        </p:nvSpPr>
        <p:spPr>
          <a:xfrm>
            <a:off x="396479" y="1909762"/>
            <a:ext cx="7865269" cy="3519488"/>
          </a:xfrm>
        </p:spPr>
        <p:txBody>
          <a:bodyPr rtlCol="0">
            <a:normAutofit fontScale="77500" lnSpcReduction="20000"/>
          </a:bodyPr>
          <a:lstStyle/>
          <a:p>
            <a:pPr indent="-137160">
              <a:buFont typeface="Corbel" pitchFamily="34" charset="0"/>
              <a:buChar char="•"/>
              <a:defRPr/>
            </a:pPr>
            <a:r>
              <a:rPr lang="id-ID" dirty="0" smtClean="0">
                <a:solidFill>
                  <a:schemeClr val="tx1"/>
                </a:solidFill>
                <a:ea typeface="+mn-ea"/>
                <a:cs typeface="+mn-cs"/>
              </a:rPr>
              <a:t>Penyebab secara pasti belum diketahui, namun penelitian menunjukkan bahwa kombinasi faktor keturunan, biologi, trauma psikologis, dan stres lingkungan mungkin terlibat.</a:t>
            </a:r>
          </a:p>
          <a:p>
            <a:pPr marL="377190">
              <a:buFont typeface="Corbel" pitchFamily="34" charset="0"/>
              <a:buAutoNum type="arabicPeriod"/>
              <a:defRPr/>
            </a:pPr>
            <a:r>
              <a:rPr lang="id-ID" dirty="0" smtClean="0">
                <a:solidFill>
                  <a:schemeClr val="tx1"/>
                </a:solidFill>
                <a:ea typeface="+mn-ea"/>
                <a:cs typeface="+mn-cs"/>
              </a:rPr>
              <a:t>Keturunan (Genetika)</a:t>
            </a:r>
          </a:p>
          <a:p>
            <a:pPr marL="377190">
              <a:buFont typeface="Corbel" pitchFamily="34" charset="0"/>
              <a:buAutoNum type="arabicPeriod"/>
              <a:defRPr/>
            </a:pPr>
            <a:r>
              <a:rPr lang="id-ID" dirty="0" smtClean="0">
                <a:solidFill>
                  <a:schemeClr val="tx1"/>
                </a:solidFill>
                <a:ea typeface="+mn-ea"/>
                <a:cs typeface="+mn-cs"/>
              </a:rPr>
              <a:t>Biologi (ggn mental dikaitan dgn ketidak seimbangan atau tidak bekerjanya dengan baik bahan kimia di otak (neurotransmitter)</a:t>
            </a:r>
          </a:p>
          <a:p>
            <a:pPr marL="377190">
              <a:buFont typeface="Corbel" pitchFamily="34" charset="0"/>
              <a:buAutoNum type="arabicPeriod"/>
              <a:defRPr/>
            </a:pPr>
            <a:r>
              <a:rPr lang="id-ID" dirty="0" smtClean="0">
                <a:solidFill>
                  <a:schemeClr val="tx1"/>
                </a:solidFill>
                <a:ea typeface="+mn-ea"/>
                <a:cs typeface="+mn-cs"/>
              </a:rPr>
              <a:t>Trauma Psikologis( penelantaran, kehilangan ortu)</a:t>
            </a:r>
          </a:p>
          <a:p>
            <a:pPr marL="377190">
              <a:buFont typeface="Corbel" pitchFamily="34" charset="0"/>
              <a:buAutoNum type="arabicPeriod"/>
              <a:defRPr/>
            </a:pPr>
            <a:r>
              <a:rPr lang="id-ID" dirty="0" smtClean="0">
                <a:solidFill>
                  <a:schemeClr val="tx1"/>
                </a:solidFill>
                <a:ea typeface="+mn-ea"/>
                <a:cs typeface="+mn-cs"/>
              </a:rPr>
              <a:t>Stres Lingkungan </a:t>
            </a:r>
            <a:endParaRPr lang="id-ID" dirty="0">
              <a:solidFill>
                <a:schemeClr val="tx1"/>
              </a:solidFill>
              <a:ea typeface="+mn-ea"/>
              <a:cs typeface="+mn-cs"/>
            </a:endParaRPr>
          </a:p>
        </p:txBody>
      </p:sp>
    </p:spTree>
    <p:extLst>
      <p:ext uri="{BB962C8B-B14F-4D97-AF65-F5344CB8AC3E}">
        <p14:creationId xmlns:p14="http://schemas.microsoft.com/office/powerpoint/2010/main" val="10093217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a:xfrm>
            <a:off x="889558" y="1039416"/>
            <a:ext cx="7406879" cy="402431"/>
          </a:xfrm>
          <a:solidFill>
            <a:schemeClr val="lt1"/>
          </a:solidFill>
        </p:spPr>
        <p:txBody>
          <a:bodyPr>
            <a:normAutofit fontScale="90000"/>
          </a:bodyPr>
          <a:lstStyle/>
          <a:p>
            <a:pPr eaLnBrk="1" hangingPunct="1"/>
            <a:r>
              <a:rPr lang="id-ID" altLang="en-US" sz="2400" dirty="0">
                <a:ea typeface="ＭＳ Ｐゴシック" charset="-128"/>
              </a:rPr>
              <a:t>D. CARA MENDIAGNOSIS GGN KESMEN PADA </a:t>
            </a:r>
            <a:r>
              <a:rPr lang="id-ID" altLang="en-US" sz="2400" dirty="0" smtClean="0">
                <a:ea typeface="ＭＳ Ｐゴシック" charset="-128"/>
              </a:rPr>
              <a:t>ANAK</a:t>
            </a:r>
            <a:endParaRPr lang="id-ID" altLang="en-US" sz="2400" dirty="0">
              <a:ea typeface="ＭＳ Ｐゴシック" charset="-128"/>
            </a:endParaRPr>
          </a:p>
        </p:txBody>
      </p:sp>
      <p:sp>
        <p:nvSpPr>
          <p:cNvPr id="25602" name="Content Placeholder 2"/>
          <p:cNvSpPr>
            <a:spLocks noGrp="1"/>
          </p:cNvSpPr>
          <p:nvPr>
            <p:ph idx="1"/>
          </p:nvPr>
        </p:nvSpPr>
        <p:spPr>
          <a:xfrm>
            <a:off x="857251" y="1794273"/>
            <a:ext cx="7404497" cy="3634978"/>
          </a:xfrm>
        </p:spPr>
        <p:txBody>
          <a:bodyPr>
            <a:normAutofit fontScale="70000" lnSpcReduction="20000"/>
          </a:bodyPr>
          <a:lstStyle/>
          <a:p>
            <a:pPr eaLnBrk="1" hangingPunct="1"/>
            <a:r>
              <a:rPr lang="id-ID" altLang="en-US" dirty="0" err="1">
                <a:solidFill>
                  <a:schemeClr val="tx1"/>
                </a:solidFill>
                <a:ea typeface="ＭＳ Ｐゴシック" charset="-128"/>
              </a:rPr>
              <a:t>Ggn</a:t>
            </a:r>
            <a:r>
              <a:rPr lang="id-ID" altLang="en-US" dirty="0">
                <a:solidFill>
                  <a:schemeClr val="tx1"/>
                </a:solidFill>
                <a:ea typeface="ＭＳ Ｐゴシック" charset="-128"/>
              </a:rPr>
              <a:t> </a:t>
            </a:r>
            <a:r>
              <a:rPr lang="id-ID" altLang="en-US" dirty="0" err="1">
                <a:solidFill>
                  <a:schemeClr val="tx1"/>
                </a:solidFill>
                <a:ea typeface="ＭＳ Ｐゴシック" charset="-128"/>
              </a:rPr>
              <a:t>kesmen</a:t>
            </a:r>
            <a:r>
              <a:rPr lang="id-ID" altLang="en-US" dirty="0">
                <a:solidFill>
                  <a:schemeClr val="tx1"/>
                </a:solidFill>
                <a:ea typeface="ＭＳ Ｐゴシック" charset="-128"/>
              </a:rPr>
              <a:t> pada anak dapat didiagnosis berdasarkan tanda – tanda dan gejala.</a:t>
            </a:r>
          </a:p>
          <a:p>
            <a:pPr eaLnBrk="1" hangingPunct="1"/>
            <a:r>
              <a:rPr lang="id-ID" altLang="en-US" dirty="0" err="1">
                <a:solidFill>
                  <a:schemeClr val="tx1"/>
                </a:solidFill>
                <a:ea typeface="ＭＳ Ｐゴシック" charset="-128"/>
              </a:rPr>
              <a:t>Mendiagnosa</a:t>
            </a:r>
            <a:r>
              <a:rPr lang="id-ID" altLang="en-US" dirty="0">
                <a:solidFill>
                  <a:schemeClr val="tx1"/>
                </a:solidFill>
                <a:ea typeface="ＭＳ Ｐゴシック" charset="-128"/>
              </a:rPr>
              <a:t> penyakit metal pada anak            sangat sulit.</a:t>
            </a:r>
          </a:p>
          <a:p>
            <a:pPr eaLnBrk="1" hangingPunct="1"/>
            <a:r>
              <a:rPr lang="id-ID" altLang="en-US" dirty="0">
                <a:solidFill>
                  <a:schemeClr val="tx1"/>
                </a:solidFill>
                <a:ea typeface="ＭＳ Ｐゴシック" charset="-128"/>
              </a:rPr>
              <a:t>Perilaku anak menjadi sebuah gejala ketika sering terjadi, </a:t>
            </a:r>
            <a:r>
              <a:rPr lang="id-ID" altLang="en-US" dirty="0" err="1">
                <a:solidFill>
                  <a:schemeClr val="tx1"/>
                </a:solidFill>
                <a:ea typeface="ＭＳ Ｐゴシック" charset="-128"/>
              </a:rPr>
              <a:t>bertaha</a:t>
            </a:r>
            <a:r>
              <a:rPr lang="id-ID" altLang="en-US" dirty="0">
                <a:solidFill>
                  <a:schemeClr val="tx1"/>
                </a:solidFill>
                <a:ea typeface="ＭＳ Ｐゴシック" charset="-128"/>
              </a:rPr>
              <a:t> lama, terjadi pada usia yang tidak biasa, atau </a:t>
            </a:r>
            <a:r>
              <a:rPr lang="id-ID" altLang="en-US" dirty="0" err="1">
                <a:solidFill>
                  <a:schemeClr val="tx1"/>
                </a:solidFill>
                <a:ea typeface="ＭＳ Ｐゴシック" charset="-128"/>
              </a:rPr>
              <a:t>menyebabakan</a:t>
            </a:r>
            <a:r>
              <a:rPr lang="id-ID" altLang="en-US" dirty="0">
                <a:solidFill>
                  <a:schemeClr val="tx1"/>
                </a:solidFill>
                <a:ea typeface="ＭＳ Ｐゴシック" charset="-128"/>
              </a:rPr>
              <a:t> </a:t>
            </a:r>
            <a:r>
              <a:rPr lang="id-ID" altLang="en-US" dirty="0" err="1">
                <a:solidFill>
                  <a:schemeClr val="tx1"/>
                </a:solidFill>
                <a:ea typeface="ＭＳ Ｐゴシック" charset="-128"/>
              </a:rPr>
              <a:t>ggn</a:t>
            </a:r>
            <a:r>
              <a:rPr lang="id-ID" altLang="en-US" dirty="0">
                <a:solidFill>
                  <a:schemeClr val="tx1"/>
                </a:solidFill>
                <a:ea typeface="ＭＳ Ｐゴシック" charset="-128"/>
              </a:rPr>
              <a:t> yang signifikan terhadap anak dan kehidupan keluarga</a:t>
            </a:r>
          </a:p>
          <a:p>
            <a:pPr eaLnBrk="1" hangingPunct="1"/>
            <a:r>
              <a:rPr lang="id-ID" altLang="en-US" dirty="0">
                <a:solidFill>
                  <a:schemeClr val="tx1"/>
                </a:solidFill>
                <a:ea typeface="ＭＳ Ｐゴシック" charset="-128"/>
              </a:rPr>
              <a:t>Dokter           evaluasi riwayat medis </a:t>
            </a:r>
            <a:r>
              <a:rPr lang="id-ID" altLang="en-US" dirty="0" err="1">
                <a:solidFill>
                  <a:schemeClr val="tx1"/>
                </a:solidFill>
                <a:ea typeface="ＭＳ Ｐゴシック" charset="-128"/>
              </a:rPr>
              <a:t>legkap</a:t>
            </a:r>
            <a:r>
              <a:rPr lang="id-ID" altLang="en-US" dirty="0">
                <a:solidFill>
                  <a:schemeClr val="tx1"/>
                </a:solidFill>
                <a:ea typeface="ＭＳ Ｐゴシック" charset="-128"/>
              </a:rPr>
              <a:t> dan pemeriksaan fisik</a:t>
            </a:r>
          </a:p>
          <a:p>
            <a:pPr eaLnBrk="1" hangingPunct="1"/>
            <a:r>
              <a:rPr lang="id-ID" altLang="en-US" dirty="0">
                <a:solidFill>
                  <a:schemeClr val="tx1"/>
                </a:solidFill>
                <a:ea typeface="ＭＳ Ｐゴシック" charset="-128"/>
              </a:rPr>
              <a:t>Psikiater dan psikolog           menggunakan wawancara </a:t>
            </a:r>
            <a:r>
              <a:rPr lang="id-ID" altLang="en-US" dirty="0" err="1">
                <a:solidFill>
                  <a:schemeClr val="tx1"/>
                </a:solidFill>
                <a:ea typeface="ＭＳ Ｐゴシック" charset="-128"/>
              </a:rPr>
              <a:t>yg</a:t>
            </a:r>
            <a:r>
              <a:rPr lang="id-ID" altLang="en-US" dirty="0">
                <a:solidFill>
                  <a:schemeClr val="tx1"/>
                </a:solidFill>
                <a:ea typeface="ＭＳ Ｐゴシック" charset="-128"/>
              </a:rPr>
              <a:t> dirancang khusus dan alat penilaian untuk mengevaluasi </a:t>
            </a:r>
            <a:r>
              <a:rPr lang="id-ID" altLang="en-US" dirty="0" err="1">
                <a:solidFill>
                  <a:schemeClr val="tx1"/>
                </a:solidFill>
                <a:ea typeface="ＭＳ Ｐゴシック" charset="-128"/>
              </a:rPr>
              <a:t>ggn</a:t>
            </a:r>
            <a:r>
              <a:rPr lang="id-ID" altLang="en-US" dirty="0">
                <a:solidFill>
                  <a:schemeClr val="tx1"/>
                </a:solidFill>
                <a:ea typeface="ＭＳ Ｐゴシック" charset="-128"/>
              </a:rPr>
              <a:t> mental anak. </a:t>
            </a:r>
          </a:p>
        </p:txBody>
      </p:sp>
      <p:sp>
        <p:nvSpPr>
          <p:cNvPr id="4" name="Right Arrow 3"/>
          <p:cNvSpPr/>
          <p:nvPr/>
        </p:nvSpPr>
        <p:spPr>
          <a:xfrm>
            <a:off x="2195736" y="4005064"/>
            <a:ext cx="357188" cy="773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350"/>
          </a:p>
        </p:txBody>
      </p:sp>
      <p:sp>
        <p:nvSpPr>
          <p:cNvPr id="5" name="Right Arrow 4"/>
          <p:cNvSpPr/>
          <p:nvPr/>
        </p:nvSpPr>
        <p:spPr>
          <a:xfrm>
            <a:off x="6012160" y="2564904"/>
            <a:ext cx="357188" cy="773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350"/>
          </a:p>
        </p:txBody>
      </p:sp>
      <p:sp>
        <p:nvSpPr>
          <p:cNvPr id="6" name="Right Arrow 5"/>
          <p:cNvSpPr/>
          <p:nvPr/>
        </p:nvSpPr>
        <p:spPr>
          <a:xfrm>
            <a:off x="3995936" y="4581128"/>
            <a:ext cx="357188" cy="773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350"/>
          </a:p>
        </p:txBody>
      </p:sp>
    </p:spTree>
    <p:extLst>
      <p:ext uri="{BB962C8B-B14F-4D97-AF65-F5344CB8AC3E}">
        <p14:creationId xmlns:p14="http://schemas.microsoft.com/office/powerpoint/2010/main" val="6970556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a:xfrm>
            <a:off x="885472" y="980728"/>
            <a:ext cx="7406879" cy="440531"/>
          </a:xfrm>
          <a:solidFill>
            <a:schemeClr val="accent1"/>
          </a:solidFill>
        </p:spPr>
        <p:txBody>
          <a:bodyPr>
            <a:normAutofit fontScale="90000"/>
          </a:bodyPr>
          <a:lstStyle/>
          <a:p>
            <a:pPr algn="ctr" eaLnBrk="1" hangingPunct="1"/>
            <a:r>
              <a:rPr lang="id-ID" altLang="en-US" sz="2700" dirty="0" err="1">
                <a:ea typeface="ＭＳ Ｐゴシック" charset="-128"/>
              </a:rPr>
              <a:t>E</a:t>
            </a:r>
            <a:r>
              <a:rPr lang="id-ID" altLang="en-US" sz="2700" dirty="0">
                <a:ea typeface="ＭＳ Ｐゴシック" charset="-128"/>
              </a:rPr>
              <a:t>. PENANGANAN GGN KESMEN PADA ANAK</a:t>
            </a:r>
          </a:p>
        </p:txBody>
      </p:sp>
      <p:sp>
        <p:nvSpPr>
          <p:cNvPr id="3" name="Content Placeholder 2"/>
          <p:cNvSpPr>
            <a:spLocks noGrp="1"/>
          </p:cNvSpPr>
          <p:nvPr>
            <p:ph idx="1"/>
          </p:nvPr>
        </p:nvSpPr>
        <p:spPr>
          <a:xfrm>
            <a:off x="857251" y="1862137"/>
            <a:ext cx="7404497" cy="3567113"/>
          </a:xfrm>
        </p:spPr>
        <p:txBody>
          <a:bodyPr>
            <a:normAutofit fontScale="55000" lnSpcReduction="20000"/>
          </a:bodyPr>
          <a:lstStyle/>
          <a:p>
            <a:pPr eaLnBrk="1" hangingPunct="1"/>
            <a:r>
              <a:rPr lang="id-ID" altLang="en-US">
                <a:solidFill>
                  <a:schemeClr val="tx1"/>
                </a:solidFill>
                <a:ea typeface="ＭＳ Ｐゴシック" charset="-128"/>
              </a:rPr>
              <a:t>Pilihan pengobatan yang paling umum:</a:t>
            </a:r>
          </a:p>
          <a:p>
            <a:pPr eaLnBrk="1" hangingPunct="1">
              <a:buFont typeface="Corbel" charset="0"/>
              <a:buAutoNum type="arabicPeriod"/>
            </a:pPr>
            <a:r>
              <a:rPr lang="id-ID" altLang="en-US">
                <a:solidFill>
                  <a:schemeClr val="tx1"/>
                </a:solidFill>
                <a:ea typeface="ＭＳ Ｐゴシック" charset="-128"/>
              </a:rPr>
              <a:t>Obat</a:t>
            </a:r>
          </a:p>
          <a:p>
            <a:pPr eaLnBrk="1" hangingPunct="1">
              <a:buFont typeface="Corbel" charset="0"/>
              <a:buNone/>
            </a:pPr>
            <a:r>
              <a:rPr lang="id-ID" altLang="en-US">
                <a:solidFill>
                  <a:schemeClr val="tx1"/>
                </a:solidFill>
                <a:ea typeface="ＭＳ Ｐゴシック" charset="-128"/>
              </a:rPr>
              <a:t>Obat yg sering digunakan adl anti psikotik, anti depresan, obat anti kecemasan, stimulan dan obat – obatan untuk menstabilkan suasana hati.</a:t>
            </a:r>
          </a:p>
          <a:p>
            <a:pPr eaLnBrk="1" hangingPunct="1">
              <a:buFont typeface="Corbel" charset="0"/>
              <a:buNone/>
            </a:pPr>
            <a:r>
              <a:rPr lang="id-ID" altLang="en-US">
                <a:solidFill>
                  <a:schemeClr val="tx1"/>
                </a:solidFill>
                <a:ea typeface="ＭＳ Ｐゴシック" charset="-128"/>
              </a:rPr>
              <a:t>2. Psikoterapi</a:t>
            </a:r>
          </a:p>
          <a:p>
            <a:pPr eaLnBrk="1" hangingPunct="1">
              <a:buFont typeface="Corbel" charset="0"/>
              <a:buNone/>
            </a:pPr>
            <a:r>
              <a:rPr lang="id-ID" altLang="en-US">
                <a:solidFill>
                  <a:schemeClr val="tx1"/>
                </a:solidFill>
                <a:ea typeface="ＭＳ Ｐゴシック" charset="-128"/>
              </a:rPr>
              <a:t>Dilakukan oleh profesional kesehatan mental yang terlatih, berupaya,membatu menangani penyakit ssrg . Jenis psikoterapi yg digunakan untuk anak – anak yang mendukung, kogitif-perilaku, iterpersonal, kelompok, dan terapi keluarga.</a:t>
            </a:r>
          </a:p>
          <a:p>
            <a:pPr eaLnBrk="1" hangingPunct="1">
              <a:buFont typeface="Corbel" charset="0"/>
              <a:buNone/>
            </a:pPr>
            <a:r>
              <a:rPr lang="id-ID" altLang="en-US">
                <a:solidFill>
                  <a:schemeClr val="tx1"/>
                </a:solidFill>
                <a:ea typeface="ＭＳ Ｐゴシック" charset="-128"/>
              </a:rPr>
              <a:t>3. Terapi kreatif</a:t>
            </a:r>
          </a:p>
          <a:p>
            <a:pPr eaLnBrk="1" hangingPunct="1">
              <a:buFont typeface="Corbel" charset="0"/>
              <a:buNone/>
            </a:pPr>
            <a:r>
              <a:rPr lang="id-ID" altLang="en-US">
                <a:solidFill>
                  <a:schemeClr val="tx1"/>
                </a:solidFill>
                <a:ea typeface="ＭＳ Ｐゴシック" charset="-128"/>
              </a:rPr>
              <a:t>Art therapy dan play therapy dapat membantu terutama dengan anak – anak yag mengalami kesulitan dalam mengkomunikasikan pikiran dan perasaan mereka. </a:t>
            </a:r>
          </a:p>
        </p:txBody>
      </p:sp>
    </p:spTree>
    <p:extLst>
      <p:ext uri="{BB962C8B-B14F-4D97-AF65-F5344CB8AC3E}">
        <p14:creationId xmlns:p14="http://schemas.microsoft.com/office/powerpoint/2010/main" val="8916034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9592" y="404664"/>
            <a:ext cx="6984776" cy="1323439"/>
          </a:xfrm>
          <a:prstGeom prst="rect">
            <a:avLst/>
          </a:prstGeom>
          <a:noFill/>
        </p:spPr>
        <p:txBody>
          <a:bodyPr wrap="square" rtlCol="0">
            <a:spAutoFit/>
          </a:bodyPr>
          <a:lstStyle/>
          <a:p>
            <a:pPr algn="ctr"/>
            <a:r>
              <a:rPr lang="id-ID" sz="4000" dirty="0" smtClean="0">
                <a:solidFill>
                  <a:schemeClr val="bg1"/>
                </a:solidFill>
                <a:latin typeface="Angsana New" panose="02020603050405020304" pitchFamily="18" charset="-34"/>
                <a:cs typeface="Angsana New" panose="02020603050405020304" pitchFamily="18" charset="-34"/>
              </a:rPr>
              <a:t>Isu Isu Perkembangan Kesehatan Mental </a:t>
            </a:r>
          </a:p>
          <a:p>
            <a:pPr algn="ctr"/>
            <a:r>
              <a:rPr lang="id-ID" sz="4000" dirty="0" smtClean="0">
                <a:solidFill>
                  <a:schemeClr val="bg1"/>
                </a:solidFill>
                <a:latin typeface="Angsana New" panose="02020603050405020304" pitchFamily="18" charset="-34"/>
                <a:cs typeface="Angsana New" panose="02020603050405020304" pitchFamily="18" charset="-34"/>
              </a:rPr>
              <a:t>Di Dunia</a:t>
            </a:r>
            <a:endParaRPr lang="id-ID" sz="4000" dirty="0">
              <a:solidFill>
                <a:schemeClr val="bg1"/>
              </a:solidFill>
              <a:latin typeface="Angsana New" panose="02020603050405020304" pitchFamily="18" charset="-34"/>
              <a:cs typeface="Angsana New" panose="02020603050405020304" pitchFamily="18" charset="-34"/>
            </a:endParaRPr>
          </a:p>
        </p:txBody>
      </p:sp>
      <p:sp>
        <p:nvSpPr>
          <p:cNvPr id="6" name="TextBox 5"/>
          <p:cNvSpPr txBox="1"/>
          <p:nvPr/>
        </p:nvSpPr>
        <p:spPr>
          <a:xfrm>
            <a:off x="251520" y="1728104"/>
            <a:ext cx="8352928" cy="4401205"/>
          </a:xfrm>
          <a:prstGeom prst="rect">
            <a:avLst/>
          </a:prstGeom>
          <a:noFill/>
        </p:spPr>
        <p:txBody>
          <a:bodyPr wrap="square" rtlCol="0">
            <a:spAutoFit/>
          </a:bodyPr>
          <a:lstStyle/>
          <a:p>
            <a:r>
              <a:rPr lang="id-ID" sz="2800" dirty="0" smtClean="0">
                <a:latin typeface="Angsana New" panose="02020603050405020304" pitchFamily="18" charset="-34"/>
                <a:cs typeface="Angsana New" panose="02020603050405020304" pitchFamily="18" charset="-34"/>
              </a:rPr>
              <a:t>	Paradigma dalam upaya memahami manusia dalam ranah Psikologi Klinis dan Kesehatan, dimana dahulu lebih mengutamakan pemahaman akan makna penderitaan, kelemahan, dan gangguan yang mungkin dialami manusia.</a:t>
            </a:r>
          </a:p>
          <a:p>
            <a:r>
              <a:rPr lang="id-ID" sz="2800" dirty="0" smtClean="0">
                <a:latin typeface="Angsana New" panose="02020603050405020304" pitchFamily="18" charset="-34"/>
                <a:cs typeface="Angsana New" panose="02020603050405020304" pitchFamily="18" charset="-34"/>
              </a:rPr>
              <a:t>tahun 2000, muncul pemahaman baru yang lebih mengutamakan keseimbangan dan lengkapnya kehidupan manusia itu sendiri sebagai subjek pembelajaran</a:t>
            </a:r>
          </a:p>
          <a:p>
            <a:endParaRPr lang="id-ID" sz="2800" dirty="0" smtClean="0">
              <a:latin typeface="Angsana New" panose="02020603050405020304" pitchFamily="18" charset="-34"/>
              <a:cs typeface="Angsana New" panose="02020603050405020304" pitchFamily="18" charset="-34"/>
            </a:endParaRPr>
          </a:p>
          <a:p>
            <a:r>
              <a:rPr lang="id-ID" sz="2800" dirty="0" smtClean="0">
                <a:latin typeface="Angsana New" panose="02020603050405020304" pitchFamily="18" charset="-34"/>
                <a:cs typeface="Angsana New" panose="02020603050405020304" pitchFamily="18" charset="-34"/>
              </a:rPr>
              <a:t>Pandangan ini menggali sisi positif manusia sebagai upaya:</a:t>
            </a:r>
          </a:p>
          <a:p>
            <a:r>
              <a:rPr lang="id-ID" sz="2800" dirty="0" smtClean="0">
                <a:latin typeface="Angsana New" panose="02020603050405020304" pitchFamily="18" charset="-34"/>
                <a:cs typeface="Angsana New" panose="02020603050405020304" pitchFamily="18" charset="-34"/>
              </a:rPr>
              <a:t> </a:t>
            </a:r>
            <a:r>
              <a:rPr lang="id-ID" sz="2800" dirty="0" err="1" smtClean="0">
                <a:latin typeface="Angsana New" panose="02020603050405020304" pitchFamily="18" charset="-34"/>
                <a:cs typeface="Angsana New" panose="02020603050405020304" pitchFamily="18" charset="-34"/>
              </a:rPr>
              <a:t>a</a:t>
            </a:r>
            <a:r>
              <a:rPr lang="id-ID" sz="2800" dirty="0" smtClean="0">
                <a:latin typeface="Angsana New" panose="02020603050405020304" pitchFamily="18" charset="-34"/>
                <a:cs typeface="Angsana New" panose="02020603050405020304" pitchFamily="18" charset="-34"/>
              </a:rPr>
              <a:t>. memahami dinamika kehidupan manusia </a:t>
            </a:r>
          </a:p>
          <a:p>
            <a:r>
              <a:rPr lang="id-ID" sz="2800" dirty="0" err="1" smtClean="0">
                <a:latin typeface="Angsana New" panose="02020603050405020304" pitchFamily="18" charset="-34"/>
                <a:cs typeface="Angsana New" panose="02020603050405020304" pitchFamily="18" charset="-34"/>
              </a:rPr>
              <a:t>b</a:t>
            </a:r>
            <a:r>
              <a:rPr lang="id-ID" sz="2800" dirty="0" smtClean="0">
                <a:latin typeface="Angsana New" panose="02020603050405020304" pitchFamily="18" charset="-34"/>
                <a:cs typeface="Angsana New" panose="02020603050405020304" pitchFamily="18" charset="-34"/>
              </a:rPr>
              <a:t>. mengoptimalkan dan mencegah </a:t>
            </a:r>
          </a:p>
          <a:p>
            <a:r>
              <a:rPr lang="id-ID" sz="2800" dirty="0" smtClean="0">
                <a:latin typeface="Angsana New" panose="02020603050405020304" pitchFamily="18" charset="-34"/>
                <a:cs typeface="Angsana New" panose="02020603050405020304" pitchFamily="18" charset="-34"/>
              </a:rPr>
              <a:t>c. intervensi terhadap gangguan.</a:t>
            </a:r>
            <a:endParaRPr lang="id-ID" sz="28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7070728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35596" y="620688"/>
            <a:ext cx="6984776" cy="707886"/>
          </a:xfrm>
          <a:prstGeom prst="rect">
            <a:avLst/>
          </a:prstGeom>
          <a:noFill/>
        </p:spPr>
        <p:txBody>
          <a:bodyPr wrap="square" rtlCol="0">
            <a:spAutoFit/>
          </a:bodyPr>
          <a:lstStyle/>
          <a:p>
            <a:pPr algn="ctr"/>
            <a:r>
              <a:rPr lang="id-ID" sz="4000" dirty="0" smtClean="0">
                <a:solidFill>
                  <a:schemeClr val="bg1"/>
                </a:solidFill>
                <a:latin typeface="Angsana New" panose="02020603050405020304" pitchFamily="18" charset="-34"/>
                <a:cs typeface="Angsana New" panose="02020603050405020304" pitchFamily="18" charset="-34"/>
              </a:rPr>
              <a:t>Psikologi Positif (Positive Psychology) </a:t>
            </a:r>
            <a:endParaRPr lang="id-ID" sz="4000" dirty="0">
              <a:solidFill>
                <a:schemeClr val="bg1"/>
              </a:solidFill>
              <a:latin typeface="Angsana New" panose="02020603050405020304" pitchFamily="18" charset="-34"/>
              <a:cs typeface="Angsana New" panose="02020603050405020304" pitchFamily="18" charset="-34"/>
            </a:endParaRPr>
          </a:p>
        </p:txBody>
      </p:sp>
      <p:sp>
        <p:nvSpPr>
          <p:cNvPr id="6" name="TextBox 5"/>
          <p:cNvSpPr txBox="1"/>
          <p:nvPr/>
        </p:nvSpPr>
        <p:spPr>
          <a:xfrm>
            <a:off x="251520" y="1728104"/>
            <a:ext cx="8784976" cy="1815882"/>
          </a:xfrm>
          <a:prstGeom prst="rect">
            <a:avLst/>
          </a:prstGeom>
          <a:noFill/>
        </p:spPr>
        <p:txBody>
          <a:bodyPr wrap="square" rtlCol="0">
            <a:spAutoFit/>
          </a:bodyPr>
          <a:lstStyle/>
          <a:p>
            <a:r>
              <a:rPr lang="id-ID" sz="2800" dirty="0" smtClean="0">
                <a:latin typeface="Angsana New" panose="02020603050405020304" pitchFamily="18" charset="-34"/>
                <a:cs typeface="Angsana New" panose="02020603050405020304" pitchFamily="18" charset="-34"/>
              </a:rPr>
              <a:t>	Psikologi Positif disepakati sebagai isu penting di era Millenium (sekitar tahun 2000) oleh APA (American Psychologist Assosciation). Kajian mengenai Psikologi Positif disepakati masuk dalam ranah Kesehatan Mental (Mental Health) dan Kesejahteraan 18 Kesehatan Mental sebagai kajian lanjut pada ilmu gangguan mental (Psikologi Klinis). </a:t>
            </a:r>
            <a:endParaRPr lang="id-ID" sz="2800" dirty="0">
              <a:latin typeface="Angsana New" panose="02020603050405020304" pitchFamily="18" charset="-34"/>
              <a:cs typeface="Angsana New" panose="02020603050405020304" pitchFamily="18" charset="-34"/>
            </a:endParaRPr>
          </a:p>
        </p:txBody>
      </p:sp>
      <p:sp>
        <p:nvSpPr>
          <p:cNvPr id="2" name="Rectangle 1"/>
          <p:cNvSpPr/>
          <p:nvPr/>
        </p:nvSpPr>
        <p:spPr>
          <a:xfrm>
            <a:off x="395536" y="3543986"/>
            <a:ext cx="3816424" cy="6050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id-ID" sz="2400" dirty="0" smtClean="0">
                <a:latin typeface="Angsana New" panose="02020603050405020304" pitchFamily="18" charset="-34"/>
                <a:cs typeface="Angsana New" panose="02020603050405020304" pitchFamily="18" charset="-34"/>
              </a:rPr>
              <a:t>Definisi Psikologi Positif</a:t>
            </a:r>
            <a:endParaRPr lang="id-ID" sz="2400" dirty="0">
              <a:latin typeface="Angsana New" panose="02020603050405020304" pitchFamily="18" charset="-34"/>
              <a:cs typeface="Angsana New" panose="02020603050405020304" pitchFamily="18" charset="-34"/>
            </a:endParaRPr>
          </a:p>
        </p:txBody>
      </p:sp>
      <p:sp>
        <p:nvSpPr>
          <p:cNvPr id="9" name="Rectangle 8"/>
          <p:cNvSpPr/>
          <p:nvPr/>
        </p:nvSpPr>
        <p:spPr>
          <a:xfrm>
            <a:off x="4427984" y="3543986"/>
            <a:ext cx="3816424" cy="6050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id-ID" sz="2400" dirty="0" smtClean="0">
                <a:latin typeface="Angsana New" panose="02020603050405020304" pitchFamily="18" charset="-34"/>
                <a:cs typeface="Angsana New" panose="02020603050405020304" pitchFamily="18" charset="-34"/>
              </a:rPr>
              <a:t>Tujuan Psikologi Positif</a:t>
            </a:r>
            <a:endParaRPr lang="id-ID" sz="2400" dirty="0">
              <a:latin typeface="Angsana New" panose="02020603050405020304" pitchFamily="18" charset="-34"/>
              <a:cs typeface="Angsana New" panose="02020603050405020304" pitchFamily="18" charset="-34"/>
            </a:endParaRPr>
          </a:p>
        </p:txBody>
      </p:sp>
      <p:sp>
        <p:nvSpPr>
          <p:cNvPr id="10" name="Rectangle 9"/>
          <p:cNvSpPr/>
          <p:nvPr/>
        </p:nvSpPr>
        <p:spPr>
          <a:xfrm>
            <a:off x="395536" y="4797152"/>
            <a:ext cx="3816424" cy="6050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id-ID" sz="2400" dirty="0" smtClean="0">
                <a:latin typeface="Angsana New" panose="02020603050405020304" pitchFamily="18" charset="-34"/>
                <a:cs typeface="Angsana New" panose="02020603050405020304" pitchFamily="18" charset="-34"/>
              </a:rPr>
              <a:t>Ruang Lingkup Psikologi Positif</a:t>
            </a:r>
            <a:endParaRPr lang="id-ID" sz="2400" dirty="0">
              <a:latin typeface="Angsana New" panose="02020603050405020304" pitchFamily="18" charset="-34"/>
              <a:cs typeface="Angsana New" panose="02020603050405020304" pitchFamily="18" charset="-34"/>
            </a:endParaRPr>
          </a:p>
        </p:txBody>
      </p:sp>
      <p:sp>
        <p:nvSpPr>
          <p:cNvPr id="11" name="Rectangle 10"/>
          <p:cNvSpPr/>
          <p:nvPr/>
        </p:nvSpPr>
        <p:spPr>
          <a:xfrm>
            <a:off x="4499992" y="4797152"/>
            <a:ext cx="3816424" cy="6050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id-ID" sz="2400" dirty="0" smtClean="0">
                <a:latin typeface="Angsana New" panose="02020603050405020304" pitchFamily="18" charset="-34"/>
                <a:cs typeface="Angsana New" panose="02020603050405020304" pitchFamily="18" charset="-34"/>
              </a:rPr>
              <a:t>Assasmen dalam Psikologi Positif</a:t>
            </a:r>
            <a:endParaRPr lang="id-ID" sz="2400" dirty="0">
              <a:latin typeface="Angsana New" panose="02020603050405020304" pitchFamily="18" charset="-34"/>
              <a:cs typeface="Angsana New" panose="02020603050405020304" pitchFamily="18" charset="-34"/>
            </a:endParaRPr>
          </a:p>
        </p:txBody>
      </p:sp>
      <p:cxnSp>
        <p:nvCxnSpPr>
          <p:cNvPr id="12" name="Straight Arrow Connector 11"/>
          <p:cNvCxnSpPr/>
          <p:nvPr/>
        </p:nvCxnSpPr>
        <p:spPr>
          <a:xfrm>
            <a:off x="1547664" y="5402246"/>
            <a:ext cx="648072" cy="47502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5" name="Straight Arrow Connector 14"/>
          <p:cNvCxnSpPr/>
          <p:nvPr/>
        </p:nvCxnSpPr>
        <p:spPr>
          <a:xfrm>
            <a:off x="1547664" y="5402246"/>
            <a:ext cx="324036" cy="90707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6" name="TextBox 15"/>
          <p:cNvSpPr txBox="1"/>
          <p:nvPr/>
        </p:nvSpPr>
        <p:spPr>
          <a:xfrm>
            <a:off x="2303748" y="5639759"/>
            <a:ext cx="2052228" cy="523220"/>
          </a:xfrm>
          <a:prstGeom prst="rect">
            <a:avLst/>
          </a:prstGeom>
          <a:noFill/>
        </p:spPr>
        <p:txBody>
          <a:bodyPr wrap="square" rtlCol="0">
            <a:spAutoFit/>
          </a:bodyPr>
          <a:lstStyle/>
          <a:p>
            <a:r>
              <a:rPr lang="id-ID" sz="2800" dirty="0" smtClean="0">
                <a:latin typeface="Angsana New" panose="02020603050405020304" pitchFamily="18" charset="-34"/>
                <a:cs typeface="Angsana New" panose="02020603050405020304" pitchFamily="18" charset="-34"/>
              </a:rPr>
              <a:t>Kebahagiaan</a:t>
            </a:r>
            <a:endParaRPr lang="id-ID" sz="2800" dirty="0">
              <a:latin typeface="Angsana New" panose="02020603050405020304" pitchFamily="18" charset="-34"/>
              <a:cs typeface="Angsana New" panose="02020603050405020304" pitchFamily="18" charset="-34"/>
            </a:endParaRPr>
          </a:p>
        </p:txBody>
      </p:sp>
      <p:sp>
        <p:nvSpPr>
          <p:cNvPr id="17" name="TextBox 16"/>
          <p:cNvSpPr txBox="1"/>
          <p:nvPr/>
        </p:nvSpPr>
        <p:spPr>
          <a:xfrm>
            <a:off x="2123728" y="6224534"/>
            <a:ext cx="2664296" cy="523220"/>
          </a:xfrm>
          <a:prstGeom prst="rect">
            <a:avLst/>
          </a:prstGeom>
          <a:noFill/>
        </p:spPr>
        <p:txBody>
          <a:bodyPr wrap="square" rtlCol="0">
            <a:spAutoFit/>
          </a:bodyPr>
          <a:lstStyle/>
          <a:p>
            <a:r>
              <a:rPr lang="id-ID" sz="2800" dirty="0" smtClean="0">
                <a:latin typeface="Angsana New" panose="02020603050405020304" pitchFamily="18" charset="-34"/>
                <a:cs typeface="Angsana New" panose="02020603050405020304" pitchFamily="18" charset="-34"/>
              </a:rPr>
              <a:t>Kekuatan dan Kebajikan</a:t>
            </a:r>
            <a:endParaRPr lang="id-ID" sz="28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7587188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9592" y="404664"/>
            <a:ext cx="6984776" cy="1323439"/>
          </a:xfrm>
          <a:prstGeom prst="rect">
            <a:avLst/>
          </a:prstGeom>
          <a:noFill/>
        </p:spPr>
        <p:txBody>
          <a:bodyPr wrap="square" rtlCol="0">
            <a:spAutoFit/>
          </a:bodyPr>
          <a:lstStyle/>
          <a:p>
            <a:pPr algn="ctr"/>
            <a:r>
              <a:rPr lang="id-ID" sz="4000" dirty="0" smtClean="0">
                <a:solidFill>
                  <a:schemeClr val="bg1"/>
                </a:solidFill>
                <a:latin typeface="Angsana New" panose="02020603050405020304" pitchFamily="18" charset="-34"/>
                <a:cs typeface="Angsana New" panose="02020603050405020304" pitchFamily="18" charset="-34"/>
              </a:rPr>
              <a:t>Kesejahteraan Psikologis </a:t>
            </a:r>
          </a:p>
          <a:p>
            <a:pPr algn="ctr"/>
            <a:r>
              <a:rPr lang="id-ID" sz="4000" dirty="0" smtClean="0">
                <a:solidFill>
                  <a:schemeClr val="bg1"/>
                </a:solidFill>
                <a:latin typeface="Angsana New" panose="02020603050405020304" pitchFamily="18" charset="-34"/>
                <a:cs typeface="Angsana New" panose="02020603050405020304" pitchFamily="18" charset="-34"/>
              </a:rPr>
              <a:t>(Psychological Well-being)</a:t>
            </a:r>
            <a:endParaRPr lang="id-ID" sz="4000" dirty="0">
              <a:solidFill>
                <a:schemeClr val="bg1"/>
              </a:solidFill>
              <a:latin typeface="Angsana New" panose="02020603050405020304" pitchFamily="18" charset="-34"/>
              <a:cs typeface="Angsana New" panose="02020603050405020304" pitchFamily="18" charset="-34"/>
            </a:endParaRPr>
          </a:p>
        </p:txBody>
      </p:sp>
      <p:sp>
        <p:nvSpPr>
          <p:cNvPr id="6" name="TextBox 5"/>
          <p:cNvSpPr txBox="1"/>
          <p:nvPr/>
        </p:nvSpPr>
        <p:spPr>
          <a:xfrm>
            <a:off x="323528" y="1749420"/>
            <a:ext cx="8352928" cy="1815882"/>
          </a:xfrm>
          <a:prstGeom prst="rect">
            <a:avLst/>
          </a:prstGeom>
          <a:noFill/>
        </p:spPr>
        <p:txBody>
          <a:bodyPr wrap="square" rtlCol="0">
            <a:spAutoFit/>
          </a:bodyPr>
          <a:lstStyle/>
          <a:p>
            <a:r>
              <a:rPr lang="id-ID" sz="2800" dirty="0" smtClean="0">
                <a:latin typeface="Angsana New" panose="02020603050405020304" pitchFamily="18" charset="-34"/>
                <a:cs typeface="Angsana New" panose="02020603050405020304" pitchFamily="18" charset="-34"/>
              </a:rPr>
              <a:t>	Kesejahteraan Psikologis merupakan gambaran kesehatan psikologis individu berdasarkan pemenuhan fungsi psikologis positif (Riff, dalam Papalia, 2000).</a:t>
            </a:r>
          </a:p>
          <a:p>
            <a:r>
              <a:rPr lang="id-ID" sz="2800" dirty="0" smtClean="0">
                <a:latin typeface="Angsana New" panose="02020603050405020304" pitchFamily="18" charset="-34"/>
                <a:cs typeface="Angsana New" panose="02020603050405020304" pitchFamily="18" charset="-34"/>
              </a:rPr>
              <a:t>Kesejahteraan psikologis seringkali dimaknai sebagai seorang individu mengevaluasi dirinya.</a:t>
            </a:r>
            <a:endParaRPr lang="id-ID" sz="2800" dirty="0">
              <a:latin typeface="Angsana New" panose="02020603050405020304" pitchFamily="18" charset="-34"/>
              <a:cs typeface="Angsana New" panose="02020603050405020304" pitchFamily="18" charset="-34"/>
            </a:endParaRPr>
          </a:p>
        </p:txBody>
      </p:sp>
      <p:sp>
        <p:nvSpPr>
          <p:cNvPr id="2" name="Rectangle 1"/>
          <p:cNvSpPr/>
          <p:nvPr/>
        </p:nvSpPr>
        <p:spPr>
          <a:xfrm>
            <a:off x="1691680" y="3558197"/>
            <a:ext cx="2160240" cy="93610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id-ID" sz="2800" dirty="0">
                <a:latin typeface="Angsana New" panose="02020603050405020304" pitchFamily="18" charset="-34"/>
                <a:cs typeface="Angsana New" panose="02020603050405020304" pitchFamily="18" charset="-34"/>
              </a:rPr>
              <a:t>E</a:t>
            </a:r>
            <a:r>
              <a:rPr lang="id-ID" sz="2800" dirty="0" smtClean="0">
                <a:latin typeface="Angsana New" panose="02020603050405020304" pitchFamily="18" charset="-34"/>
                <a:cs typeface="Angsana New" panose="02020603050405020304" pitchFamily="18" charset="-34"/>
              </a:rPr>
              <a:t>valuasi yang bersifat kognitif </a:t>
            </a:r>
            <a:endParaRPr lang="id-ID" sz="2800" dirty="0">
              <a:latin typeface="Angsana New" panose="02020603050405020304" pitchFamily="18" charset="-34"/>
              <a:cs typeface="Angsana New" panose="02020603050405020304" pitchFamily="18" charset="-34"/>
            </a:endParaRPr>
          </a:p>
        </p:txBody>
      </p:sp>
      <p:sp>
        <p:nvSpPr>
          <p:cNvPr id="5" name="Rectangle 4"/>
          <p:cNvSpPr/>
          <p:nvPr/>
        </p:nvSpPr>
        <p:spPr>
          <a:xfrm>
            <a:off x="3894375" y="4725144"/>
            <a:ext cx="2160240" cy="93610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id-ID" sz="2800" dirty="0">
                <a:latin typeface="Angsana New" panose="02020603050405020304" pitchFamily="18" charset="-34"/>
                <a:cs typeface="Angsana New" panose="02020603050405020304" pitchFamily="18" charset="-34"/>
              </a:rPr>
              <a:t>E</a:t>
            </a:r>
            <a:r>
              <a:rPr lang="id-ID" sz="2800" dirty="0" smtClean="0">
                <a:latin typeface="Angsana New" panose="02020603050405020304" pitchFamily="18" charset="-34"/>
                <a:cs typeface="Angsana New" panose="02020603050405020304" pitchFamily="18" charset="-34"/>
              </a:rPr>
              <a:t>valuasi yang bersifat afektif,</a:t>
            </a:r>
            <a:endParaRPr lang="id-ID" sz="2800" dirty="0">
              <a:latin typeface="Angsana New" panose="02020603050405020304" pitchFamily="18" charset="-34"/>
              <a:cs typeface="Angsana New" panose="02020603050405020304" pitchFamily="18" charset="-34"/>
            </a:endParaRPr>
          </a:p>
        </p:txBody>
      </p:sp>
      <p:cxnSp>
        <p:nvCxnSpPr>
          <p:cNvPr id="8" name="Straight Arrow Connector 7"/>
          <p:cNvCxnSpPr/>
          <p:nvPr/>
        </p:nvCxnSpPr>
        <p:spPr>
          <a:xfrm>
            <a:off x="3995936" y="4026249"/>
            <a:ext cx="864096" cy="46805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417554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916832"/>
            <a:ext cx="4248472" cy="954107"/>
          </a:xfrm>
          <a:prstGeom prst="rect">
            <a:avLst/>
          </a:prstGeom>
          <a:noFill/>
        </p:spPr>
        <p:txBody>
          <a:bodyPr wrap="square" rtlCol="0">
            <a:spAutoFit/>
          </a:bodyPr>
          <a:lstStyle/>
          <a:p>
            <a:r>
              <a:rPr lang="id-ID" sz="2800" b="1" dirty="0" smtClean="0">
                <a:latin typeface="Angsana New" panose="02020603050405020304" pitchFamily="18" charset="-34"/>
                <a:cs typeface="Angsana New" panose="02020603050405020304" pitchFamily="18" charset="-34"/>
              </a:rPr>
              <a:t>DIMENSI DALAM KESEJAHTERAAN PSIKOLOGIS</a:t>
            </a:r>
            <a:endParaRPr lang="id-ID" sz="2800" b="1" dirty="0">
              <a:latin typeface="Angsana New" panose="02020603050405020304" pitchFamily="18" charset="-34"/>
              <a:cs typeface="Angsana New" panose="02020603050405020304" pitchFamily="18" charset="-34"/>
            </a:endParaRPr>
          </a:p>
        </p:txBody>
      </p:sp>
      <p:sp>
        <p:nvSpPr>
          <p:cNvPr id="3" name="TextBox 2"/>
          <p:cNvSpPr txBox="1"/>
          <p:nvPr/>
        </p:nvSpPr>
        <p:spPr>
          <a:xfrm>
            <a:off x="324953" y="4240252"/>
            <a:ext cx="4248472" cy="523220"/>
          </a:xfrm>
          <a:prstGeom prst="rect">
            <a:avLst/>
          </a:prstGeom>
          <a:noFill/>
        </p:spPr>
        <p:txBody>
          <a:bodyPr wrap="square" rtlCol="0">
            <a:spAutoFit/>
          </a:bodyPr>
          <a:lstStyle/>
          <a:p>
            <a:r>
              <a:rPr lang="id-ID" sz="2800" b="1" dirty="0" smtClean="0">
                <a:latin typeface="Angsana New" panose="02020603050405020304" pitchFamily="18" charset="-34"/>
                <a:cs typeface="Angsana New" panose="02020603050405020304" pitchFamily="18" charset="-34"/>
              </a:rPr>
              <a:t>FAKTOR-FAKTOR PENGARUH</a:t>
            </a:r>
            <a:endParaRPr lang="id-ID" sz="2800" b="1" dirty="0">
              <a:latin typeface="Angsana New" panose="02020603050405020304" pitchFamily="18" charset="-34"/>
              <a:cs typeface="Angsana New" panose="02020603050405020304" pitchFamily="18" charset="-34"/>
            </a:endParaRPr>
          </a:p>
        </p:txBody>
      </p:sp>
      <p:sp>
        <p:nvSpPr>
          <p:cNvPr id="4" name="TextBox 3"/>
          <p:cNvSpPr txBox="1"/>
          <p:nvPr/>
        </p:nvSpPr>
        <p:spPr>
          <a:xfrm>
            <a:off x="1331640" y="2870939"/>
            <a:ext cx="7416824" cy="954107"/>
          </a:xfrm>
          <a:prstGeom prst="rect">
            <a:avLst/>
          </a:prstGeom>
          <a:noFill/>
        </p:spPr>
        <p:txBody>
          <a:bodyPr wrap="square" rtlCol="0">
            <a:spAutoFit/>
          </a:bodyPr>
          <a:lstStyle/>
          <a:p>
            <a:r>
              <a:rPr lang="id-ID" sz="2800" dirty="0">
                <a:latin typeface="Angsana New" panose="02020603050405020304" pitchFamily="18" charset="-34"/>
                <a:cs typeface="Angsana New" panose="02020603050405020304" pitchFamily="18" charset="-34"/>
              </a:rPr>
              <a:t>P</a:t>
            </a:r>
            <a:r>
              <a:rPr lang="id-ID" sz="2800" dirty="0" smtClean="0">
                <a:latin typeface="Angsana New" panose="02020603050405020304" pitchFamily="18" charset="-34"/>
                <a:cs typeface="Angsana New" panose="02020603050405020304" pitchFamily="18" charset="-34"/>
              </a:rPr>
              <a:t>enerimaan diri, hubungan positif dengan orang lain, kemandirian, penguasaan lingkungan, tujuan hidup, pertumbuhan pribadi. </a:t>
            </a:r>
            <a:endParaRPr lang="id-ID" sz="2800" dirty="0">
              <a:latin typeface="Angsana New" panose="02020603050405020304" pitchFamily="18" charset="-34"/>
              <a:cs typeface="Angsana New" panose="02020603050405020304" pitchFamily="18" charset="-34"/>
            </a:endParaRPr>
          </a:p>
        </p:txBody>
      </p:sp>
      <p:sp>
        <p:nvSpPr>
          <p:cNvPr id="5" name="TextBox 4"/>
          <p:cNvSpPr txBox="1"/>
          <p:nvPr/>
        </p:nvSpPr>
        <p:spPr>
          <a:xfrm>
            <a:off x="1331640" y="4869160"/>
            <a:ext cx="6192688" cy="1384995"/>
          </a:xfrm>
          <a:prstGeom prst="rect">
            <a:avLst/>
          </a:prstGeom>
          <a:noFill/>
        </p:spPr>
        <p:txBody>
          <a:bodyPr wrap="square" rtlCol="0">
            <a:spAutoFit/>
          </a:bodyPr>
          <a:lstStyle/>
          <a:p>
            <a:r>
              <a:rPr lang="id-ID" sz="2800" dirty="0">
                <a:latin typeface="Angsana New" panose="02020603050405020304" pitchFamily="18" charset="-34"/>
                <a:cs typeface="Angsana New" panose="02020603050405020304" pitchFamily="18" charset="-34"/>
              </a:rPr>
              <a:t>U</a:t>
            </a:r>
            <a:r>
              <a:rPr lang="sv-SE" sz="2800" dirty="0" smtClean="0">
                <a:latin typeface="Angsana New" panose="02020603050405020304" pitchFamily="18" charset="-34"/>
                <a:cs typeface="Angsana New" panose="02020603050405020304" pitchFamily="18" charset="-34"/>
              </a:rPr>
              <a:t>sia, jenis kelamin, pendapatan dan status sosial-ekonomi, pendidikan, status pernikahan, pengalaman dan interpretasinya, temperamen dan kepribadian. </a:t>
            </a:r>
            <a:endParaRPr lang="id-ID" sz="28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6300541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522581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954041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1456531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7584585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3999" cy="6858000"/>
          </a:xfrm>
        </p:spPr>
      </p:pic>
    </p:spTree>
    <p:extLst>
      <p:ext uri="{BB962C8B-B14F-4D97-AF65-F5344CB8AC3E}">
        <p14:creationId xmlns:p14="http://schemas.microsoft.com/office/powerpoint/2010/main" val="17623267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1331664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215859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20981276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15846791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chemeClr val="bg1"/>
                </a:solidFill>
              </a:rPr>
              <a:t>Norviltis</a:t>
            </a:r>
            <a:r>
              <a:rPr lang="en-US" dirty="0">
                <a:solidFill>
                  <a:schemeClr val="bg1"/>
                </a:solidFill>
              </a:rPr>
              <a:t> &amp; Reid (2012)</a:t>
            </a:r>
          </a:p>
        </p:txBody>
      </p:sp>
      <p:sp>
        <p:nvSpPr>
          <p:cNvPr id="3" name="Content Placeholder 2"/>
          <p:cNvSpPr>
            <a:spLocks noGrp="1"/>
          </p:cNvSpPr>
          <p:nvPr>
            <p:ph idx="1"/>
          </p:nvPr>
        </p:nvSpPr>
        <p:spPr>
          <a:xfrm>
            <a:off x="457200" y="2276872"/>
            <a:ext cx="8229600" cy="3849291"/>
          </a:xfrm>
        </p:spPr>
        <p:txBody>
          <a:bodyPr/>
          <a:lstStyle/>
          <a:p>
            <a:r>
              <a:rPr lang="en-US" dirty="0" err="1" smtClean="0"/>
              <a:t>menemukan</a:t>
            </a:r>
            <a:r>
              <a:rPr lang="en-US" dirty="0" smtClean="0"/>
              <a:t> </a:t>
            </a:r>
            <a:r>
              <a:rPr lang="en-US" dirty="0" err="1"/>
              <a:t>bahwa</a:t>
            </a:r>
            <a:r>
              <a:rPr lang="en-US" dirty="0"/>
              <a:t> </a:t>
            </a:r>
            <a:r>
              <a:rPr lang="en-US" dirty="0" err="1"/>
              <a:t>dengan</a:t>
            </a:r>
            <a:r>
              <a:rPr lang="en-US" dirty="0"/>
              <a:t> </a:t>
            </a:r>
            <a:r>
              <a:rPr lang="en-US" dirty="0" err="1"/>
              <a:t>kebahagiaan</a:t>
            </a:r>
            <a:r>
              <a:rPr lang="en-US" dirty="0"/>
              <a:t> yang </a:t>
            </a:r>
            <a:r>
              <a:rPr lang="en-US" dirty="0" err="1"/>
              <a:t>tinggi</a:t>
            </a:r>
            <a:r>
              <a:rPr lang="en-US" dirty="0"/>
              <a:t> </a:t>
            </a:r>
            <a:r>
              <a:rPr lang="en-US" dirty="0" err="1"/>
              <a:t>siswa</a:t>
            </a:r>
            <a:r>
              <a:rPr lang="en-US" dirty="0"/>
              <a:t> </a:t>
            </a:r>
            <a:r>
              <a:rPr lang="en-US" dirty="0" err="1"/>
              <a:t>akan</a:t>
            </a:r>
            <a:r>
              <a:rPr lang="en-US" dirty="0"/>
              <a:t> </a:t>
            </a:r>
            <a:r>
              <a:rPr lang="en-US" dirty="0" err="1"/>
              <a:t>mudah</a:t>
            </a:r>
            <a:r>
              <a:rPr lang="en-US" dirty="0"/>
              <a:t> </a:t>
            </a:r>
            <a:r>
              <a:rPr lang="en-US" dirty="0" err="1"/>
              <a:t>dalam</a:t>
            </a:r>
            <a:r>
              <a:rPr lang="en-US" dirty="0"/>
              <a:t> </a:t>
            </a:r>
            <a:r>
              <a:rPr lang="en-US" dirty="0" err="1"/>
              <a:t>interaksi</a:t>
            </a:r>
            <a:r>
              <a:rPr lang="en-US" dirty="0"/>
              <a:t> </a:t>
            </a:r>
            <a:r>
              <a:rPr lang="en-US" dirty="0" err="1"/>
              <a:t>sosial</a:t>
            </a:r>
            <a:r>
              <a:rPr lang="en-US" dirty="0"/>
              <a:t> </a:t>
            </a:r>
            <a:r>
              <a:rPr lang="en-US" dirty="0" err="1"/>
              <a:t>terhadap</a:t>
            </a:r>
            <a:r>
              <a:rPr lang="en-US" dirty="0"/>
              <a:t> </a:t>
            </a:r>
            <a:r>
              <a:rPr lang="en-US" dirty="0" err="1"/>
              <a:t>sesama</a:t>
            </a:r>
            <a:r>
              <a:rPr lang="en-US" dirty="0"/>
              <a:t> </a:t>
            </a:r>
            <a:r>
              <a:rPr lang="en-US" dirty="0" err="1"/>
              <a:t>siswa</a:t>
            </a:r>
            <a:r>
              <a:rPr lang="en-US" dirty="0"/>
              <a:t> </a:t>
            </a:r>
            <a:r>
              <a:rPr lang="en-US" dirty="0" err="1"/>
              <a:t>dan</a:t>
            </a:r>
            <a:r>
              <a:rPr lang="en-US" dirty="0"/>
              <a:t> guru, </a:t>
            </a:r>
            <a:r>
              <a:rPr lang="en-US" dirty="0" err="1"/>
              <a:t>sehingga</a:t>
            </a:r>
            <a:r>
              <a:rPr lang="en-US" dirty="0"/>
              <a:t> </a:t>
            </a:r>
            <a:r>
              <a:rPr lang="en-US" dirty="0" err="1"/>
              <a:t>siswa</a:t>
            </a:r>
            <a:r>
              <a:rPr lang="en-US" dirty="0"/>
              <a:t> </a:t>
            </a:r>
            <a:r>
              <a:rPr lang="en-US" dirty="0" err="1"/>
              <a:t>menjadi</a:t>
            </a:r>
            <a:r>
              <a:rPr lang="en-US" dirty="0"/>
              <a:t> </a:t>
            </a:r>
            <a:r>
              <a:rPr lang="en-US" dirty="0" err="1"/>
              <a:t>lebih</a:t>
            </a:r>
            <a:r>
              <a:rPr lang="en-US" dirty="0"/>
              <a:t> </a:t>
            </a:r>
            <a:r>
              <a:rPr lang="en-US" dirty="0" err="1"/>
              <a:t>mudah</a:t>
            </a:r>
            <a:r>
              <a:rPr lang="en-US" dirty="0"/>
              <a:t> </a:t>
            </a:r>
            <a:r>
              <a:rPr lang="en-US" dirty="0" err="1"/>
              <a:t>dalam</a:t>
            </a:r>
            <a:r>
              <a:rPr lang="en-US" dirty="0"/>
              <a:t> </a:t>
            </a:r>
            <a:r>
              <a:rPr lang="en-US" dirty="0" err="1"/>
              <a:t>mengikuti</a:t>
            </a:r>
            <a:r>
              <a:rPr lang="en-US" dirty="0"/>
              <a:t> </a:t>
            </a:r>
            <a:r>
              <a:rPr lang="en-US" dirty="0" err="1"/>
              <a:t>seluruh</a:t>
            </a:r>
            <a:r>
              <a:rPr lang="en-US" dirty="0"/>
              <a:t> </a:t>
            </a:r>
            <a:r>
              <a:rPr lang="en-US" dirty="0" err="1"/>
              <a:t>kegiatan</a:t>
            </a:r>
            <a:r>
              <a:rPr lang="en-US" dirty="0"/>
              <a:t> yang </a:t>
            </a:r>
            <a:r>
              <a:rPr lang="en-US" dirty="0" err="1"/>
              <a:t>ada</a:t>
            </a:r>
            <a:r>
              <a:rPr lang="en-US" dirty="0"/>
              <a:t> di </a:t>
            </a:r>
            <a:r>
              <a:rPr lang="en-US" dirty="0" err="1"/>
              <a:t>dalam</a:t>
            </a:r>
            <a:r>
              <a:rPr lang="en-US" dirty="0"/>
              <a:t> </a:t>
            </a:r>
            <a:r>
              <a:rPr lang="en-US" dirty="0" err="1"/>
              <a:t>ruang</a:t>
            </a:r>
            <a:r>
              <a:rPr lang="en-US" dirty="0"/>
              <a:t> </a:t>
            </a:r>
            <a:r>
              <a:rPr lang="en-US" dirty="0" err="1"/>
              <a:t>lingkup</a:t>
            </a:r>
            <a:r>
              <a:rPr lang="en-US" dirty="0"/>
              <a:t> </a:t>
            </a:r>
            <a:r>
              <a:rPr lang="en-US" dirty="0" err="1"/>
              <a:t>sekolah</a:t>
            </a:r>
            <a:r>
              <a:rPr lang="en-US" dirty="0"/>
              <a:t> </a:t>
            </a:r>
          </a:p>
        </p:txBody>
      </p:sp>
    </p:spTree>
    <p:extLst>
      <p:ext uri="{BB962C8B-B14F-4D97-AF65-F5344CB8AC3E}">
        <p14:creationId xmlns:p14="http://schemas.microsoft.com/office/powerpoint/2010/main" val="15006679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8797835" cy="6858000"/>
          </a:xfrm>
        </p:spPr>
      </p:pic>
    </p:spTree>
    <p:extLst>
      <p:ext uri="{BB962C8B-B14F-4D97-AF65-F5344CB8AC3E}">
        <p14:creationId xmlns:p14="http://schemas.microsoft.com/office/powerpoint/2010/main" val="6101663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8337745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299</TotalTime>
  <Words>1057</Words>
  <Application>Microsoft Macintosh PowerPoint</Application>
  <PresentationFormat>On-screen Show (4:3)</PresentationFormat>
  <Paragraphs>130</Paragraphs>
  <Slides>30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ＭＳ Ｐゴシック</vt:lpstr>
      <vt:lpstr>Angsana New</vt:lpstr>
      <vt:lpstr>Arial</vt:lpstr>
      <vt:lpstr>Calibri</vt:lpstr>
      <vt:lpstr>Corbel</vt:lpstr>
      <vt:lpstr>Wingdings</vt:lpstr>
      <vt:lpstr>Office Theme</vt:lpstr>
      <vt:lpstr>PowerPoint Presentation</vt:lpstr>
      <vt:lpstr>Pengantar</vt:lpstr>
      <vt:lpstr>PowerPoint Presentation</vt:lpstr>
      <vt:lpstr>PowerPoint Presentation</vt:lpstr>
      <vt:lpstr>PowerPoint Presentation</vt:lpstr>
      <vt:lpstr>PowerPoint Presentation</vt:lpstr>
      <vt:lpstr>A. Mental Hygiene di Sekolah</vt:lpstr>
      <vt:lpstr>Upaya menerapkan Kesmen di lingkungan sekolah:</vt:lpstr>
      <vt:lpstr>PowerPoint Presentation</vt:lpstr>
      <vt:lpstr>B. BENTUK GANGGUAN KESEHATAN MENTAL DI SEKOLAH</vt:lpstr>
      <vt:lpstr>PowerPoint Presentation</vt:lpstr>
      <vt:lpstr>C. PENYEBAB  GGN KESEHATAN MENTAL PADA ANAK</vt:lpstr>
      <vt:lpstr>D. CARA MENDIAGNOSIS GGN KESMEN PADA ANAK</vt:lpstr>
      <vt:lpstr>E. PENANGANAN GGN KESMEN PADA ANAK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Norviltis &amp; Reid (2012)</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Microsoft Office User</cp:lastModifiedBy>
  <cp:revision>33</cp:revision>
  <dcterms:created xsi:type="dcterms:W3CDTF">2019-03-15T00:05:01Z</dcterms:created>
  <dcterms:modified xsi:type="dcterms:W3CDTF">2019-12-16T08:02:33Z</dcterms:modified>
</cp:coreProperties>
</file>