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85" r:id="rId2"/>
    <p:sldId id="286" r:id="rId3"/>
    <p:sldId id="287" r:id="rId4"/>
    <p:sldId id="288" r:id="rId5"/>
    <p:sldId id="289" r:id="rId6"/>
    <p:sldId id="290" r:id="rId7"/>
    <p:sldId id="291" r:id="rId8"/>
    <p:sldId id="292" r:id="rId9"/>
    <p:sldId id="293" r:id="rId10"/>
    <p:sldId id="294" r:id="rId11"/>
    <p:sldId id="295" r:id="rId12"/>
    <p:sldId id="296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A412C9A7-2655-402A-8FC7-A2F64B7A8494}">
          <p14:sldIdLst>
            <p14:sldId id="285"/>
            <p14:sldId id="286"/>
            <p14:sldId id="287"/>
            <p14:sldId id="288"/>
            <p14:sldId id="289"/>
            <p14:sldId id="290"/>
            <p14:sldId id="291"/>
            <p14:sldId id="292"/>
            <p14:sldId id="293"/>
            <p14:sldId id="294"/>
            <p14:sldId id="295"/>
            <p14:sldId id="296"/>
          </p14:sldIdLst>
        </p14:section>
        <p14:section name="Untitled Section" id="{29CE9C61-C80E-4ADB-826B-8503EDAF6709}">
          <p14:sldIdLst/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C66B4B-D6DC-4F69-87D2-0A64A5B06A4C}" type="datetimeFigureOut">
              <a:rPr lang="en-US" smtClean="0"/>
              <a:t>12/20/2018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C06119-8354-4D0A-8AA2-FD9B3E381F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98201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C519E-D643-40EA-B6C4-0CD510AB8F9B}" type="datetimeFigureOut">
              <a:rPr lang="en-US" smtClean="0"/>
              <a:t>12/20/2018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612A-818F-4776-8F67-D96210069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98264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C519E-D643-40EA-B6C4-0CD510AB8F9B}" type="datetimeFigureOut">
              <a:rPr lang="en-US" smtClean="0"/>
              <a:t>12/20/2018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612A-818F-4776-8F67-D96210069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95606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C519E-D643-40EA-B6C4-0CD510AB8F9B}" type="datetimeFigureOut">
              <a:rPr lang="en-US" smtClean="0"/>
              <a:t>12/20/2018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612A-818F-4776-8F67-D96210069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17946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C519E-D643-40EA-B6C4-0CD510AB8F9B}" type="datetimeFigureOut">
              <a:rPr lang="en-US" smtClean="0"/>
              <a:t>12/20/2018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612A-818F-4776-8F67-D96210069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20087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C519E-D643-40EA-B6C4-0CD510AB8F9B}" type="datetimeFigureOut">
              <a:rPr lang="en-US" smtClean="0"/>
              <a:t>12/20/2018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612A-818F-4776-8F67-D96210069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5388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C519E-D643-40EA-B6C4-0CD510AB8F9B}" type="datetimeFigureOut">
              <a:rPr lang="en-US" smtClean="0"/>
              <a:t>12/20/2018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612A-818F-4776-8F67-D96210069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3682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C519E-D643-40EA-B6C4-0CD510AB8F9B}" type="datetimeFigureOut">
              <a:rPr lang="en-US" smtClean="0"/>
              <a:t>12/20/2018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612A-818F-4776-8F67-D96210069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38287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C519E-D643-40EA-B6C4-0CD510AB8F9B}" type="datetimeFigureOut">
              <a:rPr lang="en-US" smtClean="0"/>
              <a:t>12/20/2018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612A-818F-4776-8F67-D96210069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8265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C519E-D643-40EA-B6C4-0CD510AB8F9B}" type="datetimeFigureOut">
              <a:rPr lang="en-US" smtClean="0"/>
              <a:t>12/20/2018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612A-818F-4776-8F67-D96210069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57551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C519E-D643-40EA-B6C4-0CD510AB8F9B}" type="datetimeFigureOut">
              <a:rPr lang="en-US" smtClean="0"/>
              <a:t>12/20/2018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612A-818F-4776-8F67-D96210069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66967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C519E-D643-40EA-B6C4-0CD510AB8F9B}" type="datetimeFigureOut">
              <a:rPr lang="en-US" smtClean="0"/>
              <a:t>12/20/2018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612A-818F-4776-8F67-D96210069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68013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0C519E-D643-40EA-B6C4-0CD510AB8F9B}" type="datetimeFigureOut">
              <a:rPr lang="en-US" smtClean="0"/>
              <a:t>12/20/2018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E4612A-818F-4776-8F67-D96210069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1567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dirty="0" smtClean="0">
                <a:solidFill>
                  <a:srgbClr val="C00000"/>
                </a:solidFill>
                <a:latin typeface="Arial Black" pitchFamily="34" charset="0"/>
              </a:rPr>
              <a:t>ETIKA PROFESI KEPENDIDIKAN</a:t>
            </a:r>
            <a:endParaRPr lang="en-US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r>
              <a:rPr lang="en-US" dirty="0" smtClean="0">
                <a:solidFill>
                  <a:srgbClr val="00B0F0"/>
                </a:solidFill>
                <a:latin typeface="Arial Black" pitchFamily="34" charset="0"/>
              </a:rPr>
              <a:t>BIMBINGAN &amp; KONSELING </a:t>
            </a:r>
          </a:p>
          <a:p>
            <a:r>
              <a:rPr lang="en-US" dirty="0" smtClean="0">
                <a:solidFill>
                  <a:srgbClr val="FF0000"/>
                </a:solidFill>
                <a:latin typeface="Arial Rounded MT Bold" pitchFamily="34" charset="0"/>
              </a:rPr>
              <a:t>PERTEMUAN KE 14</a:t>
            </a:r>
            <a:endParaRPr lang="en-US" dirty="0">
              <a:solidFill>
                <a:srgbClr val="FF0000"/>
              </a:solidFill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91923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ial Black" pitchFamily="34" charset="0"/>
              </a:rPr>
              <a:t>INTEGRASI PENDIDIKAN MORAL DAN KARAKTER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82000" cy="4525963"/>
          </a:xfrm>
        </p:spPr>
        <p:txBody>
          <a:bodyPr>
            <a:normAutofit fontScale="92500" lnSpcReduction="20000"/>
          </a:bodyPr>
          <a:lstStyle/>
          <a:p>
            <a:r>
              <a:rPr lang="en-US" dirty="0" err="1" smtClean="0"/>
              <a:t>Pendidikan</a:t>
            </a:r>
            <a:r>
              <a:rPr lang="en-US" dirty="0" smtClean="0"/>
              <a:t> </a:t>
            </a:r>
            <a:r>
              <a:rPr lang="en-US" dirty="0" err="1" smtClean="0"/>
              <a:t>karakter</a:t>
            </a:r>
            <a:r>
              <a:rPr lang="en-US" dirty="0" smtClean="0"/>
              <a:t> </a:t>
            </a:r>
            <a:r>
              <a:rPr lang="en-US" dirty="0" err="1" smtClean="0"/>
              <a:t>membutuhkan</a:t>
            </a:r>
            <a:r>
              <a:rPr lang="en-US" dirty="0" smtClean="0"/>
              <a:t> </a:t>
            </a:r>
            <a:r>
              <a:rPr lang="en-US" dirty="0" err="1" smtClean="0"/>
              <a:t>pendekatan</a:t>
            </a:r>
            <a:r>
              <a:rPr lang="en-US" dirty="0" smtClean="0"/>
              <a:t> </a:t>
            </a:r>
            <a:r>
              <a:rPr lang="en-US" dirty="0" err="1" smtClean="0"/>
              <a:t>sengaja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sistematik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Pendidikan</a:t>
            </a:r>
            <a:r>
              <a:rPr lang="en-US" dirty="0" smtClean="0"/>
              <a:t> </a:t>
            </a:r>
            <a:r>
              <a:rPr lang="en-US" dirty="0" err="1" smtClean="0"/>
              <a:t>karakter</a:t>
            </a:r>
            <a:r>
              <a:rPr lang="en-US" dirty="0" smtClean="0"/>
              <a:t> </a:t>
            </a:r>
            <a:r>
              <a:rPr lang="en-US" dirty="0" err="1" smtClean="0"/>
              <a:t>berupaya</a:t>
            </a:r>
            <a:r>
              <a:rPr lang="en-US" dirty="0" smtClean="0"/>
              <a:t> </a:t>
            </a:r>
            <a:r>
              <a:rPr lang="en-US" dirty="0" err="1" smtClean="0"/>
              <a:t>mengubah</a:t>
            </a:r>
            <a:r>
              <a:rPr lang="en-US" dirty="0" smtClean="0"/>
              <a:t> </a:t>
            </a:r>
            <a:r>
              <a:rPr lang="en-US" dirty="0" err="1" smtClean="0"/>
              <a:t>identitas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kosepsi</a:t>
            </a:r>
            <a:r>
              <a:rPr lang="en-US" dirty="0" smtClean="0"/>
              <a:t> </a:t>
            </a:r>
            <a:r>
              <a:rPr lang="en-US" dirty="0" err="1" smtClean="0"/>
              <a:t>seseorang</a:t>
            </a:r>
            <a:endParaRPr lang="en-US" dirty="0" smtClean="0"/>
          </a:p>
          <a:p>
            <a:r>
              <a:rPr lang="en-US" dirty="0" err="1" smtClean="0"/>
              <a:t>Pendidikan</a:t>
            </a:r>
            <a:r>
              <a:rPr lang="en-US" dirty="0" smtClean="0"/>
              <a:t> </a:t>
            </a:r>
            <a:r>
              <a:rPr lang="en-US" dirty="0" err="1" smtClean="0"/>
              <a:t>karakter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dimasukkan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kegiatan</a:t>
            </a:r>
            <a:r>
              <a:rPr lang="en-US" dirty="0" smtClean="0"/>
              <a:t> </a:t>
            </a:r>
            <a:r>
              <a:rPr lang="en-US" dirty="0" err="1" smtClean="0"/>
              <a:t>praktek</a:t>
            </a:r>
            <a:r>
              <a:rPr lang="en-US" dirty="0" smtClean="0"/>
              <a:t> /</a:t>
            </a:r>
            <a:r>
              <a:rPr lang="en-US" dirty="0" err="1" smtClean="0"/>
              <a:t>pengalaman</a:t>
            </a:r>
            <a:r>
              <a:rPr lang="en-US" dirty="0" smtClean="0"/>
              <a:t> </a:t>
            </a:r>
            <a:r>
              <a:rPr lang="en-US" dirty="0" err="1" smtClean="0"/>
              <a:t>lapangan</a:t>
            </a:r>
            <a:r>
              <a:rPr lang="en-US" dirty="0" smtClean="0"/>
              <a:t>.</a:t>
            </a:r>
          </a:p>
          <a:p>
            <a:r>
              <a:rPr lang="en-US" dirty="0" smtClean="0"/>
              <a:t>Para guru </a:t>
            </a:r>
            <a:r>
              <a:rPr lang="en-US" dirty="0" err="1" smtClean="0"/>
              <a:t>dituntut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memberikan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r>
              <a:rPr lang="en-US" dirty="0" smtClean="0"/>
              <a:t> </a:t>
            </a:r>
            <a:r>
              <a:rPr lang="en-US" dirty="0" err="1" smtClean="0"/>
              <a:t>karakter</a:t>
            </a:r>
            <a:r>
              <a:rPr lang="en-US" dirty="0" smtClean="0"/>
              <a:t> di </a:t>
            </a:r>
            <a:r>
              <a:rPr lang="en-US" dirty="0" err="1" smtClean="0"/>
              <a:t>sekolahnya</a:t>
            </a:r>
            <a:r>
              <a:rPr lang="en-US" dirty="0" smtClean="0"/>
              <a:t>. </a:t>
            </a:r>
          </a:p>
          <a:p>
            <a:r>
              <a:rPr lang="en-US" dirty="0" err="1" smtClean="0"/>
              <a:t>Pendidikan</a:t>
            </a:r>
            <a:r>
              <a:rPr lang="en-US" dirty="0" smtClean="0"/>
              <a:t> </a:t>
            </a:r>
            <a:r>
              <a:rPr lang="en-US" dirty="0" err="1" smtClean="0"/>
              <a:t>karakter</a:t>
            </a:r>
            <a:r>
              <a:rPr lang="en-US" dirty="0" smtClean="0"/>
              <a:t> </a:t>
            </a:r>
            <a:r>
              <a:rPr lang="en-US" dirty="0" err="1" smtClean="0"/>
              <a:t>diharapkan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terwujud</a:t>
            </a:r>
            <a:r>
              <a:rPr lang="en-US" dirty="0" smtClean="0"/>
              <a:t> </a:t>
            </a:r>
            <a:r>
              <a:rPr lang="en-US" dirty="0" err="1" smtClean="0"/>
              <a:t>nyata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kegiatan</a:t>
            </a:r>
            <a:r>
              <a:rPr lang="en-US" dirty="0" smtClean="0"/>
              <a:t> </a:t>
            </a:r>
            <a:r>
              <a:rPr lang="en-US" dirty="0" err="1" smtClean="0"/>
              <a:t>pembelajaran</a:t>
            </a:r>
            <a:r>
              <a:rPr lang="en-US" dirty="0" smtClean="0"/>
              <a:t> </a:t>
            </a:r>
            <a:r>
              <a:rPr lang="en-US" dirty="0" err="1" smtClean="0"/>
              <a:t>sehari</a:t>
            </a:r>
            <a:r>
              <a:rPr lang="en-US" dirty="0" smtClean="0"/>
              <a:t> </a:t>
            </a:r>
            <a:r>
              <a:rPr lang="en-US" dirty="0" err="1" smtClean="0"/>
              <a:t>hari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96808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ial Black" pitchFamily="34" charset="0"/>
              </a:rPr>
              <a:t>ETIKA FONDASI PROFESIONALISME GURU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Pengetahuan</a:t>
            </a:r>
            <a:r>
              <a:rPr lang="en-US" dirty="0" smtClean="0"/>
              <a:t> </a:t>
            </a:r>
            <a:r>
              <a:rPr lang="en-US" dirty="0" err="1" smtClean="0"/>
              <a:t>etika</a:t>
            </a:r>
            <a:r>
              <a:rPr lang="en-US" dirty="0" smtClean="0"/>
              <a:t> </a:t>
            </a:r>
            <a:r>
              <a:rPr lang="en-US" dirty="0" err="1" smtClean="0"/>
              <a:t>berkaitan</a:t>
            </a:r>
            <a:r>
              <a:rPr lang="en-US" dirty="0" smtClean="0"/>
              <a:t> </a:t>
            </a:r>
            <a:r>
              <a:rPr lang="en-US" dirty="0" err="1" smtClean="0"/>
              <a:t>dgn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guru </a:t>
            </a:r>
            <a:r>
              <a:rPr lang="en-US" dirty="0" err="1" smtClean="0"/>
              <a:t>bertindak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moral.</a:t>
            </a:r>
          </a:p>
          <a:p>
            <a:r>
              <a:rPr lang="en-US" dirty="0" smtClean="0"/>
              <a:t>Guru </a:t>
            </a:r>
            <a:r>
              <a:rPr lang="en-US" dirty="0" err="1" smtClean="0"/>
              <a:t>bukan</a:t>
            </a:r>
            <a:r>
              <a:rPr lang="en-US" dirty="0" smtClean="0"/>
              <a:t> “</a:t>
            </a:r>
            <a:r>
              <a:rPr lang="en-US" dirty="0" err="1" smtClean="0"/>
              <a:t>mengajarkan</a:t>
            </a:r>
            <a:r>
              <a:rPr lang="en-US" dirty="0" smtClean="0"/>
              <a:t> </a:t>
            </a:r>
            <a:r>
              <a:rPr lang="en-US" dirty="0" err="1" smtClean="0"/>
              <a:t>etika</a:t>
            </a:r>
            <a:r>
              <a:rPr lang="en-US" dirty="0" smtClean="0"/>
              <a:t>” </a:t>
            </a:r>
            <a:r>
              <a:rPr lang="en-US" dirty="0" err="1" smtClean="0"/>
              <a:t>melainkan</a:t>
            </a:r>
            <a:r>
              <a:rPr lang="en-US" dirty="0" smtClean="0"/>
              <a:t> “</a:t>
            </a:r>
            <a:r>
              <a:rPr lang="en-US" dirty="0" err="1" smtClean="0"/>
              <a:t>bagaimana</a:t>
            </a:r>
            <a:r>
              <a:rPr lang="en-US" dirty="0" smtClean="0"/>
              <a:t> </a:t>
            </a:r>
            <a:r>
              <a:rPr lang="en-US" dirty="0" err="1" smtClean="0"/>
              <a:t>mengajar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etis</a:t>
            </a:r>
            <a:r>
              <a:rPr lang="en-US" dirty="0" smtClean="0"/>
              <a:t>”</a:t>
            </a:r>
          </a:p>
          <a:p>
            <a:r>
              <a:rPr lang="en-US" dirty="0" err="1" smtClean="0"/>
              <a:t>Praktek</a:t>
            </a:r>
            <a:r>
              <a:rPr lang="en-US" dirty="0" smtClean="0"/>
              <a:t> </a:t>
            </a:r>
            <a:r>
              <a:rPr lang="en-US" dirty="0" err="1" smtClean="0"/>
              <a:t>etis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inspiratif</a:t>
            </a:r>
            <a:r>
              <a:rPr lang="en-US" dirty="0" smtClean="0"/>
              <a:t> </a:t>
            </a:r>
            <a:r>
              <a:rPr lang="en-US" dirty="0" err="1" smtClean="0"/>
              <a:t>profesi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Pengetahuan</a:t>
            </a:r>
            <a:r>
              <a:rPr lang="en-US" dirty="0" smtClean="0"/>
              <a:t> </a:t>
            </a:r>
            <a:r>
              <a:rPr lang="en-US" dirty="0" err="1" smtClean="0"/>
              <a:t>etika</a:t>
            </a:r>
            <a:r>
              <a:rPr lang="en-US" dirty="0" smtClean="0"/>
              <a:t> </a:t>
            </a: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wilayah</a:t>
            </a:r>
            <a:r>
              <a:rPr lang="en-US" dirty="0" smtClean="0"/>
              <a:t> individual guru,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bekerja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individual </a:t>
            </a:r>
            <a:r>
              <a:rPr lang="en-US" dirty="0" err="1" smtClean="0"/>
              <a:t>maupun</a:t>
            </a:r>
            <a:r>
              <a:rPr lang="en-US" dirty="0" smtClean="0"/>
              <a:t> </a:t>
            </a:r>
            <a:r>
              <a:rPr lang="en-US" dirty="0" err="1" smtClean="0"/>
              <a:t>kolektif</a:t>
            </a:r>
            <a:r>
              <a:rPr lang="en-US" dirty="0" smtClean="0"/>
              <a:t>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48795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LANJUTAN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Guru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sosok</a:t>
            </a:r>
            <a:r>
              <a:rPr lang="en-US" dirty="0" smtClean="0"/>
              <a:t> </a:t>
            </a:r>
            <a:r>
              <a:rPr lang="en-US" dirty="0" err="1" smtClean="0"/>
              <a:t>bermoral</a:t>
            </a:r>
            <a:r>
              <a:rPr lang="en-US" dirty="0" smtClean="0"/>
              <a:t>, </a:t>
            </a:r>
            <a:r>
              <a:rPr lang="en-US" dirty="0" err="1" smtClean="0"/>
              <a:t>membawa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jujur</a:t>
            </a:r>
            <a:r>
              <a:rPr lang="en-US" dirty="0" smtClean="0"/>
              <a:t>, </a:t>
            </a:r>
            <a:r>
              <a:rPr lang="en-US" dirty="0" err="1" smtClean="0"/>
              <a:t>berintegritas</a:t>
            </a:r>
            <a:r>
              <a:rPr lang="en-US" dirty="0" smtClean="0"/>
              <a:t>,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memihak</a:t>
            </a:r>
            <a:r>
              <a:rPr lang="en-US" dirty="0" smtClean="0"/>
              <a:t>, </a:t>
            </a:r>
            <a:r>
              <a:rPr lang="en-US" dirty="0" err="1" smtClean="0"/>
              <a:t>sabar</a:t>
            </a:r>
            <a:r>
              <a:rPr lang="en-US" dirty="0" smtClean="0"/>
              <a:t>, </a:t>
            </a:r>
            <a:r>
              <a:rPr lang="en-US" dirty="0" err="1" smtClean="0"/>
              <a:t>berdediksi</a:t>
            </a:r>
            <a:r>
              <a:rPr lang="en-US" dirty="0" smtClean="0"/>
              <a:t>, </a:t>
            </a:r>
            <a:r>
              <a:rPr lang="en-US" dirty="0" err="1" smtClean="0"/>
              <a:t>penuh</a:t>
            </a:r>
            <a:r>
              <a:rPr lang="en-US" dirty="0" smtClean="0"/>
              <a:t> </a:t>
            </a:r>
            <a:r>
              <a:rPr lang="en-US" dirty="0" err="1" smtClean="0"/>
              <a:t>perhatian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Mengajar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aktivitas</a:t>
            </a:r>
            <a:r>
              <a:rPr lang="en-US" dirty="0" smtClean="0"/>
              <a:t> yang </a:t>
            </a:r>
            <a:r>
              <a:rPr lang="en-US" dirty="0" err="1" smtClean="0"/>
              <a:t>melibatkan</a:t>
            </a:r>
            <a:r>
              <a:rPr lang="en-US" dirty="0" smtClean="0"/>
              <a:t> </a:t>
            </a:r>
            <a:r>
              <a:rPr lang="en-US" dirty="0" err="1" smtClean="0"/>
              <a:t>kesadaran</a:t>
            </a:r>
            <a:r>
              <a:rPr lang="en-US" dirty="0" smtClean="0"/>
              <a:t>. </a:t>
            </a:r>
            <a:r>
              <a:rPr lang="en-US" dirty="0" err="1" smtClean="0"/>
              <a:t>Kesadaran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arti</a:t>
            </a:r>
            <a:r>
              <a:rPr lang="en-US" dirty="0" smtClean="0"/>
              <a:t> moral </a:t>
            </a:r>
            <a:r>
              <a:rPr lang="en-US" dirty="0" err="1" smtClean="0"/>
              <a:t>pekerjaan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guru. </a:t>
            </a:r>
            <a:r>
              <a:rPr lang="en-US" dirty="0" err="1" smtClean="0"/>
              <a:t>Mengajar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profesi</a:t>
            </a:r>
            <a:r>
              <a:rPr lang="en-US" dirty="0" smtClean="0"/>
              <a:t> moral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demensi</a:t>
            </a:r>
            <a:r>
              <a:rPr lang="en-US" dirty="0" smtClean="0"/>
              <a:t> </a:t>
            </a:r>
            <a:r>
              <a:rPr lang="en-US" dirty="0" err="1" smtClean="0"/>
              <a:t>etika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tertanam</a:t>
            </a:r>
            <a:r>
              <a:rPr lang="en-US" dirty="0" smtClean="0"/>
              <a:t> 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pekerjaan</a:t>
            </a:r>
            <a:r>
              <a:rPr lang="en-US" dirty="0" smtClean="0"/>
              <a:t>. </a:t>
            </a:r>
          </a:p>
          <a:p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r>
              <a:rPr lang="en-US" dirty="0" smtClean="0"/>
              <a:t> </a:t>
            </a:r>
            <a:r>
              <a:rPr lang="en-US" dirty="0" err="1" smtClean="0"/>
              <a:t>dasar</a:t>
            </a:r>
            <a:r>
              <a:rPr lang="en-US" dirty="0" smtClean="0"/>
              <a:t> </a:t>
            </a:r>
            <a:r>
              <a:rPr lang="en-US" dirty="0" err="1" smtClean="0"/>
              <a:t>pengetahuan</a:t>
            </a:r>
            <a:r>
              <a:rPr lang="en-US" dirty="0" smtClean="0"/>
              <a:t> </a:t>
            </a:r>
            <a:r>
              <a:rPr lang="en-US" dirty="0" err="1" smtClean="0"/>
              <a:t>profesi</a:t>
            </a:r>
            <a:r>
              <a:rPr lang="en-US" dirty="0" smtClean="0"/>
              <a:t> </a:t>
            </a:r>
            <a:r>
              <a:rPr lang="en-US" dirty="0" err="1" smtClean="0"/>
              <a:t>juga</a:t>
            </a:r>
            <a:r>
              <a:rPr lang="en-US" dirty="0" smtClean="0"/>
              <a:t> </a:t>
            </a:r>
            <a:r>
              <a:rPr lang="en-US" dirty="0" err="1" smtClean="0"/>
              <a:t>sekaligus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pengetahuan</a:t>
            </a:r>
            <a:r>
              <a:rPr lang="en-US" dirty="0" smtClean="0"/>
              <a:t> </a:t>
            </a:r>
            <a:r>
              <a:rPr lang="en-US" dirty="0" err="1" smtClean="0"/>
              <a:t>etika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03943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ial Black" pitchFamily="34" charset="0"/>
              </a:rPr>
              <a:t>PRAKTIK ETIS SEBAGAI IMPERATIF PROFESI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Guru </a:t>
            </a:r>
            <a:r>
              <a:rPr lang="en-US" dirty="0" err="1" smtClean="0"/>
              <a:t>selalu</a:t>
            </a:r>
            <a:r>
              <a:rPr lang="en-US" dirty="0" smtClean="0"/>
              <a:t> </a:t>
            </a:r>
            <a:r>
              <a:rPr lang="en-US" dirty="0" err="1" smtClean="0"/>
              <a:t>merefleksi</a:t>
            </a:r>
            <a:r>
              <a:rPr lang="en-US" dirty="0" smtClean="0"/>
              <a:t> </a:t>
            </a:r>
            <a:r>
              <a:rPr lang="en-US" dirty="0" err="1" smtClean="0"/>
              <a:t>tentang</a:t>
            </a:r>
            <a:r>
              <a:rPr lang="en-US" dirty="0" smtClean="0"/>
              <a:t> </a:t>
            </a:r>
            <a:r>
              <a:rPr lang="en-US" dirty="0" err="1" smtClean="0"/>
              <a:t>apa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telah</a:t>
            </a:r>
            <a:r>
              <a:rPr lang="en-US" dirty="0" smtClean="0"/>
              <a:t> </a:t>
            </a:r>
            <a:r>
              <a:rPr lang="en-US" dirty="0" err="1" smtClean="0"/>
              <a:t>dilakukan</a:t>
            </a:r>
            <a:r>
              <a:rPr lang="en-US" dirty="0" smtClean="0"/>
              <a:t> .</a:t>
            </a:r>
          </a:p>
          <a:p>
            <a:r>
              <a:rPr lang="en-US" dirty="0" smtClean="0"/>
              <a:t>Guru </a:t>
            </a:r>
            <a:r>
              <a:rPr lang="en-US" dirty="0" err="1" smtClean="0"/>
              <a:t>wajib</a:t>
            </a:r>
            <a:r>
              <a:rPr lang="en-US" dirty="0" smtClean="0"/>
              <a:t> </a:t>
            </a:r>
            <a:r>
              <a:rPr lang="en-US" dirty="0" err="1" smtClean="0"/>
              <a:t>memastikan</a:t>
            </a:r>
            <a:r>
              <a:rPr lang="en-US" dirty="0" smtClean="0"/>
              <a:t> </a:t>
            </a:r>
            <a:r>
              <a:rPr lang="en-US" dirty="0" err="1" smtClean="0"/>
              <a:t>bahwa</a:t>
            </a:r>
            <a:r>
              <a:rPr lang="en-US" dirty="0" smtClean="0"/>
              <a:t> </a:t>
            </a:r>
            <a:r>
              <a:rPr lang="en-US" dirty="0" err="1" smtClean="0"/>
              <a:t>apa</a:t>
            </a:r>
            <a:r>
              <a:rPr lang="en-US" dirty="0" smtClean="0"/>
              <a:t> yang </a:t>
            </a:r>
            <a:r>
              <a:rPr lang="en-US" dirty="0" err="1" smtClean="0"/>
              <a:t>disampaikan</a:t>
            </a:r>
            <a:r>
              <a:rPr lang="en-US" dirty="0" smtClean="0"/>
              <a:t> </a:t>
            </a:r>
            <a:r>
              <a:rPr lang="en-US" dirty="0" err="1" smtClean="0"/>
              <a:t>telah</a:t>
            </a:r>
            <a:r>
              <a:rPr lang="en-US" dirty="0" smtClean="0"/>
              <a:t> </a:t>
            </a:r>
            <a:r>
              <a:rPr lang="en-US" dirty="0" err="1" smtClean="0"/>
              <a:t>sesuai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tujuan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Praktik</a:t>
            </a:r>
            <a:r>
              <a:rPr lang="en-US" dirty="0" smtClean="0"/>
              <a:t> </a:t>
            </a:r>
            <a:r>
              <a:rPr lang="en-US" dirty="0" err="1" smtClean="0"/>
              <a:t>etis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imperatif</a:t>
            </a:r>
            <a:r>
              <a:rPr lang="en-US" dirty="0" smtClean="0"/>
              <a:t> </a:t>
            </a:r>
            <a:r>
              <a:rPr lang="en-US" dirty="0" err="1" smtClean="0"/>
              <a:t>profesi</a:t>
            </a:r>
            <a:r>
              <a:rPr lang="en-US" dirty="0" smtClean="0"/>
              <a:t>,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tanggung</a:t>
            </a:r>
            <a:r>
              <a:rPr lang="en-US" dirty="0" smtClean="0"/>
              <a:t> </a:t>
            </a:r>
            <a:r>
              <a:rPr lang="en-US" dirty="0" err="1" smtClean="0"/>
              <a:t>jawab</a:t>
            </a:r>
            <a:r>
              <a:rPr lang="en-US" dirty="0" smtClean="0"/>
              <a:t> </a:t>
            </a:r>
            <a:r>
              <a:rPr lang="en-US" dirty="0" err="1" smtClean="0"/>
              <a:t>profesi</a:t>
            </a:r>
            <a:r>
              <a:rPr lang="en-US" dirty="0" smtClean="0"/>
              <a:t>,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etika</a:t>
            </a:r>
            <a:r>
              <a:rPr lang="en-US" dirty="0" smtClean="0"/>
              <a:t> </a:t>
            </a:r>
            <a:r>
              <a:rPr lang="en-US" dirty="0" err="1" smtClean="0"/>
              <a:t>profesi</a:t>
            </a:r>
            <a:r>
              <a:rPr lang="en-US" dirty="0" smtClean="0"/>
              <a:t>.</a:t>
            </a:r>
          </a:p>
          <a:p>
            <a:r>
              <a:rPr lang="en-US" dirty="0" smtClean="0"/>
              <a:t>Di </a:t>
            </a:r>
            <a:r>
              <a:rPr lang="en-US" dirty="0" err="1" smtClean="0"/>
              <a:t>sekolah</a:t>
            </a:r>
            <a:r>
              <a:rPr lang="en-US" dirty="0" smtClean="0"/>
              <a:t> guru </a:t>
            </a:r>
            <a:r>
              <a:rPr lang="en-US" dirty="0" err="1" smtClean="0"/>
              <a:t>berperan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agen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teladan</a:t>
            </a:r>
            <a:r>
              <a:rPr lang="en-US" dirty="0" smtClean="0"/>
              <a:t> moral.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33172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LANJUTAN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Guru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mengajarkan</a:t>
            </a:r>
            <a:r>
              <a:rPr lang="en-US" dirty="0" smtClean="0"/>
              <a:t> </a:t>
            </a:r>
            <a:r>
              <a:rPr lang="en-US" dirty="0" err="1" smtClean="0"/>
              <a:t>mana</a:t>
            </a:r>
            <a:r>
              <a:rPr lang="en-US" dirty="0" smtClean="0"/>
              <a:t> yang </a:t>
            </a:r>
            <a:r>
              <a:rPr lang="en-US" dirty="0" err="1" smtClean="0"/>
              <a:t>benar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mana</a:t>
            </a:r>
            <a:r>
              <a:rPr lang="en-US" dirty="0" smtClean="0"/>
              <a:t> yang </a:t>
            </a:r>
            <a:r>
              <a:rPr lang="en-US" dirty="0" err="1" smtClean="0"/>
              <a:t>salah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Agensi</a:t>
            </a:r>
            <a:r>
              <a:rPr lang="en-US" dirty="0" smtClean="0"/>
              <a:t> moral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pengetahuan</a:t>
            </a:r>
            <a:r>
              <a:rPr lang="en-US" dirty="0" smtClean="0"/>
              <a:t> </a:t>
            </a:r>
            <a:r>
              <a:rPr lang="en-US" dirty="0" err="1" smtClean="0"/>
              <a:t>etika</a:t>
            </a:r>
            <a:r>
              <a:rPr lang="en-US" dirty="0" smtClean="0"/>
              <a:t> </a:t>
            </a:r>
            <a:r>
              <a:rPr lang="en-US" dirty="0" err="1" smtClean="0"/>
              <a:t>berpusat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perilaku</a:t>
            </a:r>
            <a:r>
              <a:rPr lang="en-US" dirty="0" smtClean="0"/>
              <a:t> guru </a:t>
            </a:r>
            <a:r>
              <a:rPr lang="en-US" dirty="0" err="1" smtClean="0"/>
              <a:t>profesional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Agensi</a:t>
            </a:r>
            <a:r>
              <a:rPr lang="en-US" dirty="0" smtClean="0"/>
              <a:t> moral </a:t>
            </a: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peran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tanggung</a:t>
            </a:r>
            <a:r>
              <a:rPr lang="en-US" dirty="0" smtClean="0"/>
              <a:t> </a:t>
            </a:r>
            <a:r>
              <a:rPr lang="en-US" dirty="0" err="1" smtClean="0"/>
              <a:t>jawab</a:t>
            </a:r>
            <a:r>
              <a:rPr lang="en-US" dirty="0" smtClean="0"/>
              <a:t> </a:t>
            </a:r>
            <a:r>
              <a:rPr lang="en-US" dirty="0" err="1" smtClean="0"/>
              <a:t>profesi</a:t>
            </a:r>
            <a:r>
              <a:rPr lang="en-US" dirty="0" smtClean="0"/>
              <a:t> guru. </a:t>
            </a:r>
            <a:r>
              <a:rPr lang="en-US" dirty="0" err="1" smtClean="0"/>
              <a:t>Agensi</a:t>
            </a:r>
            <a:r>
              <a:rPr lang="en-US" dirty="0" smtClean="0"/>
              <a:t> moral </a:t>
            </a:r>
            <a:r>
              <a:rPr lang="en-US" dirty="0" err="1" smtClean="0"/>
              <a:t>diungkapkan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dinyatakan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prktik</a:t>
            </a:r>
            <a:r>
              <a:rPr lang="en-US" dirty="0" smtClean="0"/>
              <a:t> </a:t>
            </a:r>
            <a:r>
              <a:rPr lang="en-US" dirty="0" err="1" smtClean="0"/>
              <a:t>sehari-hari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memberikan</a:t>
            </a:r>
            <a:r>
              <a:rPr lang="en-US" dirty="0" smtClean="0"/>
              <a:t> </a:t>
            </a:r>
            <a:r>
              <a:rPr lang="en-US" dirty="0" err="1" smtClean="0"/>
              <a:t>teladan</a:t>
            </a:r>
            <a:r>
              <a:rPr lang="en-US" dirty="0" smtClean="0"/>
              <a:t>, </a:t>
            </a:r>
            <a:r>
              <a:rPr lang="en-US" dirty="0" err="1" smtClean="0"/>
              <a:t>mengajar</a:t>
            </a:r>
            <a:r>
              <a:rPr lang="en-US" dirty="0" smtClean="0"/>
              <a:t>, </a:t>
            </a:r>
            <a:r>
              <a:rPr lang="en-US" dirty="0" err="1" smtClean="0"/>
              <a:t>menasehati</a:t>
            </a:r>
            <a:r>
              <a:rPr lang="en-US" dirty="0" smtClean="0"/>
              <a:t>, </a:t>
            </a:r>
            <a:r>
              <a:rPr lang="en-US" dirty="0" err="1" smtClean="0"/>
              <a:t>mengatur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  <a:r>
              <a:rPr lang="en-US" dirty="0" err="1" smtClean="0"/>
              <a:t>sendiri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08419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ial Black" pitchFamily="34" charset="0"/>
              </a:rPr>
              <a:t>PENDEKATAN PENDIDIKAN KARAKTER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dikelompokkan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tiga</a:t>
            </a:r>
            <a:r>
              <a:rPr lang="en-US" dirty="0" smtClean="0"/>
              <a:t> </a:t>
            </a:r>
            <a:r>
              <a:rPr lang="en-US" dirty="0" err="1" smtClean="0"/>
              <a:t>pendekatan</a:t>
            </a:r>
            <a:r>
              <a:rPr lang="en-US" dirty="0" smtClean="0"/>
              <a:t>:</a:t>
            </a:r>
          </a:p>
          <a:p>
            <a:pPr marL="573088" indent="-514350">
              <a:buAutoNum type="arabicPeriod"/>
            </a:pPr>
            <a:r>
              <a:rPr lang="en-US" dirty="0" err="1" smtClean="0"/>
              <a:t>Pendidikan</a:t>
            </a:r>
            <a:r>
              <a:rPr lang="en-US" dirty="0" smtClean="0"/>
              <a:t> </a:t>
            </a:r>
            <a:r>
              <a:rPr lang="en-US" dirty="0" err="1" smtClean="0"/>
              <a:t>karakter</a:t>
            </a:r>
            <a:endParaRPr lang="en-US" dirty="0" smtClean="0"/>
          </a:p>
          <a:p>
            <a:pPr marL="573088" indent="-514350">
              <a:buAutoNum type="arabicPeriod"/>
            </a:pPr>
            <a:r>
              <a:rPr lang="en-US" dirty="0" err="1" smtClean="0"/>
              <a:t>Kepedulian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r>
              <a:rPr lang="en-US" dirty="0" smtClean="0"/>
              <a:t> moral /</a:t>
            </a:r>
            <a:r>
              <a:rPr lang="en-US" dirty="0" err="1" smtClean="0"/>
              <a:t>pendekatan</a:t>
            </a:r>
            <a:r>
              <a:rPr lang="en-US" dirty="0" smtClean="0"/>
              <a:t> </a:t>
            </a:r>
            <a:r>
              <a:rPr lang="en-US" smtClean="0"/>
              <a:t>kontekstual</a:t>
            </a:r>
            <a:endParaRPr lang="en-US" dirty="0" smtClean="0"/>
          </a:p>
          <a:p>
            <a:pPr marL="573088" indent="-514350">
              <a:buAutoNum type="arabicPeriod"/>
            </a:pPr>
            <a:r>
              <a:rPr lang="en-US" dirty="0" err="1" smtClean="0"/>
              <a:t>Keadilan</a:t>
            </a:r>
            <a:r>
              <a:rPr lang="en-US" dirty="0" smtClean="0"/>
              <a:t> </a:t>
            </a:r>
            <a:r>
              <a:rPr lang="en-US" dirty="0" err="1" smtClean="0"/>
              <a:t>sosial</a:t>
            </a:r>
            <a:r>
              <a:rPr lang="en-US" dirty="0" smtClean="0"/>
              <a:t>/</a:t>
            </a:r>
            <a:r>
              <a:rPr lang="en-US" dirty="0" err="1" smtClean="0"/>
              <a:t>orientasi</a:t>
            </a:r>
            <a:r>
              <a:rPr lang="en-US" dirty="0" smtClean="0"/>
              <a:t> </a:t>
            </a:r>
            <a:r>
              <a:rPr lang="en-US" dirty="0" err="1" smtClean="0"/>
              <a:t>demokratis</a:t>
            </a:r>
            <a:r>
              <a:rPr lang="en-US" dirty="0" smtClean="0"/>
              <a:t> </a:t>
            </a:r>
            <a:r>
              <a:rPr lang="en-US" dirty="0" err="1" smtClean="0"/>
              <a:t>krisis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50937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PENDIDIKAN KARAKTER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58200" cy="4525963"/>
          </a:xfrm>
        </p:spPr>
        <p:txBody>
          <a:bodyPr>
            <a:normAutofit lnSpcReduction="10000"/>
          </a:bodyPr>
          <a:lstStyle/>
          <a:p>
            <a:r>
              <a:rPr lang="en-US" dirty="0" err="1" smtClean="0"/>
              <a:t>Pendidikan</a:t>
            </a:r>
            <a:r>
              <a:rPr lang="en-US" dirty="0" smtClean="0"/>
              <a:t> </a:t>
            </a:r>
            <a:r>
              <a:rPr lang="en-US" dirty="0" err="1" smtClean="0"/>
              <a:t>karakter</a:t>
            </a:r>
            <a:r>
              <a:rPr lang="en-US" dirty="0" smtClean="0"/>
              <a:t> </a:t>
            </a:r>
            <a:r>
              <a:rPr lang="en-US" dirty="0" err="1" smtClean="0"/>
              <a:t>kegiatan</a:t>
            </a:r>
            <a:r>
              <a:rPr lang="en-US" dirty="0" smtClean="0"/>
              <a:t> guru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membantu</a:t>
            </a:r>
            <a:r>
              <a:rPr lang="en-US" dirty="0" smtClean="0"/>
              <a:t> </a:t>
            </a:r>
            <a:r>
              <a:rPr lang="en-US" dirty="0" err="1" smtClean="0"/>
              <a:t>bergaul</a:t>
            </a:r>
            <a:r>
              <a:rPr lang="en-US" dirty="0" smtClean="0"/>
              <a:t> </a:t>
            </a:r>
            <a:r>
              <a:rPr lang="en-US" dirty="0" err="1" smtClean="0"/>
              <a:t>siswa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individu</a:t>
            </a:r>
            <a:r>
              <a:rPr lang="en-US" dirty="0" smtClean="0"/>
              <a:t> </a:t>
            </a:r>
            <a:r>
              <a:rPr lang="en-US" dirty="0" err="1" smtClean="0"/>
              <a:t>berintegrasi</a:t>
            </a:r>
            <a:r>
              <a:rPr lang="en-US" dirty="0" smtClean="0"/>
              <a:t> moral yang </a:t>
            </a:r>
            <a:r>
              <a:rPr lang="en-US" dirty="0" err="1" smtClean="0"/>
              <a:t>berazas</a:t>
            </a:r>
            <a:r>
              <a:rPr lang="en-US" dirty="0" smtClean="0"/>
              <a:t> </a:t>
            </a:r>
            <a:r>
              <a:rPr lang="en-US" dirty="0" err="1" smtClean="0"/>
              <a:t>kejujuran</a:t>
            </a:r>
            <a:r>
              <a:rPr lang="en-US" dirty="0" smtClean="0"/>
              <a:t>, </a:t>
            </a:r>
            <a:r>
              <a:rPr lang="en-US" dirty="0" err="1" smtClean="0"/>
              <a:t>kebaikan</a:t>
            </a:r>
            <a:r>
              <a:rPr lang="en-US" dirty="0" smtClean="0"/>
              <a:t> </a:t>
            </a:r>
            <a:r>
              <a:rPr lang="en-US" dirty="0" err="1" smtClean="0"/>
              <a:t>hati</a:t>
            </a:r>
            <a:r>
              <a:rPr lang="en-US" dirty="0" smtClean="0"/>
              <a:t>, rasa </a:t>
            </a:r>
            <a:r>
              <a:rPr lang="en-US" dirty="0" err="1" smtClean="0"/>
              <a:t>hormat</a:t>
            </a:r>
            <a:r>
              <a:rPr lang="en-US" dirty="0" smtClean="0"/>
              <a:t>, </a:t>
            </a:r>
            <a:r>
              <a:rPr lang="en-US" dirty="0" err="1" smtClean="0"/>
              <a:t>toleransi</a:t>
            </a:r>
            <a:r>
              <a:rPr lang="en-US" dirty="0" smtClean="0"/>
              <a:t>, </a:t>
            </a:r>
            <a:r>
              <a:rPr lang="en-US" dirty="0" err="1" smtClean="0"/>
              <a:t>integritas</a:t>
            </a:r>
            <a:r>
              <a:rPr lang="en-US" dirty="0" smtClean="0"/>
              <a:t>, </a:t>
            </a:r>
            <a:r>
              <a:rPr lang="en-US" dirty="0" err="1" smtClean="0"/>
              <a:t>tanggung</a:t>
            </a:r>
            <a:r>
              <a:rPr lang="en-US" dirty="0" smtClean="0"/>
              <a:t> </a:t>
            </a:r>
            <a:r>
              <a:rPr lang="en-US" dirty="0" err="1" smtClean="0"/>
              <a:t>jawab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tercermin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norma-norma</a:t>
            </a:r>
            <a:r>
              <a:rPr lang="en-US" dirty="0" smtClean="0"/>
              <a:t> </a:t>
            </a:r>
            <a:r>
              <a:rPr lang="en-US" dirty="0" err="1" smtClean="0"/>
              <a:t>sosial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fondasi</a:t>
            </a:r>
            <a:r>
              <a:rPr lang="en-US" dirty="0" smtClean="0"/>
              <a:t> </a:t>
            </a:r>
            <a:r>
              <a:rPr lang="en-US" dirty="0" err="1" smtClean="0"/>
              <a:t>hukum</a:t>
            </a:r>
            <a:r>
              <a:rPr lang="en-US" dirty="0" smtClean="0"/>
              <a:t> </a:t>
            </a:r>
            <a:r>
              <a:rPr lang="en-US" dirty="0" err="1" smtClean="0"/>
              <a:t>masyarakat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Mengalahkan</a:t>
            </a:r>
            <a:r>
              <a:rPr lang="en-US" dirty="0" smtClean="0"/>
              <a:t> </a:t>
            </a:r>
            <a:r>
              <a:rPr lang="en-US" dirty="0" err="1" smtClean="0"/>
              <a:t>perbedaan</a:t>
            </a:r>
            <a:r>
              <a:rPr lang="en-US" dirty="0" smtClean="0"/>
              <a:t> </a:t>
            </a:r>
            <a:r>
              <a:rPr lang="en-US" dirty="0" err="1" smtClean="0"/>
              <a:t>sosial</a:t>
            </a:r>
            <a:r>
              <a:rPr lang="en-US" dirty="0" smtClean="0"/>
              <a:t> </a:t>
            </a:r>
            <a:r>
              <a:rPr lang="en-US" dirty="0" err="1" smtClean="0"/>
              <a:t>normatif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perbedaan</a:t>
            </a:r>
            <a:r>
              <a:rPr lang="en-US" dirty="0" smtClean="0"/>
              <a:t> </a:t>
            </a:r>
            <a:r>
              <a:rPr lang="en-US" dirty="0" err="1" smtClean="0"/>
              <a:t>budaya</a:t>
            </a:r>
            <a:r>
              <a:rPr lang="en-US" dirty="0" smtClean="0"/>
              <a:t>, </a:t>
            </a:r>
            <a:r>
              <a:rPr lang="en-US" dirty="0" err="1" smtClean="0"/>
              <a:t>memupuk</a:t>
            </a:r>
            <a:r>
              <a:rPr lang="en-US" dirty="0" smtClean="0"/>
              <a:t> rasa </a:t>
            </a:r>
            <a:r>
              <a:rPr lang="en-US" dirty="0" err="1" smtClean="0"/>
              <a:t>positif</a:t>
            </a:r>
            <a:r>
              <a:rPr lang="en-US" dirty="0" smtClean="0"/>
              <a:t> </a:t>
            </a:r>
            <a:r>
              <a:rPr lang="en-US" dirty="0" err="1" smtClean="0"/>
              <a:t>kemanusian</a:t>
            </a:r>
            <a:r>
              <a:rPr lang="en-US" dirty="0" smtClean="0"/>
              <a:t> </a:t>
            </a:r>
            <a:r>
              <a:rPr lang="en-US" dirty="0" err="1" smtClean="0"/>
              <a:t>kolektif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78034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ial Black" pitchFamily="34" charset="0"/>
              </a:rPr>
              <a:t>KEPEDULIAN SEBAGAI PENDIDIKAN MORAL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Suasana</a:t>
            </a:r>
            <a:r>
              <a:rPr lang="en-US" dirty="0" smtClean="0"/>
              <a:t> moral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benar</a:t>
            </a:r>
            <a:r>
              <a:rPr lang="en-US" dirty="0" smtClean="0"/>
              <a:t> </a:t>
            </a:r>
            <a:r>
              <a:rPr lang="en-US" dirty="0" err="1" smtClean="0"/>
              <a:t>dirasakan</a:t>
            </a:r>
            <a:r>
              <a:rPr lang="en-US" dirty="0" smtClean="0"/>
              <a:t> di </a:t>
            </a:r>
            <a:r>
              <a:rPr lang="en-US" dirty="0" err="1" smtClean="0"/>
              <a:t>sekolah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berpengaruh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pertumbuhan</a:t>
            </a:r>
            <a:r>
              <a:rPr lang="en-US" dirty="0" smtClean="0"/>
              <a:t> </a:t>
            </a:r>
            <a:r>
              <a:rPr lang="en-US" dirty="0" err="1" smtClean="0"/>
              <a:t>karakter</a:t>
            </a:r>
            <a:r>
              <a:rPr lang="en-US" dirty="0" smtClean="0"/>
              <a:t> </a:t>
            </a:r>
            <a:r>
              <a:rPr lang="en-US" dirty="0" err="1" smtClean="0"/>
              <a:t>daripada</a:t>
            </a:r>
            <a:r>
              <a:rPr lang="en-US" dirty="0" smtClean="0"/>
              <a:t> program </a:t>
            </a:r>
            <a:r>
              <a:rPr lang="en-US" dirty="0" err="1" smtClean="0"/>
              <a:t>akademik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Pendekatan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memprioritaskan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penguatan</a:t>
            </a:r>
            <a:r>
              <a:rPr lang="en-US" dirty="0" smtClean="0"/>
              <a:t> </a:t>
            </a:r>
            <a:r>
              <a:rPr lang="en-US" dirty="0" err="1" smtClean="0"/>
              <a:t>nilai-nilai</a:t>
            </a:r>
            <a:r>
              <a:rPr lang="en-US" dirty="0" smtClean="0"/>
              <a:t> </a:t>
            </a:r>
            <a:r>
              <a:rPr lang="en-US" dirty="0" err="1" smtClean="0"/>
              <a:t>positif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moral,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menumbuhkan</a:t>
            </a:r>
            <a:r>
              <a:rPr lang="en-US" dirty="0" smtClean="0"/>
              <a:t> </a:t>
            </a:r>
            <a:r>
              <a:rPr lang="en-US" dirty="0" smtClean="0"/>
              <a:t>rasa </a:t>
            </a:r>
            <a:r>
              <a:rPr lang="en-US" dirty="0" err="1" smtClean="0"/>
              <a:t>simpati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rasa </a:t>
            </a:r>
            <a:r>
              <a:rPr lang="en-US" dirty="0" err="1" smtClean="0"/>
              <a:t>tanggung</a:t>
            </a:r>
            <a:r>
              <a:rPr lang="en-US" dirty="0" smtClean="0"/>
              <a:t> </a:t>
            </a:r>
            <a:r>
              <a:rPr lang="en-US" dirty="0" err="1" smtClean="0"/>
              <a:t>jawab</a:t>
            </a:r>
            <a:r>
              <a:rPr lang="en-US" dirty="0" smtClean="0"/>
              <a:t> </a:t>
            </a:r>
            <a:r>
              <a:rPr lang="en-US" dirty="0" err="1" smtClean="0"/>
              <a:t>berkembang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kelas</a:t>
            </a:r>
            <a:r>
              <a:rPr lang="en-US" dirty="0" smtClean="0"/>
              <a:t>, </a:t>
            </a:r>
            <a:r>
              <a:rPr lang="en-US" dirty="0" err="1" smtClean="0"/>
              <a:t>sekolah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peran</a:t>
            </a:r>
            <a:r>
              <a:rPr lang="en-US" dirty="0" smtClean="0"/>
              <a:t> guru 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utama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81841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KEADILAN SOSIAL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Pendekatan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merubah</a:t>
            </a:r>
            <a:r>
              <a:rPr lang="en-US" dirty="0" smtClean="0"/>
              <a:t> </a:t>
            </a:r>
            <a:r>
              <a:rPr lang="en-US" dirty="0" err="1" smtClean="0"/>
              <a:t>peran</a:t>
            </a:r>
            <a:r>
              <a:rPr lang="en-US" dirty="0" smtClean="0"/>
              <a:t> guru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agen</a:t>
            </a:r>
            <a:r>
              <a:rPr lang="en-US" dirty="0" smtClean="0"/>
              <a:t> moral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aktivitas</a:t>
            </a:r>
            <a:r>
              <a:rPr lang="en-US" dirty="0" smtClean="0"/>
              <a:t> </a:t>
            </a:r>
            <a:r>
              <a:rPr lang="en-US" dirty="0" err="1" smtClean="0"/>
              <a:t>sosial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Pendekatan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berakar</a:t>
            </a:r>
            <a:r>
              <a:rPr lang="en-US" dirty="0" smtClean="0"/>
              <a:t> 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ketidakadilan</a:t>
            </a:r>
            <a:r>
              <a:rPr lang="en-US" dirty="0" smtClean="0"/>
              <a:t> </a:t>
            </a:r>
            <a:r>
              <a:rPr lang="en-US" dirty="0" err="1" smtClean="0"/>
              <a:t>masyarakat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ketidakadilan</a:t>
            </a:r>
            <a:r>
              <a:rPr lang="en-US" dirty="0" smtClean="0"/>
              <a:t> </a:t>
            </a:r>
            <a:r>
              <a:rPr lang="en-US" dirty="0" err="1" smtClean="0"/>
              <a:t>materi</a:t>
            </a:r>
            <a:r>
              <a:rPr lang="en-US" dirty="0" smtClean="0"/>
              <a:t>.(</a:t>
            </a:r>
            <a:r>
              <a:rPr lang="en-US" dirty="0" err="1" smtClean="0"/>
              <a:t>Teori</a:t>
            </a:r>
            <a:r>
              <a:rPr lang="en-US" dirty="0" smtClean="0"/>
              <a:t> </a:t>
            </a:r>
            <a:r>
              <a:rPr lang="en-US" dirty="0" err="1" smtClean="0"/>
              <a:t>Marxis</a:t>
            </a:r>
            <a:r>
              <a:rPr lang="en-US" dirty="0" smtClean="0"/>
              <a:t>).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59454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en-US" sz="3600" dirty="0" smtClean="0">
                <a:latin typeface="Arial Black" pitchFamily="34" charset="0"/>
              </a:rPr>
              <a:t>TIGA PANDANGAN KEBAJIKAN DAN AZAS MORAL</a:t>
            </a:r>
            <a:endParaRPr lang="en-US" sz="3600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Kebajikan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asas-asas</a:t>
            </a:r>
            <a:r>
              <a:rPr lang="en-US" dirty="0" smtClean="0"/>
              <a:t> moral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seuatu</a:t>
            </a:r>
            <a:r>
              <a:rPr lang="en-US" dirty="0" smtClean="0"/>
              <a:t> yang </a:t>
            </a:r>
            <a:r>
              <a:rPr lang="en-US" dirty="0" err="1" smtClean="0"/>
              <a:t>positif</a:t>
            </a:r>
            <a:r>
              <a:rPr lang="en-US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Penerapan</a:t>
            </a:r>
            <a:r>
              <a:rPr lang="en-US" dirty="0" smtClean="0"/>
              <a:t> </a:t>
            </a:r>
            <a:r>
              <a:rPr lang="en-US" dirty="0" err="1" smtClean="0"/>
              <a:t>kebajikan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asas</a:t>
            </a:r>
            <a:r>
              <a:rPr lang="en-US" dirty="0" smtClean="0"/>
              <a:t> moral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konstektual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keefetifan</a:t>
            </a:r>
            <a:r>
              <a:rPr lang="en-US" dirty="0" smtClean="0"/>
              <a:t> </a:t>
            </a:r>
            <a:r>
              <a:rPr lang="en-US" dirty="0" err="1" smtClean="0"/>
              <a:t>nilai-nilai</a:t>
            </a:r>
            <a:r>
              <a:rPr lang="en-US" dirty="0" smtClean="0"/>
              <a:t> moral </a:t>
            </a:r>
            <a:r>
              <a:rPr lang="en-US" dirty="0" err="1" smtClean="0"/>
              <a:t>itu</a:t>
            </a:r>
            <a:r>
              <a:rPr lang="en-US" dirty="0" smtClean="0"/>
              <a:t> </a:t>
            </a:r>
            <a:r>
              <a:rPr lang="en-US" dirty="0" err="1" smtClean="0"/>
              <a:t>sendiri</a:t>
            </a:r>
            <a:r>
              <a:rPr lang="en-US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Menentang</a:t>
            </a:r>
            <a:r>
              <a:rPr lang="en-US" dirty="0" smtClean="0"/>
              <a:t> </a:t>
            </a:r>
            <a:r>
              <a:rPr lang="en-US" dirty="0" err="1" smtClean="0"/>
              <a:t>nilai-nilai</a:t>
            </a:r>
            <a:r>
              <a:rPr lang="en-US" dirty="0" smtClean="0"/>
              <a:t> moral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mengantikan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ideologi</a:t>
            </a:r>
            <a:r>
              <a:rPr lang="en-US" dirty="0" smtClean="0"/>
              <a:t> </a:t>
            </a:r>
            <a:r>
              <a:rPr lang="en-US" dirty="0" err="1" smtClean="0"/>
              <a:t>politik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ajaran</a:t>
            </a:r>
            <a:r>
              <a:rPr lang="en-US" dirty="0" smtClean="0"/>
              <a:t> </a:t>
            </a:r>
            <a:r>
              <a:rPr lang="en-US" dirty="0" err="1" smtClean="0"/>
              <a:t>Marxisme</a:t>
            </a:r>
            <a:r>
              <a:rPr lang="en-US" dirty="0" smtClean="0"/>
              <a:t> </a:t>
            </a:r>
            <a:r>
              <a:rPr lang="en-US" dirty="0" err="1" smtClean="0"/>
              <a:t>materialistis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70976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LANJUTAN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 smtClean="0"/>
              <a:t>Berdasarkan</a:t>
            </a:r>
            <a:r>
              <a:rPr lang="en-US" dirty="0" smtClean="0"/>
              <a:t> </a:t>
            </a:r>
            <a:r>
              <a:rPr lang="en-US" dirty="0" err="1" smtClean="0"/>
              <a:t>peran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fungsi</a:t>
            </a:r>
            <a:r>
              <a:rPr lang="en-US" dirty="0" smtClean="0"/>
              <a:t> guru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agen</a:t>
            </a:r>
            <a:r>
              <a:rPr lang="en-US" dirty="0" smtClean="0"/>
              <a:t> moral </a:t>
            </a:r>
            <a:r>
              <a:rPr lang="en-US" dirty="0" err="1" smtClean="0"/>
              <a:t>pendekatan</a:t>
            </a:r>
            <a:r>
              <a:rPr lang="en-US" dirty="0" smtClean="0"/>
              <a:t> </a:t>
            </a:r>
            <a:r>
              <a:rPr lang="en-US" dirty="0" err="1" smtClean="0"/>
              <a:t>pertama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kedua</a:t>
            </a:r>
            <a:r>
              <a:rPr lang="en-US" dirty="0" smtClean="0"/>
              <a:t> </a:t>
            </a:r>
            <a:r>
              <a:rPr lang="en-US" dirty="0" err="1" smtClean="0"/>
              <a:t>masih</a:t>
            </a:r>
            <a:r>
              <a:rPr lang="en-US" dirty="0" smtClean="0"/>
              <a:t> </a:t>
            </a:r>
            <a:r>
              <a:rPr lang="en-US" dirty="0" err="1" smtClean="0"/>
              <a:t>dimungkinkan</a:t>
            </a:r>
            <a:r>
              <a:rPr lang="en-US" dirty="0" smtClean="0"/>
              <a:t> </a:t>
            </a:r>
            <a:r>
              <a:rPr lang="en-US" dirty="0" err="1" smtClean="0"/>
              <a:t>berjalan</a:t>
            </a:r>
            <a:r>
              <a:rPr lang="en-US" dirty="0" smtClean="0"/>
              <a:t>, </a:t>
            </a:r>
            <a:r>
              <a:rPr lang="en-US" dirty="0" err="1" smtClean="0"/>
              <a:t>namun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ketiga</a:t>
            </a:r>
            <a:r>
              <a:rPr lang="en-US" dirty="0" smtClean="0"/>
              <a:t> </a:t>
            </a:r>
            <a:r>
              <a:rPr lang="en-US" dirty="0" err="1" smtClean="0"/>
              <a:t>sudah</a:t>
            </a:r>
            <a:r>
              <a:rPr lang="en-US" dirty="0" smtClean="0"/>
              <a:t> </a:t>
            </a:r>
            <a:r>
              <a:rPr lang="en-US" dirty="0" err="1" smtClean="0"/>
              <a:t>mengarak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aktivitas</a:t>
            </a:r>
            <a:r>
              <a:rPr lang="en-US" dirty="0" smtClean="0"/>
              <a:t> </a:t>
            </a:r>
            <a:r>
              <a:rPr lang="en-US" dirty="0" err="1" smtClean="0"/>
              <a:t>ideologi</a:t>
            </a:r>
            <a:r>
              <a:rPr lang="en-US" dirty="0" smtClean="0"/>
              <a:t> </a:t>
            </a:r>
            <a:r>
              <a:rPr lang="en-US" dirty="0" err="1" smtClean="0"/>
              <a:t>politik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Pengetahuan</a:t>
            </a:r>
            <a:r>
              <a:rPr lang="en-US" dirty="0" smtClean="0"/>
              <a:t> </a:t>
            </a:r>
            <a:r>
              <a:rPr lang="en-US" dirty="0" err="1" smtClean="0"/>
              <a:t>etika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karakteristik</a:t>
            </a:r>
            <a:r>
              <a:rPr lang="en-US" dirty="0" smtClean="0"/>
              <a:t> </a:t>
            </a:r>
            <a:r>
              <a:rPr lang="en-US" dirty="0" err="1" smtClean="0"/>
              <a:t>penentu</a:t>
            </a:r>
            <a:r>
              <a:rPr lang="en-US" dirty="0" smtClean="0"/>
              <a:t> </a:t>
            </a:r>
            <a:r>
              <a:rPr lang="en-US" dirty="0" err="1" smtClean="0"/>
              <a:t>profesionalisme</a:t>
            </a:r>
            <a:r>
              <a:rPr lang="en-US" dirty="0" smtClean="0"/>
              <a:t> </a:t>
            </a:r>
            <a:r>
              <a:rPr lang="en-US" smtClean="0"/>
              <a:t>guru.</a:t>
            </a:r>
          </a:p>
          <a:p>
            <a:endParaRPr lang="en-US" dirty="0" smtClean="0"/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</a:t>
            </a:r>
            <a:r>
              <a:rPr lang="en-US" dirty="0" smtClean="0">
                <a:latin typeface="Aharoni" pitchFamily="2" charset="-79"/>
                <a:cs typeface="Aharoni" pitchFamily="2" charset="-79"/>
              </a:rPr>
              <a:t>CUKUP SEKIAN TERIMA KASIH</a:t>
            </a:r>
            <a:endParaRPr lang="en-US" dirty="0">
              <a:latin typeface="Aharoni" pitchFamily="2" charset="-79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9813388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791</TotalTime>
  <Words>519</Words>
  <Application>Microsoft Office PowerPoint</Application>
  <PresentationFormat>On-screen Show (4:3)</PresentationFormat>
  <Paragraphs>50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ETIKA PROFESI KEPENDIDIKAN</vt:lpstr>
      <vt:lpstr>INTEGRASI PENDIDIKAN MORAL DAN KARAKTER</vt:lpstr>
      <vt:lpstr>ETIKA FONDASI PROFESIONALISME GURU</vt:lpstr>
      <vt:lpstr>LANJUTAN</vt:lpstr>
      <vt:lpstr>PRAKTIK ETIS SEBAGAI IMPERATIF PROFESI</vt:lpstr>
      <vt:lpstr>LANJUTAN</vt:lpstr>
      <vt:lpstr>PENDEKATAN PENDIDIKAN KARAKTER</vt:lpstr>
      <vt:lpstr>PENDIDIKAN KARAKTER</vt:lpstr>
      <vt:lpstr>KEPEDULIAN SEBAGAI PENDIDIKAN MORAL</vt:lpstr>
      <vt:lpstr>KEADILAN SOSIAL</vt:lpstr>
      <vt:lpstr>TIGA PANDANGAN KEBAJIKAN DAN AZAS MORAL</vt:lpstr>
      <vt:lpstr>LANJUTAN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ETIKA PROFESI KEPENDIDIKAN</dc:title>
  <dc:creator>ismail - [2010]</dc:creator>
  <cp:lastModifiedBy>Windows User</cp:lastModifiedBy>
  <cp:revision>63</cp:revision>
  <dcterms:created xsi:type="dcterms:W3CDTF">2015-10-07T11:31:30Z</dcterms:created>
  <dcterms:modified xsi:type="dcterms:W3CDTF">2018-12-19T23:13:36Z</dcterms:modified>
</cp:coreProperties>
</file>