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embeddings/oleObject9.bin" ContentType="application/vnd.openxmlformats-officedocument.oleObject"/>
  <Override PartName="/ppt/embeddings/oleObject10.bin" ContentType="application/vnd.openxmlformats-officedocument.oleObject"/>
  <Override PartName="/ppt/embeddings/oleObject11.bin" ContentType="application/vnd.openxmlformats-officedocument.oleObject"/>
  <Override PartName="/ppt/embeddings/oleObject12.bin" ContentType="application/vnd.openxmlformats-officedocument.oleObject"/>
  <Override PartName="/ppt/embeddings/oleObject13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-129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Relationship Id="rId2" Type="http://schemas.openxmlformats.org/officeDocument/2006/relationships/image" Target="../media/image3.emf"/><Relationship Id="rId3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Relationship Id="rId2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Relationship Id="rId2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Relationship Id="rId2" Type="http://schemas.openxmlformats.org/officeDocument/2006/relationships/image" Target="../media/image10.emf"/><Relationship Id="rId3" Type="http://schemas.openxmlformats.org/officeDocument/2006/relationships/image" Target="../media/image1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Relationship Id="rId2" Type="http://schemas.openxmlformats.org/officeDocument/2006/relationships/image" Target="../media/image14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E6497-EB90-C243-9441-8EC1F897EE8D}" type="datetimeFigureOut">
              <a:t>3/27/17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E6497-EB90-C243-9441-8EC1F897EE8D}" type="datetimeFigureOut">
              <a:t>3/27/17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0B6C-43E2-7848-9775-2228DB87451C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E6497-EB90-C243-9441-8EC1F897EE8D}" type="datetimeFigureOut">
              <a:t>3/27/17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0B6C-43E2-7848-9775-2228DB87451C}" type="slidenum"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E6497-EB90-C243-9441-8EC1F897EE8D}" type="datetimeFigureOut">
              <a:t>3/27/17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0B6C-43E2-7848-9775-2228DB87451C}" type="slidenum"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E6497-EB90-C243-9441-8EC1F897EE8D}" type="datetimeFigureOut">
              <a:t>3/27/17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0B6C-43E2-7848-9775-2228DB87451C}" type="slidenum"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E6497-EB90-C243-9441-8EC1F897EE8D}" type="datetimeFigureOut">
              <a:t>3/27/17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0B6C-43E2-7848-9775-2228DB87451C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E6497-EB90-C243-9441-8EC1F897EE8D}" type="datetimeFigureOut">
              <a:t>3/27/17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0B6C-43E2-7848-9775-2228DB87451C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E6497-EB90-C243-9441-8EC1F897EE8D}" type="datetimeFigureOut">
              <a:t>3/27/17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0B6C-43E2-7848-9775-2228DB87451C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E6497-EB90-C243-9441-8EC1F897EE8D}" type="datetimeFigureOut">
              <a:t>3/27/17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0B6C-43E2-7848-9775-2228DB87451C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E6497-EB90-C243-9441-8EC1F897EE8D}" type="datetimeFigureOut">
              <a:t>3/27/17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0B6C-43E2-7848-9775-2228DB87451C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E6497-EB90-C243-9441-8EC1F897EE8D}" type="datetimeFigureOut">
              <a:t>3/27/17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0B6C-43E2-7848-9775-2228DB87451C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F4E6497-EB90-C243-9441-8EC1F897EE8D}" type="datetimeFigureOut">
              <a:t>3/27/17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6230B6C-43E2-7848-9775-2228DB87451C}" type="slidenum"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2.emf"/><Relationship Id="rId5" Type="http://schemas.openxmlformats.org/officeDocument/2006/relationships/oleObject" Target="../embeddings/oleObject2.bin"/><Relationship Id="rId6" Type="http://schemas.openxmlformats.org/officeDocument/2006/relationships/image" Target="../media/image3.emf"/><Relationship Id="rId7" Type="http://schemas.openxmlformats.org/officeDocument/2006/relationships/oleObject" Target="../embeddings/oleObject3.bin"/><Relationship Id="rId8" Type="http://schemas.openxmlformats.org/officeDocument/2006/relationships/image" Target="../media/image4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4" Type="http://schemas.openxmlformats.org/officeDocument/2006/relationships/image" Target="../media/image5.emf"/><Relationship Id="rId5" Type="http://schemas.openxmlformats.org/officeDocument/2006/relationships/oleObject" Target="../embeddings/oleObject5.bin"/><Relationship Id="rId6" Type="http://schemas.openxmlformats.org/officeDocument/2006/relationships/image" Target="../media/image6.e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4" Type="http://schemas.openxmlformats.org/officeDocument/2006/relationships/image" Target="../media/image5.emf"/><Relationship Id="rId5" Type="http://schemas.openxmlformats.org/officeDocument/2006/relationships/oleObject" Target="../embeddings/oleObject7.bin"/><Relationship Id="rId6" Type="http://schemas.openxmlformats.org/officeDocument/2006/relationships/image" Target="../media/image7.e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4" Type="http://schemas.openxmlformats.org/officeDocument/2006/relationships/image" Target="../media/image9.emf"/><Relationship Id="rId5" Type="http://schemas.openxmlformats.org/officeDocument/2006/relationships/oleObject" Target="../embeddings/oleObject9.bin"/><Relationship Id="rId6" Type="http://schemas.openxmlformats.org/officeDocument/2006/relationships/image" Target="../media/image10.emf"/><Relationship Id="rId7" Type="http://schemas.openxmlformats.org/officeDocument/2006/relationships/oleObject" Target="../embeddings/oleObject10.bin"/><Relationship Id="rId8" Type="http://schemas.openxmlformats.org/officeDocument/2006/relationships/image" Target="../media/image11.e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4" Type="http://schemas.openxmlformats.org/officeDocument/2006/relationships/image" Target="../media/image13.emf"/><Relationship Id="rId5" Type="http://schemas.openxmlformats.org/officeDocument/2006/relationships/oleObject" Target="../embeddings/oleObject12.bin"/><Relationship Id="rId6" Type="http://schemas.openxmlformats.org/officeDocument/2006/relationships/image" Target="../media/image14.emf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4" Type="http://schemas.openxmlformats.org/officeDocument/2006/relationships/image" Target="../media/image15.emf"/><Relationship Id="rId1" Type="http://schemas.openxmlformats.org/officeDocument/2006/relationships/vmlDrawing" Target="../drawings/vmlDrawing6.vml"/><Relationship Id="rId2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DISTRIBUSI MUATAN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4314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Muatan Ruang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Jika muatan didistribusikan dlm volume tertentu, maka setiap elemen muatan akan mempunyai kontribusi thd medan listrik di suatu ttk di luar daerah itu.</a:t>
            </a:r>
          </a:p>
          <a:p>
            <a:r>
              <a:rPr lang="en-US"/>
              <a:t>Rapat muatannya didefinisikan sbb</a:t>
            </a:r>
          </a:p>
          <a:p>
            <a:r>
              <a:rPr lang="en-US"/>
              <a:t>Dgn mengacu pd volume v, setiap muatan diferensial dQ membangkitkan medan listrik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2462927"/>
              </p:ext>
            </p:extLst>
          </p:nvPr>
        </p:nvGraphicFramePr>
        <p:xfrm>
          <a:off x="6365877" y="2861482"/>
          <a:ext cx="2168835" cy="9315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4" name="Equation" r:id="rId3" imgW="927100" imgH="355600" progId="Equation.3">
                  <p:embed/>
                </p:oleObj>
              </mc:Choice>
              <mc:Fallback>
                <p:oleObj name="Equation" r:id="rId3" imgW="927100" imgH="355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365877" y="2861482"/>
                        <a:ext cx="2168835" cy="93151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4558184"/>
              </p:ext>
            </p:extLst>
          </p:nvPr>
        </p:nvGraphicFramePr>
        <p:xfrm>
          <a:off x="1069975" y="4645025"/>
          <a:ext cx="2198688" cy="103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" name="Equation" r:id="rId5" imgW="939800" imgH="393700" progId="Equation.3">
                  <p:embed/>
                </p:oleObj>
              </mc:Choice>
              <mc:Fallback>
                <p:oleObj name="Equation" r:id="rId5" imgW="939800" imgH="393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069975" y="4645025"/>
                        <a:ext cx="2198688" cy="1031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7036565"/>
              </p:ext>
            </p:extLst>
          </p:nvPr>
        </p:nvGraphicFramePr>
        <p:xfrm>
          <a:off x="5302250" y="4757738"/>
          <a:ext cx="2406650" cy="103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6" name="Equation" r:id="rId7" imgW="1028700" imgH="393700" progId="Equation.3">
                  <p:embed/>
                </p:oleObj>
              </mc:Choice>
              <mc:Fallback>
                <p:oleObj name="Equation" r:id="rId7" imgW="1028700" imgH="393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302250" y="4757738"/>
                        <a:ext cx="2406650" cy="1031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ight Arrow 6"/>
          <p:cNvSpPr/>
          <p:nvPr/>
        </p:nvSpPr>
        <p:spPr>
          <a:xfrm>
            <a:off x="3847156" y="4957927"/>
            <a:ext cx="1083180" cy="39215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88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Muatan Lembaran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Muatan dpt juga tersebar pd permukaan atau lapisan tipis tertentu. </a:t>
            </a:r>
          </a:p>
          <a:p>
            <a:r>
              <a:rPr lang="en-US"/>
              <a:t>Setiap diferensial dQ di permukaan tadi menghasilkan diferensial medan listrik dititik P</a:t>
            </a:r>
          </a:p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/>
              <a:t>Jika rapat muatan permukaan itu adalah ρ</a:t>
            </a:r>
            <a:r>
              <a:rPr lang="en-US" baseline="-25000"/>
              <a:t>s</a:t>
            </a:r>
            <a:r>
              <a:rPr lang="en-US"/>
              <a:t> (C/m</a:t>
            </a:r>
            <a:r>
              <a:rPr lang="en-US" baseline="30000"/>
              <a:t>2</a:t>
            </a:r>
            <a:r>
              <a:rPr lang="en-US"/>
              <a:t>), maka</a:t>
            </a:r>
          </a:p>
          <a:p>
            <a:endParaRPr lang="en-US" baseline="30000"/>
          </a:p>
          <a:p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9399502"/>
              </p:ext>
            </p:extLst>
          </p:nvPr>
        </p:nvGraphicFramePr>
        <p:xfrm>
          <a:off x="901895" y="3393872"/>
          <a:ext cx="2198688" cy="103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6" name="Equation" r:id="rId3" imgW="939800" imgH="393700" progId="Equation.3">
                  <p:embed/>
                </p:oleObj>
              </mc:Choice>
              <mc:Fallback>
                <p:oleObj name="Equation" r:id="rId3" imgW="939800" imgH="393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01895" y="3393872"/>
                        <a:ext cx="2198688" cy="1031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4647992"/>
              </p:ext>
            </p:extLst>
          </p:nvPr>
        </p:nvGraphicFramePr>
        <p:xfrm>
          <a:off x="2609850" y="5225006"/>
          <a:ext cx="2525713" cy="103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7" name="Equation" r:id="rId5" imgW="1079500" imgH="393700" progId="Equation.3">
                  <p:embed/>
                </p:oleObj>
              </mc:Choice>
              <mc:Fallback>
                <p:oleObj name="Equation" r:id="rId5" imgW="1079500" imgH="393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609850" y="5225006"/>
                        <a:ext cx="2525713" cy="1031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785368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Muatan garis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Muatan yg tersebar sepanjang garis lurus, setiap muatan diferensial dQ sepanjang garis itu menghasilkan diferensial medan listrik</a:t>
            </a:r>
          </a:p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/>
              <a:t>Jika rapat muatan garis itu adalah </a:t>
            </a:r>
            <a:r>
              <a:rPr lang="en-US">
                <a:solidFill>
                  <a:schemeClr val="tx1"/>
                </a:solidFill>
              </a:rPr>
              <a:t>ρ</a:t>
            </a:r>
            <a:r>
              <a:rPr lang="en-US" i="1" baseline="-25000">
                <a:solidFill>
                  <a:schemeClr val="tx1"/>
                </a:solidFill>
              </a:rPr>
              <a:t>l</a:t>
            </a:r>
            <a:r>
              <a:rPr lang="en-US">
                <a:solidFill>
                  <a:schemeClr val="tx1"/>
                </a:solidFill>
              </a:rPr>
              <a:t> </a:t>
            </a:r>
            <a:r>
              <a:rPr lang="en-US"/>
              <a:t>(C/m), maka medan listrik di titik P adalah</a:t>
            </a:r>
          </a:p>
          <a:p>
            <a:endParaRPr lang="en-US"/>
          </a:p>
          <a:p>
            <a:endParaRPr lang="en-US"/>
          </a:p>
          <a:p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7798004"/>
              </p:ext>
            </p:extLst>
          </p:nvPr>
        </p:nvGraphicFramePr>
        <p:xfrm>
          <a:off x="901895" y="2877934"/>
          <a:ext cx="2198688" cy="103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Equation" r:id="rId3" imgW="939800" imgH="393700" progId="Equation.3">
                  <p:embed/>
                </p:oleObj>
              </mc:Choice>
              <mc:Fallback>
                <p:oleObj name="Equation" r:id="rId3" imgW="939800" imgH="393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01895" y="2877934"/>
                        <a:ext cx="2198688" cy="1031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0212729"/>
              </p:ext>
            </p:extLst>
          </p:nvPr>
        </p:nvGraphicFramePr>
        <p:xfrm>
          <a:off x="2668588" y="5224463"/>
          <a:ext cx="2406650" cy="103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Equation" r:id="rId5" imgW="1028700" imgH="393700" progId="Equation.3">
                  <p:embed/>
                </p:oleObj>
              </mc:Choice>
              <mc:Fallback>
                <p:oleObj name="Equation" r:id="rId5" imgW="1028700" imgH="393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668588" y="5224463"/>
                        <a:ext cx="2406650" cy="1031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547013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shot 2017-03-26 19.54.39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53" t="12219" r="18917" b="25698"/>
          <a:stretch/>
        </p:blipFill>
        <p:spPr>
          <a:xfrm>
            <a:off x="616293" y="612780"/>
            <a:ext cx="7862392" cy="5738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3711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Konfigurasi Muatan baku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8945068"/>
              </p:ext>
            </p:extLst>
          </p:nvPr>
        </p:nvGraphicFramePr>
        <p:xfrm>
          <a:off x="587929" y="1921615"/>
          <a:ext cx="8229600" cy="38404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/>
                        <a:t>Muatan Titik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  <a:p>
                      <a:endParaRPr lang="en-US"/>
                    </a:p>
                    <a:p>
                      <a:endParaRPr lang="en-US"/>
                    </a:p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/>
                        <a:t>Muatan Garis Takberhingga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  <a:p>
                      <a:endParaRPr lang="en-US"/>
                    </a:p>
                    <a:p>
                      <a:endParaRPr lang="en-US"/>
                    </a:p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/>
                        <a:t>Muatan Bidang Takberhingga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  <a:p>
                      <a:endParaRPr lang="en-US"/>
                    </a:p>
                    <a:p>
                      <a:endParaRPr lang="en-US"/>
                    </a:p>
                    <a:p>
                      <a:endParaRPr lang="en-US"/>
                    </a:p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5296637"/>
              </p:ext>
            </p:extLst>
          </p:nvPr>
        </p:nvGraphicFramePr>
        <p:xfrm>
          <a:off x="5118100" y="1924050"/>
          <a:ext cx="2020888" cy="103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2" name="Equation" r:id="rId3" imgW="863600" imgH="393700" progId="Equation.3">
                  <p:embed/>
                </p:oleObj>
              </mc:Choice>
              <mc:Fallback>
                <p:oleObj name="Equation" r:id="rId3" imgW="863600" imgH="393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118100" y="1924050"/>
                        <a:ext cx="2020888" cy="1031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1705619"/>
              </p:ext>
            </p:extLst>
          </p:nvPr>
        </p:nvGraphicFramePr>
        <p:xfrm>
          <a:off x="5107835" y="3197225"/>
          <a:ext cx="1784350" cy="103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3" name="Equation" r:id="rId5" imgW="762000" imgH="393700" progId="Equation.3">
                  <p:embed/>
                </p:oleObj>
              </mc:Choice>
              <mc:Fallback>
                <p:oleObj name="Equation" r:id="rId5" imgW="762000" imgH="393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107835" y="3197225"/>
                        <a:ext cx="1784350" cy="1031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938978"/>
              </p:ext>
            </p:extLst>
          </p:nvPr>
        </p:nvGraphicFramePr>
        <p:xfrm>
          <a:off x="5142012" y="4467225"/>
          <a:ext cx="1485900" cy="103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4" name="Equation" r:id="rId7" imgW="635000" imgH="393700" progId="Equation.3">
                  <p:embed/>
                </p:oleObj>
              </mc:Choice>
              <mc:Fallback>
                <p:oleObj name="Equation" r:id="rId7" imgW="635000" imgH="393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142012" y="4467225"/>
                        <a:ext cx="1485900" cy="1031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998399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Soal</a:t>
            </a:r>
          </a:p>
        </p:txBody>
      </p:sp>
      <p:pic>
        <p:nvPicPr>
          <p:cNvPr id="4" name="Content Placeholder 3" descr="Screenshot 2017-03-26 20.46.24.p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77" t="34434" r="33939" b="39063"/>
          <a:stretch/>
        </p:blipFill>
        <p:spPr>
          <a:xfrm>
            <a:off x="5143418" y="1823906"/>
            <a:ext cx="3870462" cy="3487375"/>
          </a:xfrm>
        </p:spPr>
      </p:pic>
      <p:sp>
        <p:nvSpPr>
          <p:cNvPr id="5" name="TextBox 4"/>
          <p:cNvSpPr txBox="1"/>
          <p:nvPr/>
        </p:nvSpPr>
        <p:spPr>
          <a:xfrm>
            <a:off x="808097" y="2059084"/>
            <a:ext cx="44252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/>
              <a:t>Tentukan kuat medan E di (0,Φ,h) dalam koordinat silindris yg disebabkan piringan bermuatan serbasama, r ≤ a, z = 0 (lihat gambar di samping</a:t>
            </a:r>
          </a:p>
        </p:txBody>
      </p:sp>
    </p:spTree>
    <p:extLst>
      <p:ext uri="{BB962C8B-B14F-4D97-AF65-F5344CB8AC3E}">
        <p14:creationId xmlns:p14="http://schemas.microsoft.com/office/powerpoint/2010/main" val="41539769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34968" y="522870"/>
            <a:ext cx="7881068" cy="7109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/>
              <a:t>Jika rapat muatan itu </a:t>
            </a:r>
            <a:r>
              <a:rPr lang="en-US" sz="2400">
                <a:latin typeface="Arial"/>
                <a:cs typeface="Arial"/>
              </a:rPr>
              <a:t> </a:t>
            </a:r>
            <a:r>
              <a:rPr lang="en-US" sz="2400">
                <a:solidFill>
                  <a:srgbClr val="000000"/>
                </a:solidFill>
                <a:latin typeface="Arial"/>
                <a:cs typeface="Arial"/>
              </a:rPr>
              <a:t>ρ</a:t>
            </a:r>
            <a:r>
              <a:rPr lang="en-US" sz="2400" baseline="-25000">
                <a:solidFill>
                  <a:srgbClr val="000000"/>
                </a:solidFill>
                <a:latin typeface="Arial"/>
                <a:cs typeface="Arial"/>
              </a:rPr>
              <a:t>s</a:t>
            </a:r>
            <a:r>
              <a:rPr lang="en-US" sz="2400">
                <a:solidFill>
                  <a:srgbClr val="000000"/>
                </a:solidFill>
              </a:rPr>
              <a:t> </a:t>
            </a:r>
            <a:r>
              <a:rPr lang="en-US" sz="2400"/>
              <a:t> ,</a:t>
            </a:r>
          </a:p>
          <a:p>
            <a:endParaRPr lang="en-US" sz="2400"/>
          </a:p>
          <a:p>
            <a:endParaRPr lang="en-US" sz="2400"/>
          </a:p>
          <a:p>
            <a:r>
              <a:rPr lang="en-US" sz="2400"/>
              <a:t>Komponen-komponen radialnya saling meniadakan, sebab itu</a:t>
            </a:r>
          </a:p>
          <a:p>
            <a:endParaRPr lang="en-US" sz="2400"/>
          </a:p>
          <a:p>
            <a:endParaRPr lang="en-US" sz="2400"/>
          </a:p>
          <a:p>
            <a:endParaRPr lang="en-US" sz="2400"/>
          </a:p>
          <a:p>
            <a:endParaRPr lang="en-US" sz="2400"/>
          </a:p>
          <a:p>
            <a:endParaRPr lang="en-US" sz="2400"/>
          </a:p>
          <a:p>
            <a:endParaRPr lang="en-US" sz="2400"/>
          </a:p>
          <a:p>
            <a:endParaRPr lang="en-US" sz="2400"/>
          </a:p>
          <a:p>
            <a:endParaRPr lang="en-US" sz="2400"/>
          </a:p>
          <a:p>
            <a:r>
              <a:rPr lang="en-US" sz="2400"/>
              <a:t>Perhatikan jika a </a:t>
            </a:r>
            <a:r>
              <a:rPr lang="en-US" sz="2400">
                <a:sym typeface="Wingdings"/>
              </a:rPr>
              <a:t> ∞, E  (</a:t>
            </a:r>
            <a:r>
              <a:rPr lang="en-US" sz="2400">
                <a:solidFill>
                  <a:srgbClr val="000000"/>
                </a:solidFill>
                <a:latin typeface="Arial"/>
                <a:cs typeface="Arial"/>
              </a:rPr>
              <a:t>ρ</a:t>
            </a:r>
            <a:r>
              <a:rPr lang="en-US" sz="2400" baseline="-25000">
                <a:solidFill>
                  <a:srgbClr val="000000"/>
                </a:solidFill>
                <a:latin typeface="Arial"/>
                <a:cs typeface="Arial"/>
              </a:rPr>
              <a:t>s</a:t>
            </a:r>
            <a:r>
              <a:rPr lang="en-US" sz="2400">
                <a:solidFill>
                  <a:srgbClr val="000000"/>
                </a:solidFill>
              </a:rPr>
              <a:t>/2ε</a:t>
            </a:r>
            <a:r>
              <a:rPr lang="en-US" sz="2400" baseline="-25000">
                <a:solidFill>
                  <a:srgbClr val="000000"/>
                </a:solidFill>
              </a:rPr>
              <a:t>0</a:t>
            </a:r>
            <a:r>
              <a:rPr lang="en-US" sz="2400">
                <a:solidFill>
                  <a:srgbClr val="000000"/>
                </a:solidFill>
              </a:rPr>
              <a:t>) a</a:t>
            </a:r>
            <a:r>
              <a:rPr lang="en-US" sz="2400" baseline="-25000">
                <a:solidFill>
                  <a:srgbClr val="000000"/>
                </a:solidFill>
              </a:rPr>
              <a:t>z</a:t>
            </a:r>
            <a:endParaRPr lang="en-US" sz="2400"/>
          </a:p>
          <a:p>
            <a:endParaRPr lang="en-US" sz="2400"/>
          </a:p>
          <a:p>
            <a:endParaRPr lang="en-US" sz="2400"/>
          </a:p>
          <a:p>
            <a:endParaRPr lang="en-US" sz="2400"/>
          </a:p>
          <a:p>
            <a:endParaRPr lang="en-US" sz="2400"/>
          </a:p>
          <a:p>
            <a:endParaRPr lang="en-US" sz="240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5377949"/>
              </p:ext>
            </p:extLst>
          </p:nvPr>
        </p:nvGraphicFramePr>
        <p:xfrm>
          <a:off x="4277381" y="246063"/>
          <a:ext cx="4754563" cy="1165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1" name="Equation" r:id="rId3" imgW="2032000" imgH="444500" progId="Equation.3">
                  <p:embed/>
                </p:oleObj>
              </mc:Choice>
              <mc:Fallback>
                <p:oleObj name="Equation" r:id="rId3" imgW="2032000" imgH="4445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277381" y="246063"/>
                        <a:ext cx="4754563" cy="1165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6217076"/>
              </p:ext>
            </p:extLst>
          </p:nvPr>
        </p:nvGraphicFramePr>
        <p:xfrm>
          <a:off x="634968" y="2687927"/>
          <a:ext cx="3833813" cy="2295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2" name="Equation" r:id="rId5" imgW="1638300" imgH="876300" progId="Equation.3">
                  <p:embed/>
                </p:oleObj>
              </mc:Choice>
              <mc:Fallback>
                <p:oleObj name="Equation" r:id="rId5" imgW="1638300" imgH="8763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34968" y="2687927"/>
                        <a:ext cx="3833813" cy="2295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106758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Latihan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Bidang datar – x + 3y – 6z =6 m mengandung distribusi muatan serbasama dengan kerapatan </a:t>
            </a:r>
            <a:r>
              <a:rPr lang="en-US">
                <a:solidFill>
                  <a:srgbClr val="000000"/>
                </a:solidFill>
                <a:latin typeface="Arial"/>
                <a:cs typeface="Arial"/>
              </a:rPr>
              <a:t>ρ</a:t>
            </a:r>
            <a:r>
              <a:rPr lang="en-US" baseline="-25000">
                <a:solidFill>
                  <a:srgbClr val="000000"/>
                </a:solidFill>
                <a:latin typeface="Arial"/>
                <a:cs typeface="Arial"/>
              </a:rPr>
              <a:t>s</a:t>
            </a:r>
            <a:r>
              <a:rPr lang="en-US">
                <a:solidFill>
                  <a:srgbClr val="000000"/>
                </a:solidFill>
              </a:rPr>
              <a:t> </a:t>
            </a:r>
            <a:r>
              <a:rPr lang="en-US"/>
              <a:t>= 0,53 nC/m</a:t>
            </a:r>
            <a:r>
              <a:rPr lang="en-US" baseline="30000"/>
              <a:t>2</a:t>
            </a:r>
            <a:r>
              <a:rPr lang="en-US"/>
              <a:t>. Tentukan E di sebelah yang mengadung titik asal.</a:t>
            </a:r>
          </a:p>
          <a:p>
            <a:endParaRPr lang="en-US"/>
          </a:p>
          <a:p>
            <a:r>
              <a:rPr lang="en-US"/>
              <a:t>Jawab:</a:t>
            </a:r>
          </a:p>
          <a:p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603594"/>
              </p:ext>
            </p:extLst>
          </p:nvPr>
        </p:nvGraphicFramePr>
        <p:xfrm>
          <a:off x="2805511" y="3341688"/>
          <a:ext cx="3890963" cy="1098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" name="Equation" r:id="rId3" imgW="1663700" imgH="419100" progId="Equation.3">
                  <p:embed/>
                </p:oleObj>
              </mc:Choice>
              <mc:Fallback>
                <p:oleObj name="Equation" r:id="rId3" imgW="1663700" imgH="4191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05511" y="3341688"/>
                        <a:ext cx="3890963" cy="1098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721289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Tugas ke-2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Suatu muatan lembaran yg serbasama, dengan </a:t>
            </a:r>
            <a:r>
              <a:rPr lang="en-US">
                <a:solidFill>
                  <a:srgbClr val="000000"/>
                </a:solidFill>
                <a:latin typeface="Arial"/>
                <a:cs typeface="Arial"/>
              </a:rPr>
              <a:t>ρ</a:t>
            </a:r>
            <a:r>
              <a:rPr lang="en-US" baseline="-25000">
                <a:solidFill>
                  <a:srgbClr val="000000"/>
                </a:solidFill>
                <a:latin typeface="Arial"/>
                <a:cs typeface="Arial"/>
              </a:rPr>
              <a:t>s</a:t>
            </a:r>
            <a:r>
              <a:rPr lang="en-US">
                <a:solidFill>
                  <a:srgbClr val="000000"/>
                </a:solidFill>
              </a:rPr>
              <a:t> = (-1/3π) nC/m</a:t>
            </a:r>
            <a:r>
              <a:rPr lang="en-US" baseline="30000">
                <a:solidFill>
                  <a:srgbClr val="000000"/>
                </a:solidFill>
              </a:rPr>
              <a:t>2</a:t>
            </a:r>
            <a:r>
              <a:rPr lang="en-US">
                <a:solidFill>
                  <a:srgbClr val="000000"/>
                </a:solidFill>
              </a:rPr>
              <a:t>, berkedudukan di z = 5 m, sedangkan suatu muatan garis yg serbasama dengan </a:t>
            </a:r>
            <a:r>
              <a:rPr lang="en-US">
                <a:solidFill>
                  <a:schemeClr val="tx1"/>
                </a:solidFill>
              </a:rPr>
              <a:t>ρ</a:t>
            </a:r>
            <a:r>
              <a:rPr lang="en-US" i="1" baseline="-25000">
                <a:solidFill>
                  <a:schemeClr val="tx1"/>
                </a:solidFill>
              </a:rPr>
              <a:t>l</a:t>
            </a:r>
            <a:r>
              <a:rPr lang="en-US">
                <a:solidFill>
                  <a:schemeClr val="tx1"/>
                </a:solidFill>
              </a:rPr>
              <a:t> = ( - 25 /9) nC/m, di z = -3 m, y = 3m. Tentukan medan listrik E di (0, -1, 0)</a:t>
            </a:r>
          </a:p>
          <a:p>
            <a:endParaRPr lang="en-US">
              <a:solidFill>
                <a:schemeClr val="tx1"/>
              </a:solidFill>
            </a:endParaRPr>
          </a:p>
          <a:p>
            <a:endParaRPr lang="en-US">
              <a:solidFill>
                <a:schemeClr val="tx1"/>
              </a:solidFill>
            </a:endParaRPr>
          </a:p>
          <a:p>
            <a:endParaRPr lang="en-US">
              <a:solidFill>
                <a:schemeClr val="tx1"/>
              </a:solidFill>
            </a:endParaRP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857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Executive.thmx</Template>
  <TotalTime>207</TotalTime>
  <Words>308</Words>
  <Application>Microsoft Macintosh PowerPoint</Application>
  <PresentationFormat>On-screen Show (4:3)</PresentationFormat>
  <Paragraphs>56</Paragraphs>
  <Slides>10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Executive</vt:lpstr>
      <vt:lpstr>Equation</vt:lpstr>
      <vt:lpstr>DISTRIBUSI MUATAN</vt:lpstr>
      <vt:lpstr>Muatan Ruang</vt:lpstr>
      <vt:lpstr>Muatan Lembaran</vt:lpstr>
      <vt:lpstr>Muatan garis</vt:lpstr>
      <vt:lpstr>PowerPoint Presentation</vt:lpstr>
      <vt:lpstr>Konfigurasi Muatan baku</vt:lpstr>
      <vt:lpstr>Soal</vt:lpstr>
      <vt:lpstr>PowerPoint Presentation</vt:lpstr>
      <vt:lpstr>Latihan</vt:lpstr>
      <vt:lpstr>Tugas ke-2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DISTRIBUSI MUATAN</dc:title>
  <dc:creator>harto</dc:creator>
  <cp:lastModifiedBy>harto</cp:lastModifiedBy>
  <cp:revision>15</cp:revision>
  <dcterms:created xsi:type="dcterms:W3CDTF">2017-03-26T12:40:36Z</dcterms:created>
  <dcterms:modified xsi:type="dcterms:W3CDTF">2017-03-27T02:23:06Z</dcterms:modified>
</cp:coreProperties>
</file>