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8" r:id="rId9"/>
    <p:sldId id="264" r:id="rId10"/>
    <p:sldId id="265" r:id="rId11"/>
    <p:sldId id="266" r:id="rId12"/>
    <p:sldId id="261" r:id="rId13"/>
    <p:sldId id="267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12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898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624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433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131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583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262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2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265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535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773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227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F23F8-7B45-46ED-9DAB-CD68285716AF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6B7E4-D4CC-407E-B2D4-19F2EC14BD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552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531016-helping-benja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46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25682" y="0"/>
            <a:ext cx="46829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0" b="1" dirty="0" smtClean="0">
                <a:ea typeface="+mj-ea"/>
                <a:cs typeface="+mj-cs"/>
              </a:rPr>
              <a:t>DRAWING</a:t>
            </a:r>
            <a:endParaRPr lang="en-US" sz="8000" b="1" dirty="0"/>
          </a:p>
        </p:txBody>
      </p:sp>
    </p:spTree>
    <p:extLst>
      <p:ext uri="{BB962C8B-B14F-4D97-AF65-F5344CB8AC3E}">
        <p14:creationId xmlns:p14="http://schemas.microsoft.com/office/powerpoint/2010/main" val="65296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DRAWING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rgbClr val="252525"/>
                </a:solidFill>
                <a:latin typeface="Arial"/>
              </a:rPr>
              <a:t>D</a:t>
            </a:r>
            <a:r>
              <a:rPr lang="en-US" b="0" i="1" dirty="0" smtClean="0">
                <a:effectLst/>
                <a:latin typeface="Arial"/>
              </a:rPr>
              <a:t>rawing,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kegiatan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membentuk</a:t>
            </a:r>
            <a:r>
              <a:rPr lang="en-US" b="0" i="0" dirty="0" smtClean="0">
                <a:effectLst/>
                <a:latin typeface="Arial"/>
              </a:rPr>
              <a:t> </a:t>
            </a:r>
            <a:r>
              <a:rPr lang="en-US" b="0" i="0" u="none" strike="noStrike" dirty="0" err="1" smtClean="0">
                <a:effectLst/>
                <a:latin typeface="Arial"/>
              </a:rPr>
              <a:t>imaji</a:t>
            </a:r>
            <a:r>
              <a:rPr lang="en-US" b="0" i="0" dirty="0" smtClean="0">
                <a:effectLst/>
                <a:latin typeface="Arial"/>
              </a:rPr>
              <a:t>, </a:t>
            </a:r>
            <a:r>
              <a:rPr lang="en-US" b="0" i="0" dirty="0" err="1" smtClean="0">
                <a:effectLst/>
                <a:latin typeface="Arial"/>
              </a:rPr>
              <a:t>dengan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menggunakan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banyak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pilihan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teknik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dan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alat</a:t>
            </a:r>
            <a:r>
              <a:rPr lang="en-US" b="0" i="0" dirty="0" smtClean="0">
                <a:effectLst/>
                <a:latin typeface="Arial"/>
              </a:rPr>
              <a:t>. </a:t>
            </a:r>
            <a:r>
              <a:rPr lang="en-US" b="0" i="0" dirty="0" err="1" smtClean="0">
                <a:effectLst/>
                <a:latin typeface="Arial"/>
              </a:rPr>
              <a:t>Bisa</a:t>
            </a:r>
            <a:r>
              <a:rPr lang="en-US" b="0" i="0" dirty="0" smtClean="0">
                <a:effectLst/>
                <a:latin typeface="Arial"/>
              </a:rPr>
              <a:t> pula </a:t>
            </a:r>
            <a:r>
              <a:rPr lang="en-US" b="0" i="0" dirty="0" err="1" smtClean="0">
                <a:effectLst/>
                <a:latin typeface="Arial"/>
              </a:rPr>
              <a:t>berarti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membuat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tanda-tanda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tertentu</a:t>
            </a:r>
            <a:r>
              <a:rPr lang="en-US" b="0" i="0" dirty="0" smtClean="0">
                <a:effectLst/>
                <a:latin typeface="Arial"/>
              </a:rPr>
              <a:t> di </a:t>
            </a:r>
            <a:r>
              <a:rPr lang="en-US" b="0" i="0" dirty="0" err="1" smtClean="0">
                <a:effectLst/>
                <a:latin typeface="Arial"/>
              </a:rPr>
              <a:t>atas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permukaan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dengan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mengolah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goresan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dari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alat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gambar</a:t>
            </a:r>
            <a:r>
              <a:rPr lang="en-US" b="0" i="0" dirty="0" smtClean="0">
                <a:effectLst/>
                <a:latin typeface="Arial"/>
              </a:rPr>
              <a:t>.</a:t>
            </a:r>
          </a:p>
          <a:p>
            <a:r>
              <a:rPr lang="en-US" dirty="0" err="1" smtClean="0">
                <a:latin typeface="Arial"/>
              </a:rPr>
              <a:t>Alat</a:t>
            </a:r>
            <a:r>
              <a:rPr lang="en-US" dirty="0" smtClean="0">
                <a:latin typeface="Arial"/>
              </a:rPr>
              <a:t> y</a:t>
            </a:r>
            <a:r>
              <a:rPr lang="en-US" b="0" i="0" dirty="0" smtClean="0">
                <a:effectLst/>
                <a:latin typeface="Arial"/>
              </a:rPr>
              <a:t>ang </a:t>
            </a:r>
            <a:r>
              <a:rPr lang="en-US" b="0" i="0" dirty="0" err="1" smtClean="0">
                <a:effectLst/>
                <a:latin typeface="Arial"/>
              </a:rPr>
              <a:t>sering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digunakan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adalah</a:t>
            </a:r>
            <a:r>
              <a:rPr lang="en-US" b="0" i="0" dirty="0" smtClean="0">
                <a:effectLst/>
                <a:latin typeface="Arial"/>
              </a:rPr>
              <a:t> </a:t>
            </a:r>
            <a:r>
              <a:rPr lang="en-US" b="0" i="0" u="none" strike="noStrike" dirty="0" err="1" smtClean="0">
                <a:effectLst/>
                <a:latin typeface="Arial"/>
              </a:rPr>
              <a:t>pensil</a:t>
            </a:r>
            <a:r>
              <a:rPr lang="en-US" b="0" i="0" u="none" strike="noStrike" dirty="0" smtClean="0">
                <a:effectLst/>
                <a:latin typeface="Arial"/>
              </a:rPr>
              <a:t>, </a:t>
            </a:r>
            <a:r>
              <a:rPr lang="en-US" b="0" i="0" u="none" strike="noStrike" dirty="0" err="1" smtClean="0">
                <a:effectLst/>
                <a:latin typeface="Arial"/>
              </a:rPr>
              <a:t>pena</a:t>
            </a:r>
            <a:r>
              <a:rPr lang="en-US" b="0" i="0" u="none" strike="noStrike" dirty="0" smtClean="0">
                <a:effectLst/>
                <a:latin typeface="Arial"/>
              </a:rPr>
              <a:t>, </a:t>
            </a:r>
            <a:r>
              <a:rPr lang="en-US" b="0" i="0" u="none" strike="noStrike" dirty="0" err="1" smtClean="0">
                <a:effectLst/>
                <a:latin typeface="Arial"/>
              </a:rPr>
              <a:t>kuas</a:t>
            </a:r>
            <a:r>
              <a:rPr lang="en-US" b="0" i="0" u="none" strike="noStrike" dirty="0" smtClean="0">
                <a:effectLst/>
                <a:latin typeface="Arial"/>
              </a:rPr>
              <a:t> </a:t>
            </a:r>
            <a:r>
              <a:rPr lang="en-US" b="0" i="0" u="none" strike="noStrike" dirty="0" err="1" smtClean="0">
                <a:effectLst/>
                <a:latin typeface="Arial"/>
              </a:rPr>
              <a:t>tinta</a:t>
            </a:r>
            <a:r>
              <a:rPr lang="en-US" b="0" i="0" u="none" strike="noStrike" dirty="0" smtClean="0">
                <a:effectLst/>
                <a:latin typeface="Arial"/>
              </a:rPr>
              <a:t>, </a:t>
            </a:r>
            <a:r>
              <a:rPr lang="en-US" b="0" i="0" u="none" strike="noStrike" dirty="0" err="1" smtClean="0">
                <a:effectLst/>
                <a:latin typeface="Arial"/>
              </a:rPr>
              <a:t>pensil</a:t>
            </a:r>
            <a:r>
              <a:rPr lang="en-US" b="0" i="0" u="none" strike="noStrike" dirty="0" smtClean="0">
                <a:effectLst/>
                <a:latin typeface="Arial"/>
              </a:rPr>
              <a:t> </a:t>
            </a:r>
            <a:r>
              <a:rPr lang="en-US" b="0" i="0" u="none" strike="noStrike" dirty="0" err="1" smtClean="0">
                <a:effectLst/>
                <a:latin typeface="Arial"/>
              </a:rPr>
              <a:t>warna</a:t>
            </a:r>
            <a:r>
              <a:rPr lang="en-US" b="0" i="0" u="none" strike="noStrike" dirty="0" smtClean="0">
                <a:effectLst/>
                <a:latin typeface="Arial"/>
              </a:rPr>
              <a:t>, crayon, </a:t>
            </a:r>
            <a:r>
              <a:rPr lang="en-US" b="0" i="0" u="none" strike="noStrike" dirty="0" err="1" smtClean="0">
                <a:effectLst/>
                <a:latin typeface="Arial"/>
              </a:rPr>
              <a:t>pensil</a:t>
            </a:r>
            <a:r>
              <a:rPr lang="en-US" b="0" i="0" u="none" strike="noStrike" dirty="0" smtClean="0">
                <a:effectLst/>
                <a:latin typeface="Arial"/>
              </a:rPr>
              <a:t> </a:t>
            </a:r>
            <a:r>
              <a:rPr lang="en-US" b="0" i="0" u="none" strike="noStrike" dirty="0" err="1" smtClean="0">
                <a:effectLst/>
                <a:latin typeface="Arial"/>
              </a:rPr>
              <a:t>konte</a:t>
            </a:r>
            <a:r>
              <a:rPr lang="en-US" b="0" i="0" u="none" strike="noStrike" dirty="0" smtClean="0">
                <a:effectLst/>
                <a:latin typeface="Arial"/>
              </a:rPr>
              <a:t> </a:t>
            </a:r>
            <a:r>
              <a:rPr lang="en-US" b="0" i="0" u="none" strike="noStrike" dirty="0" err="1" smtClean="0">
                <a:effectLst/>
                <a:latin typeface="Arial"/>
              </a:rPr>
              <a:t>dan</a:t>
            </a:r>
            <a:r>
              <a:rPr lang="en-US" b="0" i="0" u="none" strike="noStrike" dirty="0" smtClean="0">
                <a:effectLst/>
                <a:latin typeface="Arial"/>
              </a:rPr>
              <a:t> </a:t>
            </a:r>
            <a:r>
              <a:rPr lang="en-US" b="0" i="0" u="none" strike="noStrike" dirty="0" err="1" smtClean="0">
                <a:effectLst/>
                <a:latin typeface="Arial"/>
              </a:rPr>
              <a:t>spidol</a:t>
            </a:r>
            <a:r>
              <a:rPr lang="en-US" b="0" i="0" dirty="0" smtClean="0">
                <a:effectLst/>
                <a:latin typeface="Arial"/>
              </a:rPr>
              <a:t>. </a:t>
            </a:r>
            <a:r>
              <a:rPr lang="en-US" b="0" i="0" dirty="0" err="1" smtClean="0">
                <a:effectLst/>
                <a:latin typeface="Arial"/>
              </a:rPr>
              <a:t>Bisa</a:t>
            </a:r>
            <a:r>
              <a:rPr lang="en-US" b="0" i="0" dirty="0" smtClean="0">
                <a:effectLst/>
                <a:latin typeface="Arial"/>
              </a:rPr>
              <a:t> pula </a:t>
            </a:r>
            <a:r>
              <a:rPr lang="en-US" b="0" i="0" dirty="0" err="1" smtClean="0">
                <a:effectLst/>
                <a:latin typeface="Arial"/>
              </a:rPr>
              <a:t>dengan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peralatan</a:t>
            </a:r>
            <a:r>
              <a:rPr lang="en-US" b="0" i="0" dirty="0" smtClean="0">
                <a:effectLst/>
                <a:latin typeface="Arial"/>
              </a:rPr>
              <a:t> digital </a:t>
            </a:r>
            <a:r>
              <a:rPr lang="en-US" b="0" i="0" dirty="0" err="1" smtClean="0">
                <a:effectLst/>
                <a:latin typeface="Arial"/>
              </a:rPr>
              <a:t>seperti</a:t>
            </a:r>
            <a:r>
              <a:rPr lang="en-US" b="0" i="0" dirty="0" smtClean="0">
                <a:effectLst/>
                <a:latin typeface="Arial"/>
              </a:rPr>
              <a:t> stylus, mouse, </a:t>
            </a:r>
            <a:r>
              <a:rPr lang="en-US" b="0" i="0" dirty="0" err="1" smtClean="0">
                <a:effectLst/>
                <a:latin typeface="Arial"/>
              </a:rPr>
              <a:t>atau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alat</a:t>
            </a:r>
            <a:r>
              <a:rPr lang="en-US" b="0" i="0" dirty="0" smtClean="0">
                <a:effectLst/>
                <a:latin typeface="Arial"/>
              </a:rPr>
              <a:t> lain yang </a:t>
            </a:r>
            <a:r>
              <a:rPr lang="en-US" b="0" i="0" dirty="0" err="1" smtClean="0">
                <a:effectLst/>
                <a:latin typeface="Arial"/>
              </a:rPr>
              <a:t>menghasilkan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efek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sama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seperti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peralatan</a:t>
            </a:r>
            <a:r>
              <a:rPr lang="en-US" b="0" i="0" dirty="0" smtClean="0">
                <a:effectLst/>
                <a:latin typeface="Arial"/>
              </a:rPr>
              <a:t> manual.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60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92500" lnSpcReduction="10000"/>
          </a:bodyPr>
          <a:lstStyle/>
          <a:p>
            <a:r>
              <a:rPr lang="en-US" b="0" i="0" dirty="0" err="1" smtClean="0">
                <a:effectLst/>
                <a:latin typeface="Arial"/>
              </a:rPr>
              <a:t>Manusia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diketahui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telah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berusaha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membuat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karya</a:t>
            </a:r>
            <a:r>
              <a:rPr lang="en-US" b="0" i="0" dirty="0" smtClean="0">
                <a:effectLst/>
                <a:latin typeface="Arial"/>
              </a:rPr>
              <a:t> </a:t>
            </a:r>
            <a:r>
              <a:rPr lang="en-US" b="0" i="1" dirty="0" smtClean="0">
                <a:effectLst/>
                <a:latin typeface="Arial"/>
              </a:rPr>
              <a:t>drawing</a:t>
            </a:r>
            <a:r>
              <a:rPr lang="en-US" b="0" i="0" dirty="0" smtClean="0">
                <a:effectLst/>
                <a:latin typeface="Arial"/>
              </a:rPr>
              <a:t> </a:t>
            </a:r>
            <a:r>
              <a:rPr lang="en-US" b="0" i="0" dirty="0" err="1" smtClean="0">
                <a:effectLst/>
                <a:latin typeface="Arial"/>
              </a:rPr>
              <a:t>sejak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masa</a:t>
            </a:r>
            <a:r>
              <a:rPr lang="en-US" b="0" i="0" dirty="0" smtClean="0">
                <a:effectLst/>
                <a:latin typeface="Arial"/>
              </a:rPr>
              <a:t> </a:t>
            </a:r>
            <a:r>
              <a:rPr lang="en-US" b="0" i="0" strike="noStrike" dirty="0" err="1" smtClean="0">
                <a:effectLst/>
                <a:latin typeface="Arial"/>
              </a:rPr>
              <a:t>prasejarah</a:t>
            </a:r>
            <a:r>
              <a:rPr lang="en-US" b="0" i="0" dirty="0" smtClean="0">
                <a:effectLst/>
                <a:latin typeface="Arial"/>
              </a:rPr>
              <a:t>. </a:t>
            </a:r>
            <a:r>
              <a:rPr lang="en-US" b="0" i="0" dirty="0" err="1" smtClean="0">
                <a:effectLst/>
                <a:latin typeface="Arial"/>
              </a:rPr>
              <a:t>Kegiatan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ini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kemudian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menyebar</a:t>
            </a:r>
            <a:r>
              <a:rPr lang="en-US" b="0" i="0" dirty="0" smtClean="0">
                <a:effectLst/>
                <a:latin typeface="Arial"/>
              </a:rPr>
              <a:t> di </a:t>
            </a:r>
            <a:r>
              <a:rPr lang="en-US" b="0" i="0" dirty="0" err="1" smtClean="0">
                <a:effectLst/>
                <a:latin typeface="Arial"/>
              </a:rPr>
              <a:t>Eropa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sejak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tahun</a:t>
            </a:r>
            <a:r>
              <a:rPr lang="en-US" b="0" i="0" dirty="0" smtClean="0">
                <a:effectLst/>
                <a:latin typeface="Arial"/>
              </a:rPr>
              <a:t> 1400an </a:t>
            </a:r>
            <a:r>
              <a:rPr lang="en-US" b="0" i="0" dirty="0" err="1" smtClean="0">
                <a:effectLst/>
                <a:latin typeface="Arial"/>
              </a:rPr>
              <a:t>seiring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berkembangnya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penggunaan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kertas</a:t>
            </a:r>
            <a:r>
              <a:rPr lang="en-US" b="0" i="0" dirty="0" smtClean="0">
                <a:effectLst/>
                <a:latin typeface="Arial"/>
              </a:rPr>
              <a:t>. </a:t>
            </a:r>
            <a:r>
              <a:rPr lang="en-US" b="0" i="0" dirty="0" err="1" smtClean="0">
                <a:effectLst/>
                <a:latin typeface="Arial"/>
              </a:rPr>
              <a:t>Sejak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saat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itu</a:t>
            </a:r>
            <a:r>
              <a:rPr lang="en-US" b="0" i="0" dirty="0" smtClean="0">
                <a:effectLst/>
                <a:latin typeface="Arial"/>
              </a:rPr>
              <a:t>, </a:t>
            </a:r>
            <a:r>
              <a:rPr lang="en-US" b="0" i="0" dirty="0" err="1" smtClean="0">
                <a:effectLst/>
                <a:latin typeface="Arial"/>
              </a:rPr>
              <a:t>setiap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abad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telah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menghasilkan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karya-karya</a:t>
            </a:r>
            <a:r>
              <a:rPr lang="en-US" b="0" i="0" dirty="0" smtClean="0">
                <a:effectLst/>
                <a:latin typeface="Arial"/>
              </a:rPr>
              <a:t> </a:t>
            </a:r>
            <a:r>
              <a:rPr lang="en-US" b="0" i="1" dirty="0" smtClean="0">
                <a:effectLst/>
                <a:latin typeface="Arial"/>
              </a:rPr>
              <a:t>drawing </a:t>
            </a:r>
            <a:r>
              <a:rPr lang="en-US" b="0" i="0" dirty="0" err="1" smtClean="0">
                <a:effectLst/>
                <a:latin typeface="Arial"/>
              </a:rPr>
              <a:t>hebat</a:t>
            </a:r>
            <a:endParaRPr lang="en-US" b="0" i="0" dirty="0" smtClean="0">
              <a:effectLst/>
              <a:latin typeface="Arial"/>
            </a:endParaRPr>
          </a:p>
          <a:p>
            <a:r>
              <a:rPr lang="en-US" b="0" i="0" dirty="0" err="1" smtClean="0">
                <a:effectLst/>
                <a:latin typeface="Arial"/>
              </a:rPr>
              <a:t>Perupa</a:t>
            </a:r>
            <a:r>
              <a:rPr lang="en-US" b="0" i="0" dirty="0" smtClean="0">
                <a:effectLst/>
                <a:latin typeface="Arial"/>
              </a:rPr>
              <a:t> yang </a:t>
            </a:r>
            <a:r>
              <a:rPr lang="en-US" b="0" i="0" dirty="0" err="1" smtClean="0">
                <a:effectLst/>
                <a:latin typeface="Arial"/>
              </a:rPr>
              <a:t>terkenal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dengan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teknik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menggambar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pada</a:t>
            </a:r>
            <a:r>
              <a:rPr lang="en-US" b="0" i="0" dirty="0" smtClean="0">
                <a:effectLst/>
                <a:latin typeface="Arial"/>
              </a:rPr>
              <a:t> </a:t>
            </a:r>
            <a:r>
              <a:rPr lang="en-US" b="0" i="0" dirty="0" err="1" smtClean="0">
                <a:effectLst/>
                <a:latin typeface="Arial"/>
              </a:rPr>
              <a:t>tahun</a:t>
            </a:r>
            <a:r>
              <a:rPr lang="en-US" b="0" i="0" dirty="0" smtClean="0">
                <a:effectLst/>
                <a:latin typeface="Arial"/>
              </a:rPr>
              <a:t> </a:t>
            </a:r>
            <a:r>
              <a:rPr lang="en-US" b="0" i="0" u="none" strike="noStrike" dirty="0" smtClean="0">
                <a:effectLst/>
                <a:latin typeface="Arial"/>
              </a:rPr>
              <a:t>1400an</a:t>
            </a:r>
            <a:r>
              <a:rPr lang="en-US" b="0" i="0" dirty="0" smtClean="0">
                <a:effectLst/>
                <a:latin typeface="Arial"/>
              </a:rPr>
              <a:t>hingga </a:t>
            </a:r>
            <a:r>
              <a:rPr lang="en-US" b="0" i="0" u="none" strike="noStrike" dirty="0" smtClean="0">
                <a:effectLst/>
                <a:latin typeface="Arial"/>
              </a:rPr>
              <a:t>1500an</a:t>
            </a:r>
            <a:r>
              <a:rPr lang="en-US" b="0" i="0" dirty="0" smtClean="0">
                <a:effectLst/>
                <a:latin typeface="Arial"/>
              </a:rPr>
              <a:t> </a:t>
            </a:r>
            <a:r>
              <a:rPr lang="en-US" b="0" i="0" dirty="0" err="1" smtClean="0">
                <a:effectLst/>
                <a:latin typeface="Arial"/>
              </a:rPr>
              <a:t>antara</a:t>
            </a:r>
            <a:r>
              <a:rPr lang="en-US" b="0" i="0" dirty="0" smtClean="0">
                <a:effectLst/>
                <a:latin typeface="Arial"/>
              </a:rPr>
              <a:t> lain Leonardo da Vinci, Albrecht Durer, Michelangelo, </a:t>
            </a:r>
            <a:r>
              <a:rPr lang="en-US" b="0" i="0" dirty="0" err="1" smtClean="0">
                <a:effectLst/>
                <a:latin typeface="Arial"/>
              </a:rPr>
              <a:t>dan</a:t>
            </a:r>
            <a:r>
              <a:rPr lang="en-US" b="0" i="0" dirty="0" smtClean="0">
                <a:effectLst/>
                <a:latin typeface="Arial"/>
              </a:rPr>
              <a:t> Raphael.</a:t>
            </a:r>
          </a:p>
        </p:txBody>
      </p:sp>
    </p:spTree>
    <p:extLst>
      <p:ext uri="{BB962C8B-B14F-4D97-AF65-F5344CB8AC3E}">
        <p14:creationId xmlns:p14="http://schemas.microsoft.com/office/powerpoint/2010/main" val="174068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3962400" cy="6213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738" y="152400"/>
            <a:ext cx="47625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66800" y="6060027"/>
            <a:ext cx="24383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Arial"/>
              </a:rPr>
              <a:t>Leonardo da Vinci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769199" y="5943600"/>
            <a:ext cx="18373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Arial"/>
              </a:rPr>
              <a:t>Albrecht Durer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785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4406951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601" y="228600"/>
            <a:ext cx="4523139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83124" y="5917585"/>
            <a:ext cx="16979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Arial"/>
              </a:rPr>
              <a:t>Michelangelo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6356340" y="5717530"/>
            <a:ext cx="11416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Arial"/>
              </a:rPr>
              <a:t>Raphael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47647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(media)</a:t>
            </a:r>
            <a:endParaRPr lang="en-US" dirty="0"/>
          </a:p>
        </p:txBody>
      </p:sp>
      <p:pic>
        <p:nvPicPr>
          <p:cNvPr id="2050" name="Picture 2" descr="D:\UNIVERSITAS PGRI (seni rupa)\contoh gambar\arsiran dan warna\10653762_821945814503675_71845368235804491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76363"/>
            <a:ext cx="7616271" cy="540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2451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NIVERSITAS PGRI (seni rupa)\contoh gambar\arsiran dan warna\10177469_610397679056046_734912198023901524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"/>
            <a:ext cx="6553199" cy="655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108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686800" cy="6303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822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UNIVERSITAS PGRI (seni rupa)\contoh gambar\anatomi\1610792_827882000576723_918420111969013211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"/>
            <a:ext cx="6096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400800" y="914400"/>
            <a:ext cx="243688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ea typeface="+mj-ea"/>
                <a:cs typeface="+mj-cs"/>
              </a:rPr>
              <a:t>Media </a:t>
            </a:r>
            <a:r>
              <a:rPr lang="en-US" sz="2800" dirty="0" err="1" smtClean="0">
                <a:solidFill>
                  <a:prstClr val="black"/>
                </a:solidFill>
                <a:ea typeface="+mj-ea"/>
                <a:cs typeface="+mj-cs"/>
              </a:rPr>
              <a:t>memiliki</a:t>
            </a:r>
            <a:endParaRPr lang="en-US" sz="28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r>
              <a:rPr lang="en-US" sz="2800" dirty="0" err="1" smtClean="0">
                <a:solidFill>
                  <a:prstClr val="black"/>
                </a:solidFill>
                <a:ea typeface="+mj-ea"/>
                <a:cs typeface="+mj-cs"/>
              </a:rPr>
              <a:t>Karakter</a:t>
            </a:r>
            <a:r>
              <a:rPr lang="en-US" sz="2800" dirty="0" smtClean="0">
                <a:solidFill>
                  <a:prstClr val="black"/>
                </a:solidFill>
                <a:ea typeface="+mj-ea"/>
                <a:cs typeface="+mj-cs"/>
              </a:rPr>
              <a:t> yang </a:t>
            </a:r>
          </a:p>
          <a:p>
            <a:r>
              <a:rPr lang="en-US" sz="2800" dirty="0" err="1" smtClean="0">
                <a:solidFill>
                  <a:prstClr val="black"/>
                </a:solidFill>
                <a:ea typeface="+mj-ea"/>
                <a:cs typeface="+mj-cs"/>
              </a:rPr>
              <a:t>tidak</a:t>
            </a:r>
            <a:r>
              <a:rPr lang="en-US" sz="2800" dirty="0" smtClean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ea typeface="+mj-ea"/>
                <a:cs typeface="+mj-cs"/>
              </a:rPr>
              <a:t>sama</a:t>
            </a:r>
            <a:endParaRPr lang="en-US" sz="2800" dirty="0" smtClean="0">
              <a:solidFill>
                <a:prstClr val="black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85265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UNIVERSITAS PGRI (seni rupa)\contoh gambar\anatomi\10345830_825703074127949_224670002175344097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"/>
            <a:ext cx="6096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477000" y="685800"/>
            <a:ext cx="259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err="1" smtClean="0">
                <a:solidFill>
                  <a:prstClr val="black"/>
                </a:solidFill>
              </a:rPr>
              <a:t>Tehnik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goresan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atau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arsiran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dalam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menggambar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juga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berfariasi</a:t>
            </a: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783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0" y="884238"/>
            <a:ext cx="3810000" cy="528796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Proses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membuat</a:t>
            </a:r>
            <a:r>
              <a:rPr lang="en-US" sz="3200" dirty="0" smtClean="0"/>
              <a:t> </a:t>
            </a:r>
            <a:r>
              <a:rPr lang="en-US" sz="3200" dirty="0" err="1" smtClean="0"/>
              <a:t>karya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err="1" smtClean="0"/>
              <a:t>penggunaan</a:t>
            </a:r>
            <a:r>
              <a:rPr lang="en-US" sz="3200" dirty="0" smtClean="0"/>
              <a:t> </a:t>
            </a:r>
            <a:r>
              <a:rPr lang="en-US" sz="3200" dirty="0" err="1" smtClean="0"/>
              <a:t>berbagai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err="1" smtClean="0"/>
              <a:t>macam</a:t>
            </a:r>
            <a:r>
              <a:rPr lang="en-US" sz="3200" dirty="0" smtClean="0"/>
              <a:t> media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br>
              <a:rPr lang="en-US" sz="3200" dirty="0" smtClean="0"/>
            </a:br>
            <a:r>
              <a:rPr lang="en-US" sz="3200" dirty="0" err="1" smtClean="0"/>
              <a:t>tehnik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err="1" smtClean="0"/>
              <a:t>memaksimalkan</a:t>
            </a:r>
            <a:r>
              <a:rPr lang="en-US" sz="3200" dirty="0" smtClean="0"/>
              <a:t> </a:t>
            </a:r>
            <a:br>
              <a:rPr lang="en-US" sz="3200" dirty="0" smtClean="0"/>
            </a:br>
            <a:r>
              <a:rPr lang="en-US" sz="3200" dirty="0" err="1" smtClean="0"/>
              <a:t>hasil</a:t>
            </a:r>
            <a:r>
              <a:rPr lang="en-US" sz="3200" dirty="0" smtClean="0"/>
              <a:t> </a:t>
            </a:r>
            <a:r>
              <a:rPr lang="en-US" sz="3200" dirty="0" err="1" smtClean="0"/>
              <a:t>gabar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pic>
        <p:nvPicPr>
          <p:cNvPr id="5122" name="Picture 2" descr="D:\UNIVERSITAS PGRI (seni rupa)\contoh gambar\anatomi\10561577_747798935286131_65917108074257445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7" y="80194"/>
            <a:ext cx="4465075" cy="334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UNIVERSITAS PGRI (seni rupa)\contoh gambar\anatomi\10376841_10152662952994903_177602710448512879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7" y="3505200"/>
            <a:ext cx="4465075" cy="326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090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Konsep</a:t>
            </a:r>
            <a:r>
              <a:rPr lang="en-US" dirty="0" smtClean="0"/>
              <a:t>, </a:t>
            </a:r>
            <a:r>
              <a:rPr lang="en-US" dirty="0" err="1" smtClean="0"/>
              <a:t>Konteks</a:t>
            </a:r>
            <a:r>
              <a:rPr lang="en-US" dirty="0" smtClean="0"/>
              <a:t>, </a:t>
            </a:r>
            <a:r>
              <a:rPr lang="en-US" dirty="0" err="1" smtClean="0"/>
              <a:t>Konten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638800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>
                <a:ea typeface="Calibri"/>
                <a:cs typeface="Times New Roman"/>
              </a:rPr>
              <a:t>Konsep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merupakan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abstraksi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suatu</a:t>
            </a:r>
            <a:r>
              <a:rPr lang="en-US" dirty="0">
                <a:ea typeface="Calibri"/>
                <a:cs typeface="Times New Roman"/>
              </a:rPr>
              <a:t> ide </a:t>
            </a:r>
            <a:r>
              <a:rPr lang="en-US" dirty="0" err="1">
                <a:ea typeface="Calibri"/>
                <a:cs typeface="Times New Roman"/>
              </a:rPr>
              <a:t>atau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gambaran</a:t>
            </a:r>
            <a:r>
              <a:rPr lang="en-US" dirty="0">
                <a:ea typeface="Calibri"/>
                <a:cs typeface="Times New Roman"/>
              </a:rPr>
              <a:t> mental, yang </a:t>
            </a:r>
            <a:r>
              <a:rPr lang="en-US" dirty="0" err="1">
                <a:ea typeface="Calibri"/>
                <a:cs typeface="Times New Roman"/>
              </a:rPr>
              <a:t>dinyatakan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dalam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suatu</a:t>
            </a:r>
            <a:r>
              <a:rPr lang="en-US" dirty="0">
                <a:ea typeface="Calibri"/>
                <a:cs typeface="Times New Roman"/>
              </a:rPr>
              <a:t> kata </a:t>
            </a:r>
            <a:r>
              <a:rPr lang="en-US" dirty="0" err="1">
                <a:ea typeface="Calibri"/>
                <a:cs typeface="Times New Roman"/>
              </a:rPr>
              <a:t>atau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simbol</a:t>
            </a:r>
            <a:r>
              <a:rPr lang="en-US" dirty="0">
                <a:ea typeface="Calibri"/>
                <a:cs typeface="Times New Roman"/>
              </a:rPr>
              <a:t>. </a:t>
            </a:r>
            <a:r>
              <a:rPr lang="en-US" dirty="0" err="1">
                <a:ea typeface="Calibri"/>
                <a:cs typeface="Times New Roman"/>
              </a:rPr>
              <a:t>Konsep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dinyatakan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juga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sebagai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bagian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dari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pengetahuan</a:t>
            </a:r>
            <a:r>
              <a:rPr lang="en-US" dirty="0">
                <a:ea typeface="Calibri"/>
                <a:cs typeface="Times New Roman"/>
              </a:rPr>
              <a:t> yang </a:t>
            </a:r>
            <a:r>
              <a:rPr lang="en-US" dirty="0" err="1" smtClean="0">
                <a:ea typeface="Calibri"/>
                <a:cs typeface="Times New Roman"/>
              </a:rPr>
              <a:t>dibangun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dari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berbagai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macam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kharakteristik</a:t>
            </a:r>
            <a:endParaRPr lang="en-US" dirty="0" smtClean="0">
              <a:ea typeface="Calibri"/>
              <a:cs typeface="Times New Roman"/>
            </a:endParaRPr>
          </a:p>
          <a:p>
            <a:r>
              <a:rPr lang="en-US" dirty="0" err="1" smtClean="0">
                <a:ea typeface="Calibri"/>
                <a:cs typeface="Times New Roman"/>
              </a:rPr>
              <a:t>Konteks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meliputi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ruangan</a:t>
            </a:r>
            <a:r>
              <a:rPr lang="en-US" dirty="0">
                <a:ea typeface="Calibri"/>
                <a:cs typeface="Times New Roman"/>
              </a:rPr>
              <a:t>, </a:t>
            </a:r>
            <a:r>
              <a:rPr lang="en-US" dirty="0" err="1">
                <a:ea typeface="Calibri"/>
                <a:cs typeface="Times New Roman"/>
              </a:rPr>
              <a:t>obyek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nyata</a:t>
            </a:r>
            <a:r>
              <a:rPr lang="en-US" dirty="0" smtClean="0">
                <a:ea typeface="Calibri"/>
                <a:cs typeface="Times New Roman"/>
              </a:rPr>
              <a:t>. </a:t>
            </a:r>
            <a:r>
              <a:rPr lang="en-US" dirty="0" err="1">
                <a:ea typeface="Calibri"/>
                <a:cs typeface="Times New Roman"/>
              </a:rPr>
              <a:t>F</a:t>
            </a:r>
            <a:r>
              <a:rPr lang="en-US" dirty="0" err="1" smtClean="0">
                <a:ea typeface="Calibri"/>
                <a:cs typeface="Times New Roman"/>
              </a:rPr>
              <a:t>aktor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sosio-psikologis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menyangkut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faktor-faktor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seperti</a:t>
            </a:r>
            <a:r>
              <a:rPr lang="en-US" dirty="0">
                <a:ea typeface="Calibri"/>
                <a:cs typeface="Times New Roman"/>
              </a:rPr>
              <a:t> status orang-orang yang </a:t>
            </a:r>
            <a:r>
              <a:rPr lang="en-US" dirty="0" err="1">
                <a:ea typeface="Calibri"/>
                <a:cs typeface="Times New Roman"/>
              </a:rPr>
              <a:t>terlibat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dalam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hubungan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komunikasi</a:t>
            </a:r>
            <a:r>
              <a:rPr lang="en-US" dirty="0">
                <a:ea typeface="Calibri"/>
                <a:cs typeface="Times New Roman"/>
              </a:rPr>
              <a:t>, </a:t>
            </a:r>
            <a:r>
              <a:rPr lang="en-US" dirty="0" err="1">
                <a:ea typeface="Calibri"/>
                <a:cs typeface="Times New Roman"/>
              </a:rPr>
              <a:t>peran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mereka</a:t>
            </a:r>
            <a:r>
              <a:rPr lang="en-US" dirty="0">
                <a:ea typeface="Calibri"/>
                <a:cs typeface="Times New Roman"/>
              </a:rPr>
              <a:t>, </a:t>
            </a:r>
            <a:r>
              <a:rPr lang="en-US" dirty="0" err="1">
                <a:ea typeface="Calibri"/>
                <a:cs typeface="Times New Roman"/>
              </a:rPr>
              <a:t>dan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tingkat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kesungguhannya</a:t>
            </a:r>
            <a:r>
              <a:rPr lang="en-US" dirty="0">
                <a:ea typeface="Calibri"/>
                <a:cs typeface="Times New Roman"/>
              </a:rPr>
              <a:t>. </a:t>
            </a:r>
            <a:r>
              <a:rPr lang="en-US" dirty="0" err="1">
                <a:ea typeface="Calibri"/>
                <a:cs typeface="Times New Roman"/>
              </a:rPr>
              <a:t>Dimensi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pemilihan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waktu</a:t>
            </a:r>
            <a:r>
              <a:rPr lang="en-US" dirty="0">
                <a:ea typeface="Calibri"/>
                <a:cs typeface="Times New Roman"/>
              </a:rPr>
              <a:t> </a:t>
            </a:r>
            <a:r>
              <a:rPr lang="en-US" dirty="0" err="1" smtClean="0">
                <a:ea typeface="Calibri"/>
                <a:cs typeface="Times New Roman"/>
              </a:rPr>
              <a:t>atau</a:t>
            </a:r>
            <a:r>
              <a:rPr lang="en-US" dirty="0" smtClean="0">
                <a:ea typeface="Calibri"/>
                <a:cs typeface="Times New Roman"/>
              </a:rPr>
              <a:t> tempo</a:t>
            </a:r>
            <a:r>
              <a:rPr lang="en-US" dirty="0">
                <a:ea typeface="Calibri"/>
                <a:cs typeface="Times New Roman"/>
              </a:rPr>
              <a:t> </a:t>
            </a:r>
            <a:r>
              <a:rPr lang="en-US" dirty="0" err="1">
                <a:ea typeface="Calibri"/>
                <a:cs typeface="Times New Roman"/>
              </a:rPr>
              <a:t>suatu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konteks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meliputi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hari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dan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rentetan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peristimwa</a:t>
            </a:r>
            <a:r>
              <a:rPr lang="en-US" dirty="0">
                <a:ea typeface="Calibri"/>
                <a:cs typeface="Times New Roman"/>
              </a:rPr>
              <a:t> yang </a:t>
            </a:r>
            <a:r>
              <a:rPr lang="en-US" dirty="0" err="1">
                <a:ea typeface="Calibri"/>
                <a:cs typeface="Times New Roman"/>
              </a:rPr>
              <a:t>dirasakan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terjadi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>
                <a:ea typeface="Calibri"/>
                <a:cs typeface="Times New Roman"/>
              </a:rPr>
              <a:t>sebelum</a:t>
            </a:r>
            <a:r>
              <a:rPr lang="en-US" dirty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peristiwa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komunikasi</a:t>
            </a:r>
            <a:endParaRPr lang="en-US" dirty="0" smtClean="0">
              <a:ea typeface="Calibri"/>
              <a:cs typeface="Times New Roman"/>
            </a:endParaRPr>
          </a:p>
          <a:p>
            <a:r>
              <a:rPr lang="en-US" dirty="0" err="1" smtClean="0">
                <a:ea typeface="Calibri"/>
                <a:cs typeface="Times New Roman"/>
              </a:rPr>
              <a:t>Konten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adalah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informasi</a:t>
            </a:r>
            <a:r>
              <a:rPr lang="en-US" dirty="0">
                <a:ea typeface="Calibri"/>
                <a:cs typeface="Times New Roman"/>
              </a:rPr>
              <a:t> </a:t>
            </a:r>
            <a:r>
              <a:rPr lang="en-US" dirty="0" smtClean="0">
                <a:ea typeface="Calibri"/>
                <a:cs typeface="Times New Roman"/>
              </a:rPr>
              <a:t>yang </a:t>
            </a:r>
            <a:r>
              <a:rPr lang="en-US" dirty="0" err="1" smtClean="0">
                <a:ea typeface="Calibri"/>
                <a:cs typeface="Times New Roman"/>
              </a:rPr>
              <a:t>tersedia</a:t>
            </a:r>
            <a:r>
              <a:rPr lang="en-US" dirty="0" smtClean="0">
                <a:ea typeface="Calibri"/>
                <a:cs typeface="Times New Roman"/>
              </a:rPr>
              <a:t>, </a:t>
            </a:r>
            <a:r>
              <a:rPr lang="en-US" dirty="0" err="1" smtClean="0">
                <a:ea typeface="Calibri"/>
                <a:cs typeface="Times New Roman"/>
              </a:rPr>
              <a:t>melalui</a:t>
            </a:r>
            <a:r>
              <a:rPr lang="en-US" dirty="0" smtClean="0">
                <a:ea typeface="Calibri"/>
                <a:cs typeface="Times New Roman"/>
              </a:rPr>
              <a:t> media </a:t>
            </a:r>
            <a:r>
              <a:rPr lang="en-US" dirty="0" err="1" smtClean="0">
                <a:ea typeface="Calibri"/>
                <a:cs typeface="Times New Roman"/>
              </a:rPr>
              <a:t>atau</a:t>
            </a:r>
            <a:r>
              <a:rPr lang="en-US" dirty="0" smtClean="0">
                <a:ea typeface="Calibri"/>
                <a:cs typeface="Times New Roman"/>
              </a:rPr>
              <a:t> </a:t>
            </a:r>
            <a:r>
              <a:rPr lang="en-US" dirty="0" err="1" smtClean="0">
                <a:ea typeface="Calibri"/>
                <a:cs typeface="Times New Roman"/>
              </a:rPr>
              <a:t>sesuatu</a:t>
            </a:r>
            <a:r>
              <a:rPr lang="en-US" dirty="0" smtClean="0">
                <a:ea typeface="Calibri"/>
                <a:cs typeface="Times New Roman"/>
              </a:rPr>
              <a:t> yang familiar di </a:t>
            </a:r>
            <a:r>
              <a:rPr lang="en-US" dirty="0" err="1" smtClean="0">
                <a:ea typeface="Calibri"/>
                <a:cs typeface="Times New Roman"/>
              </a:rPr>
              <a:t>masyarakat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462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Berawal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(</a:t>
            </a:r>
            <a:r>
              <a:rPr lang="en-US" dirty="0" err="1" smtClean="0"/>
              <a:t>tema</a:t>
            </a:r>
            <a:r>
              <a:rPr lang="en-US" dirty="0" smtClean="0"/>
              <a:t> yang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diangkat</a:t>
            </a:r>
            <a:r>
              <a:rPr lang="en-US" dirty="0" smtClean="0"/>
              <a:t>/ </a:t>
            </a:r>
            <a:r>
              <a:rPr lang="en-US" dirty="0" err="1" smtClean="0"/>
              <a:t>diungkapkan</a:t>
            </a:r>
            <a:r>
              <a:rPr lang="en-US" dirty="0" smtClean="0"/>
              <a:t>)</a:t>
            </a:r>
          </a:p>
          <a:p>
            <a:r>
              <a:rPr lang="en-US" dirty="0" smtClean="0"/>
              <a:t>Kata </a:t>
            </a:r>
            <a:r>
              <a:rPr lang="en-US" dirty="0" err="1" smtClean="0"/>
              <a:t>kunci</a:t>
            </a:r>
            <a:r>
              <a:rPr lang="en-US" dirty="0" smtClean="0"/>
              <a:t>: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poin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yang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disampaikan</a:t>
            </a:r>
            <a:endParaRPr lang="en-US" dirty="0" smtClean="0"/>
          </a:p>
          <a:p>
            <a:r>
              <a:rPr lang="en-US" dirty="0" err="1" smtClean="0"/>
              <a:t>Falsafah</a:t>
            </a:r>
            <a:r>
              <a:rPr lang="en-US" dirty="0" smtClean="0"/>
              <a:t>: </a:t>
            </a:r>
            <a:r>
              <a:rPr lang="en-US" dirty="0" err="1" smtClean="0"/>
              <a:t>gagasan</a:t>
            </a:r>
            <a:r>
              <a:rPr lang="en-US" dirty="0" smtClean="0"/>
              <a:t>,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batin</a:t>
            </a:r>
            <a:r>
              <a:rPr lang="en-US" dirty="0" smtClean="0"/>
              <a:t> yang paling </a:t>
            </a:r>
            <a:r>
              <a:rPr lang="en-US" dirty="0" err="1" smtClean="0"/>
              <a:t>dasar</a:t>
            </a:r>
            <a:r>
              <a:rPr lang="en-US" dirty="0" smtClean="0"/>
              <a:t>, </a:t>
            </a:r>
            <a:r>
              <a:rPr lang="en-US" dirty="0" err="1" smtClean="0"/>
              <a:t>dilihat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Relefansi</a:t>
            </a:r>
            <a:r>
              <a:rPr lang="en-US" dirty="0" smtClean="0"/>
              <a:t>: </a:t>
            </a:r>
            <a:r>
              <a:rPr lang="en-US" dirty="0" err="1" smtClean="0"/>
              <a:t>hubungan</a:t>
            </a:r>
            <a:r>
              <a:rPr lang="en-US" dirty="0" smtClean="0"/>
              <a:t> (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kekinian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Visualisasi</a:t>
            </a:r>
            <a:r>
              <a:rPr lang="en-US" dirty="0" smtClean="0"/>
              <a:t>: </a:t>
            </a:r>
            <a:r>
              <a:rPr lang="en-US" dirty="0" err="1" smtClean="0"/>
              <a:t>perbentukan</a:t>
            </a:r>
            <a:r>
              <a:rPr lang="en-US" dirty="0" smtClean="0"/>
              <a:t> visual (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901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UNIVERSITAS PGRI (seni rupa)\contoh gambar\hewan\318107_369866859746009_138106160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45" y="228600"/>
            <a:ext cx="4540455" cy="639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953000" y="457200"/>
            <a:ext cx="3962400" cy="5706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3200" dirty="0" smtClean="0">
                <a:solidFill>
                  <a:prstClr val="black"/>
                </a:solidFill>
              </a:rPr>
              <a:t>Ada </a:t>
            </a:r>
            <a:r>
              <a:rPr lang="en-US" sz="3200" dirty="0" err="1" smtClean="0">
                <a:solidFill>
                  <a:prstClr val="black"/>
                </a:solidFill>
              </a:rPr>
              <a:t>maksud</a:t>
            </a:r>
            <a:r>
              <a:rPr lang="en-US" sz="3200" dirty="0" smtClean="0">
                <a:solidFill>
                  <a:prstClr val="black"/>
                </a:solidFill>
              </a:rPr>
              <a:t>, </a:t>
            </a:r>
            <a:r>
              <a:rPr lang="en-US" sz="3200" dirty="0" err="1" smtClean="0">
                <a:solidFill>
                  <a:prstClr val="black"/>
                </a:solidFill>
              </a:rPr>
              <a:t>latar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belakang</a:t>
            </a:r>
            <a:r>
              <a:rPr lang="en-US" sz="3200" dirty="0" smtClean="0">
                <a:solidFill>
                  <a:prstClr val="black"/>
                </a:solidFill>
              </a:rPr>
              <a:t>, </a:t>
            </a:r>
            <a:r>
              <a:rPr lang="en-US" sz="3200" dirty="0" err="1" smtClean="0">
                <a:solidFill>
                  <a:prstClr val="black"/>
                </a:solidFill>
              </a:rPr>
              <a:t>konsep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</a:p>
          <a:p>
            <a:pPr lvl="0">
              <a:spcBef>
                <a:spcPct val="20000"/>
              </a:spcBef>
            </a:pPr>
            <a:r>
              <a:rPr lang="en-US" sz="3200" dirty="0" smtClean="0">
                <a:solidFill>
                  <a:prstClr val="black"/>
                </a:solidFill>
              </a:rPr>
              <a:t>Di </a:t>
            </a:r>
            <a:r>
              <a:rPr lang="en-US" sz="3200" dirty="0" err="1" smtClean="0">
                <a:solidFill>
                  <a:prstClr val="black"/>
                </a:solidFill>
              </a:rPr>
              <a:t>balik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sebuah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karya</a:t>
            </a:r>
            <a:r>
              <a:rPr lang="en-US" sz="3200" dirty="0" smtClean="0">
                <a:solidFill>
                  <a:prstClr val="black"/>
                </a:solidFill>
              </a:rPr>
              <a:t>,</a:t>
            </a:r>
          </a:p>
          <a:p>
            <a:pPr lvl="0">
              <a:spcBef>
                <a:spcPct val="20000"/>
              </a:spcBef>
            </a:pPr>
            <a:r>
              <a:rPr lang="en-US" sz="3200" dirty="0" err="1" smtClean="0">
                <a:solidFill>
                  <a:prstClr val="black"/>
                </a:solidFill>
              </a:rPr>
              <a:t>Ketika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karya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dipamerkan</a:t>
            </a:r>
            <a:r>
              <a:rPr lang="en-US" sz="3200" dirty="0" smtClean="0">
                <a:solidFill>
                  <a:prstClr val="black"/>
                </a:solidFill>
              </a:rPr>
              <a:t>, </a:t>
            </a:r>
            <a:r>
              <a:rPr lang="en-US" sz="3200" dirty="0" err="1" smtClean="0">
                <a:solidFill>
                  <a:prstClr val="black"/>
                </a:solidFill>
              </a:rPr>
              <a:t>konsep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karya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akan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berkembang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sesuai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dengan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sudut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pandang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masing-masing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apresistor</a:t>
            </a:r>
            <a:r>
              <a:rPr lang="en-US" sz="3200" dirty="0" smtClean="0">
                <a:solidFill>
                  <a:prstClr val="black"/>
                </a:solidFill>
              </a:rPr>
              <a:t> (</a:t>
            </a:r>
            <a:r>
              <a:rPr lang="en-US" sz="3200" dirty="0" err="1" smtClean="0">
                <a:solidFill>
                  <a:prstClr val="black"/>
                </a:solidFill>
              </a:rPr>
              <a:t>penikmat</a:t>
            </a:r>
            <a:r>
              <a:rPr lang="en-US" sz="3200" dirty="0" smtClean="0">
                <a:solidFill>
                  <a:prstClr val="black"/>
                </a:solidFill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</a:rPr>
              <a:t>karya</a:t>
            </a:r>
            <a:r>
              <a:rPr lang="en-US" sz="3200" dirty="0" smtClean="0">
                <a:solidFill>
                  <a:prstClr val="black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70764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singgihAP\penting singgih\SINGGIH (penting)\BYAR\AA. KIRIM GALERI\YUDI\KARYA\PENGEMASAN SUMBER GIZ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56" y="304800"/>
            <a:ext cx="8006644" cy="6364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845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singgihAP\penting singgih\SINGGIH (penting)\BYAR\AA. KIRIM GALERI\WIBOWO ADI UTAMA\2003-2006\clown family#1, 2004, pencil on paper, 50X40c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4953000" cy="651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181600" y="6019779"/>
            <a:ext cx="39677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clown family#1, 2004, pencil on paper, 50X40cm</a:t>
            </a:r>
          </a:p>
        </p:txBody>
      </p:sp>
    </p:spTree>
    <p:extLst>
      <p:ext uri="{BB962C8B-B14F-4D97-AF65-F5344CB8AC3E}">
        <p14:creationId xmlns:p14="http://schemas.microsoft.com/office/powerpoint/2010/main" val="1882941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199</Words>
  <Application>Microsoft Office PowerPoint</Application>
  <PresentationFormat>On-screen Show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DRAWING</vt:lpstr>
      <vt:lpstr>PowerPoint Presentation</vt:lpstr>
      <vt:lpstr>PowerPoint Presentation</vt:lpstr>
      <vt:lpstr>PowerPoint Presentation</vt:lpstr>
      <vt:lpstr>Penggunaan alat (media)</vt:lpstr>
      <vt:lpstr>PowerPoint Presentation</vt:lpstr>
      <vt:lpstr>PowerPoint Presentation</vt:lpstr>
      <vt:lpstr>PowerPoint Presentation</vt:lpstr>
      <vt:lpstr>PowerPoint Presentation</vt:lpstr>
      <vt:lpstr>Proses dalam membuat karya penggunaan berbagai macam media dan  tehnik untuk memaksimalkan  hasil gabar </vt:lpstr>
      <vt:lpstr>Konsep, Konteks, Konten</vt:lpstr>
      <vt:lpstr>Menciptakan karya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13</cp:revision>
  <dcterms:created xsi:type="dcterms:W3CDTF">2014-11-03T02:28:12Z</dcterms:created>
  <dcterms:modified xsi:type="dcterms:W3CDTF">2014-11-03T06:29:01Z</dcterms:modified>
</cp:coreProperties>
</file>