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57" r:id="rId15"/>
    <p:sldId id="258" r:id="rId16"/>
    <p:sldId id="259" r:id="rId17"/>
    <p:sldId id="260" r:id="rId18"/>
    <p:sldId id="26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92987"/>
  </p:normalViewPr>
  <p:slideViewPr>
    <p:cSldViewPr snapToGrid="0" snapToObjects="1">
      <p:cViewPr varScale="1">
        <p:scale>
          <a:sx n="73" d="100"/>
          <a:sy n="73" d="100"/>
        </p:scale>
        <p:origin x="-57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AD28ED-9044-F041-825D-27DB0DFFB459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91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AD28ED-9044-F041-825D-27DB0DFFB459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5330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32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207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036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014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12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20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1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133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05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77CCF7-B84B-274A-AEC9-F186C588028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BADAN USAHA DI BIDANG </a:t>
            </a:r>
            <a:r>
              <a:rPr lang="en-US" dirty="0" smtClean="0"/>
              <a:t>IT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02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25600" y="2133600"/>
            <a:ext cx="9652000" cy="4114800"/>
          </a:xfrm>
        </p:spPr>
        <p:txBody>
          <a:bodyPr/>
          <a:lstStyle/>
          <a:p>
            <a:pPr marL="609600" indent="-609600">
              <a:buFont typeface="Symbol" charset="2"/>
              <a:buAutoNum type="arabicPeriod"/>
            </a:pPr>
            <a:r>
              <a:rPr lang="de-DE" altLang="en-US"/>
              <a:t>Untuk Hidup</a:t>
            </a:r>
            <a:endParaRPr lang="en-GB" altLang="en-US"/>
          </a:p>
          <a:p>
            <a:pPr marL="609600" indent="-609600">
              <a:buFont typeface="Symbol" charset="2"/>
              <a:buAutoNum type="arabicPeriod"/>
            </a:pPr>
            <a:r>
              <a:rPr lang="de-DE" altLang="en-US"/>
              <a:t>Bebas dan tidak terikat</a:t>
            </a:r>
            <a:endParaRPr lang="en-GB" altLang="en-US"/>
          </a:p>
          <a:p>
            <a:pPr marL="609600" indent="-609600">
              <a:buFont typeface="Symbol" charset="2"/>
              <a:buAutoNum type="arabicPeriod"/>
            </a:pPr>
            <a:r>
              <a:rPr lang="de-DE" altLang="en-US"/>
              <a:t>Dorongan Sosial</a:t>
            </a:r>
            <a:endParaRPr lang="en-GB" altLang="en-US"/>
          </a:p>
          <a:p>
            <a:pPr marL="609600" indent="-609600">
              <a:buFont typeface="Symbol" charset="2"/>
              <a:buAutoNum type="arabicPeriod"/>
            </a:pPr>
            <a:r>
              <a:rPr lang="de-DE" altLang="en-US"/>
              <a:t>Mendapat  Kekuasaan</a:t>
            </a:r>
          </a:p>
          <a:p>
            <a:pPr marL="609600" indent="-609600">
              <a:buFont typeface="Symbol" charset="2"/>
              <a:buAutoNum type="arabicPeriod"/>
            </a:pPr>
            <a:r>
              <a:rPr lang="de-DE" altLang="en-US">
                <a:ea typeface="Times New Roman" charset="0"/>
                <a:cs typeface="Times New Roman" charset="0"/>
              </a:rPr>
              <a:t>Melanjutkan Usaha Orang Tua</a:t>
            </a:r>
            <a:r>
              <a:rPr lang="en-GB" altLang="en-US"/>
              <a:t> </a:t>
            </a:r>
            <a:endParaRPr lang="en-US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de-DE" altLang="en-US" sz="3600">
                <a:ea typeface="Times New Roman" charset="0"/>
                <a:cs typeface="Times New Roman" charset="0"/>
              </a:rPr>
              <a:t>Mengapa Mendirikan Badan Usaha</a:t>
            </a:r>
            <a:r>
              <a:rPr lang="en-GB" altLang="en-US" sz="3600"/>
              <a:t> </a:t>
            </a:r>
            <a:r>
              <a:rPr lang="en-US" altLang="en-US" sz="360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4531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/>
      <p:bldP spid="205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34584" y="457200"/>
            <a:ext cx="10149416" cy="1303338"/>
          </a:xfrm>
        </p:spPr>
        <p:txBody>
          <a:bodyPr/>
          <a:lstStyle/>
          <a:p>
            <a:pPr algn="ctr"/>
            <a:r>
              <a:rPr lang="de-DE" altLang="en-US" sz="3600">
                <a:ea typeface="Times New Roman" charset="0"/>
                <a:cs typeface="Times New Roman" charset="0"/>
              </a:rPr>
              <a:t>Faktor-faktor yang Harus Dihadapi Dalam Pendirian Badan Usaha</a:t>
            </a:r>
            <a:r>
              <a:rPr lang="en-GB" altLang="en-US"/>
              <a:t> 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6917" y="2017714"/>
            <a:ext cx="10208683" cy="4383087"/>
          </a:xfrm>
        </p:spPr>
        <p:txBody>
          <a:bodyPr/>
          <a:lstStyle/>
          <a:p>
            <a:pPr marL="609600" indent="-609600">
              <a:buFont typeface="Symbol" charset="2"/>
              <a:buAutoNum type="arabicPeriod"/>
            </a:pPr>
            <a:r>
              <a:rPr lang="de-DE" altLang="en-US" sz="2800">
                <a:latin typeface="Arial" charset="0"/>
                <a:ea typeface="Times New Roman" charset="0"/>
                <a:cs typeface="Times New Roman" charset="0"/>
              </a:rPr>
              <a:t>Barang dan Jasa yang akan dijual</a:t>
            </a:r>
            <a:endParaRPr lang="en-GB" altLang="en-US" sz="2800">
              <a:latin typeface="Arial" charset="0"/>
              <a:ea typeface="Times New Roman" charset="0"/>
              <a:cs typeface="Times New Roman" charset="0"/>
            </a:endParaRPr>
          </a:p>
          <a:p>
            <a:pPr marL="609600" indent="-609600">
              <a:buFont typeface="Symbol" charset="2"/>
              <a:buAutoNum type="arabicPeriod"/>
            </a:pPr>
            <a:r>
              <a:rPr lang="de-DE" altLang="en-US" sz="2800">
                <a:latin typeface="Arial" charset="0"/>
                <a:ea typeface="Times New Roman" charset="0"/>
                <a:cs typeface="Times New Roman" charset="0"/>
              </a:rPr>
              <a:t>Pemasaran barang dan jasa </a:t>
            </a:r>
            <a:endParaRPr lang="en-GB" altLang="en-US" sz="2800">
              <a:latin typeface="Arial" charset="0"/>
              <a:ea typeface="Times New Roman" charset="0"/>
              <a:cs typeface="Times New Roman" charset="0"/>
            </a:endParaRPr>
          </a:p>
          <a:p>
            <a:pPr marL="609600" indent="-609600">
              <a:buFont typeface="Symbol" charset="2"/>
              <a:buAutoNum type="arabicPeriod"/>
            </a:pPr>
            <a:r>
              <a:rPr lang="en-GB" altLang="en-US" sz="2800">
                <a:latin typeface="Arial" charset="0"/>
                <a:ea typeface="Times New Roman" charset="0"/>
                <a:cs typeface="Times New Roman" charset="0"/>
              </a:rPr>
              <a:t>Penentuan harga</a:t>
            </a:r>
          </a:p>
          <a:p>
            <a:pPr marL="609600" indent="-609600">
              <a:buFont typeface="Symbol" charset="2"/>
              <a:buAutoNum type="arabicPeriod"/>
            </a:pPr>
            <a:r>
              <a:rPr lang="en-GB" altLang="en-US" sz="2800">
                <a:latin typeface="Arial" charset="0"/>
                <a:ea typeface="Times New Roman" charset="0"/>
                <a:cs typeface="Times New Roman" charset="0"/>
              </a:rPr>
              <a:t>Pembelian</a:t>
            </a:r>
          </a:p>
          <a:p>
            <a:pPr marL="609600" indent="-609600">
              <a:buFont typeface="Symbol" charset="2"/>
              <a:buAutoNum type="arabicPeriod"/>
            </a:pPr>
            <a:r>
              <a:rPr lang="en-GB" altLang="en-US" sz="2800">
                <a:latin typeface="Arial" charset="0"/>
                <a:ea typeface="Times New Roman" charset="0"/>
                <a:cs typeface="Times New Roman" charset="0"/>
              </a:rPr>
              <a:t>Kebutuhan Tenaga Kerja</a:t>
            </a:r>
          </a:p>
          <a:p>
            <a:pPr marL="609600" indent="-609600">
              <a:buFont typeface="Symbol" charset="2"/>
              <a:buAutoNum type="arabicPeriod"/>
            </a:pPr>
            <a:r>
              <a:rPr lang="de-DE" altLang="en-US" sz="2800">
                <a:latin typeface="Arial" charset="0"/>
                <a:ea typeface="Times New Roman" charset="0"/>
                <a:cs typeface="Times New Roman" charset="0"/>
              </a:rPr>
              <a:t>Organisasi intern</a:t>
            </a:r>
            <a:endParaRPr lang="en-GB" altLang="en-US" sz="2800">
              <a:latin typeface="Arial" charset="0"/>
              <a:ea typeface="Times New Roman" charset="0"/>
              <a:cs typeface="Times New Roman" charset="0"/>
            </a:endParaRPr>
          </a:p>
          <a:p>
            <a:pPr marL="609600" indent="-609600">
              <a:buFont typeface="Symbol" charset="2"/>
              <a:buAutoNum type="arabicPeriod"/>
            </a:pPr>
            <a:r>
              <a:rPr lang="de-DE" altLang="en-US" sz="2800">
                <a:latin typeface="Arial" charset="0"/>
                <a:ea typeface="Times New Roman" charset="0"/>
                <a:cs typeface="Times New Roman" charset="0"/>
              </a:rPr>
              <a:t>Pembelanjaan</a:t>
            </a:r>
            <a:endParaRPr lang="en-GB" altLang="en-US" sz="2800">
              <a:latin typeface="Arial" charset="0"/>
              <a:ea typeface="Times New Roman" charset="0"/>
              <a:cs typeface="Times New Roman" charset="0"/>
            </a:endParaRPr>
          </a:p>
          <a:p>
            <a:pPr marL="609600" indent="-609600">
              <a:buFont typeface="Symbol" charset="2"/>
              <a:buAutoNum type="arabicPeriod"/>
            </a:pPr>
            <a:r>
              <a:rPr lang="de-DE" altLang="en-US" sz="2800">
                <a:latin typeface="Arial" charset="0"/>
                <a:ea typeface="Times New Roman" charset="0"/>
                <a:cs typeface="Times New Roman" charset="0"/>
              </a:rPr>
              <a:t>Jenis badan usaha yang akan dipilih, dll</a:t>
            </a:r>
            <a:endParaRPr lang="en-GB" altLang="en-US" sz="2800">
              <a:latin typeface="Arial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85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" fill="hold"/>
                                        <p:tgtEl>
                                          <p:spTgt spid="129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" fill="hold"/>
                                        <p:tgtEl>
                                          <p:spTgt spid="129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autoUpdateAnimBg="0"/>
      <p:bldP spid="12902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3600"/>
              <a:t>Badan Hukum Sebuah Perusahaan</a:t>
            </a:r>
            <a:endParaRPr lang="en-GB" altLang="en-US" sz="3600"/>
          </a:p>
        </p:txBody>
      </p:sp>
      <p:sp>
        <p:nvSpPr>
          <p:cNvPr id="14131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Sebuah Usaha yang dilindungi oleh hukum dan perundang-undangan yang berlaku pada suatu negara</a:t>
            </a:r>
          </a:p>
          <a:p>
            <a:r>
              <a:rPr lang="en-US" altLang="en-US"/>
              <a:t>Memiliki hak dan kewajiban kepada Negara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739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AutoShape 2"/>
          <p:cNvSpPr>
            <a:spLocks noChangeArrowheads="1"/>
          </p:cNvSpPr>
          <p:nvPr/>
        </p:nvSpPr>
        <p:spPr bwMode="auto">
          <a:xfrm>
            <a:off x="4978400" y="3124200"/>
            <a:ext cx="3556000" cy="1219200"/>
          </a:xfrm>
          <a:prstGeom prst="flowChartPreparation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latin typeface="Times New Roman" charset="0"/>
              </a:rPr>
              <a:t>Manajemen</a:t>
            </a:r>
            <a:endParaRPr lang="en-GB" altLang="en-US">
              <a:latin typeface="Times New Roman" charset="0"/>
            </a:endParaRPr>
          </a:p>
        </p:txBody>
      </p:sp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1625600" y="928689"/>
            <a:ext cx="10261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>
                <a:solidFill>
                  <a:schemeClr val="tx2"/>
                </a:solidFill>
              </a:rPr>
              <a:t>Fungsi-Fungsi yang Terlibat Dalam Bisnis</a:t>
            </a:r>
            <a:endParaRPr lang="en-GB" altLang="en-US" sz="3200">
              <a:solidFill>
                <a:schemeClr val="tx2"/>
              </a:solidFill>
            </a:endParaRPr>
          </a:p>
        </p:txBody>
      </p:sp>
      <p:sp>
        <p:nvSpPr>
          <p:cNvPr id="132103" name="Oval 7"/>
          <p:cNvSpPr>
            <a:spLocks noChangeArrowheads="1"/>
          </p:cNvSpPr>
          <p:nvPr/>
        </p:nvSpPr>
        <p:spPr bwMode="auto">
          <a:xfrm>
            <a:off x="8331200" y="2209800"/>
            <a:ext cx="2438400" cy="9144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latin typeface="Times New Roman" charset="0"/>
              </a:rPr>
              <a:t>Akuntansi</a:t>
            </a:r>
            <a:endParaRPr lang="en-GB" altLang="en-US">
              <a:latin typeface="Times New Roman" charset="0"/>
            </a:endParaRPr>
          </a:p>
        </p:txBody>
      </p:sp>
      <p:sp>
        <p:nvSpPr>
          <p:cNvPr id="132104" name="Oval 8"/>
          <p:cNvSpPr>
            <a:spLocks noChangeArrowheads="1"/>
          </p:cNvSpPr>
          <p:nvPr/>
        </p:nvSpPr>
        <p:spPr bwMode="auto">
          <a:xfrm>
            <a:off x="8331200" y="4267200"/>
            <a:ext cx="2438400" cy="9144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latin typeface="Times New Roman" charset="0"/>
              </a:rPr>
              <a:t>Sistem </a:t>
            </a:r>
          </a:p>
          <a:p>
            <a:pPr algn="ctr"/>
            <a:r>
              <a:rPr lang="en-US" altLang="en-US">
                <a:latin typeface="Times New Roman" charset="0"/>
              </a:rPr>
              <a:t>Informasi</a:t>
            </a:r>
            <a:endParaRPr lang="en-GB" altLang="en-US">
              <a:latin typeface="Times New Roman" charset="0"/>
            </a:endParaRPr>
          </a:p>
        </p:txBody>
      </p:sp>
      <p:sp>
        <p:nvSpPr>
          <p:cNvPr id="132105" name="Oval 9"/>
          <p:cNvSpPr>
            <a:spLocks noChangeArrowheads="1"/>
          </p:cNvSpPr>
          <p:nvPr/>
        </p:nvSpPr>
        <p:spPr bwMode="auto">
          <a:xfrm>
            <a:off x="2540000" y="4191000"/>
            <a:ext cx="2540000" cy="12192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latin typeface="Times New Roman" charset="0"/>
              </a:rPr>
              <a:t>Keuangan</a:t>
            </a:r>
            <a:endParaRPr lang="en-GB" altLang="en-US">
              <a:latin typeface="Times New Roman" charset="0"/>
            </a:endParaRPr>
          </a:p>
        </p:txBody>
      </p:sp>
      <p:sp>
        <p:nvSpPr>
          <p:cNvPr id="132106" name="Oval 10"/>
          <p:cNvSpPr>
            <a:spLocks noChangeArrowheads="1"/>
          </p:cNvSpPr>
          <p:nvPr/>
        </p:nvSpPr>
        <p:spPr bwMode="auto">
          <a:xfrm>
            <a:off x="2540000" y="2286000"/>
            <a:ext cx="2235200" cy="10668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latin typeface="Times New Roman" charset="0"/>
              </a:rPr>
              <a:t>Pemasaran</a:t>
            </a:r>
            <a:endParaRPr lang="en-GB" altLang="en-US">
              <a:latin typeface="Times New Roman" charset="0"/>
            </a:endParaRPr>
          </a:p>
        </p:txBody>
      </p:sp>
      <p:sp>
        <p:nvSpPr>
          <p:cNvPr id="132108" name="Line 12"/>
          <p:cNvSpPr>
            <a:spLocks noChangeShapeType="1"/>
          </p:cNvSpPr>
          <p:nvPr/>
        </p:nvSpPr>
        <p:spPr bwMode="auto">
          <a:xfrm>
            <a:off x="5486400" y="4876800"/>
            <a:ext cx="25400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09" name="Line 13"/>
          <p:cNvSpPr>
            <a:spLocks noChangeShapeType="1"/>
          </p:cNvSpPr>
          <p:nvPr/>
        </p:nvSpPr>
        <p:spPr bwMode="auto">
          <a:xfrm>
            <a:off x="5181600" y="2819400"/>
            <a:ext cx="28448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0" name="Line 14"/>
          <p:cNvSpPr>
            <a:spLocks noChangeShapeType="1"/>
          </p:cNvSpPr>
          <p:nvPr/>
        </p:nvSpPr>
        <p:spPr bwMode="auto">
          <a:xfrm>
            <a:off x="9550400" y="3581400"/>
            <a:ext cx="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1" name="Line 15"/>
          <p:cNvSpPr>
            <a:spLocks noChangeShapeType="1"/>
          </p:cNvSpPr>
          <p:nvPr/>
        </p:nvSpPr>
        <p:spPr bwMode="auto">
          <a:xfrm flipV="1">
            <a:off x="3759200" y="3505200"/>
            <a:ext cx="0" cy="533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3" name="Line 17"/>
          <p:cNvSpPr>
            <a:spLocks noChangeShapeType="1"/>
          </p:cNvSpPr>
          <p:nvPr/>
        </p:nvSpPr>
        <p:spPr bwMode="auto">
          <a:xfrm flipV="1">
            <a:off x="4876800" y="4191000"/>
            <a:ext cx="6096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4" name="Line 18"/>
          <p:cNvSpPr>
            <a:spLocks noChangeShapeType="1"/>
          </p:cNvSpPr>
          <p:nvPr/>
        </p:nvSpPr>
        <p:spPr bwMode="auto">
          <a:xfrm flipV="1">
            <a:off x="8229600" y="3124200"/>
            <a:ext cx="6096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5" name="Line 19"/>
          <p:cNvSpPr>
            <a:spLocks noChangeShapeType="1"/>
          </p:cNvSpPr>
          <p:nvPr/>
        </p:nvSpPr>
        <p:spPr bwMode="auto">
          <a:xfrm>
            <a:off x="4673600" y="3124200"/>
            <a:ext cx="5080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2116" name="Line 20"/>
          <p:cNvSpPr>
            <a:spLocks noChangeShapeType="1"/>
          </p:cNvSpPr>
          <p:nvPr/>
        </p:nvSpPr>
        <p:spPr bwMode="auto">
          <a:xfrm>
            <a:off x="8229600" y="3962400"/>
            <a:ext cx="5080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74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 autoUpdateAnimBg="0"/>
      <p:bldP spid="132101" grpId="0" autoUpdateAnimBg="0"/>
      <p:bldP spid="132103" grpId="0" animBg="1" autoUpdateAnimBg="0"/>
      <p:bldP spid="132104" grpId="0" animBg="1" autoUpdateAnimBg="0"/>
      <p:bldP spid="132105" grpId="0" animBg="1" autoUpdateAnimBg="0"/>
      <p:bldP spid="13210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Definisi</a:t>
            </a:r>
            <a:endParaRPr lang="en-GB" altLang="en-US"/>
          </a:p>
        </p:txBody>
      </p:sp>
      <p:sp>
        <p:nvSpPr>
          <p:cNvPr id="13414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en-US" sz="2800">
                <a:ea typeface="Times New Roman" charset="0"/>
                <a:cs typeface="Times New Roman" charset="0"/>
              </a:rPr>
              <a:t>Manajemen: cara bagaimana karyawan dan sumber-sumber lain digunakan oleh perusahaan</a:t>
            </a:r>
            <a:endParaRPr lang="en-GB" altLang="en-US" sz="2800">
              <a:ea typeface="Times New Roman" charset="0"/>
              <a:cs typeface="Times New Roman" charset="0"/>
            </a:endParaRPr>
          </a:p>
          <a:p>
            <a:r>
              <a:rPr lang="de-DE" altLang="en-US" sz="2800">
                <a:ea typeface="Times New Roman" charset="0"/>
                <a:cs typeface="Times New Roman" charset="0"/>
              </a:rPr>
              <a:t>Pemasaran: Cara bagaimana produk/jasa dikembangkan, diberi harga, didistribusikan dan dipromosikan kepada pelanggan</a:t>
            </a:r>
            <a:endParaRPr lang="en-GB" altLang="en-US" sz="2800">
              <a:ea typeface="Times New Roman" charset="0"/>
              <a:cs typeface="Times New Roman" charset="0"/>
            </a:endParaRPr>
          </a:p>
          <a:p>
            <a:r>
              <a:rPr lang="de-DE" altLang="en-US" sz="2800">
                <a:ea typeface="Times New Roman" charset="0"/>
                <a:cs typeface="Times New Roman" charset="0"/>
              </a:rPr>
              <a:t>Keuangan: Cara bagaimana perusahaan mendapatkan dan menggunakan dana untuk operasi bisnisnya</a:t>
            </a:r>
            <a:endParaRPr lang="en-GB" altLang="en-US" sz="2800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None/>
            </a:pPr>
            <a:endParaRPr lang="en-GB" altLang="en-US" sz="2800"/>
          </a:p>
        </p:txBody>
      </p:sp>
    </p:spTree>
    <p:extLst>
      <p:ext uri="{BB962C8B-B14F-4D97-AF65-F5344CB8AC3E}">
        <p14:creationId xmlns:p14="http://schemas.microsoft.com/office/powerpoint/2010/main" val="1153661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Definisi</a:t>
            </a:r>
            <a:endParaRPr lang="en-GB" altLang="en-US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en-US">
                <a:ea typeface="Times New Roman" charset="0"/>
                <a:cs typeface="Times New Roman" charset="0"/>
              </a:rPr>
              <a:t>Akuntansi: ringkasan dan analisis suatu kondisi keuangan suatu perusahaan.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r>
              <a:rPr lang="de-DE" altLang="en-US">
                <a:ea typeface="Times New Roman" charset="0"/>
                <a:cs typeface="Times New Roman" charset="0"/>
              </a:rPr>
              <a:t>Sistem Informasi: Meliputi teknologi Informasi, masyarakat dan prosedur yang bejerja sama untuk memberikan Informasi yang cocok kepada karyawan perusahaan sehingga mereka dapat membuat keputusan bisnis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8906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altLang="en-US">
                <a:ea typeface="Times New Roman" charset="0"/>
                <a:cs typeface="Times New Roman" charset="0"/>
              </a:rPr>
              <a:t>Arti Organisasi Intern:</a:t>
            </a:r>
            <a:r>
              <a:rPr lang="en-GB" altLang="en-US"/>
              <a:t> </a:t>
            </a:r>
          </a:p>
        </p:txBody>
      </p:sp>
      <p:sp>
        <p:nvSpPr>
          <p:cNvPr id="136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en-US">
                <a:ea typeface="Times New Roman" charset="0"/>
                <a:cs typeface="Times New Roman" charset="0"/>
              </a:rPr>
              <a:t>Merupakan kerangka struktur kewajiban dan tanggung jawab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r>
              <a:rPr lang="de-DE" altLang="en-US">
                <a:ea typeface="Times New Roman" charset="0"/>
                <a:cs typeface="Times New Roman" charset="0"/>
              </a:rPr>
              <a:t>Alat manajemen untuk mengkombinasikan faktor-faktor produksi dalam mencapai tujuan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r>
              <a:rPr lang="de-DE" altLang="en-US">
                <a:ea typeface="Times New Roman" charset="0"/>
                <a:cs typeface="Times New Roman" charset="0"/>
              </a:rPr>
              <a:t>Alat untuk membagi kekuasaan dan tanggung jawab pada struktur intern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321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 autoUpdateAnimBg="0"/>
      <p:bldP spid="13619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altLang="en-US">
                <a:ea typeface="Times New Roman" charset="0"/>
                <a:cs typeface="Times New Roman" charset="0"/>
              </a:rPr>
              <a:t>Tanggung Jawab sosial Perusahaan:</a:t>
            </a:r>
            <a:r>
              <a:rPr lang="en-GB" altLang="en-US"/>
              <a:t> 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81717" y="2017713"/>
            <a:ext cx="10058400" cy="411480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Kesempatan kerja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Char char="Ø"/>
            </a:pPr>
            <a:r>
              <a:rPr lang="en-GB" altLang="en-US">
                <a:ea typeface="Times New Roman" charset="0"/>
                <a:cs typeface="Times New Roman" charset="0"/>
              </a:rPr>
              <a:t>Latihan dalam pekerjaan (job training)</a:t>
            </a:r>
          </a:p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Tunjangan bagi karyawan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Tunjangan pendidikan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Derma/sumbangan sosial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Riset-riset ilmiah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Char char="Ø"/>
            </a:pPr>
            <a:r>
              <a:rPr lang="de-DE" altLang="en-US">
                <a:ea typeface="Times New Roman" charset="0"/>
                <a:cs typeface="Times New Roman" charset="0"/>
              </a:rPr>
              <a:t>Kegiatan-kegiatan kebudayaan</a:t>
            </a:r>
            <a:endParaRPr lang="en-GB" altLang="en-US">
              <a:ea typeface="Times New Roman" charset="0"/>
              <a:cs typeface="Times New Roman" charset="0"/>
            </a:endParaRPr>
          </a:p>
          <a:p>
            <a:pPr>
              <a:buFont typeface="Wingdings" charset="2"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416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 autoUpdateAnimBg="0"/>
      <p:bldP spid="13721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Hak-hak Konsumen</a:t>
            </a:r>
            <a:endParaRPr lang="en-GB" altLang="en-US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Keselamatan Produksi</a:t>
            </a:r>
          </a:p>
          <a:p>
            <a:r>
              <a:rPr lang="en-US" altLang="en-US"/>
              <a:t>Perlakuan yang adil dan jujur</a:t>
            </a:r>
          </a:p>
          <a:p>
            <a:r>
              <a:rPr lang="en-US" altLang="en-US"/>
              <a:t>Data yang lengkap dan akurat </a:t>
            </a:r>
          </a:p>
          <a:p>
            <a:r>
              <a:rPr lang="en-US" altLang="en-US"/>
              <a:t>Tarif yang diberlakukan</a:t>
            </a:r>
          </a:p>
          <a:p>
            <a:r>
              <a:rPr lang="en-US" altLang="en-US"/>
              <a:t>Perincian pendapatan, pengeluaran dan laba pada saham yang akan di beli</a:t>
            </a:r>
          </a:p>
          <a:p>
            <a:r>
              <a:rPr lang="en-US" altLang="en-US"/>
              <a:t>Pengaduan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543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autoUpdateAnimBg="0"/>
      <p:bldP spid="13824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1534585" y="617538"/>
            <a:ext cx="1039071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Proses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Pendirian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Badan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Usaha</a:t>
            </a:r>
            <a:endParaRPr lang="en-GB" altLang="en-US" sz="4400" dirty="0">
              <a:solidFill>
                <a:schemeClr val="tx2"/>
              </a:solidFill>
              <a:latin typeface="Tahoma" charset="0"/>
            </a:endParaRPr>
          </a:p>
        </p:txBody>
      </p:sp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1576917" y="2017714"/>
            <a:ext cx="10363200" cy="423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altLang="en-US" sz="2800">
                <a:latin typeface="Tahoma" charset="0"/>
              </a:rPr>
              <a:t>Mengadakan rapat umum pemegang saham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altLang="en-US" sz="2800">
                <a:latin typeface="Tahoma" charset="0"/>
              </a:rPr>
              <a:t>Dibuatkan akte notaris (nama-nama pendiri, komisaris, direksi, bid. Usaha, tuj. perusahaan didirikan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altLang="en-US" sz="2800">
                <a:latin typeface="Tahoma" charset="0"/>
              </a:rPr>
              <a:t>Didaftarkan di pengadilan negeri (dokumen : izin domisili, surat tanda daftar perusahaan (TDP), NPWP, bukti diri masing-masing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altLang="en-US" sz="2800">
                <a:latin typeface="Tahoma" charset="0"/>
              </a:rPr>
              <a:t>Diberitahukan dalam lembaran negara (legalitas dari dept. kehakiman)</a:t>
            </a:r>
          </a:p>
        </p:txBody>
      </p:sp>
    </p:spTree>
    <p:extLst>
      <p:ext uri="{BB962C8B-B14F-4D97-AF65-F5344CB8AC3E}">
        <p14:creationId xmlns:p14="http://schemas.microsoft.com/office/powerpoint/2010/main" val="94313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 autoUpdateAnimBg="0"/>
      <p:bldP spid="14745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1534585" y="617538"/>
            <a:ext cx="1039071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Jenis-jenis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badan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usaha</a:t>
            </a:r>
            <a:endParaRPr lang="en-GB" altLang="en-US" sz="4400" dirty="0">
              <a:solidFill>
                <a:schemeClr val="tx2"/>
              </a:solidFill>
              <a:latin typeface="Tahoma" charset="0"/>
            </a:endParaRPr>
          </a:p>
        </p:txBody>
      </p:sp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1576917" y="2017714"/>
            <a:ext cx="10363200" cy="423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/>
              <a:t>Usaha </a:t>
            </a:r>
            <a:r>
              <a:rPr lang="en-US" dirty="0" err="1"/>
              <a:t>Milik</a:t>
            </a:r>
            <a:r>
              <a:rPr lang="en-US" dirty="0"/>
              <a:t> Negara (</a:t>
            </a:r>
            <a:r>
              <a:rPr lang="en-US" dirty="0" smtClean="0"/>
              <a:t>BUMN)</a:t>
            </a:r>
          </a:p>
          <a:p>
            <a:pPr marL="457200" lvl="1" indent="0"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yang </a:t>
            </a:r>
            <a:r>
              <a:rPr lang="en-US" dirty="0" err="1"/>
              <a:t>modalnya</a:t>
            </a:r>
            <a:r>
              <a:rPr lang="en-US" dirty="0"/>
              <a:t>/</a:t>
            </a:r>
            <a:r>
              <a:rPr lang="en-US" dirty="0" err="1"/>
              <a:t>sahamnya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seluruhnya</a:t>
            </a:r>
            <a:r>
              <a:rPr lang="en-US" dirty="0"/>
              <a:t> </a:t>
            </a:r>
            <a:r>
              <a:rPr lang="en-US" dirty="0" err="1"/>
              <a:t>dimiliki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, </a:t>
            </a:r>
            <a:r>
              <a:rPr lang="en-US" dirty="0" err="1"/>
              <a:t>kekayaan</a:t>
            </a:r>
            <a:r>
              <a:rPr lang="en-US" dirty="0"/>
              <a:t> </a:t>
            </a:r>
            <a:r>
              <a:rPr lang="en-US" dirty="0" err="1"/>
              <a:t>dipisahkan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pemerintah</a:t>
            </a:r>
            <a:endParaRPr lang="en-US" dirty="0" smtClean="0"/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/>
              <a:t>Usaha </a:t>
            </a:r>
            <a:r>
              <a:rPr lang="en-US" dirty="0" err="1"/>
              <a:t>Milik</a:t>
            </a:r>
            <a:r>
              <a:rPr lang="en-US" dirty="0"/>
              <a:t> </a:t>
            </a:r>
            <a:r>
              <a:rPr lang="en-US" dirty="0" err="1"/>
              <a:t>Swasta</a:t>
            </a:r>
            <a:r>
              <a:rPr lang="en-US" dirty="0"/>
              <a:t> (</a:t>
            </a:r>
            <a:r>
              <a:rPr lang="en-US" dirty="0" smtClean="0"/>
              <a:t>BUMS)</a:t>
            </a:r>
          </a:p>
          <a:p>
            <a:pPr marL="457200" lvl="1" indent="0"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modalnya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perorangan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 smtClean="0"/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err="1" smtClean="0"/>
              <a:t>Koperasi</a:t>
            </a:r>
            <a:r>
              <a:rPr lang="en-US" dirty="0" smtClean="0"/>
              <a:t>.</a:t>
            </a:r>
          </a:p>
          <a:p>
            <a:pPr marL="457200" lvl="1" indent="0"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yang </a:t>
            </a:r>
            <a:r>
              <a:rPr lang="en-US" dirty="0" err="1"/>
              <a:t>modalnya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anggotanya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ditujukan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kesejahteraan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, </a:t>
            </a:r>
            <a:r>
              <a:rPr lang="en-US" dirty="0" err="1"/>
              <a:t>kekuasaan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RAT,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demokratis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manajemennya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terbuka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altLang="en-US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30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 autoUpdateAnimBg="0"/>
      <p:bldP spid="147459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1534585" y="617538"/>
            <a:ext cx="1039071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Bentuk-bentuk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badan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  <a:latin typeface="Tahoma" charset="0"/>
              </a:rPr>
              <a:t>usaha</a:t>
            </a:r>
            <a:r>
              <a:rPr lang="en-US" altLang="en-US" sz="4400" dirty="0">
                <a:solidFill>
                  <a:schemeClr val="tx2"/>
                </a:solidFill>
                <a:latin typeface="Tahoma" charset="0"/>
              </a:rPr>
              <a:t> </a:t>
            </a:r>
            <a:endParaRPr lang="en-GB" altLang="en-US" sz="4400" dirty="0">
              <a:solidFill>
                <a:schemeClr val="tx2"/>
              </a:solidFill>
              <a:latin typeface="Tahoma" charset="0"/>
            </a:endParaRPr>
          </a:p>
        </p:txBody>
      </p:sp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1576917" y="2017714"/>
            <a:ext cx="10363200" cy="423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/>
              <a:t>Usaha / Perusahaan </a:t>
            </a:r>
            <a:r>
              <a:rPr lang="en-US" dirty="0" err="1"/>
              <a:t>Perseorangan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(Proprietorship), </a:t>
            </a:r>
            <a:endParaRPr lang="en-US" dirty="0" smtClean="0"/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smtClean="0"/>
              <a:t>Perusahaan </a:t>
            </a:r>
            <a:r>
              <a:rPr lang="en-US" dirty="0"/>
              <a:t>/ </a:t>
            </a:r>
            <a:r>
              <a:rPr lang="en-US" dirty="0" err="1"/>
              <a:t>Badan</a:t>
            </a:r>
            <a:r>
              <a:rPr lang="en-US" dirty="0"/>
              <a:t> Usaha Persekutuan / Partnership (Firma, CV</a:t>
            </a:r>
            <a:r>
              <a:rPr lang="en-US" dirty="0" smtClean="0"/>
              <a:t>)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</a:pPr>
            <a:r>
              <a:rPr lang="en-US" dirty="0" smtClean="0"/>
              <a:t>Perseroan </a:t>
            </a:r>
            <a:r>
              <a:rPr lang="en-US" dirty="0" err="1"/>
              <a:t>Terbatas</a:t>
            </a:r>
            <a:r>
              <a:rPr lang="en-US" dirty="0"/>
              <a:t> / PT / </a:t>
            </a:r>
            <a:r>
              <a:rPr lang="en-US" dirty="0" err="1"/>
              <a:t>Korporasi</a:t>
            </a:r>
            <a:r>
              <a:rPr lang="en-US" dirty="0"/>
              <a:t> / </a:t>
            </a:r>
            <a:r>
              <a:rPr lang="en-US" dirty="0" err="1"/>
              <a:t>Korporat</a:t>
            </a:r>
            <a:r>
              <a:rPr lang="en-US" dirty="0"/>
              <a:t>.</a:t>
            </a:r>
            <a:endParaRPr lang="en-US" altLang="en-US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30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 autoUpdateAnimBg="0"/>
      <p:bldP spid="14745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46138"/>
            <a:ext cx="10972800" cy="1143000"/>
          </a:xfrm>
        </p:spPr>
        <p:txBody>
          <a:bodyPr/>
          <a:lstStyle/>
          <a:p>
            <a:r>
              <a:rPr lang="en-US" dirty="0" err="1"/>
              <a:t>Klasifikasi</a:t>
            </a:r>
            <a:r>
              <a:rPr lang="en-US" dirty="0"/>
              <a:t> </a:t>
            </a:r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Eksternal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smtClean="0"/>
              <a:t>Usaha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586446"/>
            <a:ext cx="10972800" cy="3539718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Perekonomian</a:t>
            </a:r>
            <a:r>
              <a:rPr lang="en-US" sz="2400" dirty="0" smtClean="0"/>
              <a:t> </a:t>
            </a:r>
            <a:r>
              <a:rPr lang="en-US" sz="2400" dirty="0"/>
              <a:t>Global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Kerjasama</a:t>
            </a:r>
            <a:r>
              <a:rPr lang="en-US" sz="2400" dirty="0"/>
              <a:t> </a:t>
            </a:r>
            <a:r>
              <a:rPr lang="en-US" sz="2400" dirty="0" err="1"/>
              <a:t>Internasional</a:t>
            </a:r>
            <a:r>
              <a:rPr lang="en-US" sz="2400" dirty="0"/>
              <a:t> (</a:t>
            </a:r>
            <a:r>
              <a:rPr lang="en-US" sz="2400" dirty="0" err="1" smtClean="0"/>
              <a:t>Ekonomi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Pembangunan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Perekonomian</a:t>
            </a:r>
            <a:r>
              <a:rPr lang="en-US" sz="2400" dirty="0"/>
              <a:t> </a:t>
            </a:r>
            <a:r>
              <a:rPr lang="en-US" sz="2400" dirty="0" err="1"/>
              <a:t>Nasional</a:t>
            </a:r>
            <a:r>
              <a:rPr lang="en-US" sz="2400" dirty="0"/>
              <a:t> (</a:t>
            </a:r>
            <a:r>
              <a:rPr lang="en-US" sz="2400" dirty="0" err="1" smtClean="0"/>
              <a:t>Ekonomi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Politik</a:t>
            </a:r>
            <a:r>
              <a:rPr lang="en-US" sz="2400" dirty="0"/>
              <a:t>, </a:t>
            </a:r>
            <a:r>
              <a:rPr lang="en-US" sz="2400" dirty="0" err="1"/>
              <a:t>Hukum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Perundang-Undangan</a:t>
            </a:r>
            <a:r>
              <a:rPr lang="en-US" sz="2400" dirty="0"/>
              <a:t> (</a:t>
            </a:r>
            <a:r>
              <a:rPr lang="en-US" sz="2400" dirty="0" smtClean="0"/>
              <a:t>Non-</a:t>
            </a:r>
            <a:r>
              <a:rPr lang="en-US" sz="2400" dirty="0" err="1" smtClean="0"/>
              <a:t>Ekonomi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Teknologi</a:t>
            </a:r>
            <a:r>
              <a:rPr lang="en-US" sz="2400" dirty="0" smtClean="0"/>
              <a:t> </a:t>
            </a:r>
            <a:r>
              <a:rPr lang="en-US" sz="2400" dirty="0"/>
              <a:t>(</a:t>
            </a:r>
            <a:r>
              <a:rPr lang="en-US" sz="2400" dirty="0" smtClean="0"/>
              <a:t>Non-</a:t>
            </a:r>
            <a:r>
              <a:rPr lang="en-US" sz="2400" dirty="0" err="1" smtClean="0"/>
              <a:t>Ekonomi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Demografi</a:t>
            </a:r>
            <a:r>
              <a:rPr lang="en-US" sz="2400" dirty="0"/>
              <a:t>,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Budaya</a:t>
            </a:r>
            <a:r>
              <a:rPr lang="en-US" sz="2400" dirty="0"/>
              <a:t> (Non-</a:t>
            </a:r>
            <a:r>
              <a:rPr lang="en-US" sz="2400" dirty="0" err="1"/>
              <a:t>Ekonomi</a:t>
            </a:r>
            <a:r>
              <a:rPr lang="en-US" sz="24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0844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1"/>
            <a:ext cx="10972800" cy="1143000"/>
          </a:xfrm>
        </p:spPr>
        <p:txBody>
          <a:bodyPr/>
          <a:lstStyle/>
          <a:p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di </a:t>
            </a:r>
            <a:r>
              <a:rPr lang="en-US" dirty="0" err="1" smtClean="0"/>
              <a:t>Siapkan</a:t>
            </a:r>
            <a:r>
              <a:rPr lang="en-US" dirty="0" smtClean="0"/>
              <a:t>,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17766"/>
            <a:ext cx="10972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/>
              <a:t>Daftar</a:t>
            </a:r>
            <a:r>
              <a:rPr lang="en-US" dirty="0"/>
              <a:t> Perusahaan (</a:t>
            </a:r>
            <a:r>
              <a:rPr lang="en-US" dirty="0" smtClean="0"/>
              <a:t>TDP)</a:t>
            </a:r>
          </a:p>
          <a:p>
            <a:r>
              <a:rPr lang="en-US" dirty="0" err="1" smtClean="0"/>
              <a:t>Nomor</a:t>
            </a:r>
            <a:r>
              <a:rPr lang="en-US" dirty="0" smtClean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Pajak</a:t>
            </a:r>
            <a:r>
              <a:rPr lang="en-US" dirty="0"/>
              <a:t> (</a:t>
            </a:r>
            <a:r>
              <a:rPr lang="en-US" dirty="0" smtClean="0"/>
              <a:t>NPWP)</a:t>
            </a:r>
          </a:p>
          <a:p>
            <a:r>
              <a:rPr lang="en-US" dirty="0" err="1" smtClean="0"/>
              <a:t>Bukti</a:t>
            </a:r>
            <a:r>
              <a:rPr lang="en-US" dirty="0" smtClean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endParaRPr lang="id-ID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dipenuhi</a:t>
            </a:r>
            <a:r>
              <a:rPr lang="en-US" dirty="0"/>
              <a:t> : </a:t>
            </a:r>
          </a:p>
          <a:p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/>
              <a:t>Izin</a:t>
            </a:r>
            <a:r>
              <a:rPr lang="en-US" dirty="0"/>
              <a:t> Usaha </a:t>
            </a:r>
            <a:r>
              <a:rPr lang="en-US" dirty="0" err="1"/>
              <a:t>Perdagangan</a:t>
            </a:r>
            <a:r>
              <a:rPr lang="en-US" dirty="0"/>
              <a:t> (SIUP),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 smtClean="0"/>
              <a:t>Kementrian</a:t>
            </a:r>
            <a:r>
              <a:rPr lang="en-US" dirty="0" smtClean="0"/>
              <a:t> </a:t>
            </a:r>
            <a:r>
              <a:rPr lang="en-US" dirty="0" err="1" smtClean="0"/>
              <a:t>Perdagangan</a:t>
            </a:r>
            <a:endParaRPr lang="en-US" dirty="0" smtClean="0"/>
          </a:p>
          <a:p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/>
              <a:t>Izin</a:t>
            </a:r>
            <a:r>
              <a:rPr lang="en-US" dirty="0"/>
              <a:t> Usaha </a:t>
            </a:r>
            <a:r>
              <a:rPr lang="en-US" dirty="0" err="1"/>
              <a:t>Industri</a:t>
            </a:r>
            <a:r>
              <a:rPr lang="en-US" dirty="0"/>
              <a:t> (SIUI),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 smtClean="0"/>
              <a:t>Kem</a:t>
            </a:r>
            <a:r>
              <a:rPr lang="en-US" dirty="0" smtClean="0"/>
              <a:t>. </a:t>
            </a:r>
            <a:r>
              <a:rPr lang="en-US" dirty="0" err="1" smtClean="0"/>
              <a:t>Perindustrian</a:t>
            </a:r>
            <a:endParaRPr lang="en-US" dirty="0" smtClean="0"/>
          </a:p>
          <a:p>
            <a:r>
              <a:rPr lang="en-US" dirty="0" err="1" smtClean="0"/>
              <a:t>Izin</a:t>
            </a:r>
            <a:r>
              <a:rPr lang="en-US" dirty="0" smtClean="0"/>
              <a:t> </a:t>
            </a:r>
            <a:r>
              <a:rPr lang="en-US" dirty="0" err="1" smtClean="0"/>
              <a:t>Domisili</a:t>
            </a:r>
            <a:endParaRPr lang="en-US" dirty="0" smtClean="0"/>
          </a:p>
          <a:p>
            <a:r>
              <a:rPr lang="en-US" dirty="0" err="1" smtClean="0"/>
              <a:t>Izin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/ </a:t>
            </a:r>
            <a:r>
              <a:rPr lang="en-US" dirty="0"/>
              <a:t>HO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Izin</a:t>
            </a:r>
            <a:r>
              <a:rPr lang="en-US" dirty="0" smtClean="0"/>
              <a:t> </a:t>
            </a:r>
            <a:r>
              <a:rPr lang="en-US" dirty="0" err="1"/>
              <a:t>Mendirikan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(</a:t>
            </a:r>
            <a:r>
              <a:rPr lang="en-US" dirty="0" smtClean="0"/>
              <a:t>IMB)</a:t>
            </a:r>
          </a:p>
          <a:p>
            <a:r>
              <a:rPr lang="en-US" dirty="0" err="1" smtClean="0"/>
              <a:t>Izin</a:t>
            </a:r>
            <a:r>
              <a:rPr lang="en-US" dirty="0" smtClean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</a:t>
            </a:r>
            <a:r>
              <a:rPr lang="en-US" dirty="0" err="1" smtClean="0"/>
              <a:t>terkait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54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sz="3600" dirty="0" err="1"/>
              <a:t>Tahapan</a:t>
            </a:r>
            <a:r>
              <a:rPr lang="en-US" sz="3600" dirty="0"/>
              <a:t> </a:t>
            </a:r>
            <a:r>
              <a:rPr lang="en-US" sz="3600" dirty="0" err="1"/>
              <a:t>pengesahan</a:t>
            </a:r>
            <a:r>
              <a:rPr lang="en-US" sz="3600" dirty="0"/>
              <a:t>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badan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badan</a:t>
            </a:r>
            <a:r>
              <a:rPr lang="en-US" sz="2800" dirty="0"/>
              <a:t> </a:t>
            </a:r>
            <a:r>
              <a:rPr lang="en-US" sz="2800" dirty="0" err="1"/>
              <a:t>usaha</a:t>
            </a:r>
            <a:r>
              <a:rPr lang="en-US" sz="2800" dirty="0"/>
              <a:t> </a:t>
            </a:r>
            <a:r>
              <a:rPr lang="en-US" sz="2800" dirty="0" err="1"/>
              <a:t>mesti</a:t>
            </a:r>
            <a:r>
              <a:rPr lang="en-US" sz="2800" dirty="0"/>
              <a:t> </a:t>
            </a:r>
            <a:r>
              <a:rPr lang="en-US" sz="2800" dirty="0" err="1"/>
              <a:t>ber</a:t>
            </a:r>
            <a:r>
              <a:rPr lang="en-US" sz="2800" dirty="0"/>
              <a:t> </a:t>
            </a:r>
            <a:r>
              <a:rPr lang="en-US" sz="2800" dirty="0" err="1"/>
              <a:t>badan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r>
              <a:rPr lang="en-US" sz="2800" dirty="0" smtClean="0"/>
              <a:t>.</a:t>
            </a:r>
          </a:p>
          <a:p>
            <a:r>
              <a:rPr lang="en-US" sz="2800" dirty="0"/>
              <a:t>Akan </a:t>
            </a:r>
            <a:r>
              <a:rPr lang="en-US" sz="2800" dirty="0" err="1"/>
              <a:t>tetapi</a:t>
            </a:r>
            <a:r>
              <a:rPr lang="en-US" sz="2800" dirty="0"/>
              <a:t>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usaha</a:t>
            </a:r>
            <a:r>
              <a:rPr lang="en-US" sz="2800" dirty="0"/>
              <a:t> yang </a:t>
            </a:r>
            <a:r>
              <a:rPr lang="en-US" sz="2800" dirty="0" err="1"/>
              <a:t>memang</a:t>
            </a:r>
            <a:r>
              <a:rPr lang="en-US" sz="2800" dirty="0"/>
              <a:t> </a:t>
            </a:r>
            <a:r>
              <a:rPr lang="en-US" sz="2800" dirty="0" err="1"/>
              <a:t>dimaksudkan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ekspansi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berkembang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berskala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.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dilakukan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izin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kegiatan</a:t>
            </a:r>
            <a:r>
              <a:rPr lang="en-US" sz="2800" dirty="0"/>
              <a:t> yang </a:t>
            </a:r>
            <a:r>
              <a:rPr lang="en-US" sz="2800" dirty="0" err="1"/>
              <a:t>dilakukannya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boleh</a:t>
            </a:r>
            <a:r>
              <a:rPr lang="en-US" sz="2800" dirty="0"/>
              <a:t> </a:t>
            </a:r>
            <a:r>
              <a:rPr lang="en-US" sz="2800" dirty="0" err="1"/>
              <a:t>mengabaikan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r>
              <a:rPr lang="en-US" sz="2800" dirty="0"/>
              <a:t> yang </a:t>
            </a:r>
            <a:r>
              <a:rPr lang="en-US" sz="2800" dirty="0" err="1"/>
              <a:t>berlaku</a:t>
            </a:r>
            <a:r>
              <a:rPr lang="en-US" sz="2800" dirty="0"/>
              <a:t>. </a:t>
            </a:r>
            <a:endParaRPr lang="en-US" sz="2800" dirty="0" smtClean="0"/>
          </a:p>
          <a:p>
            <a:r>
              <a:rPr lang="en-US" sz="2800" dirty="0" err="1"/>
              <a:t>Adapun</a:t>
            </a:r>
            <a:r>
              <a:rPr lang="en-US" sz="2800" dirty="0"/>
              <a:t> </a:t>
            </a:r>
            <a:r>
              <a:rPr lang="en-US" sz="2800" dirty="0" err="1"/>
              <a:t>pengakuan</a:t>
            </a:r>
            <a:r>
              <a:rPr lang="en-US" sz="2800" dirty="0"/>
              <a:t> </a:t>
            </a:r>
            <a:r>
              <a:rPr lang="en-US" sz="2800" dirty="0" err="1"/>
              <a:t>badan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didasarkan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Kitab</a:t>
            </a:r>
            <a:r>
              <a:rPr lang="en-US" sz="2800" dirty="0"/>
              <a:t> </a:t>
            </a:r>
            <a:r>
              <a:rPr lang="en-US" sz="2800" dirty="0" err="1"/>
              <a:t>Undang-Undang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r>
              <a:rPr lang="en-US" sz="2800" dirty="0"/>
              <a:t> </a:t>
            </a:r>
            <a:r>
              <a:rPr lang="en-US" sz="2800" dirty="0" err="1"/>
              <a:t>Dagang</a:t>
            </a:r>
            <a:r>
              <a:rPr lang="en-US" sz="2800" dirty="0"/>
              <a:t> (KUHD), </a:t>
            </a:r>
            <a:r>
              <a:rPr lang="en-US" sz="2800" dirty="0" err="1"/>
              <a:t>hingga</a:t>
            </a:r>
            <a:r>
              <a:rPr lang="en-US" sz="2800" dirty="0"/>
              <a:t> </a:t>
            </a:r>
            <a:r>
              <a:rPr lang="en-US" sz="2800" dirty="0" err="1"/>
              <a:t>Undang-Undang</a:t>
            </a:r>
            <a:r>
              <a:rPr lang="en-US" sz="2800" dirty="0"/>
              <a:t> </a:t>
            </a:r>
            <a:r>
              <a:rPr lang="en-US" sz="2800" dirty="0" err="1"/>
              <a:t>Penanaman</a:t>
            </a:r>
            <a:r>
              <a:rPr lang="en-US" sz="2800" dirty="0"/>
              <a:t> Modal </a:t>
            </a:r>
            <a:r>
              <a:rPr lang="en-US" sz="2800" dirty="0" err="1"/>
              <a:t>Asing</a:t>
            </a:r>
            <a:r>
              <a:rPr lang="en-US" sz="2800" dirty="0"/>
              <a:t> ( UU PMA )</a:t>
            </a:r>
          </a:p>
        </p:txBody>
      </p:sp>
    </p:spTree>
    <p:extLst>
      <p:ext uri="{BB962C8B-B14F-4D97-AF65-F5344CB8AC3E}">
        <p14:creationId xmlns:p14="http://schemas.microsoft.com/office/powerpoint/2010/main" val="182038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63258"/>
            <a:ext cx="10972800" cy="1143000"/>
          </a:xfrm>
        </p:spPr>
        <p:txBody>
          <a:bodyPr/>
          <a:lstStyle/>
          <a:p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penggolongan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yang </a:t>
            </a:r>
            <a:r>
              <a:rPr lang="en-US" dirty="0" err="1"/>
              <a:t>dijalani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031275"/>
            <a:ext cx="10972800" cy="4525963"/>
          </a:xfrm>
        </p:spPr>
        <p:txBody>
          <a:bodyPr/>
          <a:lstStyle/>
          <a:p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dikelompokkan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yang </a:t>
            </a:r>
            <a:r>
              <a:rPr lang="en-US" dirty="0" err="1"/>
              <a:t>dijalani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pengurusan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disesuaikan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yang </a:t>
            </a:r>
            <a:r>
              <a:rPr lang="en-US" dirty="0" err="1"/>
              <a:t>membawahinya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kehutanan</a:t>
            </a:r>
            <a:r>
              <a:rPr lang="en-US" dirty="0"/>
              <a:t>, </a:t>
            </a:r>
            <a:r>
              <a:rPr lang="en-US" dirty="0" err="1"/>
              <a:t>pertambangan</a:t>
            </a:r>
            <a:r>
              <a:rPr lang="en-US" dirty="0"/>
              <a:t>, </a:t>
            </a:r>
            <a:r>
              <a:rPr lang="en-US" dirty="0" err="1"/>
              <a:t>perdagangan</a:t>
            </a:r>
            <a:r>
              <a:rPr lang="en-US" dirty="0"/>
              <a:t>, </a:t>
            </a:r>
            <a:r>
              <a:rPr lang="en-US" dirty="0" err="1"/>
              <a:t>pertanian</a:t>
            </a:r>
            <a:r>
              <a:rPr lang="en-US" dirty="0"/>
              <a:t> </a:t>
            </a:r>
            <a:r>
              <a:rPr lang="en-US" dirty="0" err="1"/>
              <a:t>dsb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3535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4613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pengakuan</a:t>
            </a:r>
            <a:r>
              <a:rPr lang="en-US" dirty="0"/>
              <a:t>, </a:t>
            </a:r>
            <a:r>
              <a:rPr lang="en-US" dirty="0" err="1"/>
              <a:t>pengesahan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lain yang </a:t>
            </a:r>
            <a:r>
              <a:rPr lang="en-US" dirty="0" err="1"/>
              <a:t>terkait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325507"/>
            <a:ext cx="109728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Departemen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mengeluarkan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.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/>
              <a:t>diluar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lain yang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nantinya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bersinggungan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operasional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</a:t>
            </a:r>
            <a:r>
              <a:rPr lang="en-US" dirty="0" err="1"/>
              <a:t>Perdagangan</a:t>
            </a:r>
            <a:r>
              <a:rPr lang="en-US" dirty="0"/>
              <a:t> </a:t>
            </a:r>
            <a:r>
              <a:rPr lang="en-US" dirty="0" err="1"/>
              <a:t>mengeluarkan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pendirian</a:t>
            </a:r>
            <a:r>
              <a:rPr lang="en-US" dirty="0"/>
              <a:t> </a:t>
            </a:r>
            <a:r>
              <a:rPr lang="en-US" dirty="0" err="1"/>
              <a:t>industri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obat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SIUP.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/>
              <a:t>sebgai</a:t>
            </a:r>
            <a:r>
              <a:rPr lang="en-US" dirty="0"/>
              <a:t> </a:t>
            </a:r>
            <a:r>
              <a:rPr lang="en-US" dirty="0" err="1"/>
              <a:t>kelanjutannya</a:t>
            </a:r>
            <a:r>
              <a:rPr lang="en-US" dirty="0"/>
              <a:t>,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sertifikasi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BP POM,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Gangguan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HO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Dinas</a:t>
            </a:r>
            <a:r>
              <a:rPr lang="en-US" dirty="0"/>
              <a:t> </a:t>
            </a:r>
            <a:r>
              <a:rPr lang="en-US" dirty="0" err="1"/>
              <a:t>Perizinan</a:t>
            </a:r>
            <a:r>
              <a:rPr lang="en-US" dirty="0"/>
              <a:t>, </a:t>
            </a:r>
            <a:r>
              <a:rPr lang="en-US" dirty="0" err="1"/>
              <a:t>Izin</a:t>
            </a:r>
            <a:r>
              <a:rPr lang="en-US" dirty="0"/>
              <a:t> </a:t>
            </a:r>
            <a:r>
              <a:rPr lang="en-US" dirty="0" err="1"/>
              <a:t>Reklame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6932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63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2563</Template>
  <TotalTime>181</TotalTime>
  <Words>742</Words>
  <Application>Microsoft Office PowerPoint</Application>
  <PresentationFormat>Custom</PresentationFormat>
  <Paragraphs>97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2563</vt:lpstr>
      <vt:lpstr>BADAN USAHA DI BIDANG IT </vt:lpstr>
      <vt:lpstr>Mengapa Mendirikan Badan Usaha ?</vt:lpstr>
      <vt:lpstr>Faktor-faktor yang Harus Dihadapi Dalam Pendirian Badan Usaha </vt:lpstr>
      <vt:lpstr>Badan Hukum Sebuah Perusahaan</vt:lpstr>
      <vt:lpstr>PowerPoint Presentation</vt:lpstr>
      <vt:lpstr>Definisi</vt:lpstr>
      <vt:lpstr>Definisi</vt:lpstr>
      <vt:lpstr>Arti Organisasi Intern: </vt:lpstr>
      <vt:lpstr>Tanggung Jawab sosial Perusahaan: </vt:lpstr>
      <vt:lpstr>Hak-hak Konsumen</vt:lpstr>
      <vt:lpstr>PowerPoint Presentation</vt:lpstr>
      <vt:lpstr>PowerPoint Presentation</vt:lpstr>
      <vt:lpstr>PowerPoint Presentation</vt:lpstr>
      <vt:lpstr>Klasifikasi Dimensi Lingkungan Eksternal Kegiatan Usaha</vt:lpstr>
      <vt:lpstr>Dokumen yg perlu di Siapkan,</vt:lpstr>
      <vt:lpstr>Tahapan pengesahan menjadi badan hukum </vt:lpstr>
      <vt:lpstr>Tahapan penggolongan menurut bidang yang dijalani </vt:lpstr>
      <vt:lpstr>Tahapan mendapatkan pengakuan, pengesahan dan izin dari departemen lain yang terkait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PERATURAN , REGULASI DI BIDANG IT </dc:title>
  <dc:creator>aris tri</dc:creator>
  <cp:lastModifiedBy>ismail - [2010]</cp:lastModifiedBy>
  <cp:revision>9</cp:revision>
  <dcterms:created xsi:type="dcterms:W3CDTF">2016-01-11T02:24:29Z</dcterms:created>
  <dcterms:modified xsi:type="dcterms:W3CDTF">2017-12-13T04:44:29Z</dcterms:modified>
</cp:coreProperties>
</file>