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activeX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Override PartName="/ppt/activeX/activeX1.xml" ContentType="application/vnd.ms-office.activeX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56" r:id="rId2"/>
    <p:sldId id="257" r:id="rId3"/>
    <p:sldId id="266" r:id="rId4"/>
    <p:sldId id="267" r:id="rId5"/>
    <p:sldId id="260" r:id="rId6"/>
    <p:sldId id="262" r:id="rId7"/>
    <p:sldId id="264" r:id="rId8"/>
    <p:sldId id="265" r:id="rId9"/>
    <p:sldId id="268" r:id="rId10"/>
    <p:sldId id="280" r:id="rId11"/>
    <p:sldId id="270" r:id="rId12"/>
    <p:sldId id="274" r:id="rId13"/>
    <p:sldId id="276" r:id="rId14"/>
    <p:sldId id="278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65" autoAdjust="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209A9-C21E-484F-A314-19A8D5658F41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FE336-FE7D-4567-BF82-E1CE4B676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886DA-0EE1-4F48-B245-9836B97EAA37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54515-F267-4C9E-9FAF-1EA21351C6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slide" Target="slide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gi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2.gif"/><Relationship Id="rId7" Type="http://schemas.openxmlformats.org/officeDocument/2006/relationships/image" Target="../media/image16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10" Type="http://schemas.openxmlformats.org/officeDocument/2006/relationships/image" Target="../media/image19.gif"/><Relationship Id="rId4" Type="http://schemas.openxmlformats.org/officeDocument/2006/relationships/image" Target="../media/image13.gif"/><Relationship Id="rId9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1.png"/><Relationship Id="rId7" Type="http://schemas.openxmlformats.org/officeDocument/2006/relationships/image" Target="../media/image19.gi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d.wikipedia.org/wiki/Meter" TargetMode="External"/><Relationship Id="rId2" Type="http://schemas.openxmlformats.org/officeDocument/2006/relationships/hyperlink" Target="http://id.wikipedia.org/wiki/SI_(satuan_ukur)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d.wikipedia.org/wiki/Detik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GERAK LURUS BERATURAN</a:t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	</a:t>
            </a:r>
            <a:r>
              <a:rPr lang="en-US" sz="3600" dirty="0" err="1" smtClean="0">
                <a:solidFill>
                  <a:schemeClr val="bg1"/>
                </a:solidFill>
              </a:rPr>
              <a:t>Gerak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lurus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beraturan</a:t>
            </a:r>
            <a:r>
              <a:rPr lang="en-US" sz="3600" dirty="0">
                <a:solidFill>
                  <a:schemeClr val="bg1"/>
                </a:solidFill>
              </a:rPr>
              <a:t> (</a:t>
            </a:r>
            <a:r>
              <a:rPr lang="en-US" sz="3600" b="1" dirty="0">
                <a:solidFill>
                  <a:schemeClr val="bg1"/>
                </a:solidFill>
              </a:rPr>
              <a:t>GLB</a:t>
            </a:r>
            <a:r>
              <a:rPr lang="en-US" sz="3600" dirty="0">
                <a:solidFill>
                  <a:schemeClr val="bg1"/>
                </a:solidFill>
              </a:rPr>
              <a:t>) </a:t>
            </a:r>
            <a:r>
              <a:rPr lang="en-US" sz="3600" dirty="0" err="1">
                <a:solidFill>
                  <a:schemeClr val="bg1"/>
                </a:solidFill>
              </a:rPr>
              <a:t>adalah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gerak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lurus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suatu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obyek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dimana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dalam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gerak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ini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kecepatannya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tetap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atau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tanpa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percepatan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sehingga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jarak</a:t>
            </a:r>
            <a:r>
              <a:rPr lang="en-US" sz="3600" dirty="0">
                <a:solidFill>
                  <a:schemeClr val="bg1"/>
                </a:solidFill>
              </a:rPr>
              <a:t> yang </a:t>
            </a:r>
            <a:r>
              <a:rPr lang="en-US" sz="3600" dirty="0" err="1">
                <a:solidFill>
                  <a:schemeClr val="bg1"/>
                </a:solidFill>
              </a:rPr>
              <a:t>ditempuh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dalam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gerak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lurus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beraturan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adalah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kecepatan</a:t>
            </a:r>
            <a:r>
              <a:rPr lang="en-US" sz="3600" dirty="0" smtClean="0">
                <a:solidFill>
                  <a:schemeClr val="bg1"/>
                </a:solidFill>
              </a:rPr>
              <a:t> kali </a:t>
            </a:r>
            <a:r>
              <a:rPr lang="en-US" sz="3600" dirty="0" err="1">
                <a:solidFill>
                  <a:schemeClr val="bg1"/>
                </a:solidFill>
              </a:rPr>
              <a:t>waktu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cat-lounging"/>
          <p:cNvPicPr>
            <a:picLocks noChangeAspect="1" noChangeArrowheads="1" noCrop="1"/>
          </p:cNvPicPr>
          <p:nvPr/>
        </p:nvPicPr>
        <p:blipFill>
          <a:blip r:embed="rId2">
            <a:lum bright="-12000" contrast="36000"/>
          </a:blip>
          <a:srcRect/>
          <a:stretch>
            <a:fillRect/>
          </a:stretch>
        </p:blipFill>
        <p:spPr bwMode="auto">
          <a:xfrm>
            <a:off x="2843213" y="3716338"/>
            <a:ext cx="10080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cheeta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052638" y="5949950"/>
            <a:ext cx="190817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8" descr="burung_dar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3357563"/>
            <a:ext cx="792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9" descr="butterfly_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85113" y="4268788"/>
            <a:ext cx="431800" cy="23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3" descr="Dog_Dalmatian_runs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2197100" y="6172200"/>
            <a:ext cx="13811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4" descr="aniduck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138" y="5719763"/>
            <a:ext cx="15525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 descr="butterfly_3"/>
          <p:cNvPicPr>
            <a:picLocks noChangeAspect="1" noChangeArrowheads="1" noCrop="1"/>
          </p:cNvPicPr>
          <p:nvPr/>
        </p:nvPicPr>
        <p:blipFill>
          <a:blip r:embed="rId8">
            <a:grayscl/>
            <a:biLevel thresh="50000"/>
          </a:blip>
          <a:srcRect/>
          <a:stretch>
            <a:fillRect/>
          </a:stretch>
        </p:blipFill>
        <p:spPr bwMode="auto">
          <a:xfrm rot="-147556">
            <a:off x="-684213" y="5084763"/>
            <a:ext cx="23653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15" descr="x-pwalk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2388300">
            <a:off x="4572000" y="3614738"/>
            <a:ext cx="706438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6" descr="butterfly_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47556">
            <a:off x="900113" y="5876925"/>
            <a:ext cx="23653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Picture 17" descr="burung_dara"/>
          <p:cNvPicPr>
            <a:picLocks noChangeAspect="1" noChangeArrowheads="1" noCrop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 rot="2484912">
            <a:off x="-1044575" y="765175"/>
            <a:ext cx="792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3779838" y="404813"/>
            <a:ext cx="51847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Menurut Definisi gerak, binatang mana yang bergerak dan mana yang tidak bergerak. Jelaskan alasannya.</a:t>
            </a:r>
          </a:p>
        </p:txBody>
      </p:sp>
      <p:pic>
        <p:nvPicPr>
          <p:cNvPr id="4117" name="Picture 21" descr="x-hikashi1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32588" y="1484313"/>
            <a:ext cx="43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8" name="Picture 22" descr="pigeon1"/>
          <p:cNvPicPr>
            <a:picLocks noChangeAspect="1" noChangeArrowheads="1"/>
          </p:cNvPicPr>
          <p:nvPr/>
        </p:nvPicPr>
        <p:blipFill>
          <a:blip r:embed="rId11">
            <a:grayscl/>
            <a:biLevel thresh="50000"/>
          </a:blip>
          <a:srcRect/>
          <a:stretch>
            <a:fillRect/>
          </a:stretch>
        </p:blipFill>
        <p:spPr bwMode="auto">
          <a:xfrm>
            <a:off x="3635375" y="2060575"/>
            <a:ext cx="4318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9" name="AutoShape 23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02663" y="6308725"/>
            <a:ext cx="433387" cy="47625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62428E-6 L 0.20556 -0.28093 " pathEditMode="relative" rAng="0" ptsTypes="AA">
                                      <p:cBhvr>
                                        <p:cTn id="6" dur="12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-1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7341E-6 L 1.32622 0.01202 " pathEditMode="relative" rAng="0" ptsTypes="AA">
                                      <p:cBhvr>
                                        <p:cTn id="12" dur="6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3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23699E-6 L 1.21858 0.00716 " pathEditMode="relative" rAng="0" ptsTypes="AA">
                                      <p:cBhvr>
                                        <p:cTn id="15" dur="7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E-6 1.6763E-6 C 0.00243 -0.03168 0.00468 -0.06983 0.02049 -0.09711 C 0.02396 -0.10937 0.0198 -0.09827 0.02778 -0.10983 C 0.03855 -0.12578 0.04532 -0.13549 0.06094 -0.1459 C 0.06285 -0.14705 0.06441 -0.14937 0.06632 -0.15006 C 0.07171 -0.15214 0.07761 -0.15214 0.08299 -0.15422 C 0.09254 -0.16162 0.10487 -0.16578 0.11615 -0.16902 C 0.25973 -0.16671 0.20869 -0.17942 0.28577 -0.15006 C 0.29862 -0.13827 0.30938 -0.12347 0.32084 -0.10983 C 0.3283 -0.10104 0.33438 -0.09064 0.3448 -0.08671 C 0.35226 -0.07353 0.34619 -0.08231 0.36528 -0.06752 C 0.37674 -0.05873 0.38681 -0.04948 0.40018 -0.04439 C 0.41424 -0.03353 0.42969 -0.03122 0.44636 -0.0296 C 0.46407 -0.03029 0.48195 -0.03006 0.49983 -0.03168 C 0.52101 -0.03376 0.50556 -0.03838 0.52744 -0.04648 C 0.54966 -0.0548 0.57014 -0.06775 0.59202 -0.07815 C 0.59896 -0.08601 0.60834 -0.09549 0.61771 -0.09919 C 0.64931 -0.09642 0.6698 -0.10104 0.69167 -0.07607 " pathEditMode="relative" rAng="0" ptsTypes="fffffffffffffffffA">
                                      <p:cBhvr>
                                        <p:cTn id="18" dur="10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" y="-9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5.49133E-6 C 0.01371 -0.00069 0.0276 -0.00069 0.04131 -0.00208 C 0.05329 -0.00323 0.06579 -0.01294 0.07777 -0.01687 C 0.08211 -0.02289 0.08923 -0.02705 0.09531 -0.02959 C 0.09895 -0.03722 0.10138 -0.04161 0.10798 -0.04439 C 0.11197 -0.04994 0.1151 -0.05271 0.12065 -0.05502 C 0.12465 -0.06034 0.12777 -0.06658 0.13176 -0.0719 C 0.14131 -0.08462 0.15433 -0.09572 0.16649 -0.10358 C 0.17395 -0.11375 0.1835 -0.1156 0.19357 -0.11838 C 0.21319 -0.11768 0.23281 -0.11745 0.25242 -0.1163 C 0.26944 -0.11514 0.28281 -0.09988 0.29843 -0.09317 C 0.30763 -0.08439 0.3184 -0.07653 0.32864 -0.06982 C 0.34426 -0.04855 0.3618 -0.02982 0.37621 -0.00647 C 0.37847 0.00301 0.38107 0.00925 0.38732 0.0148 C 0.38992 0.02544 0.39479 0.03446 0.39843 0.0444 C 0.39982 0.04833 0.40069 0.0555 0.40156 0.0592 C 0.40381 0.06937 0.40798 0.08047 0.40954 0.09087 C 0.41197 0.10775 0.40972 0.09896 0.41909 0.11839 C 0.42013 0.12047 0.42222 0.12463 0.42222 0.12463 C 0.42569 0.13896 0.43281 0.14914 0.43975 0.1607 C 0.44305 0.16602 0.44218 0.16856 0.44756 0.1711 C 0.45381 0.17411 0.46319 0.17758 0.46979 0.17758 " pathEditMode="relative" ptsTypes="fffffffffffffffffffffA">
                                      <p:cBhvr>
                                        <p:cTn id="20" dur="20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4" grpId="0"/>
      <p:bldP spid="41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4" descr="darktoile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9363" y="188913"/>
            <a:ext cx="9334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3" descr="bunga_kumban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620713"/>
            <a:ext cx="5762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x-hikash12"/>
          <p:cNvPicPr>
            <a:picLocks noChangeAspect="1" noChangeArrowheads="1" noCrop="1"/>
          </p:cNvPicPr>
          <p:nvPr/>
        </p:nvPicPr>
        <p:blipFill>
          <a:blip r:embed="rId4">
            <a:lum bright="12000" contrast="18000"/>
          </a:blip>
          <a:srcRect/>
          <a:stretch>
            <a:fillRect/>
          </a:stretch>
        </p:blipFill>
        <p:spPr bwMode="auto">
          <a:xfrm>
            <a:off x="2555875" y="3140075"/>
            <a:ext cx="9239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x-hikash1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908050"/>
            <a:ext cx="11049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x-hikashi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7625" y="908050"/>
            <a:ext cx="792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11" descr="anibutterfly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90688" y="2924175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9" name="Line 15"/>
          <p:cNvSpPr>
            <a:spLocks noChangeShapeType="1"/>
          </p:cNvSpPr>
          <p:nvPr/>
        </p:nvSpPr>
        <p:spPr bwMode="auto">
          <a:xfrm flipV="1">
            <a:off x="2411413" y="1123950"/>
            <a:ext cx="2232025" cy="266541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4643438" y="1123950"/>
            <a:ext cx="338455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V="1">
            <a:off x="2482850" y="1196975"/>
            <a:ext cx="5473700" cy="26638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3203575" y="213201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FFFF00"/>
                </a:solidFill>
              </a:rPr>
              <a:t>8</a:t>
            </a:r>
          </a:p>
        </p:txBody>
      </p:sp>
      <p:sp>
        <p:nvSpPr>
          <p:cNvPr id="6173" name="Text Box 29"/>
          <p:cNvSpPr txBox="1">
            <a:spLocks noChangeArrowheads="1"/>
          </p:cNvSpPr>
          <p:nvPr/>
        </p:nvSpPr>
        <p:spPr bwMode="auto">
          <a:xfrm>
            <a:off x="6591300" y="75723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290513" y="469900"/>
            <a:ext cx="3201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FFCC00"/>
                </a:solidFill>
              </a:rPr>
              <a:t>Jarak = 8 + 6 = 14 m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50825" y="1052513"/>
            <a:ext cx="2449513" cy="711200"/>
            <a:chOff x="158" y="663"/>
            <a:chExt cx="1543" cy="448"/>
          </a:xfrm>
        </p:grpSpPr>
        <p:sp>
          <p:nvSpPr>
            <p:cNvPr id="30752" name="Rectangle 32"/>
            <p:cNvSpPr>
              <a:spLocks noChangeArrowheads="1"/>
            </p:cNvSpPr>
            <p:nvPr/>
          </p:nvSpPr>
          <p:spPr bwMode="auto">
            <a:xfrm>
              <a:off x="158" y="663"/>
              <a:ext cx="1543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7500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FFCC00"/>
                  </a:solidFill>
                </a:rPr>
                <a:t>Perpindahan  </a:t>
              </a:r>
            </a:p>
            <a:p>
              <a:pPr>
                <a:lnSpc>
                  <a:spcPct val="75000"/>
                </a:lnSpc>
                <a:spcBef>
                  <a:spcPct val="0"/>
                </a:spcBef>
              </a:pPr>
              <a:endParaRPr lang="en-US" sz="1800">
                <a:solidFill>
                  <a:srgbClr val="FFCC00"/>
                </a:solidFill>
              </a:endParaRPr>
            </a:p>
            <a:p>
              <a:pPr>
                <a:lnSpc>
                  <a:spcPct val="7500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FFCC00"/>
                  </a:solidFill>
                </a:rPr>
                <a:t>  8</a:t>
              </a:r>
              <a:r>
                <a:rPr lang="en-US" sz="1800" baseline="30000">
                  <a:solidFill>
                    <a:srgbClr val="FFCC00"/>
                  </a:solidFill>
                </a:rPr>
                <a:t>2</a:t>
              </a:r>
              <a:r>
                <a:rPr lang="en-US" sz="1800">
                  <a:solidFill>
                    <a:srgbClr val="FFCC00"/>
                  </a:solidFill>
                </a:rPr>
                <a:t> + 6</a:t>
              </a:r>
              <a:r>
                <a:rPr lang="en-US" sz="1800" baseline="30000">
                  <a:solidFill>
                    <a:srgbClr val="FFCC00"/>
                  </a:solidFill>
                </a:rPr>
                <a:t>2</a:t>
              </a:r>
              <a:r>
                <a:rPr lang="en-US" sz="1800">
                  <a:solidFill>
                    <a:srgbClr val="FFCC00"/>
                  </a:solidFill>
                </a:rPr>
                <a:t> =  10 m</a:t>
              </a:r>
            </a:p>
          </p:txBody>
        </p:sp>
        <p:sp>
          <p:nvSpPr>
            <p:cNvPr id="30753" name="Line 33"/>
            <p:cNvSpPr>
              <a:spLocks noChangeShapeType="1"/>
            </p:cNvSpPr>
            <p:nvPr/>
          </p:nvSpPr>
          <p:spPr bwMode="auto">
            <a:xfrm>
              <a:off x="204" y="890"/>
              <a:ext cx="91" cy="181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4" name="Line 34"/>
            <p:cNvSpPr>
              <a:spLocks noChangeShapeType="1"/>
            </p:cNvSpPr>
            <p:nvPr/>
          </p:nvSpPr>
          <p:spPr bwMode="auto">
            <a:xfrm flipV="1">
              <a:off x="295" y="890"/>
              <a:ext cx="45" cy="181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5" name="Line 35"/>
            <p:cNvSpPr>
              <a:spLocks noChangeShapeType="1"/>
            </p:cNvSpPr>
            <p:nvPr/>
          </p:nvSpPr>
          <p:spPr bwMode="auto">
            <a:xfrm>
              <a:off x="340" y="890"/>
              <a:ext cx="635" cy="0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80" name="AutoShape 36"/>
          <p:cNvSpPr>
            <a:spLocks noChangeArrowheads="1"/>
          </p:cNvSpPr>
          <p:nvPr/>
        </p:nvSpPr>
        <p:spPr bwMode="auto">
          <a:xfrm>
            <a:off x="2987675" y="549275"/>
            <a:ext cx="287338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6181" name="AutoShape 37"/>
          <p:cNvSpPr>
            <a:spLocks noChangeArrowheads="1"/>
          </p:cNvSpPr>
          <p:nvPr/>
        </p:nvSpPr>
        <p:spPr bwMode="auto">
          <a:xfrm>
            <a:off x="2484438" y="1125538"/>
            <a:ext cx="287337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6183" name="Text Box 39"/>
          <p:cNvSpPr txBox="1">
            <a:spLocks noChangeArrowheads="1"/>
          </p:cNvSpPr>
          <p:nvPr/>
        </p:nvSpPr>
        <p:spPr bwMode="auto">
          <a:xfrm>
            <a:off x="3276600" y="476250"/>
            <a:ext cx="935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FF6600"/>
                </a:solidFill>
              </a:rPr>
              <a:t>skalar</a:t>
            </a:r>
          </a:p>
        </p:txBody>
      </p:sp>
      <p:sp>
        <p:nvSpPr>
          <p:cNvPr id="6184" name="Text Box 40"/>
          <p:cNvSpPr txBox="1">
            <a:spLocks noChangeArrowheads="1"/>
          </p:cNvSpPr>
          <p:nvPr/>
        </p:nvSpPr>
        <p:spPr bwMode="auto">
          <a:xfrm>
            <a:off x="2843213" y="1052513"/>
            <a:ext cx="9350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FF6600"/>
                </a:solidFill>
              </a:rPr>
              <a:t>vektor</a:t>
            </a:r>
          </a:p>
        </p:txBody>
      </p:sp>
      <p:sp>
        <p:nvSpPr>
          <p:cNvPr id="6185" name="Text Box 41"/>
          <p:cNvSpPr txBox="1">
            <a:spLocks noChangeArrowheads="1"/>
          </p:cNvSpPr>
          <p:nvPr/>
        </p:nvSpPr>
        <p:spPr bwMode="auto">
          <a:xfrm>
            <a:off x="325438" y="109538"/>
            <a:ext cx="4246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folHlink"/>
                </a:solidFill>
              </a:rPr>
              <a:t>Berapa Jarak serta perpindahannya</a:t>
            </a:r>
          </a:p>
        </p:txBody>
      </p:sp>
      <p:pic>
        <p:nvPicPr>
          <p:cNvPr id="6194" name="Picture 50" descr="bola_muter02"/>
          <p:cNvPicPr>
            <a:picLocks noChangeAspect="1" noChangeArrowheads="1" noCrop="1"/>
          </p:cNvPicPr>
          <p:nvPr/>
        </p:nvPicPr>
        <p:blipFill>
          <a:blip r:embed="rId8">
            <a:lum contrast="6000"/>
          </a:blip>
          <a:srcRect/>
          <a:stretch>
            <a:fillRect/>
          </a:stretch>
        </p:blipFill>
        <p:spPr bwMode="auto">
          <a:xfrm>
            <a:off x="2124075" y="5300663"/>
            <a:ext cx="2873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95" name="Line 51"/>
          <p:cNvSpPr>
            <a:spLocks noChangeShapeType="1"/>
          </p:cNvSpPr>
          <p:nvPr/>
        </p:nvSpPr>
        <p:spPr bwMode="auto">
          <a:xfrm flipV="1">
            <a:off x="1403350" y="5516563"/>
            <a:ext cx="792163" cy="863600"/>
          </a:xfrm>
          <a:prstGeom prst="line">
            <a:avLst/>
          </a:prstGeom>
          <a:noFill/>
          <a:ln w="762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6196" name="Picture 5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7538" y="4338638"/>
            <a:ext cx="287337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7" name="Picture 5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4075" y="5300663"/>
            <a:ext cx="2873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98" name="Freeform 54"/>
          <p:cNvSpPr>
            <a:spLocks/>
          </p:cNvSpPr>
          <p:nvPr/>
        </p:nvSpPr>
        <p:spPr bwMode="auto">
          <a:xfrm>
            <a:off x="2336800" y="2771775"/>
            <a:ext cx="6080125" cy="3657600"/>
          </a:xfrm>
          <a:custGeom>
            <a:avLst/>
            <a:gdLst>
              <a:gd name="T0" fmla="*/ 28575 w 3830"/>
              <a:gd name="T1" fmla="*/ 2540000 h 2304"/>
              <a:gd name="T2" fmla="*/ 261938 w 3830"/>
              <a:gd name="T3" fmla="*/ 2395537 h 2304"/>
              <a:gd name="T4" fmla="*/ 333375 w 3830"/>
              <a:gd name="T5" fmla="*/ 2265362 h 2304"/>
              <a:gd name="T6" fmla="*/ 638175 w 3830"/>
              <a:gd name="T7" fmla="*/ 2003425 h 2304"/>
              <a:gd name="T8" fmla="*/ 841375 w 3830"/>
              <a:gd name="T9" fmla="*/ 1771650 h 2304"/>
              <a:gd name="T10" fmla="*/ 1117600 w 3830"/>
              <a:gd name="T11" fmla="*/ 1466850 h 2304"/>
              <a:gd name="T12" fmla="*/ 1363663 w 3830"/>
              <a:gd name="T13" fmla="*/ 1263650 h 2304"/>
              <a:gd name="T14" fmla="*/ 1582737 w 3830"/>
              <a:gd name="T15" fmla="*/ 1103312 h 2304"/>
              <a:gd name="T16" fmla="*/ 1698625 w 3830"/>
              <a:gd name="T17" fmla="*/ 987425 h 2304"/>
              <a:gd name="T18" fmla="*/ 2032000 w 3830"/>
              <a:gd name="T19" fmla="*/ 654050 h 2304"/>
              <a:gd name="T20" fmla="*/ 2859088 w 3830"/>
              <a:gd name="T21" fmla="*/ 465137 h 2304"/>
              <a:gd name="T22" fmla="*/ 3395663 w 3830"/>
              <a:gd name="T23" fmla="*/ 522287 h 2304"/>
              <a:gd name="T24" fmla="*/ 4021138 w 3830"/>
              <a:gd name="T25" fmla="*/ 538162 h 2304"/>
              <a:gd name="T26" fmla="*/ 4165600 w 3830"/>
              <a:gd name="T27" fmla="*/ 319087 h 2304"/>
              <a:gd name="T28" fmla="*/ 4267200 w 3830"/>
              <a:gd name="T29" fmla="*/ 217488 h 2304"/>
              <a:gd name="T30" fmla="*/ 5094288 w 3830"/>
              <a:gd name="T31" fmla="*/ 44450 h 2304"/>
              <a:gd name="T32" fmla="*/ 5311775 w 3830"/>
              <a:gd name="T33" fmla="*/ 174625 h 2304"/>
              <a:gd name="T34" fmla="*/ 5573713 w 3830"/>
              <a:gd name="T35" fmla="*/ 479425 h 2304"/>
              <a:gd name="T36" fmla="*/ 5661025 w 3830"/>
              <a:gd name="T37" fmla="*/ 581025 h 2304"/>
              <a:gd name="T38" fmla="*/ 5849938 w 3830"/>
              <a:gd name="T39" fmla="*/ 885825 h 2304"/>
              <a:gd name="T40" fmla="*/ 5980113 w 3830"/>
              <a:gd name="T41" fmla="*/ 1233487 h 2304"/>
              <a:gd name="T42" fmla="*/ 6022975 w 3830"/>
              <a:gd name="T43" fmla="*/ 1452562 h 2304"/>
              <a:gd name="T44" fmla="*/ 6053138 w 3830"/>
              <a:gd name="T45" fmla="*/ 2308225 h 2304"/>
              <a:gd name="T46" fmla="*/ 5935663 w 3830"/>
              <a:gd name="T47" fmla="*/ 2395537 h 2304"/>
              <a:gd name="T48" fmla="*/ 5805488 w 3830"/>
              <a:gd name="T49" fmla="*/ 2554287 h 2304"/>
              <a:gd name="T50" fmla="*/ 5675313 w 3830"/>
              <a:gd name="T51" fmla="*/ 2686050 h 2304"/>
              <a:gd name="T52" fmla="*/ 5486400 w 3830"/>
              <a:gd name="T53" fmla="*/ 2917825 h 2304"/>
              <a:gd name="T54" fmla="*/ 5195888 w 3830"/>
              <a:gd name="T55" fmla="*/ 3236912 h 2304"/>
              <a:gd name="T56" fmla="*/ 4775200 w 3830"/>
              <a:gd name="T57" fmla="*/ 3468688 h 2304"/>
              <a:gd name="T58" fmla="*/ 4340225 w 3830"/>
              <a:gd name="T59" fmla="*/ 3657600 h 2304"/>
              <a:gd name="T60" fmla="*/ 3903663 w 3830"/>
              <a:gd name="T61" fmla="*/ 3600450 h 2304"/>
              <a:gd name="T62" fmla="*/ 3657601 w 3830"/>
              <a:gd name="T63" fmla="*/ 3454400 h 2304"/>
              <a:gd name="T64" fmla="*/ 3482976 w 3830"/>
              <a:gd name="T65" fmla="*/ 3295650 h 2304"/>
              <a:gd name="T66" fmla="*/ 3352801 w 3830"/>
              <a:gd name="T67" fmla="*/ 3135312 h 2304"/>
              <a:gd name="T68" fmla="*/ 3192462 w 3830"/>
              <a:gd name="T69" fmla="*/ 2932112 h 2304"/>
              <a:gd name="T70" fmla="*/ 3090862 w 3830"/>
              <a:gd name="T71" fmla="*/ 2830512 h 2304"/>
              <a:gd name="T72" fmla="*/ 2655888 w 3830"/>
              <a:gd name="T73" fmla="*/ 2570162 h 2304"/>
              <a:gd name="T74" fmla="*/ 2511425 w 3830"/>
              <a:gd name="T75" fmla="*/ 1989137 h 2304"/>
              <a:gd name="T76" fmla="*/ 2336800 w 3830"/>
              <a:gd name="T77" fmla="*/ 1828800 h 230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830"/>
              <a:gd name="T118" fmla="*/ 0 h 2304"/>
              <a:gd name="T119" fmla="*/ 3830 w 3830"/>
              <a:gd name="T120" fmla="*/ 2304 h 230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3830" h="2304">
                <a:moveTo>
                  <a:pt x="0" y="1655"/>
                </a:moveTo>
                <a:cubicBezTo>
                  <a:pt x="6" y="1637"/>
                  <a:pt x="12" y="1618"/>
                  <a:pt x="18" y="1600"/>
                </a:cubicBezTo>
                <a:cubicBezTo>
                  <a:pt x="25" y="1578"/>
                  <a:pt x="74" y="1569"/>
                  <a:pt x="91" y="1555"/>
                </a:cubicBezTo>
                <a:cubicBezTo>
                  <a:pt x="117" y="1534"/>
                  <a:pt x="132" y="1520"/>
                  <a:pt x="165" y="1509"/>
                </a:cubicBezTo>
                <a:cubicBezTo>
                  <a:pt x="177" y="1491"/>
                  <a:pt x="194" y="1475"/>
                  <a:pt x="201" y="1454"/>
                </a:cubicBezTo>
                <a:cubicBezTo>
                  <a:pt x="204" y="1445"/>
                  <a:pt x="205" y="1435"/>
                  <a:pt x="210" y="1427"/>
                </a:cubicBezTo>
                <a:cubicBezTo>
                  <a:pt x="219" y="1412"/>
                  <a:pt x="256" y="1389"/>
                  <a:pt x="265" y="1381"/>
                </a:cubicBezTo>
                <a:cubicBezTo>
                  <a:pt x="313" y="1338"/>
                  <a:pt x="352" y="1301"/>
                  <a:pt x="402" y="1262"/>
                </a:cubicBezTo>
                <a:cubicBezTo>
                  <a:pt x="433" y="1238"/>
                  <a:pt x="473" y="1204"/>
                  <a:pt x="494" y="1171"/>
                </a:cubicBezTo>
                <a:cubicBezTo>
                  <a:pt x="506" y="1153"/>
                  <a:pt x="530" y="1116"/>
                  <a:pt x="530" y="1116"/>
                </a:cubicBezTo>
                <a:cubicBezTo>
                  <a:pt x="545" y="1054"/>
                  <a:pt x="573" y="1050"/>
                  <a:pt x="613" y="1015"/>
                </a:cubicBezTo>
                <a:cubicBezTo>
                  <a:pt x="645" y="987"/>
                  <a:pt x="673" y="954"/>
                  <a:pt x="704" y="924"/>
                </a:cubicBezTo>
                <a:cubicBezTo>
                  <a:pt x="729" y="899"/>
                  <a:pt x="782" y="883"/>
                  <a:pt x="814" y="851"/>
                </a:cubicBezTo>
                <a:cubicBezTo>
                  <a:pt x="831" y="834"/>
                  <a:pt x="842" y="813"/>
                  <a:pt x="859" y="796"/>
                </a:cubicBezTo>
                <a:cubicBezTo>
                  <a:pt x="878" y="777"/>
                  <a:pt x="903" y="767"/>
                  <a:pt x="923" y="750"/>
                </a:cubicBezTo>
                <a:cubicBezTo>
                  <a:pt x="986" y="694"/>
                  <a:pt x="944" y="712"/>
                  <a:pt x="997" y="695"/>
                </a:cubicBezTo>
                <a:cubicBezTo>
                  <a:pt x="1081" y="639"/>
                  <a:pt x="976" y="717"/>
                  <a:pt x="1033" y="649"/>
                </a:cubicBezTo>
                <a:cubicBezTo>
                  <a:pt x="1043" y="637"/>
                  <a:pt x="1058" y="631"/>
                  <a:pt x="1070" y="622"/>
                </a:cubicBezTo>
                <a:cubicBezTo>
                  <a:pt x="1090" y="563"/>
                  <a:pt x="1140" y="512"/>
                  <a:pt x="1189" y="476"/>
                </a:cubicBezTo>
                <a:cubicBezTo>
                  <a:pt x="1214" y="437"/>
                  <a:pt x="1235" y="423"/>
                  <a:pt x="1280" y="412"/>
                </a:cubicBezTo>
                <a:cubicBezTo>
                  <a:pt x="1366" y="368"/>
                  <a:pt x="1445" y="308"/>
                  <a:pt x="1545" y="302"/>
                </a:cubicBezTo>
                <a:cubicBezTo>
                  <a:pt x="1630" y="297"/>
                  <a:pt x="1716" y="296"/>
                  <a:pt x="1801" y="293"/>
                </a:cubicBezTo>
                <a:cubicBezTo>
                  <a:pt x="1883" y="296"/>
                  <a:pt x="1966" y="297"/>
                  <a:pt x="2048" y="302"/>
                </a:cubicBezTo>
                <a:cubicBezTo>
                  <a:pt x="2080" y="304"/>
                  <a:pt x="2139" y="329"/>
                  <a:pt x="2139" y="329"/>
                </a:cubicBezTo>
                <a:cubicBezTo>
                  <a:pt x="2217" y="382"/>
                  <a:pt x="2172" y="364"/>
                  <a:pt x="2277" y="375"/>
                </a:cubicBezTo>
                <a:cubicBezTo>
                  <a:pt x="2402" y="369"/>
                  <a:pt x="2450" y="393"/>
                  <a:pt x="2533" y="339"/>
                </a:cubicBezTo>
                <a:cubicBezTo>
                  <a:pt x="2544" y="322"/>
                  <a:pt x="2549" y="301"/>
                  <a:pt x="2560" y="284"/>
                </a:cubicBezTo>
                <a:cubicBezTo>
                  <a:pt x="2579" y="255"/>
                  <a:pt x="2605" y="230"/>
                  <a:pt x="2624" y="201"/>
                </a:cubicBezTo>
                <a:cubicBezTo>
                  <a:pt x="2630" y="192"/>
                  <a:pt x="2633" y="180"/>
                  <a:pt x="2642" y="174"/>
                </a:cubicBezTo>
                <a:cubicBezTo>
                  <a:pt x="2677" y="151"/>
                  <a:pt x="2662" y="164"/>
                  <a:pt x="2688" y="137"/>
                </a:cubicBezTo>
                <a:cubicBezTo>
                  <a:pt x="2720" y="40"/>
                  <a:pt x="2769" y="18"/>
                  <a:pt x="2862" y="0"/>
                </a:cubicBezTo>
                <a:cubicBezTo>
                  <a:pt x="2991" y="5"/>
                  <a:pt x="3088" y="13"/>
                  <a:pt x="3209" y="28"/>
                </a:cubicBezTo>
                <a:cubicBezTo>
                  <a:pt x="3247" y="43"/>
                  <a:pt x="3296" y="60"/>
                  <a:pt x="3328" y="83"/>
                </a:cubicBezTo>
                <a:cubicBezTo>
                  <a:pt x="3337" y="89"/>
                  <a:pt x="3339" y="102"/>
                  <a:pt x="3346" y="110"/>
                </a:cubicBezTo>
                <a:cubicBezTo>
                  <a:pt x="3369" y="137"/>
                  <a:pt x="3398" y="163"/>
                  <a:pt x="3419" y="192"/>
                </a:cubicBezTo>
                <a:cubicBezTo>
                  <a:pt x="3448" y="233"/>
                  <a:pt x="3468" y="274"/>
                  <a:pt x="3511" y="302"/>
                </a:cubicBezTo>
                <a:cubicBezTo>
                  <a:pt x="3520" y="317"/>
                  <a:pt x="3526" y="335"/>
                  <a:pt x="3538" y="348"/>
                </a:cubicBezTo>
                <a:cubicBezTo>
                  <a:pt x="3545" y="356"/>
                  <a:pt x="3559" y="357"/>
                  <a:pt x="3566" y="366"/>
                </a:cubicBezTo>
                <a:cubicBezTo>
                  <a:pt x="3572" y="373"/>
                  <a:pt x="3570" y="385"/>
                  <a:pt x="3575" y="393"/>
                </a:cubicBezTo>
                <a:cubicBezTo>
                  <a:pt x="3610" y="449"/>
                  <a:pt x="3658" y="498"/>
                  <a:pt x="3685" y="558"/>
                </a:cubicBezTo>
                <a:cubicBezTo>
                  <a:pt x="3704" y="600"/>
                  <a:pt x="3705" y="638"/>
                  <a:pt x="3730" y="677"/>
                </a:cubicBezTo>
                <a:cubicBezTo>
                  <a:pt x="3739" y="713"/>
                  <a:pt x="3755" y="742"/>
                  <a:pt x="3767" y="777"/>
                </a:cubicBezTo>
                <a:cubicBezTo>
                  <a:pt x="3770" y="811"/>
                  <a:pt x="3770" y="845"/>
                  <a:pt x="3776" y="878"/>
                </a:cubicBezTo>
                <a:cubicBezTo>
                  <a:pt x="3779" y="891"/>
                  <a:pt x="3791" y="902"/>
                  <a:pt x="3794" y="915"/>
                </a:cubicBezTo>
                <a:cubicBezTo>
                  <a:pt x="3830" y="1086"/>
                  <a:pt x="3784" y="955"/>
                  <a:pt x="3813" y="1033"/>
                </a:cubicBezTo>
                <a:cubicBezTo>
                  <a:pt x="3821" y="1233"/>
                  <a:pt x="3829" y="1259"/>
                  <a:pt x="3813" y="1454"/>
                </a:cubicBezTo>
                <a:cubicBezTo>
                  <a:pt x="3812" y="1467"/>
                  <a:pt x="3812" y="1482"/>
                  <a:pt x="3803" y="1491"/>
                </a:cubicBezTo>
                <a:cubicBezTo>
                  <a:pt x="3787" y="1507"/>
                  <a:pt x="3760" y="1502"/>
                  <a:pt x="3739" y="1509"/>
                </a:cubicBezTo>
                <a:cubicBezTo>
                  <a:pt x="3724" y="1524"/>
                  <a:pt x="3709" y="1540"/>
                  <a:pt x="3694" y="1555"/>
                </a:cubicBezTo>
                <a:cubicBezTo>
                  <a:pt x="3679" y="1571"/>
                  <a:pt x="3672" y="1594"/>
                  <a:pt x="3657" y="1609"/>
                </a:cubicBezTo>
                <a:cubicBezTo>
                  <a:pt x="3642" y="1624"/>
                  <a:pt x="3611" y="1655"/>
                  <a:pt x="3611" y="1655"/>
                </a:cubicBezTo>
                <a:cubicBezTo>
                  <a:pt x="3587" y="1729"/>
                  <a:pt x="3623" y="1644"/>
                  <a:pt x="3575" y="1692"/>
                </a:cubicBezTo>
                <a:cubicBezTo>
                  <a:pt x="3558" y="1709"/>
                  <a:pt x="3554" y="1738"/>
                  <a:pt x="3538" y="1756"/>
                </a:cubicBezTo>
                <a:cubicBezTo>
                  <a:pt x="3512" y="1785"/>
                  <a:pt x="3479" y="1807"/>
                  <a:pt x="3456" y="1838"/>
                </a:cubicBezTo>
                <a:cubicBezTo>
                  <a:pt x="3425" y="1880"/>
                  <a:pt x="3379" y="1941"/>
                  <a:pt x="3346" y="1975"/>
                </a:cubicBezTo>
                <a:cubicBezTo>
                  <a:pt x="3319" y="2003"/>
                  <a:pt x="3310" y="2027"/>
                  <a:pt x="3273" y="2039"/>
                </a:cubicBezTo>
                <a:cubicBezTo>
                  <a:pt x="3243" y="2086"/>
                  <a:pt x="3265" y="2060"/>
                  <a:pt x="3200" y="2103"/>
                </a:cubicBezTo>
                <a:cubicBezTo>
                  <a:pt x="3125" y="2153"/>
                  <a:pt x="3099" y="2167"/>
                  <a:pt x="3008" y="2185"/>
                </a:cubicBezTo>
                <a:cubicBezTo>
                  <a:pt x="2973" y="2222"/>
                  <a:pt x="2998" y="2202"/>
                  <a:pt x="2917" y="2222"/>
                </a:cubicBezTo>
                <a:cubicBezTo>
                  <a:pt x="2874" y="2233"/>
                  <a:pt x="2787" y="2286"/>
                  <a:pt x="2734" y="2304"/>
                </a:cubicBezTo>
                <a:cubicBezTo>
                  <a:pt x="2661" y="2301"/>
                  <a:pt x="2587" y="2300"/>
                  <a:pt x="2514" y="2295"/>
                </a:cubicBezTo>
                <a:cubicBezTo>
                  <a:pt x="2457" y="2291"/>
                  <a:pt x="2496" y="2289"/>
                  <a:pt x="2459" y="2268"/>
                </a:cubicBezTo>
                <a:cubicBezTo>
                  <a:pt x="2432" y="2252"/>
                  <a:pt x="2403" y="2253"/>
                  <a:pt x="2377" y="2231"/>
                </a:cubicBezTo>
                <a:cubicBezTo>
                  <a:pt x="2311" y="2174"/>
                  <a:pt x="2357" y="2194"/>
                  <a:pt x="2304" y="2176"/>
                </a:cubicBezTo>
                <a:cubicBezTo>
                  <a:pt x="2282" y="2155"/>
                  <a:pt x="2263" y="2131"/>
                  <a:pt x="2240" y="2112"/>
                </a:cubicBezTo>
                <a:cubicBezTo>
                  <a:pt x="2216" y="2093"/>
                  <a:pt x="2212" y="2099"/>
                  <a:pt x="2194" y="2076"/>
                </a:cubicBezTo>
                <a:cubicBezTo>
                  <a:pt x="2157" y="2030"/>
                  <a:pt x="2198" y="2063"/>
                  <a:pt x="2149" y="2030"/>
                </a:cubicBezTo>
                <a:cubicBezTo>
                  <a:pt x="2127" y="1971"/>
                  <a:pt x="2156" y="2037"/>
                  <a:pt x="2112" y="1975"/>
                </a:cubicBezTo>
                <a:cubicBezTo>
                  <a:pt x="2093" y="1947"/>
                  <a:pt x="2080" y="1919"/>
                  <a:pt x="2057" y="1893"/>
                </a:cubicBezTo>
                <a:cubicBezTo>
                  <a:pt x="2043" y="1877"/>
                  <a:pt x="2023" y="1865"/>
                  <a:pt x="2011" y="1847"/>
                </a:cubicBezTo>
                <a:cubicBezTo>
                  <a:pt x="2000" y="1830"/>
                  <a:pt x="1991" y="1814"/>
                  <a:pt x="1975" y="1801"/>
                </a:cubicBezTo>
                <a:cubicBezTo>
                  <a:pt x="1966" y="1794"/>
                  <a:pt x="1955" y="1791"/>
                  <a:pt x="1947" y="1783"/>
                </a:cubicBezTo>
                <a:cubicBezTo>
                  <a:pt x="1907" y="1743"/>
                  <a:pt x="1911" y="1712"/>
                  <a:pt x="1847" y="1692"/>
                </a:cubicBezTo>
                <a:cubicBezTo>
                  <a:pt x="1785" y="1672"/>
                  <a:pt x="1729" y="1655"/>
                  <a:pt x="1673" y="1619"/>
                </a:cubicBezTo>
                <a:cubicBezTo>
                  <a:pt x="1663" y="1587"/>
                  <a:pt x="1647" y="1559"/>
                  <a:pt x="1637" y="1527"/>
                </a:cubicBezTo>
                <a:cubicBezTo>
                  <a:pt x="1629" y="1444"/>
                  <a:pt x="1632" y="1327"/>
                  <a:pt x="1582" y="1253"/>
                </a:cubicBezTo>
                <a:cubicBezTo>
                  <a:pt x="1565" y="1228"/>
                  <a:pt x="1542" y="1208"/>
                  <a:pt x="1518" y="1189"/>
                </a:cubicBezTo>
                <a:cubicBezTo>
                  <a:pt x="1503" y="1177"/>
                  <a:pt x="1472" y="1152"/>
                  <a:pt x="1472" y="1152"/>
                </a:cubicBezTo>
              </a:path>
            </a:pathLst>
          </a:custGeom>
          <a:noFill/>
          <a:ln w="9525">
            <a:solidFill>
              <a:srgbClr val="33CC33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6199" name="Line 55"/>
          <p:cNvSpPr>
            <a:spLocks noChangeShapeType="1"/>
          </p:cNvSpPr>
          <p:nvPr/>
        </p:nvSpPr>
        <p:spPr bwMode="auto">
          <a:xfrm flipV="1">
            <a:off x="2268538" y="4581525"/>
            <a:ext cx="2232025" cy="86360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00" name="Line 56"/>
          <p:cNvSpPr>
            <a:spLocks noChangeShapeType="1"/>
          </p:cNvSpPr>
          <p:nvPr/>
        </p:nvSpPr>
        <p:spPr bwMode="auto">
          <a:xfrm flipV="1">
            <a:off x="7451725" y="2420938"/>
            <a:ext cx="288925" cy="360362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7524750" y="2060575"/>
            <a:ext cx="78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800">
                <a:solidFill>
                  <a:srgbClr val="00FF00"/>
                </a:solidFill>
                <a:latin typeface="Arial" charset="0"/>
              </a:rPr>
              <a:t>Jarak</a:t>
            </a:r>
          </a:p>
        </p:txBody>
      </p:sp>
      <p:sp>
        <p:nvSpPr>
          <p:cNvPr id="6202" name="Rectangle 58"/>
          <p:cNvSpPr>
            <a:spLocks noChangeArrowheads="1"/>
          </p:cNvSpPr>
          <p:nvPr/>
        </p:nvSpPr>
        <p:spPr bwMode="auto">
          <a:xfrm rot="-1250087">
            <a:off x="2771775" y="4941888"/>
            <a:ext cx="156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800">
                <a:solidFill>
                  <a:srgbClr val="FFCC00"/>
                </a:solidFill>
                <a:latin typeface="Arial" charset="0"/>
              </a:rPr>
              <a:t>Perpindahan</a:t>
            </a:r>
          </a:p>
        </p:txBody>
      </p:sp>
      <p:sp>
        <p:nvSpPr>
          <p:cNvPr id="6203" name="Text Box 59"/>
          <p:cNvSpPr txBox="1">
            <a:spLocks noChangeArrowheads="1"/>
          </p:cNvSpPr>
          <p:nvPr/>
        </p:nvSpPr>
        <p:spPr bwMode="auto">
          <a:xfrm>
            <a:off x="395288" y="1412875"/>
            <a:ext cx="84597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40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JARAK DAN PERPINDAHAN</a:t>
            </a:r>
          </a:p>
        </p:txBody>
      </p:sp>
      <p:sp>
        <p:nvSpPr>
          <p:cNvPr id="6205" name="AutoShape 6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453188"/>
            <a:ext cx="287337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pic>
        <p:nvPicPr>
          <p:cNvPr id="6207" name="Picture 63" descr="y-felix"/>
          <p:cNvPicPr>
            <a:picLocks noChangeAspect="1" noChangeArrowheads="1" noCrop="1"/>
          </p:cNvPicPr>
          <p:nvPr/>
        </p:nvPicPr>
        <p:blipFill>
          <a:blip r:embed="rId10">
            <a:lum bright="48000" contrast="36000"/>
          </a:blip>
          <a:srcRect/>
          <a:stretch>
            <a:fillRect/>
          </a:stretch>
        </p:blipFill>
        <p:spPr bwMode="auto">
          <a:xfrm>
            <a:off x="6342063" y="6221413"/>
            <a:ext cx="21907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400"/>
                            </p:stCondLst>
                            <p:childTnLst>
                              <p:par>
                                <p:cTn id="12" presetID="26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13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733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67">
                                          <p:stCondLst>
                                            <p:cond delay="2733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96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39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249" decel="50000">
                                          <p:stCondLst>
                                            <p:cond delay="969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800"/>
                            </p:stCondLst>
                            <p:childTnLst>
                              <p:par>
                                <p:cTn id="37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0.19358 -0.33542 " pathEditMode="relative" rAng="0" ptsTypes="AA">
                                      <p:cBhvr>
                                        <p:cTn id="38" dur="10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-16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8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22222E-6 L 0.30973 0.00532 " pathEditMode="relative" rAng="0" ptsTypes="AA">
                                      <p:cBhvr>
                                        <p:cTn id="43" dur="10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8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800"/>
                            </p:stCondLst>
                            <p:childTnLst>
                              <p:par>
                                <p:cTn id="4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800"/>
                            </p:stCondLst>
                            <p:childTnLst>
                              <p:par>
                                <p:cTn id="5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0" dur="500"/>
                                        <p:tgtEl>
                                          <p:spTgt spid="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9.24855E-7 C 0.02066 -0.02797 -0.00122 9.24855E-7 0.01267 -0.0148 C 0.01736 -0.01988 0.01458 -0.01896 0.01892 -0.02543 C 0.02795 -0.03884 0.02639 -0.03653 0.03646 -0.04439 C 0.04479 -0.06173 0.03385 -0.04092 0.04444 -0.05503 C 0.04635 -0.05757 0.04739 -0.06104 0.04913 -0.06358 C 0.05469 -0.07191 0.06041 -0.07745 0.06666 -0.08462 C 0.0717 -0.0904 0.0743 -0.0978 0.07934 -0.10358 C 0.08611 -0.11144 0.09479 -0.1193 0.1 -0.12901 C 0.1059 -0.14011 0.1118 -0.15144 0.11736 -0.16277 C 0.1217 -0.17156 0.12396 -0.17849 0.1316 -0.18196 C 0.14045 -0.19352 0.15 -0.2 0.16024 -0.20948 C 0.16875 -0.21734 0.17257 -0.23029 0.18246 -0.23468 C 0.1908 -0.243 0.19791 -0.25387 0.20469 -0.26428 C 0.20851 -0.27029 0.21076 -0.27861 0.2158 -0.28347 C 0.22309 -0.2904 0.22482 -0.29017 0.23333 -0.29387 C 0.23993 -0.30312 0.23264 -0.2941 0.24114 -0.30034 C 0.2526 -0.30867 0.25989 -0.31653 0.27291 -0.32138 C 0.275 -0.32231 0.29219 -0.32532 0.29357 -0.32555 C 0.30833 -0.32416 0.32326 -0.32439 0.33802 -0.32138 C 0.35781 -0.31722 0.37604 -0.30474 0.39514 -0.29826 C 0.40312 -0.29896 0.41111 -0.29803 0.41892 -0.30034 C 0.42934 -0.30335 0.43594 -0.31699 0.44601 -0.32138 C 0.44948 -0.32601 0.45399 -0.32925 0.45712 -0.3341 C 0.45868 -0.33641 0.45903 -0.33988 0.46024 -0.34266 C 0.46684 -0.35653 0.46701 -0.35584 0.47448 -0.36578 C 0.47743 -0.3778 0.48663 -0.38312 0.49514 -0.38705 C 0.51476 -0.38636 0.53437 -0.38659 0.55382 -0.38474 C 0.56458 -0.38358 0.57639 -0.36578 0.58403 -0.35745 C 0.60764 -0.33156 0.63559 -0.30636 0.64757 -0.26636 C 0.65087 -0.25526 0.6526 -0.24393 0.65555 -0.2326 C 0.65885 -0.19653 0.65607 -0.20971 0.66024 -0.19237 C 0.66163 -0.1748 0.66389 -0.15699 0.66666 -0.13965 C 0.66528 -0.10104 0.67083 -0.06081 0.64913 -0.03191 C 0.64531 -0.01595 0.65121 -0.03722 0.64114 -0.01711 C 0.62778 0.00948 0.64982 -0.02219 0.6316 0.00208 C 0.62969 0.01249 0.62604 0.01549 0.62222 0.0252 C 0.61962 0.03214 0.61198 0.05642 0.60781 0.05919 C 0.59236 0.06937 0.5783 0.08786 0.5618 0.09503 C 0.54722 0.1096 0.53177 0.11445 0.51423 0.12046 C 0.51163 0.12255 0.50903 0.12509 0.50625 0.12671 C 0.50312 0.12856 0.4967 0.13087 0.4967 0.13087 C 0.47726 0.12971 0.45989 0.12879 0.44114 0.12463 C 0.42847 0.11908 0.4158 0.1133 0.40312 0.10775 C 0.39166 0.08509 0.39948 0.09873 0.37778 0.0696 C 0.37604 0.06729 0.37587 0.06382 0.37448 0.06127 C 0.37083 0.05411 0.36597 0.04648 0.3618 0.04 C 0.35312 0.02682 0.34323 0.02266 0.3316 0.0148 C 0.32621 0.0111 0.3217 0.00671 0.3158 0.00416 C 0.3118 -0.00231 0.3066 -0.00763 0.30312 -0.0148 C 0.30173 -0.01757 0.30035 -0.03029 0.3 -0.03191 C 0.29705 -0.04717 0.2941 -0.06335 0.29045 -0.07838 C 0.28958 -0.08185 0.28993 -0.08555 0.28889 -0.08878 C 0.28316 -0.10566 0.26805 -0.11861 0.25868 -0.12901 C 0.25729 -0.13063 0.25382 -0.13318 0.25382 -0.13318 " pathEditMode="relative" ptsTypes="ffffffffffffffffffffffffffffffffffffffffffffffffffffffA">
                                      <p:cBhvr>
                                        <p:cTn id="123" dur="5000" fill="hold"/>
                                        <p:tgtEl>
                                          <p:spTgt spid="6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2"/>
                                            </p:cond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133" dur="1000" fill="hold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00FF"/>
                                      </p:to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500"/>
                            </p:stCondLst>
                            <p:childTnLst>
                              <p:par>
                                <p:cTn id="13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8" dur="50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7" presetClass="emph" presetSubtype="6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40" dur="20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5" dur="5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400" decel="1000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400" decel="100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400" decel="100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400" decel="100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 animBg="1"/>
      <p:bldP spid="6160" grpId="0" animBg="1"/>
      <p:bldP spid="6161" grpId="0" animBg="1"/>
      <p:bldP spid="6172" grpId="0"/>
      <p:bldP spid="6173" grpId="0"/>
      <p:bldP spid="6175" grpId="0"/>
      <p:bldP spid="6180" grpId="0" animBg="1"/>
      <p:bldP spid="6181" grpId="0" animBg="1"/>
      <p:bldP spid="6183" grpId="0"/>
      <p:bldP spid="6184" grpId="0"/>
      <p:bldP spid="6185" grpId="0"/>
      <p:bldP spid="6195" grpId="0" animBg="1"/>
      <p:bldP spid="6198" grpId="0" animBg="1"/>
      <p:bldP spid="6199" grpId="0" animBg="1"/>
      <p:bldP spid="6200" grpId="0" animBg="1"/>
      <p:bldP spid="6201" grpId="0"/>
      <p:bldP spid="6202" grpId="0"/>
      <p:bldP spid="6203" grpId="0" build="p"/>
      <p:bldP spid="6203" grpId="1" build="p"/>
      <p:bldP spid="62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2676525"/>
            <a:ext cx="1528762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9750" y="695325"/>
            <a:ext cx="1511300" cy="431800"/>
            <a:chOff x="1599" y="1797"/>
            <a:chExt cx="2324" cy="726"/>
          </a:xfrm>
        </p:grpSpPr>
        <p:pic>
          <p:nvPicPr>
            <p:cNvPr id="32842" name="Picture 4" descr="PH_14_151_Q1"/>
            <p:cNvPicPr>
              <a:picLocks noChangeAspect="1" noChangeArrowheads="1"/>
            </p:cNvPicPr>
            <p:nvPr/>
          </p:nvPicPr>
          <p:blipFill>
            <a:blip r:embed="rId3">
              <a:lum contrast="12000"/>
            </a:blip>
            <a:srcRect t="31129" r="11011" b="31078"/>
            <a:stretch>
              <a:fillRect/>
            </a:stretch>
          </p:blipFill>
          <p:spPr bwMode="auto">
            <a:xfrm>
              <a:off x="1599" y="1797"/>
              <a:ext cx="2279" cy="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843" name="Rectangle 5"/>
            <p:cNvSpPr>
              <a:spLocks noChangeArrowheads="1"/>
            </p:cNvSpPr>
            <p:nvPr/>
          </p:nvSpPr>
          <p:spPr bwMode="auto">
            <a:xfrm>
              <a:off x="3288" y="1933"/>
              <a:ext cx="635" cy="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</p:grp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775" y="2676525"/>
            <a:ext cx="1528763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766763" y="3343275"/>
            <a:ext cx="3352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842963" y="25050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4043363" y="25050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260475" y="2339975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v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4424363" y="2276475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v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2138363" y="3267075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</a:rPr>
              <a:t>x = s</a:t>
            </a:r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1258888" y="1271588"/>
            <a:ext cx="2286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1041400" y="48895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2946400" y="48895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1403350" y="287338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v</a:t>
            </a:r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3314700" y="287338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v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2046288" y="1223963"/>
            <a:ext cx="796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x</a:t>
            </a:r>
            <a:r>
              <a:rPr lang="en-US" sz="1600" baseline="-25000">
                <a:latin typeface="Times New Roman" pitchFamily="18" charset="0"/>
              </a:rPr>
              <a:t>1 </a:t>
            </a:r>
            <a:r>
              <a:rPr lang="en-US" sz="1600">
                <a:latin typeface="Times New Roman" pitchFamily="18" charset="0"/>
              </a:rPr>
              <a:t>;</a:t>
            </a:r>
            <a:r>
              <a:rPr lang="en-US" sz="1600" baseline="-25000">
                <a:latin typeface="Times New Roman" pitchFamily="18" charset="0"/>
              </a:rPr>
              <a:t> </a:t>
            </a:r>
            <a:r>
              <a:rPr lang="en-US" sz="1600">
                <a:latin typeface="Times New Roman" pitchFamily="18" charset="0"/>
              </a:rPr>
              <a:t>t</a:t>
            </a:r>
            <a:r>
              <a:rPr lang="en-US" sz="1600" baseline="-25000">
                <a:latin typeface="Times New Roman" pitchFamily="18" charset="0"/>
              </a:rPr>
              <a:t>1 </a:t>
            </a:r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1258888" y="1776413"/>
            <a:ext cx="44656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3419475" y="1776413"/>
            <a:ext cx="1143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x</a:t>
            </a:r>
            <a:r>
              <a:rPr lang="en-US" sz="1600" baseline="-25000">
                <a:latin typeface="Times New Roman" pitchFamily="18" charset="0"/>
              </a:rPr>
              <a:t>2 </a:t>
            </a:r>
            <a:r>
              <a:rPr lang="en-US" sz="1600">
                <a:latin typeface="Times New Roman" pitchFamily="18" charset="0"/>
              </a:rPr>
              <a:t>;</a:t>
            </a:r>
            <a:r>
              <a:rPr lang="en-US" sz="1600" baseline="-25000">
                <a:latin typeface="Times New Roman" pitchFamily="18" charset="0"/>
              </a:rPr>
              <a:t> </a:t>
            </a:r>
            <a:r>
              <a:rPr lang="en-US" sz="1600">
                <a:latin typeface="Times New Roman" pitchFamily="18" charset="0"/>
              </a:rPr>
              <a:t>t</a:t>
            </a:r>
            <a:r>
              <a:rPr lang="en-US" sz="1600" baseline="-25000">
                <a:latin typeface="Times New Roman" pitchFamily="18" charset="0"/>
              </a:rPr>
              <a:t>2 </a:t>
            </a:r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>
            <a:off x="5003800" y="488950"/>
            <a:ext cx="381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5384800" y="260350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v</a:t>
            </a:r>
          </a:p>
        </p:txBody>
      </p:sp>
      <p:pic>
        <p:nvPicPr>
          <p:cNvPr id="12319" name="Picture 31"/>
          <p:cNvPicPr>
            <a:picLocks noChangeAspect="1" noChangeArrowheads="1"/>
          </p:cNvPicPr>
          <p:nvPr/>
        </p:nvPicPr>
        <p:blipFill>
          <a:blip r:embed="rId4"/>
          <a:srcRect t="6607" r="16522" b="27322"/>
          <a:stretch>
            <a:fillRect/>
          </a:stretch>
        </p:blipFill>
        <p:spPr bwMode="auto">
          <a:xfrm>
            <a:off x="6680200" y="755650"/>
            <a:ext cx="1524000" cy="1524000"/>
          </a:xfrm>
          <a:prstGeom prst="rect">
            <a:avLst/>
          </a:prstGeom>
          <a:gradFill rotWithShape="0">
            <a:gsLst>
              <a:gs pos="0">
                <a:srgbClr val="0047FF"/>
              </a:gs>
              <a:gs pos="6500">
                <a:srgbClr val="000082"/>
              </a:gs>
              <a:gs pos="14000">
                <a:srgbClr val="0047FF"/>
              </a:gs>
              <a:gs pos="21001">
                <a:srgbClr val="000082"/>
              </a:gs>
              <a:gs pos="28500">
                <a:srgbClr val="0047FF"/>
              </a:gs>
              <a:gs pos="36000">
                <a:srgbClr val="000082"/>
              </a:gs>
              <a:gs pos="43500">
                <a:srgbClr val="0047FF"/>
              </a:gs>
              <a:gs pos="50000">
                <a:srgbClr val="000082"/>
              </a:gs>
              <a:gs pos="56500">
                <a:srgbClr val="0047FF"/>
              </a:gs>
              <a:gs pos="64000">
                <a:srgbClr val="000082"/>
              </a:gs>
              <a:gs pos="71500">
                <a:srgbClr val="0047FF"/>
              </a:gs>
              <a:gs pos="78999">
                <a:srgbClr val="000082"/>
              </a:gs>
              <a:gs pos="86000">
                <a:srgbClr val="0047FF"/>
              </a:gs>
              <a:gs pos="93500">
                <a:srgbClr val="000082"/>
              </a:gs>
              <a:gs pos="100000">
                <a:srgbClr val="0047FF"/>
              </a:gs>
            </a:gsLst>
            <a:lin ang="2700000" scaled="1"/>
          </a:gradFill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842963" y="2352675"/>
            <a:ext cx="3352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2519363" y="2292350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</a:rPr>
              <a:t>t</a:t>
            </a:r>
          </a:p>
        </p:txBody>
      </p:sp>
      <p:sp>
        <p:nvSpPr>
          <p:cNvPr id="12322" name="WordArt 34"/>
          <p:cNvSpPr>
            <a:spLocks noChangeArrowheads="1" noChangeShapeType="1" noTextEdit="1"/>
          </p:cNvSpPr>
          <p:nvPr/>
        </p:nvSpPr>
        <p:spPr bwMode="auto">
          <a:xfrm>
            <a:off x="6451600" y="336550"/>
            <a:ext cx="18288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KECEPATAN RATA-RATA</a:t>
            </a:r>
          </a:p>
        </p:txBody>
      </p:sp>
      <p:sp>
        <p:nvSpPr>
          <p:cNvPr id="12323" name="WordArt 35"/>
          <p:cNvSpPr>
            <a:spLocks noChangeArrowheads="1" noChangeShapeType="1" noTextEdit="1"/>
          </p:cNvSpPr>
          <p:nvPr/>
        </p:nvSpPr>
        <p:spPr bwMode="auto">
          <a:xfrm rot="550940">
            <a:off x="395288" y="-150813"/>
            <a:ext cx="4772025" cy="2571751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fi-FI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Kecepatan rata-rata</a:t>
            </a:r>
          </a:p>
          <a:p>
            <a:pPr algn="ctr"/>
            <a:r>
              <a:rPr lang="fi-FI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 dan </a:t>
            </a:r>
          </a:p>
          <a:p>
            <a:pPr algn="ctr"/>
            <a:r>
              <a:rPr lang="fi-FI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kecepatan sesaat</a:t>
            </a:r>
            <a:endParaRPr lang="en-US" sz="3600" kern="10">
              <a:ln w="9525">
                <a:solidFill>
                  <a:srgbClr val="FFFF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53882" dir="2700000" algn="ctr" rotWithShape="0">
                  <a:srgbClr val="9999FF"/>
                </a:outerShdw>
              </a:effectLst>
              <a:latin typeface="Impact"/>
            </a:endParaRPr>
          </a:p>
        </p:txBody>
      </p:sp>
      <p:sp>
        <p:nvSpPr>
          <p:cNvPr id="12324" name="WordArt 36"/>
          <p:cNvSpPr>
            <a:spLocks noChangeArrowheads="1" noChangeShapeType="1" noTextEdit="1"/>
          </p:cNvSpPr>
          <p:nvPr/>
        </p:nvSpPr>
        <p:spPr bwMode="auto">
          <a:xfrm rot="-470782">
            <a:off x="250825" y="4365625"/>
            <a:ext cx="1752600" cy="83185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6" lon="19439995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3120000" scaled="1"/>
                </a:gradFill>
                <a:latin typeface="Impact"/>
              </a:rPr>
              <a:t>GRAFIK</a:t>
            </a:r>
          </a:p>
        </p:txBody>
      </p:sp>
      <p:sp>
        <p:nvSpPr>
          <p:cNvPr id="12325" name="AutoShape 37"/>
          <p:cNvSpPr>
            <a:spLocks noChangeArrowheads="1"/>
          </p:cNvSpPr>
          <p:nvPr/>
        </p:nvSpPr>
        <p:spPr bwMode="auto">
          <a:xfrm>
            <a:off x="1981200" y="4876800"/>
            <a:ext cx="990600" cy="609600"/>
          </a:xfrm>
          <a:custGeom>
            <a:avLst/>
            <a:gdLst>
              <a:gd name="T0" fmla="*/ 34072512 w 21600"/>
              <a:gd name="T1" fmla="*/ 0 h 21600"/>
              <a:gd name="T2" fmla="*/ 0 w 21600"/>
              <a:gd name="T3" fmla="*/ 8602134 h 21600"/>
              <a:gd name="T4" fmla="*/ 34072512 w 21600"/>
              <a:gd name="T5" fmla="*/ 17204267 h 21600"/>
              <a:gd name="T6" fmla="*/ 45430012 w 21600"/>
              <a:gd name="T7" fmla="*/ 860213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rgbClr val="FF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pic>
        <p:nvPicPr>
          <p:cNvPr id="12327" name="Picture 39"/>
          <p:cNvPicPr>
            <a:picLocks noChangeAspect="1" noChangeArrowheads="1"/>
          </p:cNvPicPr>
          <p:nvPr/>
        </p:nvPicPr>
        <p:blipFill>
          <a:blip r:embed="rId5"/>
          <a:srcRect l="25504" t="4567" r="3062"/>
          <a:stretch>
            <a:fillRect/>
          </a:stretch>
        </p:blipFill>
        <p:spPr bwMode="auto">
          <a:xfrm>
            <a:off x="2987675" y="4424363"/>
            <a:ext cx="2592388" cy="195738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</p:pic>
      <p:pic>
        <p:nvPicPr>
          <p:cNvPr id="12329" name="Picture 41"/>
          <p:cNvPicPr>
            <a:picLocks noChangeAspect="1" noChangeArrowheads="1"/>
          </p:cNvPicPr>
          <p:nvPr/>
        </p:nvPicPr>
        <p:blipFill>
          <a:blip r:embed="rId6"/>
          <a:srcRect r="12015"/>
          <a:stretch>
            <a:fillRect/>
          </a:stretch>
        </p:blipFill>
        <p:spPr bwMode="auto">
          <a:xfrm>
            <a:off x="6156325" y="4186238"/>
            <a:ext cx="2336800" cy="20510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2330" name="Oval 42" descr="Wide downward diagonal"/>
          <p:cNvSpPr>
            <a:spLocks noChangeArrowheads="1"/>
          </p:cNvSpPr>
          <p:nvPr/>
        </p:nvSpPr>
        <p:spPr bwMode="auto">
          <a:xfrm>
            <a:off x="828675" y="2892425"/>
            <a:ext cx="215900" cy="215900"/>
          </a:xfrm>
          <a:prstGeom prst="ellipse">
            <a:avLst/>
          </a:prstGeom>
          <a:pattFill prst="wdDnDiag">
            <a:fgClr>
              <a:schemeClr val="bg1">
                <a:alpha val="39999"/>
              </a:schemeClr>
            </a:fgClr>
            <a:bgClr>
              <a:srgbClr val="000000">
                <a:alpha val="39999"/>
              </a:srgb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2331" name="Oval 43" descr="Wide downward diagonal"/>
          <p:cNvSpPr>
            <a:spLocks noChangeArrowheads="1"/>
          </p:cNvSpPr>
          <p:nvPr/>
        </p:nvSpPr>
        <p:spPr bwMode="auto">
          <a:xfrm>
            <a:off x="1692275" y="2892425"/>
            <a:ext cx="215900" cy="215900"/>
          </a:xfrm>
          <a:prstGeom prst="ellipse">
            <a:avLst/>
          </a:prstGeom>
          <a:pattFill prst="wdDnDiag">
            <a:fgClr>
              <a:schemeClr val="bg1">
                <a:alpha val="39999"/>
              </a:schemeClr>
            </a:fgClr>
            <a:bgClr>
              <a:srgbClr val="000000">
                <a:alpha val="39999"/>
              </a:srgb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pic>
        <p:nvPicPr>
          <p:cNvPr id="12332" name="Picture 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82625"/>
            <a:ext cx="1528763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33" name="Oval 45" descr="Wide downward diagonal"/>
          <p:cNvSpPr>
            <a:spLocks noChangeArrowheads="1"/>
          </p:cNvSpPr>
          <p:nvPr/>
        </p:nvSpPr>
        <p:spPr bwMode="auto">
          <a:xfrm>
            <a:off x="755650" y="898525"/>
            <a:ext cx="215900" cy="215900"/>
          </a:xfrm>
          <a:prstGeom prst="ellipse">
            <a:avLst/>
          </a:prstGeom>
          <a:pattFill prst="wdDnDiag">
            <a:fgClr>
              <a:schemeClr val="bg1">
                <a:alpha val="39999"/>
              </a:schemeClr>
            </a:fgClr>
            <a:bgClr>
              <a:srgbClr val="000000">
                <a:alpha val="39999"/>
              </a:srgb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2334" name="Oval 46" descr="Wide downward diagonal"/>
          <p:cNvSpPr>
            <a:spLocks noChangeArrowheads="1"/>
          </p:cNvSpPr>
          <p:nvPr/>
        </p:nvSpPr>
        <p:spPr bwMode="auto">
          <a:xfrm>
            <a:off x="1619250" y="898525"/>
            <a:ext cx="215900" cy="215900"/>
          </a:xfrm>
          <a:prstGeom prst="ellipse">
            <a:avLst/>
          </a:prstGeom>
          <a:pattFill prst="wdDnDiag">
            <a:fgClr>
              <a:schemeClr val="bg1">
                <a:alpha val="39999"/>
              </a:schemeClr>
            </a:fgClr>
            <a:bgClr>
              <a:srgbClr val="000000">
                <a:alpha val="39999"/>
              </a:srgb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pic>
        <p:nvPicPr>
          <p:cNvPr id="12335" name="Picture 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682625"/>
            <a:ext cx="1528763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36" name="Oval 48" descr="Wide downward diagonal"/>
          <p:cNvSpPr>
            <a:spLocks noChangeArrowheads="1"/>
          </p:cNvSpPr>
          <p:nvPr/>
        </p:nvSpPr>
        <p:spPr bwMode="auto">
          <a:xfrm>
            <a:off x="2987675" y="898525"/>
            <a:ext cx="215900" cy="215900"/>
          </a:xfrm>
          <a:prstGeom prst="ellipse">
            <a:avLst/>
          </a:prstGeom>
          <a:pattFill prst="wdDnDiag">
            <a:fgClr>
              <a:schemeClr val="bg1">
                <a:alpha val="39999"/>
              </a:schemeClr>
            </a:fgClr>
            <a:bgClr>
              <a:srgbClr val="000000">
                <a:alpha val="39999"/>
              </a:srgb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2337" name="Oval 49" descr="Wide downward diagonal"/>
          <p:cNvSpPr>
            <a:spLocks noChangeArrowheads="1"/>
          </p:cNvSpPr>
          <p:nvPr/>
        </p:nvSpPr>
        <p:spPr bwMode="auto">
          <a:xfrm>
            <a:off x="3851275" y="898525"/>
            <a:ext cx="215900" cy="215900"/>
          </a:xfrm>
          <a:prstGeom prst="ellipse">
            <a:avLst/>
          </a:prstGeom>
          <a:pattFill prst="wdDnDiag">
            <a:fgClr>
              <a:schemeClr val="bg1">
                <a:alpha val="39999"/>
              </a:schemeClr>
            </a:fgClr>
            <a:bgClr>
              <a:srgbClr val="000000">
                <a:alpha val="39999"/>
              </a:srgb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2338" name="Rectangle 50"/>
          <p:cNvSpPr>
            <a:spLocks noChangeArrowheads="1"/>
          </p:cNvSpPr>
          <p:nvPr/>
        </p:nvSpPr>
        <p:spPr bwMode="auto">
          <a:xfrm>
            <a:off x="6659563" y="238283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lvl="1">
              <a:buFont typeface="Symbol" pitchFamily="18" charset="2"/>
              <a:buNone/>
            </a:pPr>
            <a:r>
              <a:rPr lang="en-US" sz="1800"/>
              <a:t>kecepatan sesaat</a:t>
            </a:r>
          </a:p>
        </p:txBody>
      </p:sp>
      <p:sp>
        <p:nvSpPr>
          <p:cNvPr id="12339" name="Line 51"/>
          <p:cNvSpPr>
            <a:spLocks noChangeShapeType="1"/>
          </p:cNvSpPr>
          <p:nvPr/>
        </p:nvSpPr>
        <p:spPr bwMode="auto">
          <a:xfrm>
            <a:off x="4983163" y="4794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40" name="AutoShape 5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453188"/>
            <a:ext cx="287337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pic>
        <p:nvPicPr>
          <p:cNvPr id="12341" name="Picture 53" descr="y-felix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42063" y="6221413"/>
            <a:ext cx="21907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6661150" y="2751138"/>
            <a:ext cx="2232025" cy="1077912"/>
            <a:chOff x="5783" y="210"/>
            <a:chExt cx="1406" cy="679"/>
          </a:xfrm>
        </p:grpSpPr>
        <p:sp>
          <p:nvSpPr>
            <p:cNvPr id="32840" name="Text Box 55"/>
            <p:cNvSpPr txBox="1">
              <a:spLocks noChangeArrowheads="1"/>
            </p:cNvSpPr>
            <p:nvPr/>
          </p:nvSpPr>
          <p:spPr bwMode="auto">
            <a:xfrm>
              <a:off x="5783" y="210"/>
              <a:ext cx="1406" cy="6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</a:pPr>
              <a:r>
                <a:rPr lang="en-US"/>
                <a:t>           </a:t>
              </a:r>
              <a:r>
                <a:rPr lang="en-US">
                  <a:latin typeface="Symbol" pitchFamily="18" charset="2"/>
                </a:rPr>
                <a:t>D</a:t>
              </a:r>
              <a:r>
                <a:rPr lang="en-US"/>
                <a:t>x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</a:pPr>
              <a:r>
                <a:rPr lang="en-US"/>
                <a:t>v = limit</a:t>
              </a:r>
            </a:p>
            <a:p>
              <a:pPr>
                <a:lnSpc>
                  <a:spcPct val="90000"/>
                </a:lnSpc>
                <a:spcBef>
                  <a:spcPct val="0"/>
                </a:spcBef>
              </a:pPr>
              <a:r>
                <a:rPr lang="en-US"/>
                <a:t>     </a:t>
              </a:r>
              <a:r>
                <a:rPr lang="en-US" baseline="30000">
                  <a:latin typeface="Symbol" pitchFamily="18" charset="2"/>
                </a:rPr>
                <a:t>D</a:t>
              </a:r>
              <a:r>
                <a:rPr lang="en-US" baseline="30000">
                  <a:latin typeface="Arial" charset="0"/>
                </a:rPr>
                <a:t>t</a:t>
              </a:r>
              <a:r>
                <a:rPr lang="en-US" baseline="30000">
                  <a:sym typeface="Wingdings" pitchFamily="2" charset="2"/>
                </a:rPr>
                <a:t></a:t>
              </a:r>
              <a:r>
                <a:rPr lang="en-US" baseline="30000"/>
                <a:t>0</a:t>
              </a:r>
              <a:r>
                <a:rPr lang="en-US"/>
                <a:t>  </a:t>
              </a:r>
              <a:r>
                <a:rPr lang="en-US">
                  <a:latin typeface="Symbol" pitchFamily="18" charset="2"/>
                </a:rPr>
                <a:t>D</a:t>
              </a:r>
              <a:r>
                <a:rPr lang="en-US"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32841" name="Line 56"/>
            <p:cNvSpPr>
              <a:spLocks noChangeShapeType="1"/>
            </p:cNvSpPr>
            <p:nvPr/>
          </p:nvSpPr>
          <p:spPr bwMode="auto">
            <a:xfrm>
              <a:off x="6690" y="527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2811" name="WordArt 58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87338" y="6165850"/>
            <a:ext cx="2339975" cy="333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CONTOH SOAL</a:t>
            </a:r>
          </a:p>
        </p:txBody>
      </p:sp>
      <p:sp>
        <p:nvSpPr>
          <p:cNvPr id="12326" name="Rectangle 38" descr="Dark downward diagonal"/>
          <p:cNvSpPr>
            <a:spLocks noChangeArrowheads="1"/>
          </p:cNvSpPr>
          <p:nvPr/>
        </p:nvSpPr>
        <p:spPr bwMode="auto">
          <a:xfrm>
            <a:off x="3203575" y="5105400"/>
            <a:ext cx="1439863" cy="990600"/>
          </a:xfrm>
          <a:prstGeom prst="rect">
            <a:avLst/>
          </a:prstGeom>
          <a:pattFill prst="dkDnDiag">
            <a:fgClr>
              <a:schemeClr val="accent1"/>
            </a:fgClr>
            <a:bgClr>
              <a:srgbClr val="9933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12328" name="Text Box 40"/>
          <p:cNvSpPr txBox="1">
            <a:spLocks noChangeArrowheads="1"/>
          </p:cNvSpPr>
          <p:nvPr/>
        </p:nvSpPr>
        <p:spPr bwMode="auto">
          <a:xfrm>
            <a:off x="3203575" y="533400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Luas = jarak(s)</a:t>
            </a:r>
          </a:p>
        </p:txBody>
      </p:sp>
      <p:grpSp>
        <p:nvGrpSpPr>
          <p:cNvPr id="4" name="Group 359"/>
          <p:cNvGrpSpPr>
            <a:grpSpLocks/>
          </p:cNvGrpSpPr>
          <p:nvPr/>
        </p:nvGrpSpPr>
        <p:grpSpPr bwMode="auto">
          <a:xfrm>
            <a:off x="5083175" y="2276475"/>
            <a:ext cx="1433513" cy="1751013"/>
            <a:chOff x="6418" y="1238"/>
            <a:chExt cx="903" cy="1103"/>
          </a:xfrm>
        </p:grpSpPr>
        <p:sp>
          <p:nvSpPr>
            <p:cNvPr id="32815" name="AutoShape 59"/>
            <p:cNvSpPr>
              <a:spLocks noChangeAspect="1" noChangeArrowheads="1" noTextEdit="1"/>
            </p:cNvSpPr>
            <p:nvPr/>
          </p:nvSpPr>
          <p:spPr bwMode="auto">
            <a:xfrm>
              <a:off x="6418" y="1238"/>
              <a:ext cx="903" cy="1103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Rectangle 335"/>
            <p:cNvSpPr>
              <a:spLocks noChangeArrowheads="1"/>
            </p:cNvSpPr>
            <p:nvPr/>
          </p:nvSpPr>
          <p:spPr bwMode="auto">
            <a:xfrm>
              <a:off x="6577" y="1255"/>
              <a:ext cx="444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17" name="Rectangle 336"/>
            <p:cNvSpPr>
              <a:spLocks noChangeArrowheads="1"/>
            </p:cNvSpPr>
            <p:nvPr/>
          </p:nvSpPr>
          <p:spPr bwMode="auto">
            <a:xfrm>
              <a:off x="6577" y="1261"/>
              <a:ext cx="44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x = v </a:t>
              </a:r>
              <a:endParaRPr lang="en-US"/>
            </a:p>
          </p:txBody>
        </p:sp>
        <p:sp>
          <p:nvSpPr>
            <p:cNvPr id="32818" name="Rectangle 337"/>
            <p:cNvSpPr>
              <a:spLocks noChangeArrowheads="1"/>
            </p:cNvSpPr>
            <p:nvPr/>
          </p:nvSpPr>
          <p:spPr bwMode="auto">
            <a:xfrm>
              <a:off x="6997" y="1327"/>
              <a:ext cx="114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19" name="Rectangle 338"/>
            <p:cNvSpPr>
              <a:spLocks noChangeArrowheads="1"/>
            </p:cNvSpPr>
            <p:nvPr/>
          </p:nvSpPr>
          <p:spPr bwMode="auto">
            <a:xfrm>
              <a:off x="6997" y="1339"/>
              <a:ext cx="5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FFFFFF"/>
                  </a:solidFill>
                  <a:latin typeface="Times New Roman" pitchFamily="18" charset="0"/>
                </a:rPr>
                <a:t>x</a:t>
              </a:r>
              <a:endParaRPr lang="en-US"/>
            </a:p>
          </p:txBody>
        </p:sp>
        <p:sp>
          <p:nvSpPr>
            <p:cNvPr id="32820" name="Rectangle 339"/>
            <p:cNvSpPr>
              <a:spLocks noChangeArrowheads="1"/>
            </p:cNvSpPr>
            <p:nvPr/>
          </p:nvSpPr>
          <p:spPr bwMode="auto">
            <a:xfrm>
              <a:off x="7099" y="1255"/>
              <a:ext cx="156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21" name="Rectangle 340"/>
            <p:cNvSpPr>
              <a:spLocks noChangeArrowheads="1"/>
            </p:cNvSpPr>
            <p:nvPr/>
          </p:nvSpPr>
          <p:spPr bwMode="auto">
            <a:xfrm>
              <a:off x="7099" y="1261"/>
              <a:ext cx="6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t</a:t>
              </a:r>
              <a:endParaRPr lang="en-US"/>
            </a:p>
          </p:txBody>
        </p:sp>
        <p:sp>
          <p:nvSpPr>
            <p:cNvPr id="32822" name="Rectangle 341"/>
            <p:cNvSpPr>
              <a:spLocks noChangeArrowheads="1"/>
            </p:cNvSpPr>
            <p:nvPr/>
          </p:nvSpPr>
          <p:spPr bwMode="auto">
            <a:xfrm>
              <a:off x="6577" y="1603"/>
              <a:ext cx="34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23" name="Rectangle 342"/>
            <p:cNvSpPr>
              <a:spLocks noChangeArrowheads="1"/>
            </p:cNvSpPr>
            <p:nvPr/>
          </p:nvSpPr>
          <p:spPr bwMode="auto">
            <a:xfrm>
              <a:off x="6577" y="1615"/>
              <a:ext cx="253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v =</a:t>
              </a:r>
              <a:endParaRPr lang="en-US"/>
            </a:p>
          </p:txBody>
        </p:sp>
        <p:sp>
          <p:nvSpPr>
            <p:cNvPr id="32824" name="Rectangle 343"/>
            <p:cNvSpPr>
              <a:spLocks noChangeArrowheads="1"/>
            </p:cNvSpPr>
            <p:nvPr/>
          </p:nvSpPr>
          <p:spPr bwMode="auto">
            <a:xfrm>
              <a:off x="6577" y="1951"/>
              <a:ext cx="360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25" name="Rectangle 344"/>
            <p:cNvSpPr>
              <a:spLocks noChangeArrowheads="1"/>
            </p:cNvSpPr>
            <p:nvPr/>
          </p:nvSpPr>
          <p:spPr bwMode="auto">
            <a:xfrm>
              <a:off x="6577" y="1957"/>
              <a:ext cx="26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t  =</a:t>
              </a:r>
              <a:endParaRPr lang="en-US"/>
            </a:p>
          </p:txBody>
        </p:sp>
        <p:sp>
          <p:nvSpPr>
            <p:cNvPr id="32826" name="Rectangle 345"/>
            <p:cNvSpPr>
              <a:spLocks noChangeArrowheads="1"/>
            </p:cNvSpPr>
            <p:nvPr/>
          </p:nvSpPr>
          <p:spPr bwMode="auto">
            <a:xfrm>
              <a:off x="6853" y="1459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27" name="Rectangle 346"/>
            <p:cNvSpPr>
              <a:spLocks noChangeArrowheads="1"/>
            </p:cNvSpPr>
            <p:nvPr/>
          </p:nvSpPr>
          <p:spPr bwMode="auto">
            <a:xfrm>
              <a:off x="6913" y="1495"/>
              <a:ext cx="16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28" name="Rectangle 347"/>
            <p:cNvSpPr>
              <a:spLocks noChangeArrowheads="1"/>
            </p:cNvSpPr>
            <p:nvPr/>
          </p:nvSpPr>
          <p:spPr bwMode="auto">
            <a:xfrm>
              <a:off x="6913" y="1507"/>
              <a:ext cx="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x</a:t>
              </a:r>
              <a:endParaRPr lang="en-US"/>
            </a:p>
          </p:txBody>
        </p:sp>
        <p:sp>
          <p:nvSpPr>
            <p:cNvPr id="32829" name="Rectangle 348"/>
            <p:cNvSpPr>
              <a:spLocks noChangeArrowheads="1"/>
            </p:cNvSpPr>
            <p:nvPr/>
          </p:nvSpPr>
          <p:spPr bwMode="auto">
            <a:xfrm>
              <a:off x="6853" y="1651"/>
              <a:ext cx="180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30" name="Rectangle 349"/>
            <p:cNvSpPr>
              <a:spLocks noChangeArrowheads="1"/>
            </p:cNvSpPr>
            <p:nvPr/>
          </p:nvSpPr>
          <p:spPr bwMode="auto">
            <a:xfrm>
              <a:off x="6913" y="1687"/>
              <a:ext cx="150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31" name="Rectangle 350"/>
            <p:cNvSpPr>
              <a:spLocks noChangeArrowheads="1"/>
            </p:cNvSpPr>
            <p:nvPr/>
          </p:nvSpPr>
          <p:spPr bwMode="auto">
            <a:xfrm>
              <a:off x="6913" y="1699"/>
              <a:ext cx="6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t</a:t>
              </a:r>
              <a:endParaRPr lang="en-US"/>
            </a:p>
          </p:txBody>
        </p:sp>
        <p:sp>
          <p:nvSpPr>
            <p:cNvPr id="32832" name="Line 351"/>
            <p:cNvSpPr>
              <a:spLocks noChangeShapeType="1"/>
            </p:cNvSpPr>
            <p:nvPr/>
          </p:nvSpPr>
          <p:spPr bwMode="auto">
            <a:xfrm>
              <a:off x="6901" y="1706"/>
              <a:ext cx="96" cy="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3" name="Rectangle 352"/>
            <p:cNvSpPr>
              <a:spLocks noChangeArrowheads="1"/>
            </p:cNvSpPr>
            <p:nvPr/>
          </p:nvSpPr>
          <p:spPr bwMode="auto">
            <a:xfrm>
              <a:off x="6853" y="1801"/>
              <a:ext cx="1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34" name="Rectangle 353"/>
            <p:cNvSpPr>
              <a:spLocks noChangeArrowheads="1"/>
            </p:cNvSpPr>
            <p:nvPr/>
          </p:nvSpPr>
          <p:spPr bwMode="auto">
            <a:xfrm>
              <a:off x="6913" y="1837"/>
              <a:ext cx="16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35" name="Rectangle 354"/>
            <p:cNvSpPr>
              <a:spLocks noChangeArrowheads="1"/>
            </p:cNvSpPr>
            <p:nvPr/>
          </p:nvSpPr>
          <p:spPr bwMode="auto">
            <a:xfrm>
              <a:off x="6913" y="1843"/>
              <a:ext cx="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x</a:t>
              </a:r>
              <a:endParaRPr lang="en-US"/>
            </a:p>
          </p:txBody>
        </p:sp>
        <p:sp>
          <p:nvSpPr>
            <p:cNvPr id="32836" name="Rectangle 355"/>
            <p:cNvSpPr>
              <a:spLocks noChangeArrowheads="1"/>
            </p:cNvSpPr>
            <p:nvPr/>
          </p:nvSpPr>
          <p:spPr bwMode="auto">
            <a:xfrm>
              <a:off x="6853" y="1993"/>
              <a:ext cx="21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37" name="Rectangle 356"/>
            <p:cNvSpPr>
              <a:spLocks noChangeArrowheads="1"/>
            </p:cNvSpPr>
            <p:nvPr/>
          </p:nvSpPr>
          <p:spPr bwMode="auto">
            <a:xfrm>
              <a:off x="6913" y="2029"/>
              <a:ext cx="180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32838" name="Rectangle 357"/>
            <p:cNvSpPr>
              <a:spLocks noChangeArrowheads="1"/>
            </p:cNvSpPr>
            <p:nvPr/>
          </p:nvSpPr>
          <p:spPr bwMode="auto">
            <a:xfrm>
              <a:off x="6913" y="2035"/>
              <a:ext cx="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latin typeface="Times New Roman" pitchFamily="18" charset="0"/>
                </a:rPr>
                <a:t>v</a:t>
              </a:r>
              <a:endParaRPr lang="en-US"/>
            </a:p>
          </p:txBody>
        </p:sp>
        <p:sp>
          <p:nvSpPr>
            <p:cNvPr id="32839" name="Line 358"/>
            <p:cNvSpPr>
              <a:spLocks noChangeShapeType="1"/>
            </p:cNvSpPr>
            <p:nvPr/>
          </p:nvSpPr>
          <p:spPr bwMode="auto">
            <a:xfrm>
              <a:off x="6901" y="2041"/>
              <a:ext cx="96" cy="1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25" dur="30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27" dur="30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40" dur="30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51" dur="30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53" dur="30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30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3"/>
                                            </p:cond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66" dur="30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30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21" dur="3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23" dur="30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30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3"/>
                                            </p:cond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36" dur="30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30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0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2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1" dur="1000"/>
                                        <p:tgtEl>
                                          <p:spTgt spid="1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3" dur="20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06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1" dur="50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0"/>
                            </p:stCondLst>
                            <p:childTnLst>
                              <p:par>
                                <p:cTn id="2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5" dur="5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0" dur="20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/>
      <p:bldP spid="12296" grpId="0" animBg="1"/>
      <p:bldP spid="12297" grpId="0" animBg="1"/>
      <p:bldP spid="12298" grpId="0" autoUpdateAnimBg="0"/>
      <p:bldP spid="12299" grpId="0" autoUpdateAnimBg="0"/>
      <p:bldP spid="12300" grpId="0" autoUpdateAnimBg="0"/>
      <p:bldP spid="12308" grpId="0" animBg="1"/>
      <p:bldP spid="12309" grpId="0" animBg="1"/>
      <p:bldP spid="12310" grpId="0" animBg="1"/>
      <p:bldP spid="12311" grpId="0" autoUpdateAnimBg="0"/>
      <p:bldP spid="12312" grpId="0" autoUpdateAnimBg="0"/>
      <p:bldP spid="12313" grpId="0" autoUpdateAnimBg="0"/>
      <p:bldP spid="12315" grpId="0" animBg="1"/>
      <p:bldP spid="12316" grpId="0" autoUpdateAnimBg="0"/>
      <p:bldP spid="12317" grpId="0" animBg="1"/>
      <p:bldP spid="12318" grpId="0" autoUpdateAnimBg="0"/>
      <p:bldP spid="12320" grpId="0" animBg="1"/>
      <p:bldP spid="12321" grpId="0" autoUpdateAnimBg="0"/>
      <p:bldP spid="12322" grpId="0" animBg="1"/>
      <p:bldP spid="12323" grpId="0" animBg="1"/>
      <p:bldP spid="12324" grpId="0" animBg="1"/>
      <p:bldP spid="12325" grpId="0" animBg="1"/>
      <p:bldP spid="12330" grpId="0" animBg="1"/>
      <p:bldP spid="12330" grpId="1" animBg="1"/>
      <p:bldP spid="12331" grpId="0" animBg="1"/>
      <p:bldP spid="12331" grpId="1" animBg="1"/>
      <p:bldP spid="12333" grpId="0" animBg="1"/>
      <p:bldP spid="12333" grpId="1" animBg="1"/>
      <p:bldP spid="12333" grpId="2" animBg="1"/>
      <p:bldP spid="12334" grpId="0" animBg="1"/>
      <p:bldP spid="12334" grpId="1" animBg="1"/>
      <p:bldP spid="12334" grpId="2" animBg="1"/>
      <p:bldP spid="12336" grpId="0" animBg="1"/>
      <p:bldP spid="12336" grpId="1" animBg="1"/>
      <p:bldP spid="12336" grpId="2" animBg="1"/>
      <p:bldP spid="12337" grpId="0" animBg="1"/>
      <p:bldP spid="12337" grpId="1" animBg="1"/>
      <p:bldP spid="12337" grpId="2" animBg="1"/>
      <p:bldP spid="12338" grpId="0"/>
      <p:bldP spid="12339" grpId="0" animBg="1"/>
      <p:bldP spid="12340" grpId="0" animBg="1"/>
      <p:bldP spid="12326" grpId="0" animBg="1"/>
      <p:bldP spid="1232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0" name="Picture 18" descr="car_running_md_wht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70526">
            <a:off x="468313" y="836613"/>
            <a:ext cx="1265237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468313" y="1557338"/>
            <a:ext cx="8280400" cy="4679950"/>
            <a:chOff x="295" y="1117"/>
            <a:chExt cx="5216" cy="2948"/>
          </a:xfrm>
        </p:grpSpPr>
        <p:pic>
          <p:nvPicPr>
            <p:cNvPr id="33802" name="Picture 10" descr="cpv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6" y="1117"/>
              <a:ext cx="4989" cy="2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3" name="Rectangle 24"/>
            <p:cNvSpPr>
              <a:spLocks noChangeArrowheads="1"/>
            </p:cNvSpPr>
            <p:nvPr/>
          </p:nvSpPr>
          <p:spPr bwMode="auto">
            <a:xfrm>
              <a:off x="295" y="2432"/>
              <a:ext cx="5034" cy="2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3804" name="Text Box 21"/>
            <p:cNvSpPr txBox="1">
              <a:spLocks noChangeArrowheads="1"/>
            </p:cNvSpPr>
            <p:nvPr/>
          </p:nvSpPr>
          <p:spPr bwMode="auto">
            <a:xfrm>
              <a:off x="385" y="2478"/>
              <a:ext cx="172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Grafik Jarak (s) – waktu (t)</a:t>
              </a:r>
            </a:p>
          </p:txBody>
        </p:sp>
        <p:sp>
          <p:nvSpPr>
            <p:cNvPr id="33805" name="Text Box 22"/>
            <p:cNvSpPr txBox="1">
              <a:spLocks noChangeArrowheads="1"/>
            </p:cNvSpPr>
            <p:nvPr/>
          </p:nvSpPr>
          <p:spPr bwMode="auto">
            <a:xfrm>
              <a:off x="2019" y="2478"/>
              <a:ext cx="195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Grafik kecepatan(v) – waktu(t)</a:t>
              </a:r>
            </a:p>
          </p:txBody>
        </p:sp>
        <p:sp>
          <p:nvSpPr>
            <p:cNvPr id="33806" name="Text Box 23"/>
            <p:cNvSpPr txBox="1">
              <a:spLocks noChangeArrowheads="1"/>
            </p:cNvSpPr>
            <p:nvPr/>
          </p:nvSpPr>
          <p:spPr bwMode="auto">
            <a:xfrm>
              <a:off x="3696" y="2467"/>
              <a:ext cx="181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Grafik percepatan(a) – waktu(t)</a:t>
              </a:r>
            </a:p>
          </p:txBody>
        </p:sp>
        <p:sp>
          <p:nvSpPr>
            <p:cNvPr id="33807" name="Rectangle 25"/>
            <p:cNvSpPr>
              <a:spLocks noChangeArrowheads="1"/>
            </p:cNvSpPr>
            <p:nvPr/>
          </p:nvSpPr>
          <p:spPr bwMode="auto">
            <a:xfrm>
              <a:off x="521" y="2750"/>
              <a:ext cx="409" cy="1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3808" name="Rectangle 26"/>
            <p:cNvSpPr>
              <a:spLocks noChangeArrowheads="1"/>
            </p:cNvSpPr>
            <p:nvPr/>
          </p:nvSpPr>
          <p:spPr bwMode="auto">
            <a:xfrm>
              <a:off x="2200" y="2750"/>
              <a:ext cx="409" cy="1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3809" name="Rectangle 27"/>
            <p:cNvSpPr>
              <a:spLocks noChangeArrowheads="1"/>
            </p:cNvSpPr>
            <p:nvPr/>
          </p:nvSpPr>
          <p:spPr bwMode="auto">
            <a:xfrm>
              <a:off x="3878" y="2750"/>
              <a:ext cx="680" cy="1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</p:grpSp>
      <p:sp>
        <p:nvSpPr>
          <p:cNvPr id="33796" name="Rectangle 29"/>
          <p:cNvSpPr>
            <a:spLocks noChangeArrowheads="1"/>
          </p:cNvSpPr>
          <p:nvPr/>
        </p:nvSpPr>
        <p:spPr bwMode="auto">
          <a:xfrm>
            <a:off x="755650" y="4148138"/>
            <a:ext cx="9128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>
                <a:solidFill>
                  <a:srgbClr val="FF3300"/>
                </a:solidFill>
                <a:latin typeface="Arial" charset="0"/>
              </a:rPr>
              <a:t>Jarak (s)</a:t>
            </a:r>
          </a:p>
        </p:txBody>
      </p:sp>
      <p:sp>
        <p:nvSpPr>
          <p:cNvPr id="33797" name="Rectangle 30"/>
          <p:cNvSpPr>
            <a:spLocks noChangeArrowheads="1"/>
          </p:cNvSpPr>
          <p:nvPr/>
        </p:nvSpPr>
        <p:spPr bwMode="auto">
          <a:xfrm>
            <a:off x="3419475" y="4148138"/>
            <a:ext cx="1314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>
                <a:solidFill>
                  <a:srgbClr val="FF3300"/>
                </a:solidFill>
                <a:latin typeface="Arial" charset="0"/>
              </a:rPr>
              <a:t>kecepatan (v)</a:t>
            </a:r>
          </a:p>
        </p:txBody>
      </p:sp>
      <p:sp>
        <p:nvSpPr>
          <p:cNvPr id="33798" name="Rectangle 31"/>
          <p:cNvSpPr>
            <a:spLocks noChangeArrowheads="1"/>
          </p:cNvSpPr>
          <p:nvPr/>
        </p:nvSpPr>
        <p:spPr bwMode="auto">
          <a:xfrm>
            <a:off x="6107113" y="4148138"/>
            <a:ext cx="1404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>
                <a:solidFill>
                  <a:srgbClr val="FF3300"/>
                </a:solidFill>
                <a:latin typeface="Arial" charset="0"/>
              </a:rPr>
              <a:t>Percepatan (a)</a:t>
            </a:r>
          </a:p>
        </p:txBody>
      </p:sp>
      <p:sp>
        <p:nvSpPr>
          <p:cNvPr id="33799" name="Text Box 32"/>
          <p:cNvSpPr txBox="1">
            <a:spLocks noChangeArrowheads="1"/>
          </p:cNvSpPr>
          <p:nvPr/>
        </p:nvSpPr>
        <p:spPr bwMode="auto">
          <a:xfrm>
            <a:off x="1763713" y="333375"/>
            <a:ext cx="5761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latin typeface="Arial" charset="0"/>
              </a:rPr>
              <a:t>GRAFIK PADA GERAK LURUS BERATURAN (GLB)</a:t>
            </a:r>
          </a:p>
        </p:txBody>
      </p:sp>
      <p:pic>
        <p:nvPicPr>
          <p:cNvPr id="8229" name="Picture 37" descr="back">
            <a:hlinkHover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12113" y="6437313"/>
            <a:ext cx="952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30" name="Picture 38" descr="Handm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42175" y="6480175"/>
            <a:ext cx="7143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5E-6 -2.60116E-6 L 0.74983 0.0013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" y="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0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WordArt 4"/>
          <p:cNvSpPr>
            <a:spLocks noChangeArrowheads="1" noChangeShapeType="1" noTextEdit="1"/>
          </p:cNvSpPr>
          <p:nvPr/>
        </p:nvSpPr>
        <p:spPr bwMode="auto">
          <a:xfrm>
            <a:off x="539750" y="260350"/>
            <a:ext cx="38195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GLB </a:t>
            </a:r>
          </a:p>
        </p:txBody>
      </p:sp>
      <p:sp>
        <p:nvSpPr>
          <p:cNvPr id="54278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453188"/>
            <a:ext cx="287337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  <p:controls>
      <p:control spid="8194" name="ShockwaveFlash1" r:id="rId2" imgW="6031763" imgH="3885714"/>
    </p:controls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95400" y="2895600"/>
            <a:ext cx="6781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</a:rPr>
              <a:t>dengan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arti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satuan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dalam</a:t>
            </a:r>
            <a:r>
              <a:rPr lang="en-US" sz="3200" dirty="0">
                <a:solidFill>
                  <a:schemeClr val="bg1"/>
                </a:solidFill>
              </a:rPr>
              <a:t> </a:t>
            </a:r>
            <a:r>
              <a:rPr lang="en-US" sz="3200" dirty="0">
                <a:solidFill>
                  <a:schemeClr val="bg1"/>
                </a:solidFill>
                <a:hlinkClick r:id="rId2" tooltip="SI (satuan ukur)"/>
              </a:rPr>
              <a:t>SI</a:t>
            </a:r>
            <a:r>
              <a:rPr lang="en-US" sz="3200" dirty="0">
                <a:solidFill>
                  <a:schemeClr val="bg1"/>
                </a:solidFill>
              </a:rPr>
              <a:t>: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s = </a:t>
            </a:r>
            <a:r>
              <a:rPr lang="en-US" sz="3200" dirty="0" err="1">
                <a:solidFill>
                  <a:schemeClr val="bg1"/>
                </a:solidFill>
              </a:rPr>
              <a:t>jarak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tempuh</a:t>
            </a:r>
            <a:r>
              <a:rPr lang="en-US" sz="3200" dirty="0">
                <a:solidFill>
                  <a:schemeClr val="bg1"/>
                </a:solidFill>
              </a:rPr>
              <a:t> (</a:t>
            </a:r>
            <a:r>
              <a:rPr lang="en-US" sz="3200" dirty="0">
                <a:solidFill>
                  <a:schemeClr val="bg1"/>
                </a:solidFill>
                <a:hlinkClick r:id="rId3" tooltip="Meter"/>
              </a:rPr>
              <a:t>m</a:t>
            </a:r>
            <a:r>
              <a:rPr lang="en-US" sz="3200" dirty="0">
                <a:solidFill>
                  <a:schemeClr val="bg1"/>
                </a:solidFill>
              </a:rPr>
              <a:t>)</a:t>
            </a:r>
          </a:p>
          <a:p>
            <a:r>
              <a:rPr lang="en-US" sz="3200" dirty="0">
                <a:solidFill>
                  <a:schemeClr val="bg1"/>
                </a:solidFill>
              </a:rPr>
              <a:t>v = </a:t>
            </a:r>
            <a:r>
              <a:rPr lang="en-US" sz="3200" dirty="0" err="1">
                <a:solidFill>
                  <a:schemeClr val="bg1"/>
                </a:solidFill>
              </a:rPr>
              <a:t>kecepatan</a:t>
            </a:r>
            <a:r>
              <a:rPr lang="en-US" sz="3200" dirty="0">
                <a:solidFill>
                  <a:schemeClr val="bg1"/>
                </a:solidFill>
              </a:rPr>
              <a:t> (</a:t>
            </a:r>
            <a:r>
              <a:rPr lang="en-US" sz="3200" dirty="0">
                <a:solidFill>
                  <a:schemeClr val="bg1"/>
                </a:solidFill>
                <a:hlinkClick r:id="rId3" tooltip="Meter"/>
              </a:rPr>
              <a:t>m</a:t>
            </a:r>
            <a:r>
              <a:rPr lang="en-US" sz="3200" dirty="0">
                <a:solidFill>
                  <a:schemeClr val="bg1"/>
                </a:solidFill>
              </a:rPr>
              <a:t>/</a:t>
            </a:r>
            <a:r>
              <a:rPr lang="en-US" sz="3200" dirty="0">
                <a:solidFill>
                  <a:schemeClr val="bg1"/>
                </a:solidFill>
                <a:hlinkClick r:id="rId4" tooltip="Detik"/>
              </a:rPr>
              <a:t>s</a:t>
            </a:r>
            <a:r>
              <a:rPr lang="en-US" sz="3200" dirty="0">
                <a:solidFill>
                  <a:schemeClr val="bg1"/>
                </a:solidFill>
              </a:rPr>
              <a:t>)</a:t>
            </a:r>
          </a:p>
          <a:p>
            <a:r>
              <a:rPr lang="en-US" sz="3200" dirty="0">
                <a:solidFill>
                  <a:schemeClr val="bg1"/>
                </a:solidFill>
              </a:rPr>
              <a:t>t = </a:t>
            </a:r>
            <a:r>
              <a:rPr lang="en-US" sz="3200" dirty="0" err="1">
                <a:solidFill>
                  <a:schemeClr val="bg1"/>
                </a:solidFill>
              </a:rPr>
              <a:t>waktu</a:t>
            </a:r>
            <a:r>
              <a:rPr lang="en-US" sz="3200" dirty="0">
                <a:solidFill>
                  <a:schemeClr val="bg1"/>
                </a:solidFill>
              </a:rPr>
              <a:t> (</a:t>
            </a:r>
            <a:r>
              <a:rPr lang="en-US" sz="3200" dirty="0">
                <a:solidFill>
                  <a:schemeClr val="bg1"/>
                </a:solidFill>
                <a:hlinkClick r:id="rId4" tooltip="Detik"/>
              </a:rPr>
              <a:t>s</a:t>
            </a:r>
            <a:r>
              <a:rPr lang="en-US" sz="3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124200" y="914400"/>
            <a:ext cx="274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s = v x t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v = s/t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38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CONTOH SOAL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dirty="0" smtClean="0">
                <a:solidFill>
                  <a:schemeClr val="bg1"/>
                </a:solidFill>
              </a:rPr>
              <a:t>Mobil </a:t>
            </a:r>
            <a:r>
              <a:rPr lang="en-US" dirty="0" err="1" smtClean="0">
                <a:solidFill>
                  <a:schemeClr val="bg1"/>
                </a:solidFill>
              </a:rPr>
              <a:t>Gempita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mobil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Rafathar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bergerak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searah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tempat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 smtClean="0">
                <a:solidFill>
                  <a:schemeClr val="bg1"/>
                </a:solidFill>
              </a:rPr>
              <a:t>sama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namun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terpisah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sejauh</a:t>
            </a:r>
            <a:r>
              <a:rPr lang="en-US" dirty="0" smtClean="0">
                <a:solidFill>
                  <a:schemeClr val="bg1"/>
                </a:solidFill>
              </a:rPr>
              <a:t> 150m,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kecepatan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20 </a:t>
            </a:r>
            <a:r>
              <a:rPr lang="en-US" dirty="0">
                <a:solidFill>
                  <a:schemeClr val="bg1"/>
                </a:solidFill>
              </a:rPr>
              <a:t>m/s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30 m/s. </a:t>
            </a:r>
            <a:r>
              <a:rPr lang="en-US" dirty="0" err="1" smtClean="0">
                <a:solidFill>
                  <a:schemeClr val="bg1"/>
                </a:solidFill>
              </a:rPr>
              <a:t>Jika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mobil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Rafathar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berangkat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5 </a:t>
            </a:r>
            <a:r>
              <a:rPr lang="en-US" dirty="0" err="1">
                <a:solidFill>
                  <a:schemeClr val="bg1"/>
                </a:solidFill>
              </a:rPr>
              <a:t>detik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setelah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mobil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Gempita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  </a:t>
            </a:r>
            <a:r>
              <a:rPr lang="en-US" dirty="0" err="1">
                <a:solidFill>
                  <a:schemeClr val="bg1"/>
                </a:solidFill>
              </a:rPr>
              <a:t>tentukan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waktu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tempat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kedua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mobil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Gempita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dan</a:t>
            </a:r>
            <a:r>
              <a:rPr lang="en-US" dirty="0" smtClean="0">
                <a:solidFill>
                  <a:schemeClr val="bg1"/>
                </a:solidFill>
              </a:rPr>
              <a:t> Mobil </a:t>
            </a:r>
            <a:r>
              <a:rPr lang="en-US" dirty="0" err="1" smtClean="0">
                <a:solidFill>
                  <a:schemeClr val="bg1"/>
                </a:solidFill>
              </a:rPr>
              <a:t>Rafathar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bertemu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dirty="0" err="1">
                <a:solidFill>
                  <a:schemeClr val="bg1"/>
                </a:solidFill>
              </a:rPr>
              <a:t>Dua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mobil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mobil</a:t>
            </a:r>
            <a:r>
              <a:rPr lang="en-US" dirty="0" smtClean="0">
                <a:solidFill>
                  <a:schemeClr val="bg1"/>
                </a:solidFill>
              </a:rPr>
              <a:t> Al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mobil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Dul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terpisah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sejauh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300 </a:t>
            </a:r>
            <a:r>
              <a:rPr lang="en-US" dirty="0">
                <a:solidFill>
                  <a:schemeClr val="bg1"/>
                </a:solidFill>
              </a:rPr>
              <a:t>m </a:t>
            </a:r>
            <a:r>
              <a:rPr lang="en-US" dirty="0" err="1">
                <a:solidFill>
                  <a:schemeClr val="bg1"/>
                </a:solidFill>
              </a:rPr>
              <a:t>bergerak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saling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mendekati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masing-masing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kecepatan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20 </a:t>
            </a:r>
            <a:r>
              <a:rPr lang="en-US" dirty="0">
                <a:solidFill>
                  <a:schemeClr val="bg1"/>
                </a:solidFill>
              </a:rPr>
              <a:t>m/s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40 </a:t>
            </a:r>
            <a:r>
              <a:rPr lang="en-US" dirty="0">
                <a:solidFill>
                  <a:schemeClr val="bg1"/>
                </a:solidFill>
              </a:rPr>
              <a:t>m/s. </a:t>
            </a:r>
            <a:r>
              <a:rPr lang="en-US" dirty="0" err="1">
                <a:solidFill>
                  <a:schemeClr val="bg1"/>
                </a:solidFill>
              </a:rPr>
              <a:t>Jika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kedua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mobil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mobil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berangkat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bersamaan</a:t>
            </a:r>
            <a:r>
              <a:rPr lang="en-US" dirty="0">
                <a:solidFill>
                  <a:schemeClr val="bg1"/>
                </a:solidFill>
              </a:rPr>
              <a:t>,  </a:t>
            </a:r>
            <a:r>
              <a:rPr lang="en-US" dirty="0" err="1">
                <a:solidFill>
                  <a:schemeClr val="bg1"/>
                </a:solidFill>
              </a:rPr>
              <a:t>tentukan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waktu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tempat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kedua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mobil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bertemu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3. </a:t>
            </a:r>
            <a:r>
              <a:rPr lang="en-US" dirty="0" err="1" smtClean="0">
                <a:solidFill>
                  <a:schemeClr val="bg1"/>
                </a:solidFill>
              </a:rPr>
              <a:t>Jarak</a:t>
            </a:r>
            <a:r>
              <a:rPr lang="en-US" dirty="0" smtClean="0">
                <a:solidFill>
                  <a:schemeClr val="bg1"/>
                </a:solidFill>
              </a:rPr>
              <a:t> Kota Semarang </a:t>
            </a:r>
            <a:r>
              <a:rPr lang="en-US" dirty="0" err="1" smtClean="0">
                <a:solidFill>
                  <a:schemeClr val="bg1"/>
                </a:solidFill>
              </a:rPr>
              <a:t>ke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kota</a:t>
            </a:r>
            <a:r>
              <a:rPr lang="en-US" dirty="0" smtClean="0">
                <a:solidFill>
                  <a:schemeClr val="bg1"/>
                </a:solidFill>
              </a:rPr>
              <a:t> Bogor </a:t>
            </a:r>
            <a:r>
              <a:rPr lang="en-US" dirty="0" err="1" smtClean="0">
                <a:solidFill>
                  <a:schemeClr val="bg1"/>
                </a:solidFill>
              </a:rPr>
              <a:t>kurang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lebih</a:t>
            </a:r>
            <a:r>
              <a:rPr lang="en-US" dirty="0">
                <a:solidFill>
                  <a:schemeClr val="bg1"/>
                </a:solidFill>
              </a:rPr>
              <a:t> 770 km. Bus </a:t>
            </a:r>
            <a:r>
              <a:rPr lang="en-US" dirty="0" err="1" smtClean="0">
                <a:solidFill>
                  <a:schemeClr val="bg1"/>
                </a:solidFill>
              </a:rPr>
              <a:t>Rosalia</a:t>
            </a:r>
            <a:r>
              <a:rPr lang="en-US" dirty="0" smtClean="0">
                <a:solidFill>
                  <a:schemeClr val="bg1"/>
                </a:solidFill>
              </a:rPr>
              <a:t> Indah </a:t>
            </a:r>
            <a:r>
              <a:rPr lang="en-US" dirty="0" err="1">
                <a:solidFill>
                  <a:schemeClr val="bg1"/>
                </a:solidFill>
              </a:rPr>
              <a:t>berangkat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Semarang </a:t>
            </a:r>
            <a:r>
              <a:rPr lang="en-US" dirty="0" err="1">
                <a:solidFill>
                  <a:schemeClr val="bg1"/>
                </a:solidFill>
              </a:rPr>
              <a:t>pukul</a:t>
            </a:r>
            <a:r>
              <a:rPr lang="en-US" dirty="0">
                <a:solidFill>
                  <a:schemeClr val="bg1"/>
                </a:solidFill>
              </a:rPr>
              <a:t> 16.00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kecepatan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rata-rata 60 km/jam. Bus </a:t>
            </a:r>
            <a:r>
              <a:rPr lang="en-US" dirty="0" smtClean="0">
                <a:solidFill>
                  <a:schemeClr val="bg1"/>
                </a:solidFill>
              </a:rPr>
              <a:t>Bogor Indah </a:t>
            </a:r>
            <a:r>
              <a:rPr lang="en-US" dirty="0" err="1" smtClean="0">
                <a:solidFill>
                  <a:schemeClr val="bg1"/>
                </a:solidFill>
              </a:rPr>
              <a:t>berangkat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Bogor </a:t>
            </a:r>
            <a:r>
              <a:rPr lang="en-US" dirty="0" err="1">
                <a:solidFill>
                  <a:schemeClr val="bg1"/>
                </a:solidFill>
              </a:rPr>
              <a:t>pukul</a:t>
            </a:r>
            <a:r>
              <a:rPr lang="en-US" dirty="0">
                <a:solidFill>
                  <a:schemeClr val="bg1"/>
                </a:solidFill>
              </a:rPr>
              <a:t> 18.00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kecepatan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rata-rata 70 km/jam. </a:t>
            </a:r>
            <a:r>
              <a:rPr lang="en-US" dirty="0" err="1">
                <a:solidFill>
                  <a:schemeClr val="bg1"/>
                </a:solidFill>
              </a:rPr>
              <a:t>Tentukan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waktu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tempat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kedua</a:t>
            </a:r>
            <a:r>
              <a:rPr lang="en-US" dirty="0">
                <a:solidFill>
                  <a:schemeClr val="bg1"/>
                </a:solidFill>
              </a:rPr>
              <a:t> bus </a:t>
            </a:r>
            <a:r>
              <a:rPr lang="en-US" dirty="0" err="1">
                <a:solidFill>
                  <a:schemeClr val="bg1"/>
                </a:solidFill>
              </a:rPr>
              <a:t>bertemu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menempuh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jalan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sama</a:t>
            </a:r>
            <a:r>
              <a:rPr lang="en-US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4. Andre </a:t>
            </a:r>
            <a:r>
              <a:rPr lang="en-US" dirty="0" err="1" smtClean="0">
                <a:solidFill>
                  <a:schemeClr val="bg1"/>
                </a:solidFill>
              </a:rPr>
              <a:t>kena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tilang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kemudian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melajukan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motornya</a:t>
            </a:r>
            <a:r>
              <a:rPr lang="en-US" dirty="0" smtClean="0">
                <a:solidFill>
                  <a:schemeClr val="bg1"/>
                </a:solidFill>
              </a:rPr>
              <a:t>. Motor </a:t>
            </a:r>
            <a:r>
              <a:rPr lang="en-US" dirty="0" err="1" smtClean="0">
                <a:solidFill>
                  <a:schemeClr val="bg1"/>
                </a:solidFill>
              </a:rPr>
              <a:t>polisi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mengejarnya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dengan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jarak</a:t>
            </a:r>
            <a:r>
              <a:rPr lang="en-US" dirty="0" smtClean="0">
                <a:solidFill>
                  <a:schemeClr val="bg1"/>
                </a:solidFill>
              </a:rPr>
              <a:t> motor </a:t>
            </a:r>
            <a:r>
              <a:rPr lang="en-US" dirty="0" err="1" smtClean="0">
                <a:solidFill>
                  <a:schemeClr val="bg1"/>
                </a:solidFill>
              </a:rPr>
              <a:t>andre</a:t>
            </a:r>
            <a:r>
              <a:rPr lang="en-US" dirty="0" smtClean="0">
                <a:solidFill>
                  <a:schemeClr val="bg1"/>
                </a:solidFill>
              </a:rPr>
              <a:t> 1 </a:t>
            </a:r>
            <a:r>
              <a:rPr lang="en-US" dirty="0">
                <a:solidFill>
                  <a:schemeClr val="bg1"/>
                </a:solidFill>
              </a:rPr>
              <a:t>km </a:t>
            </a:r>
            <a:r>
              <a:rPr lang="en-US" dirty="0" err="1">
                <a:solidFill>
                  <a:schemeClr val="bg1"/>
                </a:solidFill>
              </a:rPr>
              <a:t>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depan</a:t>
            </a:r>
            <a:r>
              <a:rPr lang="en-US" dirty="0" smtClean="0">
                <a:solidFill>
                  <a:schemeClr val="bg1"/>
                </a:solidFill>
              </a:rPr>
              <a:t> motor </a:t>
            </a:r>
            <a:r>
              <a:rPr lang="en-US" dirty="0" err="1" smtClean="0">
                <a:solidFill>
                  <a:schemeClr val="bg1"/>
                </a:solidFill>
              </a:rPr>
              <a:t>polisi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Jika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kecepatan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motor </a:t>
            </a:r>
            <a:r>
              <a:rPr lang="en-US" dirty="0" err="1" smtClean="0">
                <a:solidFill>
                  <a:schemeClr val="bg1"/>
                </a:solidFill>
              </a:rPr>
              <a:t>andre</a:t>
            </a:r>
            <a:r>
              <a:rPr lang="en-US" dirty="0" smtClean="0">
                <a:solidFill>
                  <a:schemeClr val="bg1"/>
                </a:solidFill>
              </a:rPr>
              <a:t> 100 </a:t>
            </a:r>
            <a:r>
              <a:rPr lang="en-US" dirty="0">
                <a:solidFill>
                  <a:schemeClr val="bg1"/>
                </a:solidFill>
              </a:rPr>
              <a:t>km/jam, </a:t>
            </a:r>
            <a:r>
              <a:rPr lang="en-US" dirty="0" err="1">
                <a:solidFill>
                  <a:schemeClr val="bg1"/>
                </a:solidFill>
              </a:rPr>
              <a:t>tentukan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kecepatan</a:t>
            </a:r>
            <a:r>
              <a:rPr lang="en-US" dirty="0">
                <a:solidFill>
                  <a:schemeClr val="bg1"/>
                </a:solidFill>
              </a:rPr>
              <a:t> minimal </a:t>
            </a:r>
            <a:r>
              <a:rPr lang="en-US" dirty="0" smtClean="0">
                <a:solidFill>
                  <a:schemeClr val="bg1"/>
                </a:solidFill>
              </a:rPr>
              <a:t>motor </a:t>
            </a:r>
            <a:r>
              <a:rPr lang="en-US" dirty="0" err="1" smtClean="0">
                <a:solidFill>
                  <a:schemeClr val="bg1"/>
                </a:solidFill>
              </a:rPr>
              <a:t>polisi</a:t>
            </a:r>
            <a:r>
              <a:rPr lang="en-US" dirty="0" smtClean="0">
                <a:solidFill>
                  <a:schemeClr val="bg1"/>
                </a:solidFill>
              </a:rPr>
              <a:t> agar </a:t>
            </a:r>
            <a:r>
              <a:rPr lang="en-US" dirty="0" err="1" smtClean="0">
                <a:solidFill>
                  <a:schemeClr val="bg1"/>
                </a:solidFill>
              </a:rPr>
              <a:t>andre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dapat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tertangkap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jarak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maksimal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5 km</a:t>
            </a:r>
            <a:r>
              <a:rPr lang="en-US" dirty="0">
                <a:solidFill>
                  <a:schemeClr val="bg1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5. </a:t>
            </a:r>
            <a:r>
              <a:rPr lang="en-US" dirty="0" err="1" smtClean="0">
                <a:solidFill>
                  <a:schemeClr val="bg1"/>
                </a:solidFill>
              </a:rPr>
              <a:t>Kereta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api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Matarmaja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berjalan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menempuh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jarak</a:t>
            </a:r>
            <a:r>
              <a:rPr lang="en-US" dirty="0">
                <a:solidFill>
                  <a:schemeClr val="bg1"/>
                </a:solidFill>
              </a:rPr>
              <a:t> 400 km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kecepatan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40 km/jam. </a:t>
            </a:r>
            <a:r>
              <a:rPr lang="en-US" dirty="0" err="1">
                <a:solidFill>
                  <a:schemeClr val="bg1"/>
                </a:solidFill>
              </a:rPr>
              <a:t>Kereta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api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Bangunkarta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berjalan</a:t>
            </a:r>
            <a:r>
              <a:rPr lang="en-US" dirty="0">
                <a:solidFill>
                  <a:schemeClr val="bg1"/>
                </a:solidFill>
              </a:rPr>
              <a:t> 2 jam </a:t>
            </a:r>
            <a:r>
              <a:rPr lang="en-US" dirty="0" err="1">
                <a:solidFill>
                  <a:schemeClr val="bg1"/>
                </a:solidFill>
              </a:rPr>
              <a:t>kemudian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tiba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tempat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waktu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bersamaan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kereta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api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Matarmaja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Hitung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kecepatan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kereta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api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Bangunkarta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62200"/>
            <a:ext cx="8229600" cy="2163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TERIMAKASIH DAN SELAMAT BELAJAR UNTUK PEKAN DEPAN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380</Words>
  <Application>Microsoft Office PowerPoint</Application>
  <PresentationFormat>On-screen Show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GERAK LURUS BERATURAN </vt:lpstr>
      <vt:lpstr>Slide 2</vt:lpstr>
      <vt:lpstr>Slide 3</vt:lpstr>
      <vt:lpstr>Slide 4</vt:lpstr>
      <vt:lpstr>Slide 5</vt:lpstr>
      <vt:lpstr>Slide 6</vt:lpstr>
      <vt:lpstr>Slide 7</vt:lpstr>
      <vt:lpstr>Slide 8</vt:lpstr>
      <vt:lpstr>CONTOH SOAL</vt:lpstr>
      <vt:lpstr>Slide 10</vt:lpstr>
      <vt:lpstr>Slide 11</vt:lpstr>
      <vt:lpstr>Slide 12</vt:lpstr>
      <vt:lpstr>Slide 13</vt:lpstr>
      <vt:lpstr>Slide 14</vt:lpstr>
      <vt:lpstr>TERIMAKASIH DAN SELAMAT BELAJAR UNTUK PEKAN DEPAN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GERAK LURUS BERATURAN</dc:title>
  <dc:creator>pc1</dc:creator>
  <cp:lastModifiedBy>pc1</cp:lastModifiedBy>
  <cp:revision>30</cp:revision>
  <dcterms:created xsi:type="dcterms:W3CDTF">2019-02-19T04:03:27Z</dcterms:created>
  <dcterms:modified xsi:type="dcterms:W3CDTF">2019-02-26T17:14:05Z</dcterms:modified>
</cp:coreProperties>
</file>