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7" r:id="rId3"/>
    <p:sldId id="258" r:id="rId4"/>
    <p:sldId id="259" r:id="rId5"/>
    <p:sldId id="260" r:id="rId6"/>
    <p:sldId id="266" r:id="rId7"/>
    <p:sldId id="261" r:id="rId8"/>
    <p:sldId id="262" r:id="rId9"/>
    <p:sldId id="286" r:id="rId10"/>
    <p:sldId id="264"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7" r:id="rId31"/>
    <p:sldId id="288" r:id="rId32"/>
    <p:sldId id="289" r:id="rId33"/>
    <p:sldId id="290" r:id="rId34"/>
    <p:sldId id="291" r:id="rId35"/>
    <p:sldId id="292"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27A5BA5-94F0-43F1-8B54-45CFE24E7B87}" type="datetimeFigureOut">
              <a:rPr lang="en-US" smtClean="0"/>
              <a:t>12/17/2018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2081133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27A5BA5-94F0-43F1-8B54-45CFE24E7B87}" type="datetimeFigureOut">
              <a:rPr lang="en-US" smtClean="0"/>
              <a:t>12/17/2018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3208659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7A5BA5-94F0-43F1-8B54-45CFE24E7B87}" type="datetimeFigureOut">
              <a:rPr lang="en-US" smtClean="0"/>
              <a:t>12/17/2018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1473655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27A5BA5-94F0-43F1-8B54-45CFE24E7B87}" type="datetimeFigureOut">
              <a:rPr lang="en-US" smtClean="0"/>
              <a:t>12/17/2018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1976200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27A5BA5-94F0-43F1-8B54-45CFE24E7B87}" type="datetimeFigureOut">
              <a:rPr lang="en-US" smtClean="0"/>
              <a:t>12/17/2018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1080773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27A5BA5-94F0-43F1-8B54-45CFE24E7B87}" type="datetimeFigureOut">
              <a:rPr lang="en-US" smtClean="0"/>
              <a:t>12/17/2018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31861844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7A5BA5-94F0-43F1-8B54-45CFE24E7B87}" type="datetimeFigureOut">
              <a:rPr lang="en-US" smtClean="0"/>
              <a:t>12/17/2018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2488402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7A5BA5-94F0-43F1-8B54-45CFE24E7B87}" type="datetimeFigureOut">
              <a:rPr lang="en-US" smtClean="0"/>
              <a:t>12/17/2018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1222138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7A5BA5-94F0-43F1-8B54-45CFE24E7B87}" type="datetimeFigureOut">
              <a:rPr lang="en-US" smtClean="0"/>
              <a:t>12/17/2018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370889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7A5BA5-94F0-43F1-8B54-45CFE24E7B87}" type="datetimeFigureOut">
              <a:rPr lang="en-US" smtClean="0"/>
              <a:t>12/17/2018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1569046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7A5BA5-94F0-43F1-8B54-45CFE24E7B87}" type="datetimeFigureOut">
              <a:rPr lang="en-US" smtClean="0"/>
              <a:t>12/17/2018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E2AC8-CA33-46D8-965F-66C05FF76788}"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7234564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7A5BA5-94F0-43F1-8B54-45CFE24E7B87}" type="datetimeFigureOut">
              <a:rPr lang="en-US" smtClean="0"/>
              <a:t>12/17/2018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4619957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7A5BA5-94F0-43F1-8B54-45CFE24E7B87}" type="datetimeFigureOut">
              <a:rPr lang="en-US" smtClean="0"/>
              <a:t>12/17/2018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E2AC8-CA33-46D8-965F-66C05FF76788}"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503500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7A5BA5-94F0-43F1-8B54-45CFE24E7B87}" type="datetimeFigureOut">
              <a:rPr lang="en-US" smtClean="0"/>
              <a:t>12/17/2018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22018207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27A5BA5-94F0-43F1-8B54-45CFE24E7B87}" type="datetimeFigureOut">
              <a:rPr lang="en-US" smtClean="0"/>
              <a:t>12/17/2018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3361388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27A5BA5-94F0-43F1-8B54-45CFE24E7B87}" type="datetimeFigureOut">
              <a:rPr lang="en-US" smtClean="0"/>
              <a:t>12/17/2018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04E2AC8-CA33-46D8-965F-66C05FF76788}" type="slidenum">
              <a:rPr lang="en-US" smtClean="0"/>
              <a:t>‹#›</a:t>
            </a:fld>
            <a:endParaRPr lang="en-US"/>
          </a:p>
        </p:txBody>
      </p:sp>
    </p:spTree>
    <p:extLst>
      <p:ext uri="{BB962C8B-B14F-4D97-AF65-F5344CB8AC3E}">
        <p14:creationId xmlns:p14="http://schemas.microsoft.com/office/powerpoint/2010/main" val="3174167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27A5BA5-94F0-43F1-8B54-45CFE24E7B87}" type="datetimeFigureOut">
              <a:rPr lang="en-US" smtClean="0"/>
              <a:t>12/17/2018</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04E2AC8-CA33-46D8-965F-66C05FF76788}" type="slidenum">
              <a:rPr lang="en-US" smtClean="0"/>
              <a:t>‹#›</a:t>
            </a:fld>
            <a:endParaRPr lang="en-US"/>
          </a:p>
        </p:txBody>
      </p:sp>
    </p:spTree>
    <p:extLst>
      <p:ext uri="{BB962C8B-B14F-4D97-AF65-F5344CB8AC3E}">
        <p14:creationId xmlns:p14="http://schemas.microsoft.com/office/powerpoint/2010/main" val="2584414155"/>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ditjenphka.go.id/"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ilmugeografi.com/biogeografi/sumber-daya-alam-abioti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ilmugeografi.com/biogeografi/sumber-daya-alam-yang-dapat-diperbaharui"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89396"/>
            <a:ext cx="9144000" cy="1159099"/>
          </a:xfrm>
        </p:spPr>
        <p:txBody>
          <a:bodyPr>
            <a:normAutofit/>
          </a:bodyPr>
          <a:lstStyle/>
          <a:p>
            <a:pPr algn="ctr"/>
            <a:r>
              <a:rPr lang="en-US" sz="3200" dirty="0" smtClean="0">
                <a:latin typeface="Times New Roman" panose="02020603050405020304" pitchFamily="18" charset="0"/>
                <a:cs typeface="Times New Roman" panose="02020603050405020304" pitchFamily="18" charset="0"/>
              </a:rPr>
              <a:t>KELOMPOK 4</a:t>
            </a:r>
            <a:endParaRPr lang="en-US" sz="3200"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524000" y="1957589"/>
            <a:ext cx="9144000" cy="3387143"/>
          </a:xfrm>
        </p:spPr>
        <p:txBody>
          <a:bodyPr>
            <a:normAutofit/>
          </a:bodyPr>
          <a:lstStyle/>
          <a:p>
            <a:pPr algn="l"/>
            <a:r>
              <a:rPr lang="en-US" sz="3200" b="1" dirty="0" err="1" smtClean="0">
                <a:solidFill>
                  <a:schemeClr val="tx1"/>
                </a:solidFill>
                <a:latin typeface="Times New Roman" panose="02020603050405020304" pitchFamily="18" charset="0"/>
                <a:cs typeface="Times New Roman" panose="02020603050405020304" pitchFamily="18" charset="0"/>
              </a:rPr>
              <a:t>Nama</a:t>
            </a:r>
            <a:r>
              <a:rPr lang="en-US" sz="3200" b="1" dirty="0" smtClean="0">
                <a:solidFill>
                  <a:schemeClr val="tx1"/>
                </a:solidFill>
                <a:latin typeface="Times New Roman" panose="02020603050405020304" pitchFamily="18" charset="0"/>
                <a:cs typeface="Times New Roman" panose="02020603050405020304" pitchFamily="18" charset="0"/>
              </a:rPr>
              <a:t> </a:t>
            </a:r>
            <a:r>
              <a:rPr lang="en-US" sz="3200" b="1" dirty="0" err="1" smtClean="0">
                <a:solidFill>
                  <a:schemeClr val="tx1"/>
                </a:solidFill>
                <a:latin typeface="Times New Roman" panose="02020603050405020304" pitchFamily="18" charset="0"/>
                <a:cs typeface="Times New Roman" panose="02020603050405020304" pitchFamily="18" charset="0"/>
              </a:rPr>
              <a:t>Anggota</a:t>
            </a:r>
            <a:r>
              <a:rPr lang="en-US" sz="3200" b="1" dirty="0" smtClean="0">
                <a:solidFill>
                  <a:schemeClr val="tx1"/>
                </a:solidFill>
                <a:latin typeface="Times New Roman" panose="02020603050405020304" pitchFamily="18" charset="0"/>
                <a:cs typeface="Times New Roman" panose="02020603050405020304" pitchFamily="18" charset="0"/>
              </a:rPr>
              <a:t> :</a:t>
            </a:r>
          </a:p>
          <a:p>
            <a:pPr marL="457200" indent="-457200" algn="l">
              <a:buFont typeface="+mj-lt"/>
              <a:buAutoNum type="arabicPeriod"/>
            </a:pPr>
            <a:r>
              <a:rPr lang="en-US" sz="3200" b="1" dirty="0" err="1" smtClean="0">
                <a:solidFill>
                  <a:schemeClr val="tx1"/>
                </a:solidFill>
                <a:latin typeface="Times New Roman" panose="02020603050405020304" pitchFamily="18" charset="0"/>
                <a:cs typeface="Times New Roman" panose="02020603050405020304" pitchFamily="18" charset="0"/>
              </a:rPr>
              <a:t>Eliyan</a:t>
            </a:r>
            <a:r>
              <a:rPr lang="en-US" sz="3200" b="1" dirty="0" smtClean="0">
                <a:solidFill>
                  <a:schemeClr val="tx1"/>
                </a:solidFill>
                <a:latin typeface="Times New Roman" panose="02020603050405020304" pitchFamily="18" charset="0"/>
                <a:cs typeface="Times New Roman" panose="02020603050405020304" pitchFamily="18" charset="0"/>
              </a:rPr>
              <a:t> </a:t>
            </a:r>
            <a:r>
              <a:rPr lang="en-US" sz="3200" b="1" dirty="0" err="1" smtClean="0">
                <a:solidFill>
                  <a:schemeClr val="tx1"/>
                </a:solidFill>
                <a:latin typeface="Times New Roman" panose="02020603050405020304" pitchFamily="18" charset="0"/>
                <a:cs typeface="Times New Roman" panose="02020603050405020304" pitchFamily="18" charset="0"/>
              </a:rPr>
              <a:t>Sanjaya</a:t>
            </a:r>
            <a:r>
              <a:rPr lang="en-US" sz="3200" b="1" dirty="0" smtClean="0">
                <a:solidFill>
                  <a:schemeClr val="tx1"/>
                </a:solidFill>
                <a:latin typeface="Times New Roman" panose="02020603050405020304" pitchFamily="18" charset="0"/>
                <a:cs typeface="Times New Roman" panose="02020603050405020304" pitchFamily="18" charset="0"/>
              </a:rPr>
              <a:t>	 ( 18690021 )</a:t>
            </a:r>
          </a:p>
          <a:p>
            <a:pPr marL="457200" indent="-457200" algn="l">
              <a:buFont typeface="+mj-lt"/>
              <a:buAutoNum type="arabicPeriod"/>
            </a:pPr>
            <a:r>
              <a:rPr lang="en-US" sz="3200" b="1" dirty="0" smtClean="0">
                <a:solidFill>
                  <a:schemeClr val="tx1"/>
                </a:solidFill>
                <a:latin typeface="Times New Roman" panose="02020603050405020304" pitchFamily="18" charset="0"/>
                <a:cs typeface="Times New Roman" panose="02020603050405020304" pitchFamily="18" charset="0"/>
              </a:rPr>
              <a:t>Tania </a:t>
            </a:r>
            <a:r>
              <a:rPr lang="en-US" sz="3200" b="1" dirty="0" err="1" smtClean="0">
                <a:solidFill>
                  <a:schemeClr val="tx1"/>
                </a:solidFill>
                <a:latin typeface="Times New Roman" panose="02020603050405020304" pitchFamily="18" charset="0"/>
                <a:cs typeface="Times New Roman" panose="02020603050405020304" pitchFamily="18" charset="0"/>
              </a:rPr>
              <a:t>Widiastuti</a:t>
            </a:r>
            <a:r>
              <a:rPr lang="en-US" sz="3200" b="1" dirty="0" smtClean="0">
                <a:solidFill>
                  <a:schemeClr val="tx1"/>
                </a:solidFill>
                <a:latin typeface="Times New Roman" panose="02020603050405020304" pitchFamily="18" charset="0"/>
                <a:cs typeface="Times New Roman" panose="02020603050405020304" pitchFamily="18" charset="0"/>
              </a:rPr>
              <a:t>	 ( 18690023 )</a:t>
            </a:r>
          </a:p>
          <a:p>
            <a:pPr marL="457200" indent="-457200" algn="l">
              <a:buFont typeface="+mj-lt"/>
              <a:buAutoNum type="arabicPeriod"/>
            </a:pPr>
            <a:r>
              <a:rPr lang="en-US" sz="3200" b="1" dirty="0" err="1" smtClean="0">
                <a:solidFill>
                  <a:schemeClr val="tx1"/>
                </a:solidFill>
                <a:latin typeface="Times New Roman" panose="02020603050405020304" pitchFamily="18" charset="0"/>
                <a:cs typeface="Times New Roman" panose="02020603050405020304" pitchFamily="18" charset="0"/>
              </a:rPr>
              <a:t>Shintiya</a:t>
            </a:r>
            <a:r>
              <a:rPr lang="en-US" sz="3200" b="1" dirty="0" smtClean="0">
                <a:solidFill>
                  <a:schemeClr val="tx1"/>
                </a:solidFill>
                <a:latin typeface="Times New Roman" panose="02020603050405020304" pitchFamily="18" charset="0"/>
                <a:cs typeface="Times New Roman" panose="02020603050405020304" pitchFamily="18" charset="0"/>
              </a:rPr>
              <a:t> </a:t>
            </a:r>
            <a:r>
              <a:rPr lang="en-US" sz="3200" b="1" dirty="0" err="1" smtClean="0">
                <a:solidFill>
                  <a:schemeClr val="tx1"/>
                </a:solidFill>
                <a:latin typeface="Times New Roman" panose="02020603050405020304" pitchFamily="18" charset="0"/>
                <a:cs typeface="Times New Roman" panose="02020603050405020304" pitchFamily="18" charset="0"/>
              </a:rPr>
              <a:t>Diyah</a:t>
            </a:r>
            <a:r>
              <a:rPr lang="en-US" sz="3200" b="1" dirty="0" smtClean="0">
                <a:solidFill>
                  <a:schemeClr val="tx1"/>
                </a:solidFill>
                <a:latin typeface="Times New Roman" panose="02020603050405020304" pitchFamily="18" charset="0"/>
                <a:cs typeface="Times New Roman" panose="02020603050405020304" pitchFamily="18" charset="0"/>
              </a:rPr>
              <a:t> A.M.S.</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smtClean="0">
                <a:solidFill>
                  <a:schemeClr val="tx1"/>
                </a:solidFill>
                <a:latin typeface="Times New Roman" panose="02020603050405020304" pitchFamily="18" charset="0"/>
                <a:cs typeface="Times New Roman" panose="02020603050405020304" pitchFamily="18" charset="0"/>
              </a:rPr>
              <a:t>( 18690025 )</a:t>
            </a:r>
          </a:p>
          <a:p>
            <a:pPr marL="457200" indent="-457200" algn="l">
              <a:buFont typeface="+mj-lt"/>
              <a:buAutoNum type="arabicPeriod"/>
            </a:pPr>
            <a:r>
              <a:rPr lang="en-US" sz="3200" b="1" dirty="0" smtClean="0">
                <a:solidFill>
                  <a:schemeClr val="tx1"/>
                </a:solidFill>
                <a:latin typeface="Times New Roman" panose="02020603050405020304" pitchFamily="18" charset="0"/>
                <a:cs typeface="Times New Roman" panose="02020603050405020304" pitchFamily="18" charset="0"/>
              </a:rPr>
              <a:t>Erwin </a:t>
            </a:r>
            <a:r>
              <a:rPr lang="en-US" sz="3200" b="1" dirty="0" err="1" smtClean="0">
                <a:solidFill>
                  <a:schemeClr val="tx1"/>
                </a:solidFill>
                <a:latin typeface="Times New Roman" panose="02020603050405020304" pitchFamily="18" charset="0"/>
                <a:cs typeface="Times New Roman" panose="02020603050405020304" pitchFamily="18" charset="0"/>
              </a:rPr>
              <a:t>Setiawan</a:t>
            </a:r>
            <a:r>
              <a:rPr lang="en-US" sz="3200" b="1" dirty="0" smtClean="0">
                <a:solidFill>
                  <a:schemeClr val="tx1"/>
                </a:solidFill>
                <a:latin typeface="Times New Roman" panose="02020603050405020304" pitchFamily="18" charset="0"/>
                <a:cs typeface="Times New Roman" panose="02020603050405020304" pitchFamily="18" charset="0"/>
              </a:rPr>
              <a:t>	  ( 18690026 )</a:t>
            </a:r>
            <a:endParaRPr lang="en-US" sz="32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210472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51411" y="2403868"/>
            <a:ext cx="8701825" cy="1545465"/>
          </a:xfrm>
        </p:spPr>
        <p:txBody>
          <a:bodyPr>
            <a:normAutofit/>
          </a:bodyPr>
          <a:lstStyle/>
          <a:p>
            <a:pPr algn="ctr"/>
            <a:r>
              <a:rPr lang="en-US" sz="3200" b="1" dirty="0" smtClean="0">
                <a:solidFill>
                  <a:schemeClr val="tx1"/>
                </a:solidFill>
                <a:latin typeface="Times New Roman" panose="02020603050405020304" pitchFamily="18" charset="0"/>
                <a:cs typeface="Times New Roman" panose="02020603050405020304" pitchFamily="18" charset="0"/>
              </a:rPr>
              <a:t>KONSERVASI</a:t>
            </a:r>
            <a:endParaRPr lang="en-US" sz="32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8230278"/>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00011" y="282963"/>
            <a:ext cx="8967989" cy="772731"/>
          </a:xfrm>
        </p:spPr>
        <p:txBody>
          <a:bodyPr>
            <a:normAutofit/>
          </a:bodyPr>
          <a:lstStyle/>
          <a:p>
            <a:pPr marL="457200" indent="-457200" algn="l">
              <a:buFont typeface="Arial" panose="020B0604020202020204" pitchFamily="34" charset="0"/>
              <a:buChar char="•"/>
            </a:pPr>
            <a:r>
              <a:rPr lang="en-US" sz="3200" dirty="0" err="1" smtClean="0">
                <a:latin typeface="Times New Roman" panose="02020603050405020304" pitchFamily="18" charset="0"/>
                <a:cs typeface="Times New Roman" panose="02020603050405020304" pitchFamily="18" charset="0"/>
              </a:rPr>
              <a:t>Pengertian</a:t>
            </a:r>
            <a:endParaRPr lang="en-US" sz="3200"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661115" y="1777285"/>
            <a:ext cx="9144000" cy="3222938"/>
          </a:xfrm>
        </p:spPr>
        <p:txBody>
          <a:bodyPr>
            <a:normAutofit/>
          </a:bodyPr>
          <a:lstStyle/>
          <a:p>
            <a:pPr lvl="1" algn="l"/>
            <a:r>
              <a:rPr lang="en-US" sz="3200" dirty="0" smtClean="0">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Konservasi</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adalah</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upaya</a:t>
            </a:r>
            <a:r>
              <a:rPr lang="en-US" sz="3200" dirty="0" smtClean="0">
                <a:solidFill>
                  <a:schemeClr val="tx1"/>
                </a:solidFill>
                <a:latin typeface="Times New Roman" panose="02020603050405020304" pitchFamily="18" charset="0"/>
                <a:cs typeface="Times New Roman" panose="02020603050405020304" pitchFamily="18" charset="0"/>
              </a:rPr>
              <a:t> yang </a:t>
            </a:r>
            <a:r>
              <a:rPr lang="en-US" sz="3200" dirty="0" err="1" smtClean="0">
                <a:solidFill>
                  <a:schemeClr val="tx1"/>
                </a:solidFill>
                <a:latin typeface="Times New Roman" panose="02020603050405020304" pitchFamily="18" charset="0"/>
                <a:cs typeface="Times New Roman" panose="02020603050405020304" pitchFamily="18" charset="0"/>
              </a:rPr>
              <a:t>dilakukan</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manusia</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untuk</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menjaga</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kelestarian</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alam</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secara</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berkesinambungan</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baik</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dari</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segi</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mutu</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atau</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jumlahnya</a:t>
            </a:r>
            <a:r>
              <a:rPr lang="en-US" sz="3200" dirty="0" smtClean="0">
                <a:solidFill>
                  <a:schemeClr val="tx1"/>
                </a:solidFill>
                <a:latin typeface="Times New Roman" panose="02020603050405020304" pitchFamily="18" charset="0"/>
                <a:cs typeface="Times New Roman" panose="02020603050405020304" pitchFamily="18" charset="0"/>
              </a:rPr>
              <a:t>, agar </a:t>
            </a:r>
            <a:r>
              <a:rPr lang="en-US" sz="3200" dirty="0" err="1" smtClean="0">
                <a:solidFill>
                  <a:schemeClr val="tx1"/>
                </a:solidFill>
                <a:latin typeface="Times New Roman" panose="02020603050405020304" pitchFamily="18" charset="0"/>
                <a:cs typeface="Times New Roman" panose="02020603050405020304" pitchFamily="18" charset="0"/>
              </a:rPr>
              <a:t>sekiranya</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sumber</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daya</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alam</a:t>
            </a:r>
            <a:r>
              <a:rPr lang="en-US" sz="3200" dirty="0" smtClean="0">
                <a:solidFill>
                  <a:schemeClr val="tx1"/>
                </a:solidFill>
                <a:latin typeface="Times New Roman" panose="02020603050405020304" pitchFamily="18" charset="0"/>
                <a:cs typeface="Times New Roman" panose="02020603050405020304" pitchFamily="18" charset="0"/>
              </a:rPr>
              <a:t> yang </a:t>
            </a:r>
            <a:r>
              <a:rPr lang="en-US" sz="3200" dirty="0" err="1" smtClean="0">
                <a:solidFill>
                  <a:schemeClr val="tx1"/>
                </a:solidFill>
                <a:latin typeface="Times New Roman" panose="02020603050405020304" pitchFamily="18" charset="0"/>
                <a:cs typeface="Times New Roman" panose="02020603050405020304" pitchFamily="18" charset="0"/>
              </a:rPr>
              <a:t>ada</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dapat</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ikut</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dirasakan</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oleh</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generasi</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mendatang</a:t>
            </a:r>
            <a:r>
              <a:rPr lang="en-US" sz="3200" dirty="0" smtClean="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73883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9904" y="257577"/>
            <a:ext cx="9144000" cy="1275007"/>
          </a:xfrm>
        </p:spPr>
        <p:txBody>
          <a:bodyPr>
            <a:normAutofit/>
          </a:bodyPr>
          <a:lstStyle/>
          <a:p>
            <a:pPr algn="l"/>
            <a:r>
              <a:rPr lang="en-US" sz="3200" dirty="0" err="1" smtClean="0">
                <a:latin typeface="Times New Roman" panose="02020603050405020304" pitchFamily="18" charset="0"/>
                <a:cs typeface="Times New Roman" panose="02020603050405020304" pitchFamily="18" charset="0"/>
              </a:rPr>
              <a:t>Pengertian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Menurut</a:t>
            </a:r>
            <a:r>
              <a:rPr lang="en-US" sz="3200" dirty="0" smtClean="0">
                <a:latin typeface="Times New Roman" panose="02020603050405020304" pitchFamily="18" charset="0"/>
                <a:cs typeface="Times New Roman" panose="02020603050405020304" pitchFamily="18" charset="0"/>
              </a:rPr>
              <a:t> Para </a:t>
            </a:r>
            <a:r>
              <a:rPr lang="en-US" sz="3200" dirty="0" err="1" smtClean="0">
                <a:latin typeface="Times New Roman" panose="02020603050405020304" pitchFamily="18" charset="0"/>
                <a:cs typeface="Times New Roman" panose="02020603050405020304" pitchFamily="18" charset="0"/>
              </a:rPr>
              <a:t>Ahli</a:t>
            </a:r>
            <a:endParaRPr lang="en-US" sz="3200"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789904" y="1893194"/>
            <a:ext cx="9144000" cy="3953814"/>
          </a:xfrm>
        </p:spPr>
        <p:txBody>
          <a:bodyPr>
            <a:normAutofit/>
          </a:bodyPr>
          <a:lstStyle/>
          <a:p>
            <a:pPr marL="457200" indent="-457200" algn="l">
              <a:buFont typeface="+mj-lt"/>
              <a:buAutoNum type="arabicPeriod"/>
            </a:pPr>
            <a:r>
              <a:rPr lang="en-US" sz="2000" dirty="0" err="1" smtClean="0">
                <a:solidFill>
                  <a:schemeClr val="tx1"/>
                </a:solidFill>
                <a:latin typeface="Times New Roman" panose="02020603050405020304" pitchFamily="18" charset="0"/>
                <a:cs typeface="Times New Roman" panose="02020603050405020304" pitchFamily="18" charset="0"/>
              </a:rPr>
              <a:t>Adishakti</a:t>
            </a:r>
            <a:endParaRPr lang="en-US" sz="2000" dirty="0" smtClean="0">
              <a:solidFill>
                <a:schemeClr val="tx1"/>
              </a:solidFill>
              <a:latin typeface="Times New Roman" panose="02020603050405020304" pitchFamily="18" charset="0"/>
              <a:cs typeface="Times New Roman" panose="02020603050405020304" pitchFamily="18" charset="0"/>
            </a:endParaRPr>
          </a:p>
          <a:p>
            <a:pPr algn="l"/>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Konservasi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adalah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suatu</a:t>
            </a:r>
            <a:r>
              <a:rPr lang="en-US" sz="2000" dirty="0" smtClean="0">
                <a:solidFill>
                  <a:schemeClr val="tx1"/>
                </a:solidFill>
                <a:latin typeface="Times New Roman" panose="02020603050405020304" pitchFamily="18" charset="0"/>
                <a:cs typeface="Times New Roman" panose="02020603050405020304" pitchFamily="18" charset="0"/>
              </a:rPr>
              <a:t> proses </a:t>
            </a:r>
            <a:r>
              <a:rPr lang="en-US" sz="2000" dirty="0" err="1" smtClean="0">
                <a:solidFill>
                  <a:schemeClr val="tx1"/>
                </a:solidFill>
                <a:latin typeface="Times New Roman" panose="02020603050405020304" pitchFamily="18" charset="0"/>
                <a:cs typeface="Times New Roman" panose="02020603050405020304" pitchFamily="18" charset="0"/>
              </a:rPr>
              <a:t>pengolahan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tempat</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ruang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objek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smtClean="0">
                <a:solidFill>
                  <a:schemeClr val="tx1"/>
                </a:solidFill>
                <a:latin typeface="Times New Roman" panose="02020603050405020304" pitchFamily="18" charset="0"/>
                <a:cs typeface="Times New Roman" panose="02020603050405020304" pitchFamily="18" charset="0"/>
              </a:rPr>
              <a:t>agar </a:t>
            </a:r>
            <a:r>
              <a:rPr lang="en-US" sz="2000" dirty="0" err="1" smtClean="0">
                <a:solidFill>
                  <a:schemeClr val="tx1"/>
                </a:solidFill>
                <a:latin typeface="Times New Roman" panose="02020603050405020304" pitchFamily="18" charset="0"/>
                <a:cs typeface="Times New Roman" panose="02020603050405020304" pitchFamily="18" charset="0"/>
              </a:rPr>
              <a:t>memiliki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makna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kultural</a:t>
            </a:r>
            <a:r>
              <a:rPr lang="en-US" sz="2000" dirty="0" smtClean="0">
                <a:solidFill>
                  <a:schemeClr val="tx1"/>
                </a:solidFill>
                <a:latin typeface="Times New Roman" panose="02020603050405020304" pitchFamily="18" charset="0"/>
                <a:cs typeface="Times New Roman" panose="02020603050405020304" pitchFamily="18" charset="0"/>
              </a:rPr>
              <a:t> yang </a:t>
            </a:r>
            <a:r>
              <a:rPr lang="en-US" sz="2000" dirty="0" err="1" smtClean="0">
                <a:solidFill>
                  <a:schemeClr val="tx1"/>
                </a:solidFill>
                <a:latin typeface="Times New Roman" panose="02020603050405020304" pitchFamily="18" charset="0"/>
                <a:cs typeface="Times New Roman" panose="02020603050405020304" pitchFamily="18" charset="0"/>
              </a:rPr>
              <a:t>didalamnya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dapat</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terpelihara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dengan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berorintasi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pada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sumber</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daya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alam</a:t>
            </a:r>
            <a:r>
              <a:rPr lang="en-US" sz="2000" dirty="0" smtClean="0">
                <a:solidFill>
                  <a:schemeClr val="tx1"/>
                </a:solidFill>
                <a:latin typeface="Times New Roman" panose="02020603050405020304" pitchFamily="18" charset="0"/>
                <a:cs typeface="Times New Roman" panose="02020603050405020304" pitchFamily="18" charset="0"/>
              </a:rPr>
              <a:t>.</a:t>
            </a:r>
          </a:p>
          <a:p>
            <a:pPr marL="457200" indent="-457200" algn="l">
              <a:buFont typeface="+mj-lt"/>
              <a:buAutoNum type="arabicPeriod" startAt="2"/>
            </a:pPr>
            <a:r>
              <a:rPr lang="en-US" sz="2000" dirty="0" err="1" smtClean="0">
                <a:solidFill>
                  <a:schemeClr val="tx1"/>
                </a:solidFill>
                <a:latin typeface="Times New Roman" panose="02020603050405020304" pitchFamily="18" charset="0"/>
                <a:cs typeface="Times New Roman" panose="02020603050405020304" pitchFamily="18" charset="0"/>
              </a:rPr>
              <a:t>Mochamad</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Hadi</a:t>
            </a:r>
            <a:endParaRPr lang="en-US" sz="2000" dirty="0" smtClean="0">
              <a:solidFill>
                <a:schemeClr val="tx1"/>
              </a:solidFill>
              <a:latin typeface="Times New Roman" panose="02020603050405020304" pitchFamily="18" charset="0"/>
              <a:cs typeface="Times New Roman" panose="02020603050405020304" pitchFamily="18" charset="0"/>
            </a:endParaRPr>
          </a:p>
          <a:p>
            <a:pPr algn="l"/>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Konservasi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adalah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penghematan</a:t>
            </a:r>
            <a:r>
              <a:rPr lang="en-US" sz="2000" dirty="0" smtClean="0">
                <a:solidFill>
                  <a:schemeClr val="tx1"/>
                </a:solidFill>
                <a:latin typeface="Times New Roman" panose="02020603050405020304" pitchFamily="18" charset="0"/>
                <a:cs typeface="Times New Roman" panose="02020603050405020304" pitchFamily="18" charset="0"/>
              </a:rPr>
              <a:t> yang </a:t>
            </a:r>
            <a:r>
              <a:rPr lang="en-US" sz="2000" dirty="0" err="1" smtClean="0">
                <a:solidFill>
                  <a:schemeClr val="tx1"/>
                </a:solidFill>
                <a:latin typeface="Times New Roman" panose="02020603050405020304" pitchFamily="18" charset="0"/>
                <a:cs typeface="Times New Roman" panose="02020603050405020304" pitchFamily="18" charset="0"/>
              </a:rPr>
              <a:t>dilakukan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dalam</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penggunaan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sumber</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daya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alam</a:t>
            </a:r>
            <a:r>
              <a:rPr lang="en-US" sz="2000" dirty="0" smtClean="0">
                <a:solidFill>
                  <a:schemeClr val="tx1"/>
                </a:solidFill>
                <a:latin typeface="Times New Roman" panose="02020603050405020304" pitchFamily="18" charset="0"/>
                <a:cs typeface="Times New Roman" panose="02020603050405020304" pitchFamily="18" charset="0"/>
              </a:rPr>
              <a:t> yang </a:t>
            </a:r>
            <a:r>
              <a:rPr lang="en-US" sz="2000" dirty="0" err="1" smtClean="0">
                <a:solidFill>
                  <a:schemeClr val="tx1"/>
                </a:solidFill>
                <a:latin typeface="Times New Roman" panose="02020603050405020304" pitchFamily="18" charset="0"/>
                <a:cs typeface="Times New Roman" panose="02020603050405020304" pitchFamily="18" charset="0"/>
              </a:rPr>
              <a:t>berdasarkan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hukum</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alam</a:t>
            </a:r>
            <a:r>
              <a:rPr lang="en-US" sz="2000" dirty="0" smtClean="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796164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38388" y="1725768"/>
            <a:ext cx="9144000" cy="3747753"/>
          </a:xfrm>
        </p:spPr>
        <p:txBody>
          <a:bodyPr>
            <a:normAutofit/>
          </a:bodyPr>
          <a:lstStyle/>
          <a:p>
            <a:pPr marL="457200" indent="-457200" algn="l">
              <a:buFont typeface="+mj-lt"/>
              <a:buAutoNum type="arabicPeriod" startAt="3"/>
            </a:pPr>
            <a:r>
              <a:rPr lang="en-US" sz="2000" b="1" dirty="0" err="1" smtClean="0">
                <a:solidFill>
                  <a:schemeClr val="tx1"/>
                </a:solidFill>
                <a:latin typeface="Times New Roman" panose="02020603050405020304" pitchFamily="18" charset="0"/>
                <a:cs typeface="Times New Roman" panose="02020603050405020304" pitchFamily="18" charset="0"/>
              </a:rPr>
              <a:t>Margaretha</a:t>
            </a:r>
            <a:endParaRPr lang="en-US" sz="2000" b="1" dirty="0" smtClean="0">
              <a:solidFill>
                <a:schemeClr val="tx1"/>
              </a:solidFill>
              <a:latin typeface="Times New Roman" panose="02020603050405020304" pitchFamily="18" charset="0"/>
              <a:cs typeface="Times New Roman" panose="02020603050405020304" pitchFamily="18" charset="0"/>
            </a:endParaRPr>
          </a:p>
          <a:p>
            <a:pPr algn="l"/>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Konservasi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adalah</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kegiatan</a:t>
            </a:r>
            <a:r>
              <a:rPr lang="en-US" sz="2000" b="1" dirty="0" smtClean="0">
                <a:solidFill>
                  <a:schemeClr val="tx1"/>
                </a:solidFill>
                <a:latin typeface="Times New Roman" panose="02020603050405020304" pitchFamily="18" charset="0"/>
                <a:cs typeface="Times New Roman" panose="02020603050405020304" pitchFamily="18" charset="0"/>
              </a:rPr>
              <a:t> yang </a:t>
            </a:r>
            <a:r>
              <a:rPr lang="en-US" sz="2000" b="1" dirty="0" err="1" smtClean="0">
                <a:solidFill>
                  <a:schemeClr val="tx1"/>
                </a:solidFill>
                <a:latin typeface="Times New Roman" panose="02020603050405020304" pitchFamily="18" charset="0"/>
                <a:cs typeface="Times New Roman" panose="02020603050405020304" pitchFamily="18" charset="0"/>
              </a:rPr>
              <a:t>dilkukan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untuk</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menjaga</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sumber</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daya</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alam</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dari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kerusakan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kehancuran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kepunahan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dan</a:t>
            </a:r>
            <a:r>
              <a:rPr lang="en-US" sz="2000" b="1" dirty="0" smtClean="0">
                <a:solidFill>
                  <a:schemeClr val="tx1"/>
                </a:solidFill>
                <a:latin typeface="Times New Roman" panose="02020603050405020304" pitchFamily="18" charset="0"/>
                <a:cs typeface="Times New Roman" panose="02020603050405020304" pitchFamily="18" charset="0"/>
              </a:rPr>
              <a:t> lain </a:t>
            </a:r>
            <a:r>
              <a:rPr lang="en-US" sz="2000" b="1" dirty="0" err="1" smtClean="0">
                <a:solidFill>
                  <a:schemeClr val="tx1"/>
                </a:solidFill>
                <a:latin typeface="Times New Roman" panose="02020603050405020304" pitchFamily="18" charset="0"/>
                <a:cs typeface="Times New Roman" panose="02020603050405020304" pitchFamily="18" charset="0"/>
              </a:rPr>
              <a:t>sebagainya</a:t>
            </a:r>
            <a:r>
              <a:rPr lang="en-US" sz="2000" b="1" dirty="0" smtClean="0">
                <a:solidFill>
                  <a:schemeClr val="tx1"/>
                </a:solidFill>
                <a:latin typeface="Times New Roman" panose="02020603050405020304" pitchFamily="18" charset="0"/>
                <a:cs typeface="Times New Roman" panose="02020603050405020304" pitchFamily="18" charset="0"/>
              </a:rPr>
              <a:t>.</a:t>
            </a:r>
          </a:p>
          <a:p>
            <a:pPr marL="457200" indent="-457200" algn="l">
              <a:buFont typeface="+mj-lt"/>
              <a:buAutoNum type="arabicPeriod" startAt="4"/>
            </a:pPr>
            <a:r>
              <a:rPr lang="en-US" sz="2000" b="1" dirty="0" err="1" smtClean="0">
                <a:solidFill>
                  <a:schemeClr val="tx1"/>
                </a:solidFill>
                <a:latin typeface="Times New Roman" panose="02020603050405020304" pitchFamily="18" charset="0"/>
                <a:cs typeface="Times New Roman" panose="02020603050405020304" pitchFamily="18" charset="0"/>
              </a:rPr>
              <a:t>Narton</a:t>
            </a:r>
            <a:endParaRPr lang="en-US" sz="2000" b="1" dirty="0" smtClean="0">
              <a:solidFill>
                <a:schemeClr val="tx1"/>
              </a:solidFill>
              <a:latin typeface="Times New Roman" panose="02020603050405020304" pitchFamily="18" charset="0"/>
              <a:cs typeface="Times New Roman" panose="02020603050405020304" pitchFamily="18" charset="0"/>
            </a:endParaRPr>
          </a:p>
          <a:p>
            <a:pPr algn="l"/>
            <a:r>
              <a:rPr lang="en-US" sz="2000" b="1" dirty="0" err="1" smtClean="0">
                <a:solidFill>
                  <a:schemeClr val="tx1"/>
                </a:solidFill>
                <a:latin typeface="Times New Roman" panose="02020603050405020304" pitchFamily="18" charset="0"/>
                <a:cs typeface="Times New Roman" panose="02020603050405020304" pitchFamily="18" charset="0"/>
              </a:rPr>
              <a:t>Sebagai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ahli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biologi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ia</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mengatakan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bahwa</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konservasi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adalah</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penyesuaian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terhadap</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mekanisme</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alam</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untuk</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tujuan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kehidupan</a:t>
            </a:r>
            <a:r>
              <a:rPr lang="en-US" sz="2000" b="1" dirty="0" smtClean="0">
                <a:solidFill>
                  <a:schemeClr val="tx1"/>
                </a:solidFill>
                <a:latin typeface="Times New Roman" panose="02020603050405020304" pitchFamily="18" charset="0"/>
                <a:cs typeface="Times New Roman" panose="02020603050405020304" pitchFamily="18" charset="0"/>
              </a:rPr>
              <a:t>.</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81354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5662" y="334852"/>
            <a:ext cx="9144000" cy="772731"/>
          </a:xfrm>
        </p:spPr>
        <p:txBody>
          <a:bodyPr/>
          <a:lstStyle/>
          <a:p>
            <a:pPr marL="457200" indent="-457200" algn="l">
              <a:buFont typeface="Arial" panose="020B0604020202020204" pitchFamily="34" charset="0"/>
              <a:buChar char="•"/>
            </a:pPr>
            <a:r>
              <a:rPr lang="en-US" sz="3200" dirty="0" err="1">
                <a:latin typeface="Times New Roman" panose="02020603050405020304" pitchFamily="18" charset="0"/>
                <a:cs typeface="Times New Roman" panose="02020603050405020304" pitchFamily="18" charset="0"/>
              </a:rPr>
              <a:t>Penerapan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Konservasi</a:t>
            </a:r>
            <a:endParaRPr lang="en-US" sz="3200"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815662" y="1275008"/>
            <a:ext cx="9144000" cy="4932608"/>
          </a:xfrm>
        </p:spPr>
        <p:txBody>
          <a:bodyPr>
            <a:normAutofit/>
          </a:bodyPr>
          <a:lstStyle/>
          <a:p>
            <a:pPr algn="l"/>
            <a:r>
              <a:rPr lang="en-US" sz="2000" b="1" dirty="0">
                <a:latin typeface="Times New Roman" panose="02020603050405020304" pitchFamily="18" charset="0"/>
                <a:cs typeface="Times New Roman" panose="02020603050405020304" pitchFamily="18" charset="0"/>
              </a:rPr>
              <a:t>Wilayah-</a:t>
            </a:r>
            <a:r>
              <a:rPr lang="en-US" sz="2000" b="1" dirty="0" err="1">
                <a:latin typeface="Times New Roman" panose="02020603050405020304" pitchFamily="18" charset="0"/>
                <a:cs typeface="Times New Roman" panose="02020603050405020304" pitchFamily="18" charset="0"/>
              </a:rPr>
              <a:t>wilayah</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harus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dikonservasi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adalah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wilayah</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kriteria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tertentu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yaitu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wilayah</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kumpulan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hewan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tumbuhan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bentang</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lengkap</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atau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representatif</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mewakili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wilayahnya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tiap</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spesies</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ada</a:t>
            </a:r>
            <a:r>
              <a:rPr lang="en-US" sz="2000" b="1" dirty="0">
                <a:latin typeface="Times New Roman" panose="02020603050405020304" pitchFamily="18" charset="0"/>
                <a:cs typeface="Times New Roman" panose="02020603050405020304" pitchFamily="18" charset="0"/>
              </a:rPr>
              <a:t> di </a:t>
            </a:r>
            <a:r>
              <a:rPr lang="en-US" sz="2000" b="1" dirty="0" err="1">
                <a:latin typeface="Times New Roman" panose="02020603050405020304" pitchFamily="18" charset="0"/>
                <a:cs typeface="Times New Roman" panose="02020603050405020304" pitchFamily="18" charset="0"/>
              </a:rPr>
              <a:t>dalamnya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kemampuan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bertahan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hidup</a:t>
            </a:r>
            <a:r>
              <a:rPr lang="en-US" sz="2000" b="1" dirty="0" smtClean="0">
                <a:latin typeface="Times New Roman" panose="02020603050405020304" pitchFamily="18" charset="0"/>
                <a:cs typeface="Times New Roman" panose="02020603050405020304" pitchFamily="18" charset="0"/>
              </a:rPr>
              <a:t>.</a:t>
            </a:r>
          </a:p>
          <a:p>
            <a:pPr algn="l"/>
            <a:r>
              <a:rPr lang="en-US" sz="2000" b="1" dirty="0" err="1">
                <a:latin typeface="Times New Roman" panose="02020603050405020304" pitchFamily="18" charset="0"/>
                <a:cs typeface="Times New Roman" panose="02020603050405020304" pitchFamily="18" charset="0"/>
              </a:rPr>
              <a:t>Secara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khusus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kriteria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wilayah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tersebut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adalah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sebagai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berikut</a:t>
            </a:r>
            <a:r>
              <a:rPr lang="en-US" sz="2000" b="1" dirty="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000" b="1" dirty="0" smtClean="0">
                <a:latin typeface="Times New Roman" panose="02020603050405020304" pitchFamily="18" charset="0"/>
                <a:cs typeface="Times New Roman" panose="02020603050405020304" pitchFamily="18" charset="0"/>
              </a:rPr>
              <a:t>Wilayah </a:t>
            </a:r>
            <a:r>
              <a:rPr lang="en-US" sz="2000" b="1" dirty="0">
                <a:latin typeface="Times New Roman" panose="02020603050405020304" pitchFamily="18" charset="0"/>
                <a:cs typeface="Times New Roman" panose="02020603050405020304" pitchFamily="18" charset="0"/>
              </a:rPr>
              <a:t>yang </a:t>
            </a: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komunitas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langka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jarang</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ekosistem</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sudah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stabil</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atau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organisme</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sangat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penting</a:t>
            </a:r>
            <a:r>
              <a:rPr lang="en-US" sz="2000" b="1" dirty="0">
                <a:latin typeface="Times New Roman" panose="02020603050405020304" pitchFamily="18" charset="0"/>
                <a:cs typeface="Times New Roman" panose="02020603050405020304" pitchFamily="18" charset="0"/>
              </a:rPr>
              <a:t>.</a:t>
            </a:r>
          </a:p>
          <a:p>
            <a:pPr marL="457200" indent="-457200" algn="l">
              <a:buFont typeface="+mj-lt"/>
              <a:buAutoNum type="arabicPeriod" startAt="2"/>
            </a:pPr>
            <a:r>
              <a:rPr lang="en-US" sz="2000" b="1" dirty="0">
                <a:latin typeface="Times New Roman" panose="02020603050405020304" pitchFamily="18" charset="0"/>
                <a:cs typeface="Times New Roman" panose="02020603050405020304" pitchFamily="18" charset="0"/>
              </a:rPr>
              <a:t>Wilayah yang </a:t>
            </a:r>
            <a:r>
              <a:rPr lang="en-US" sz="2000" b="1" dirty="0" err="1">
                <a:latin typeface="Times New Roman" panose="02020603050405020304" pitchFamily="18" charset="0"/>
                <a:cs typeface="Times New Roman" panose="02020603050405020304" pitchFamily="18" charset="0"/>
              </a:rPr>
              <a:t>bebas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dari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berbagai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ancaman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kerusakan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atau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dapat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dikelola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untuk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menghindari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ancaman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pengrusakan</a:t>
            </a:r>
            <a:r>
              <a:rPr lang="en-US" sz="2000" b="1" dirty="0">
                <a:latin typeface="Times New Roman" panose="02020603050405020304" pitchFamily="18" charset="0"/>
                <a:cs typeface="Times New Roman" panose="02020603050405020304" pitchFamily="18" charset="0"/>
              </a:rPr>
              <a:t>.</a:t>
            </a:r>
          </a:p>
          <a:p>
            <a:pPr marL="457200" indent="-457200" algn="l">
              <a:buFont typeface="+mj-lt"/>
              <a:buAutoNum type="arabicPeriod" startAt="3"/>
            </a:pPr>
            <a:r>
              <a:rPr lang="en-US" sz="2000" b="1" dirty="0">
                <a:latin typeface="Times New Roman" panose="02020603050405020304" pitchFamily="18" charset="0"/>
                <a:cs typeface="Times New Roman" panose="02020603050405020304" pitchFamily="18" charset="0"/>
              </a:rPr>
              <a:t>Wilayah yang </a:t>
            </a: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keanekaragaman</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tinggi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tahan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tinggi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terhadap</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perubahan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lingkungan</a:t>
            </a:r>
            <a:r>
              <a:rPr lang="en-US" sz="2000" b="1" dirty="0" smtClean="0">
                <a:latin typeface="Times New Roman" panose="02020603050405020304" pitchFamily="18" charset="0"/>
                <a:cs typeface="Times New Roman" panose="02020603050405020304" pitchFamily="18" charset="0"/>
              </a:rPr>
              <a:t>.</a:t>
            </a:r>
            <a:endParaRPr lang="en-US" sz="2000" b="1" dirty="0">
              <a:latin typeface="Times New Roman" panose="02020603050405020304" pitchFamily="18" charset="0"/>
              <a:cs typeface="Times New Roman" panose="02020603050405020304" pitchFamily="18" charset="0"/>
            </a:endParaRPr>
          </a:p>
          <a:p>
            <a:pPr algn="l"/>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29167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70456" y="734096"/>
            <a:ext cx="11513713" cy="5834129"/>
          </a:xfrm>
        </p:spPr>
        <p:txBody>
          <a:bodyPr>
            <a:normAutofit/>
          </a:bodyPr>
          <a:lstStyle/>
          <a:p>
            <a:pPr algn="l"/>
            <a:r>
              <a:rPr lang="en-US" sz="2000" b="1" dirty="0" smtClean="0">
                <a:latin typeface="Times New Roman" panose="02020603050405020304" pitchFamily="18" charset="0"/>
                <a:cs typeface="Times New Roman" panose="02020603050405020304" pitchFamily="18" charset="0"/>
              </a:rPr>
              <a:t>Wilayah yang </a:t>
            </a:r>
            <a:r>
              <a:rPr lang="en-US" sz="2000" b="1" dirty="0" err="1" smtClean="0">
                <a:latin typeface="Times New Roman" panose="02020603050405020304" pitchFamily="18" charset="0"/>
                <a:cs typeface="Times New Roman" panose="02020603050405020304" pitchFamily="18" charset="0"/>
              </a:rPr>
              <a:t>perlu</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dikonservasi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dalam</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rangka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menjaga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kelestarian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lingkungan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hidup</a:t>
            </a:r>
            <a:r>
              <a:rPr lang="en-US" sz="2000" b="1" dirty="0">
                <a:latin typeface="Times New Roman" panose="02020603050405020304" pitchFamily="18" charset="0"/>
                <a:cs typeface="Times New Roman" panose="02020603050405020304" pitchFamily="18" charset="0"/>
              </a:rPr>
              <a:t>:</a:t>
            </a:r>
            <a:endParaRPr lang="en-US" sz="2000" b="1" dirty="0" smtClean="0">
              <a:latin typeface="Times New Roman" panose="02020603050405020304" pitchFamily="18" charset="0"/>
              <a:cs typeface="Times New Roman" panose="02020603050405020304" pitchFamily="18" charset="0"/>
            </a:endParaRPr>
          </a:p>
          <a:p>
            <a:pPr marL="457200" indent="-457200" algn="l">
              <a:buFont typeface="+mj-lt"/>
              <a:buAutoNum type="arabicPeriod"/>
            </a:pPr>
            <a:r>
              <a:rPr lang="en-US" sz="2000" b="1" dirty="0" smtClean="0">
                <a:latin typeface="Times New Roman" panose="02020603050405020304" pitchFamily="18" charset="0"/>
                <a:cs typeface="Times New Roman" panose="02020603050405020304" pitchFamily="18" charset="0"/>
              </a:rPr>
              <a:t>Daerah </a:t>
            </a:r>
            <a:r>
              <a:rPr lang="en-US" sz="2000" b="1" dirty="0" err="1" smtClean="0">
                <a:latin typeface="Times New Roman" panose="02020603050405020304" pitchFamily="18" charset="0"/>
                <a:cs typeface="Times New Roman" panose="02020603050405020304" pitchFamily="18" charset="0"/>
              </a:rPr>
              <a:t>Resapan</a:t>
            </a:r>
            <a:r>
              <a:rPr lang="en-US" sz="2000" b="1" dirty="0" smtClean="0">
                <a:latin typeface="Times New Roman" panose="02020603050405020304" pitchFamily="18" charset="0"/>
                <a:cs typeface="Times New Roman" panose="02020603050405020304" pitchFamily="18" charset="0"/>
              </a:rPr>
              <a:t> Air </a:t>
            </a:r>
          </a:p>
          <a:p>
            <a:pPr algn="l"/>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Konservasi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sumber</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daya</a:t>
            </a:r>
            <a:r>
              <a:rPr lang="en-US" sz="2000" b="1" dirty="0" smtClean="0">
                <a:latin typeface="Times New Roman" panose="02020603050405020304" pitchFamily="18" charset="0"/>
                <a:cs typeface="Times New Roman" panose="02020603050405020304" pitchFamily="18" charset="0"/>
              </a:rPr>
              <a:t> air </a:t>
            </a:r>
            <a:r>
              <a:rPr lang="en-US" sz="2000" b="1" dirty="0" err="1" smtClean="0">
                <a:latin typeface="Times New Roman" panose="02020603050405020304" pitchFamily="18" charset="0"/>
                <a:cs typeface="Times New Roman" panose="02020603050405020304" pitchFamily="18" charset="0"/>
              </a:rPr>
              <a:t>adalah</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usaha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untuk</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memelihara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keberadaan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sifat</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fungsi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serta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berkelanjutan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sumber</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daya</a:t>
            </a:r>
            <a:r>
              <a:rPr lang="en-US" sz="2000" b="1" dirty="0" smtClean="0">
                <a:latin typeface="Times New Roman" panose="02020603050405020304" pitchFamily="18" charset="0"/>
                <a:cs typeface="Times New Roman" panose="02020603050405020304" pitchFamily="18" charset="0"/>
              </a:rPr>
              <a:t> air </a:t>
            </a:r>
            <a:r>
              <a:rPr lang="en-US" sz="2000" b="1" dirty="0" err="1" smtClean="0">
                <a:latin typeface="Times New Roman" panose="02020603050405020304" pitchFamily="18" charset="0"/>
                <a:cs typeface="Times New Roman" panose="02020603050405020304" pitchFamily="18" charset="0"/>
              </a:rPr>
              <a:t>supaya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senantiasa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tersedia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dalam</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kualitas</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kuantitas</a:t>
            </a:r>
            <a:r>
              <a:rPr lang="en-US" sz="2000" b="1" dirty="0" smtClean="0">
                <a:latin typeface="Times New Roman" panose="02020603050405020304" pitchFamily="18" charset="0"/>
                <a:cs typeface="Times New Roman" panose="02020603050405020304" pitchFamily="18" charset="0"/>
              </a:rPr>
              <a:t> yang </a:t>
            </a:r>
            <a:r>
              <a:rPr lang="en-US" sz="2000" b="1" dirty="0" err="1" smtClean="0">
                <a:latin typeface="Times New Roman" panose="02020603050405020304" pitchFamily="18" charset="0"/>
                <a:cs typeface="Times New Roman" panose="02020603050405020304" pitchFamily="18" charset="0"/>
              </a:rPr>
              <a:t>memadai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guna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memenuhi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kebutuhan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makhluk</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hidup</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baik</a:t>
            </a:r>
            <a:r>
              <a:rPr lang="en-US" sz="2000" b="1" dirty="0" smtClean="0">
                <a:latin typeface="Times New Roman" panose="02020603050405020304" pitchFamily="18" charset="0"/>
                <a:cs typeface="Times New Roman" panose="02020603050405020304" pitchFamily="18" charset="0"/>
              </a:rPr>
              <a:t> di </a:t>
            </a:r>
            <a:r>
              <a:rPr lang="en-US" sz="2000" b="1" dirty="0" err="1" smtClean="0">
                <a:latin typeface="Times New Roman" panose="02020603050405020304" pitchFamily="18" charset="0"/>
                <a:cs typeface="Times New Roman" panose="02020603050405020304" pitchFamily="18" charset="0"/>
              </a:rPr>
              <a:t>masa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sekarang</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maupun</a:t>
            </a:r>
            <a:r>
              <a:rPr lang="en-US" sz="2000" b="1" dirty="0" smtClean="0">
                <a:latin typeface="Times New Roman" panose="02020603050405020304" pitchFamily="18" charset="0"/>
                <a:cs typeface="Times New Roman" panose="02020603050405020304" pitchFamily="18" charset="0"/>
              </a:rPr>
              <a:t> di </a:t>
            </a:r>
            <a:r>
              <a:rPr lang="en-US" sz="2000" b="1" dirty="0" err="1" smtClean="0">
                <a:latin typeface="Times New Roman" panose="02020603050405020304" pitchFamily="18" charset="0"/>
                <a:cs typeface="Times New Roman" panose="02020603050405020304" pitchFamily="18" charset="0"/>
              </a:rPr>
              <a:t>masa</a:t>
            </a:r>
            <a:r>
              <a:rPr lang="en-US" sz="2000" b="1" dirty="0" smtClean="0">
                <a:latin typeface="Times New Roman" panose="02020603050405020304" pitchFamily="18" charset="0"/>
                <a:cs typeface="Times New Roman" panose="02020603050405020304" pitchFamily="18" charset="0"/>
              </a:rPr>
              <a:t> yang </a:t>
            </a:r>
            <a:r>
              <a:rPr lang="en-US" sz="2000" b="1" dirty="0" err="1" smtClean="0">
                <a:latin typeface="Times New Roman" panose="02020603050405020304" pitchFamily="18" charset="0"/>
                <a:cs typeface="Times New Roman" panose="02020603050405020304" pitchFamily="18" charset="0"/>
              </a:rPr>
              <a:t>akan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datang</a:t>
            </a:r>
            <a:r>
              <a:rPr lang="en-US" sz="2000" b="1" dirty="0" smtClean="0">
                <a:latin typeface="Times New Roman" panose="02020603050405020304" pitchFamily="18" charset="0"/>
                <a:cs typeface="Times New Roman" panose="02020603050405020304" pitchFamily="18" charset="0"/>
              </a:rPr>
              <a:t>.</a:t>
            </a:r>
          </a:p>
          <a:p>
            <a:pPr algn="l"/>
            <a:r>
              <a:rPr lang="en-US" sz="2000" b="1" dirty="0" err="1" smtClean="0">
                <a:latin typeface="Times New Roman" panose="02020603050405020304" pitchFamily="18" charset="0"/>
                <a:cs typeface="Times New Roman" panose="02020603050405020304" pitchFamily="18" charset="0"/>
              </a:rPr>
              <a:t>Tujuan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konservasi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sumber</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daya</a:t>
            </a:r>
            <a:r>
              <a:rPr lang="en-US" sz="2000" b="1" dirty="0" smtClean="0">
                <a:latin typeface="Times New Roman" panose="02020603050405020304" pitchFamily="18" charset="0"/>
                <a:cs typeface="Times New Roman" panose="02020603050405020304" pitchFamily="18" charset="0"/>
              </a:rPr>
              <a:t> air:</a:t>
            </a:r>
          </a:p>
          <a:p>
            <a:pPr marL="342900" indent="-342900" algn="l">
              <a:buFont typeface="Wingdings" panose="05000000000000000000" pitchFamily="2" charset="2"/>
              <a:buChar char="§"/>
            </a:pPr>
            <a:r>
              <a:rPr lang="en-US" sz="2000" b="1" dirty="0" err="1" smtClean="0">
                <a:latin typeface="Times New Roman" panose="02020603050405020304" pitchFamily="18" charset="0"/>
                <a:cs typeface="Times New Roman" panose="02020603050405020304" pitchFamily="18" charset="0"/>
              </a:rPr>
              <a:t>Pencegahan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terhadap</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pencana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banjir</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kekeringan</a:t>
            </a:r>
            <a:endParaRPr lang="en-US" sz="2000" b="1" dirty="0" smtClean="0">
              <a:latin typeface="Times New Roman" panose="02020603050405020304" pitchFamily="18" charset="0"/>
              <a:cs typeface="Times New Roman" panose="02020603050405020304" pitchFamily="18" charset="0"/>
            </a:endParaRPr>
          </a:p>
          <a:p>
            <a:pPr marL="342900" indent="-342900" algn="l">
              <a:buFont typeface="Wingdings" panose="05000000000000000000" pitchFamily="2" charset="2"/>
              <a:buChar char="§"/>
            </a:pPr>
            <a:r>
              <a:rPr lang="en-US" sz="2000" b="1" dirty="0" err="1" smtClean="0">
                <a:latin typeface="Times New Roman" panose="02020603050405020304" pitchFamily="18" charset="0"/>
                <a:cs typeface="Times New Roman" panose="02020603050405020304" pitchFamily="18" charset="0"/>
              </a:rPr>
              <a:t>Pencegahan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terhadap</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kerusakan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bantaran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sungai</a:t>
            </a:r>
            <a:endParaRPr lang="en-US" sz="2000" b="1" dirty="0" smtClean="0">
              <a:latin typeface="Times New Roman" panose="02020603050405020304" pitchFamily="18" charset="0"/>
              <a:cs typeface="Times New Roman" panose="02020603050405020304" pitchFamily="18" charset="0"/>
            </a:endParaRPr>
          </a:p>
          <a:p>
            <a:pPr marL="342900" indent="-342900" algn="l">
              <a:buFont typeface="Wingdings" panose="05000000000000000000" pitchFamily="2" charset="2"/>
              <a:buChar char="§"/>
            </a:pPr>
            <a:r>
              <a:rPr lang="en-US" sz="2000" b="1" dirty="0" err="1" smtClean="0">
                <a:latin typeface="Times New Roman" panose="02020603050405020304" pitchFamily="18" charset="0"/>
                <a:cs typeface="Times New Roman" panose="02020603050405020304" pitchFamily="18" charset="0"/>
              </a:rPr>
              <a:t>Pencegahan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erosi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sedimentasi</a:t>
            </a:r>
            <a:endParaRPr lang="en-US" sz="2000" b="1" dirty="0" smtClean="0">
              <a:latin typeface="Times New Roman" panose="02020603050405020304" pitchFamily="18" charset="0"/>
              <a:cs typeface="Times New Roman" panose="02020603050405020304" pitchFamily="18" charset="0"/>
            </a:endParaRPr>
          </a:p>
          <a:p>
            <a:pPr marL="457200" indent="-457200" algn="l">
              <a:buFont typeface="+mj-lt"/>
              <a:buAutoNum type="arabicPeriod" startAt="2"/>
            </a:pPr>
            <a:r>
              <a:rPr lang="en-US" sz="2000" b="1" dirty="0" smtClean="0">
                <a:latin typeface="Times New Roman" panose="02020603050405020304" pitchFamily="18" charset="0"/>
                <a:cs typeface="Times New Roman" panose="02020603050405020304" pitchFamily="18" charset="0"/>
              </a:rPr>
              <a:t>Daerah </a:t>
            </a:r>
            <a:r>
              <a:rPr lang="en-US" sz="2000" b="1" dirty="0" err="1" smtClean="0">
                <a:latin typeface="Times New Roman" panose="02020603050405020304" pitchFamily="18" charset="0"/>
                <a:cs typeface="Times New Roman" panose="02020603050405020304" pitchFamily="18" charset="0"/>
              </a:rPr>
              <a:t>Rawan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Erosi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Longsor</a:t>
            </a:r>
            <a:endParaRPr lang="en-US" sz="2000" b="1" dirty="0" smtClean="0">
              <a:latin typeface="Times New Roman" panose="02020603050405020304" pitchFamily="18" charset="0"/>
              <a:cs typeface="Times New Roman" panose="02020603050405020304" pitchFamily="18" charset="0"/>
            </a:endParaRPr>
          </a:p>
          <a:p>
            <a:pPr algn="l"/>
            <a:r>
              <a:rPr lang="en-US" sz="2000" b="1" dirty="0" err="1" smtClean="0">
                <a:latin typeface="Times New Roman" panose="02020603050405020304" pitchFamily="18" charset="0"/>
                <a:cs typeface="Times New Roman" panose="02020603050405020304" pitchFamily="18" charset="0"/>
              </a:rPr>
              <a:t>Upaya</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konservasi</a:t>
            </a:r>
            <a:r>
              <a:rPr lang="en-US" sz="2000" b="1" dirty="0" smtClean="0">
                <a:latin typeface="Times New Roman" panose="02020603050405020304" pitchFamily="18" charset="0"/>
                <a:cs typeface="Times New Roman" panose="02020603050405020304" pitchFamily="18" charset="0"/>
              </a:rPr>
              <a:t> yang </a:t>
            </a:r>
            <a:r>
              <a:rPr lang="en-US" sz="2000" b="1" dirty="0" err="1" smtClean="0">
                <a:latin typeface="Times New Roman" panose="02020603050405020304" pitchFamily="18" charset="0"/>
                <a:cs typeface="Times New Roman" panose="02020603050405020304" pitchFamily="18" charset="0"/>
              </a:rPr>
              <a:t>harus</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dikukan</a:t>
            </a:r>
            <a:r>
              <a:rPr lang="en-US" sz="2000" b="1" dirty="0" smtClean="0">
                <a:latin typeface="Times New Roman" panose="02020603050405020304" pitchFamily="18" charset="0"/>
                <a:cs typeface="Times New Roman" panose="02020603050405020304" pitchFamily="18" charset="0"/>
              </a:rPr>
              <a:t>:</a:t>
            </a:r>
          </a:p>
          <a:p>
            <a:pPr marL="342900" indent="-342900" algn="l">
              <a:buFont typeface="Wingdings" panose="05000000000000000000" pitchFamily="2" charset="2"/>
              <a:buChar char="§"/>
            </a:pPr>
            <a:r>
              <a:rPr lang="en-US" sz="2000" b="1" dirty="0" err="1" smtClean="0">
                <a:latin typeface="Times New Roman" panose="02020603050405020304" pitchFamily="18" charset="0"/>
                <a:cs typeface="Times New Roman" panose="02020603050405020304" pitchFamily="18" charset="0"/>
              </a:rPr>
              <a:t>Meningkatkan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ketahanan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agregat</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tanah</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terhadap</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pukulan</a:t>
            </a:r>
            <a:r>
              <a:rPr lang="en-US" sz="2000" b="1" dirty="0" smtClean="0">
                <a:latin typeface="Times New Roman" panose="02020603050405020304" pitchFamily="18" charset="0"/>
                <a:cs typeface="Times New Roman" panose="02020603050405020304" pitchFamily="18" charset="0"/>
              </a:rPr>
              <a:t> air </a:t>
            </a:r>
            <a:r>
              <a:rPr lang="en-US" sz="2000" b="1" dirty="0" err="1" smtClean="0">
                <a:latin typeface="Times New Roman" panose="02020603050405020304" pitchFamily="18" charset="0"/>
                <a:cs typeface="Times New Roman" panose="02020603050405020304" pitchFamily="18" charset="0"/>
              </a:rPr>
              <a:t>hujan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kikisan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limpasan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permukaan</a:t>
            </a:r>
            <a:r>
              <a:rPr lang="en-US" sz="2000" b="1" dirty="0" smtClean="0">
                <a:latin typeface="Times New Roman" panose="02020603050405020304" pitchFamily="18" charset="0"/>
                <a:cs typeface="Times New Roman" panose="02020603050405020304" pitchFamily="18" charset="0"/>
              </a:rPr>
              <a:t>.</a:t>
            </a:r>
          </a:p>
          <a:p>
            <a:pPr marL="342900" indent="-342900" algn="l">
              <a:buFont typeface="Wingdings" panose="05000000000000000000" pitchFamily="2" charset="2"/>
              <a:buChar char="§"/>
            </a:pPr>
            <a:r>
              <a:rPr lang="en-US" sz="2000" b="1" dirty="0" err="1" smtClean="0">
                <a:latin typeface="Times New Roman" panose="02020603050405020304" pitchFamily="18" charset="0"/>
                <a:cs typeface="Times New Roman" panose="02020603050405020304" pitchFamily="18" charset="0"/>
              </a:rPr>
              <a:t>Memperbaiki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pelindung</a:t>
            </a:r>
            <a:r>
              <a:rPr lang="en-US" sz="2000" b="1" dirty="0" smtClean="0">
                <a:latin typeface="Times New Roman" panose="02020603050405020304" pitchFamily="18" charset="0"/>
                <a:cs typeface="Times New Roman" panose="02020603050405020304" pitchFamily="18" charset="0"/>
              </a:rPr>
              <a:t> ( </a:t>
            </a:r>
            <a:r>
              <a:rPr lang="en-US" sz="2000" b="1" dirty="0" err="1" smtClean="0">
                <a:latin typeface="Times New Roman" panose="02020603050405020304" pitchFamily="18" charset="0"/>
                <a:cs typeface="Times New Roman" panose="02020603050405020304" pitchFamily="18" charset="0"/>
              </a:rPr>
              <a:t>Reboisasi</a:t>
            </a:r>
            <a:r>
              <a:rPr lang="en-US" sz="2000" b="1" dirty="0">
                <a:latin typeface="Times New Roman" panose="02020603050405020304" pitchFamily="18" charset="0"/>
                <a:cs typeface="Times New Roman" panose="02020603050405020304" pitchFamily="18" charset="0"/>
              </a:rPr>
              <a:t> </a:t>
            </a:r>
            <a:r>
              <a:rPr lang="en-US" sz="2000" b="1" dirty="0" smtClean="0">
                <a:latin typeface="Times New Roman" panose="02020603050405020304" pitchFamily="18" charset="0"/>
                <a:cs typeface="Times New Roman" panose="02020603050405020304" pitchFamily="18" charset="0"/>
              </a:rPr>
              <a:t>)</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77205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57330" y="412123"/>
            <a:ext cx="9144000" cy="5937161"/>
          </a:xfrm>
        </p:spPr>
        <p:txBody>
          <a:bodyPr>
            <a:normAutofit/>
          </a:bodyPr>
          <a:lstStyle/>
          <a:p>
            <a:pPr marL="457200" indent="-457200" algn="l">
              <a:buFont typeface="+mj-lt"/>
              <a:buAutoNum type="arabicPeriod" startAt="3"/>
            </a:pPr>
            <a:r>
              <a:rPr lang="en-US" sz="2000" b="1" dirty="0" err="1" smtClean="0">
                <a:solidFill>
                  <a:schemeClr val="tx1"/>
                </a:solidFill>
                <a:latin typeface="Times New Roman" panose="02020603050405020304" pitchFamily="18" charset="0"/>
                <a:cs typeface="Times New Roman" panose="02020603050405020304" pitchFamily="18" charset="0"/>
              </a:rPr>
              <a:t>Konservasi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Lahan</a:t>
            </a:r>
            <a:r>
              <a:rPr lang="en-US" sz="2000" b="1" dirty="0" smtClean="0">
                <a:solidFill>
                  <a:schemeClr val="tx1"/>
                </a:solidFill>
                <a:latin typeface="Times New Roman" panose="02020603050405020304" pitchFamily="18" charset="0"/>
                <a:cs typeface="Times New Roman" panose="02020603050405020304" pitchFamily="18" charset="0"/>
              </a:rPr>
              <a:t> </a:t>
            </a:r>
          </a:p>
          <a:p>
            <a:pPr algn="l"/>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Konservasi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lahan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adalah</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usaha</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untuk</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memperbaiki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lahan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krisis</a:t>
            </a:r>
            <a:r>
              <a:rPr lang="en-US" sz="2000" b="1" dirty="0" smtClean="0">
                <a:solidFill>
                  <a:schemeClr val="tx1"/>
                </a:solidFill>
                <a:latin typeface="Times New Roman" panose="02020603050405020304" pitchFamily="18" charset="0"/>
                <a:cs typeface="Times New Roman" panose="02020603050405020304" pitchFamily="18" charset="0"/>
              </a:rPr>
              <a:t>.</a:t>
            </a:r>
          </a:p>
          <a:p>
            <a:pPr algn="l"/>
            <a:r>
              <a:rPr lang="en-US" sz="2000" b="1" dirty="0" err="1" smtClean="0">
                <a:solidFill>
                  <a:schemeClr val="tx1"/>
                </a:solidFill>
                <a:latin typeface="Times New Roman" panose="02020603050405020304" pitchFamily="18" charset="0"/>
                <a:cs typeface="Times New Roman" panose="02020603050405020304" pitchFamily="18" charset="0"/>
              </a:rPr>
              <a:t>Metode</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konservasi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lahan</a:t>
            </a:r>
            <a:r>
              <a:rPr lang="en-US" sz="2000" b="1" dirty="0" smtClean="0">
                <a:solidFill>
                  <a:schemeClr val="tx1"/>
                </a:solidFill>
                <a:latin typeface="Times New Roman" panose="02020603050405020304" pitchFamily="18" charset="0"/>
                <a:cs typeface="Times New Roman" panose="02020603050405020304" pitchFamily="18" charset="0"/>
              </a:rPr>
              <a:t>:</a:t>
            </a:r>
          </a:p>
          <a:p>
            <a:pPr marL="342900" indent="-342900" algn="l">
              <a:buFont typeface="Wingdings" panose="05000000000000000000" pitchFamily="2" charset="2"/>
              <a:buChar char="§"/>
            </a:pPr>
            <a:r>
              <a:rPr lang="en-US" sz="2000" b="1" dirty="0" err="1" smtClean="0">
                <a:solidFill>
                  <a:schemeClr val="tx1"/>
                </a:solidFill>
                <a:latin typeface="Times New Roman" panose="02020603050405020304" pitchFamily="18" charset="0"/>
                <a:cs typeface="Times New Roman" panose="02020603050405020304" pitchFamily="18" charset="0"/>
              </a:rPr>
              <a:t>Metode</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vegetasi</a:t>
            </a:r>
            <a:endParaRPr lang="en-US" sz="2000" b="1" dirty="0" smtClean="0">
              <a:solidFill>
                <a:schemeClr val="tx1"/>
              </a:solidFill>
              <a:latin typeface="Times New Roman" panose="02020603050405020304" pitchFamily="18" charset="0"/>
              <a:cs typeface="Times New Roman" panose="02020603050405020304" pitchFamily="18" charset="0"/>
            </a:endParaRPr>
          </a:p>
          <a:p>
            <a:pPr algn="l"/>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yaitu</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dengan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melakukan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penanaman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berbagai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jenis</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tanaman</a:t>
            </a:r>
            <a:r>
              <a:rPr lang="en-US" sz="2000" b="1" dirty="0" smtClean="0">
                <a:solidFill>
                  <a:schemeClr val="tx1"/>
                </a:solidFill>
                <a:latin typeface="Times New Roman" panose="02020603050405020304" pitchFamily="18" charset="0"/>
                <a:cs typeface="Times New Roman" panose="02020603050405020304" pitchFamily="18" charset="0"/>
              </a:rPr>
              <a:t>.</a:t>
            </a:r>
          </a:p>
          <a:p>
            <a:pPr marL="342900" indent="-342900" algn="l">
              <a:buFont typeface="Wingdings" panose="05000000000000000000" pitchFamily="2" charset="2"/>
              <a:buChar char="§"/>
            </a:pPr>
            <a:r>
              <a:rPr lang="en-US" sz="2000" b="1" dirty="0" err="1" smtClean="0">
                <a:solidFill>
                  <a:schemeClr val="tx1"/>
                </a:solidFill>
                <a:latin typeface="Times New Roman" panose="02020603050405020304" pitchFamily="18" charset="0"/>
                <a:cs typeface="Times New Roman" panose="02020603050405020304" pitchFamily="18" charset="0"/>
              </a:rPr>
              <a:t>Metode</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Teknis</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mekanis</a:t>
            </a:r>
            <a:r>
              <a:rPr lang="en-US" sz="2000" b="1" dirty="0" smtClean="0">
                <a:solidFill>
                  <a:schemeClr val="tx1"/>
                </a:solidFill>
                <a:latin typeface="Times New Roman" panose="02020603050405020304" pitchFamily="18" charset="0"/>
                <a:cs typeface="Times New Roman" panose="02020603050405020304" pitchFamily="18" charset="0"/>
              </a:rPr>
              <a:t> </a:t>
            </a:r>
          </a:p>
          <a:p>
            <a:pPr algn="l"/>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yaitu</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usaha-usaha</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pengawetan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tanah</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untuk</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mengurangi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banyaknya</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tanah</a:t>
            </a:r>
            <a:r>
              <a:rPr lang="en-US" sz="2000" b="1" dirty="0" smtClean="0">
                <a:solidFill>
                  <a:schemeClr val="tx1"/>
                </a:solidFill>
                <a:latin typeface="Times New Roman" panose="02020603050405020304" pitchFamily="18" charset="0"/>
                <a:cs typeface="Times New Roman" panose="02020603050405020304" pitchFamily="18" charset="0"/>
              </a:rPr>
              <a:t> yang </a:t>
            </a:r>
            <a:r>
              <a:rPr lang="en-US" sz="2000" b="1" dirty="0" err="1" smtClean="0">
                <a:solidFill>
                  <a:schemeClr val="tx1"/>
                </a:solidFill>
                <a:latin typeface="Times New Roman" panose="02020603050405020304" pitchFamily="18" charset="0"/>
                <a:cs typeface="Times New Roman" panose="02020603050405020304" pitchFamily="18" charset="0"/>
              </a:rPr>
              <a:t>hilang</a:t>
            </a:r>
            <a:r>
              <a:rPr lang="en-US" sz="2000" b="1" dirty="0" smtClean="0">
                <a:solidFill>
                  <a:schemeClr val="tx1"/>
                </a:solidFill>
                <a:latin typeface="Times New Roman" panose="02020603050405020304" pitchFamily="18" charset="0"/>
                <a:cs typeface="Times New Roman" panose="02020603050405020304" pitchFamily="18" charset="0"/>
              </a:rPr>
              <a:t> di </a:t>
            </a:r>
            <a:r>
              <a:rPr lang="en-US" sz="2000" b="1" dirty="0" err="1" smtClean="0">
                <a:solidFill>
                  <a:schemeClr val="tx1"/>
                </a:solidFill>
                <a:latin typeface="Times New Roman" panose="02020603050405020304" pitchFamily="18" charset="0"/>
                <a:cs typeface="Times New Roman" panose="02020603050405020304" pitchFamily="18" charset="0"/>
              </a:rPr>
              <a:t>daerah</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lahan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pertanian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dengan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cara</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mekanis</a:t>
            </a:r>
            <a:r>
              <a:rPr lang="en-US" sz="2000" b="1" dirty="0" smtClean="0">
                <a:solidFill>
                  <a:schemeClr val="tx1"/>
                </a:solidFill>
                <a:latin typeface="Times New Roman" panose="02020603050405020304" pitchFamily="18" charset="0"/>
                <a:cs typeface="Times New Roman" panose="02020603050405020304" pitchFamily="18" charset="0"/>
              </a:rPr>
              <a:t>.</a:t>
            </a:r>
          </a:p>
          <a:p>
            <a:pPr marL="342900" indent="-342900" algn="l">
              <a:buFont typeface="Wingdings" panose="05000000000000000000" pitchFamily="2" charset="2"/>
              <a:buChar char="§"/>
            </a:pPr>
            <a:r>
              <a:rPr lang="en-US" sz="2000" b="1" dirty="0" err="1" smtClean="0">
                <a:solidFill>
                  <a:schemeClr val="tx1"/>
                </a:solidFill>
                <a:latin typeface="Times New Roman" panose="02020603050405020304" pitchFamily="18" charset="0"/>
                <a:cs typeface="Times New Roman" panose="02020603050405020304" pitchFamily="18" charset="0"/>
              </a:rPr>
              <a:t>Metode</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kimiawi</a:t>
            </a:r>
            <a:endParaRPr lang="en-US" sz="2000" b="1" dirty="0" smtClean="0">
              <a:solidFill>
                <a:schemeClr val="tx1"/>
              </a:solidFill>
              <a:latin typeface="Times New Roman" panose="02020603050405020304" pitchFamily="18" charset="0"/>
              <a:cs typeface="Times New Roman" panose="02020603050405020304" pitchFamily="18" charset="0"/>
            </a:endParaRPr>
          </a:p>
          <a:p>
            <a:pPr algn="l"/>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yaitu</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usaha</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konservasi</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dengan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menggunakan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bahan-bahan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pemantap</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tanah</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seperti</a:t>
            </a:r>
            <a:r>
              <a:rPr lang="en-US" sz="2000" b="1" dirty="0" smtClean="0">
                <a:solidFill>
                  <a:schemeClr val="tx1"/>
                </a:solidFill>
                <a:latin typeface="Times New Roman" panose="02020603050405020304" pitchFamily="18" charset="0"/>
                <a:cs typeface="Times New Roman" panose="02020603050405020304" pitchFamily="18" charset="0"/>
              </a:rPr>
              <a:t>: soil conditioner. </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80189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2"/>
            <a:ext cx="10515600" cy="5726202"/>
          </a:xfrm>
        </p:spPr>
        <p:txBody>
          <a:bodyPr>
            <a:normAutofit fontScale="92500" lnSpcReduction="10000"/>
          </a:bodyPr>
          <a:lstStyle/>
          <a:p>
            <a:pPr marL="457200" indent="-457200">
              <a:buFont typeface="+mj-lt"/>
              <a:buAutoNum type="arabicPeriod" startAt="4"/>
            </a:pP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flora </a:t>
            </a:r>
            <a:r>
              <a:rPr lang="en-US" sz="2400" dirty="0" err="1" smtClean="0">
                <a:latin typeface="Times New Roman" panose="02020603050405020304" pitchFamily="18" charset="0"/>
                <a:cs typeface="Times New Roman" panose="02020603050405020304" pitchFamily="18" charset="0"/>
              </a:rPr>
              <a:t>dan</a:t>
            </a:r>
            <a:r>
              <a:rPr lang="en-US" sz="2400" dirty="0" smtClean="0">
                <a:latin typeface="Times New Roman" panose="02020603050405020304" pitchFamily="18" charset="0"/>
                <a:cs typeface="Times New Roman" panose="02020603050405020304" pitchFamily="18" charset="0"/>
              </a:rPr>
              <a:t> fauna</a:t>
            </a:r>
          </a:p>
          <a:p>
            <a:pPr marL="0" indent="0">
              <a:buNone/>
            </a:pP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flora </a:t>
            </a:r>
            <a:r>
              <a:rPr lang="en-US" sz="2400" dirty="0" err="1" smtClean="0">
                <a:latin typeface="Times New Roman" panose="02020603050405020304" pitchFamily="18" charset="0"/>
                <a:cs typeface="Times New Roman" panose="02020603050405020304" pitchFamily="18" charset="0"/>
              </a:rPr>
              <a:t>dan</a:t>
            </a:r>
            <a:r>
              <a:rPr lang="en-US" sz="2400" dirty="0" smtClean="0">
                <a:latin typeface="Times New Roman" panose="02020603050405020304" pitchFamily="18" charset="0"/>
                <a:cs typeface="Times New Roman" panose="02020603050405020304" pitchFamily="18" charset="0"/>
              </a:rPr>
              <a:t> fauna </a:t>
            </a:r>
            <a:r>
              <a:rPr lang="en-US" sz="2400" dirty="0" err="1" smtClean="0">
                <a:latin typeface="Times New Roman" panose="02020603050405020304" pitchFamily="18" charset="0"/>
                <a:cs typeface="Times New Roman" panose="02020603050405020304" pitchFamily="18" charset="0"/>
              </a:rPr>
              <a:t>adalah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kegiatan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pemeliharaan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terhadap</a:t>
            </a:r>
            <a:r>
              <a:rPr lang="en-US" sz="2400" dirty="0" smtClean="0">
                <a:latin typeface="Times New Roman" panose="02020603050405020304" pitchFamily="18" charset="0"/>
                <a:cs typeface="Times New Roman" panose="02020603050405020304" pitchFamily="18" charset="0"/>
              </a:rPr>
              <a:t> flora </a:t>
            </a:r>
            <a:r>
              <a:rPr lang="en-US" sz="2400" dirty="0" err="1" smtClean="0">
                <a:latin typeface="Times New Roman" panose="02020603050405020304" pitchFamily="18" charset="0"/>
                <a:cs typeface="Times New Roman" panose="02020603050405020304" pitchFamily="18" charset="0"/>
              </a:rPr>
              <a:t>dan</a:t>
            </a:r>
            <a:r>
              <a:rPr lang="en-US" sz="2400" dirty="0" smtClean="0">
                <a:latin typeface="Times New Roman" panose="02020603050405020304" pitchFamily="18" charset="0"/>
                <a:cs typeface="Times New Roman" panose="02020603050405020304" pitchFamily="18" charset="0"/>
              </a:rPr>
              <a:t> fauna </a:t>
            </a:r>
            <a:r>
              <a:rPr lang="en-US" sz="2400" dirty="0" err="1" smtClean="0">
                <a:latin typeface="Times New Roman" panose="02020603050405020304" pitchFamily="18" charset="0"/>
                <a:cs typeface="Times New Roman" panose="02020603050405020304" pitchFamily="18" charset="0"/>
              </a:rPr>
              <a:t>dengan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tujuan</a:t>
            </a:r>
            <a:r>
              <a:rPr lang="en-US" sz="2400" dirty="0" smtClean="0">
                <a:latin typeface="Times New Roman" panose="02020603050405020304" pitchFamily="18" charset="0"/>
                <a:cs typeface="Times New Roman" panose="02020603050405020304" pitchFamily="18" charset="0"/>
              </a:rPr>
              <a:t> agar </a:t>
            </a:r>
            <a:r>
              <a:rPr lang="en-US" sz="2400" dirty="0" err="1" smtClean="0">
                <a:latin typeface="Times New Roman" panose="02020603050405020304" pitchFamily="18" charset="0"/>
                <a:cs typeface="Times New Roman" panose="02020603050405020304" pitchFamily="18" charset="0"/>
              </a:rPr>
              <a:t>tidak</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punah</a:t>
            </a:r>
            <a:r>
              <a:rPr lang="en-US" sz="2400" dirty="0" smtClean="0">
                <a:latin typeface="Times New Roman" panose="02020603050405020304" pitchFamily="18" charset="0"/>
                <a:cs typeface="Times New Roman" panose="02020603050405020304" pitchFamily="18" charset="0"/>
              </a:rPr>
              <a:t>.</a:t>
            </a:r>
          </a:p>
          <a:p>
            <a:pPr marL="0" indent="0">
              <a:buNone/>
            </a:pPr>
            <a:r>
              <a:rPr lang="en-US" sz="2400" dirty="0" smtClean="0">
                <a:latin typeface="Times New Roman" panose="02020603050405020304" pitchFamily="18" charset="0"/>
                <a:cs typeface="Times New Roman" panose="02020603050405020304" pitchFamily="18" charset="0"/>
              </a:rPr>
              <a:t>Cara </a:t>
            </a: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flora </a:t>
            </a:r>
            <a:r>
              <a:rPr lang="en-US" sz="2400" dirty="0" err="1" smtClean="0">
                <a:latin typeface="Times New Roman" panose="02020603050405020304" pitchFamily="18" charset="0"/>
                <a:cs typeface="Times New Roman" panose="02020603050405020304" pitchFamily="18" charset="0"/>
              </a:rPr>
              <a:t>dan</a:t>
            </a:r>
            <a:r>
              <a:rPr lang="en-US" sz="2400" dirty="0" smtClean="0">
                <a:latin typeface="Times New Roman" panose="02020603050405020304" pitchFamily="18" charset="0"/>
                <a:cs typeface="Times New Roman" panose="02020603050405020304" pitchFamily="18" charset="0"/>
              </a:rPr>
              <a:t> fauna:</a:t>
            </a:r>
          </a:p>
          <a:p>
            <a:pPr marL="457200" indent="-457200">
              <a:buFont typeface="+mj-lt"/>
              <a:buAutoNum type="arabicPeriod"/>
            </a:pP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insitu</a:t>
            </a:r>
            <a:endParaRPr lang="en-US" sz="2400" dirty="0" smtClean="0">
              <a:latin typeface="Times New Roman" panose="02020603050405020304" pitchFamily="18" charset="0"/>
              <a:cs typeface="Times New Roman" panose="02020603050405020304" pitchFamily="18" charset="0"/>
            </a:endParaRPr>
          </a:p>
          <a:p>
            <a:pPr marL="0"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insitu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merupakan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yang </a:t>
            </a:r>
            <a:r>
              <a:rPr lang="en-US" sz="2400" dirty="0" err="1" smtClean="0">
                <a:latin typeface="Times New Roman" panose="02020603050405020304" pitchFamily="18" charset="0"/>
                <a:cs typeface="Times New Roman" panose="02020603050405020304" pitchFamily="18" charset="0"/>
              </a:rPr>
              <a:t>melindungi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spesies</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tanaman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atau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hewan</a:t>
            </a:r>
            <a:r>
              <a:rPr lang="en-US" sz="2400" dirty="0" smtClean="0">
                <a:latin typeface="Times New Roman" panose="02020603050405020304" pitchFamily="18" charset="0"/>
                <a:cs typeface="Times New Roman" panose="02020603050405020304" pitchFamily="18" charset="0"/>
              </a:rPr>
              <a:t> yang </a:t>
            </a:r>
            <a:r>
              <a:rPr lang="en-US" sz="2400" dirty="0" err="1" smtClean="0">
                <a:latin typeface="Times New Roman" panose="02020603050405020304" pitchFamily="18" charset="0"/>
                <a:cs typeface="Times New Roman" panose="02020603050405020304" pitchFamily="18" charset="0"/>
              </a:rPr>
              <a:t>terancam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punah</a:t>
            </a:r>
            <a:r>
              <a:rPr lang="en-US" sz="2400" dirty="0" smtClean="0">
                <a:latin typeface="Times New Roman" panose="02020603050405020304" pitchFamily="18" charset="0"/>
                <a:cs typeface="Times New Roman" panose="02020603050405020304" pitchFamily="18" charset="0"/>
              </a:rPr>
              <a:t> di habitat </a:t>
            </a:r>
            <a:r>
              <a:rPr lang="en-US" sz="2400" dirty="0" err="1" smtClean="0">
                <a:latin typeface="Times New Roman" panose="02020603050405020304" pitchFamily="18" charset="0"/>
                <a:cs typeface="Times New Roman" panose="02020603050405020304" pitchFamily="18" charset="0"/>
              </a:rPr>
              <a:t>aslinya</a:t>
            </a:r>
            <a:r>
              <a:rPr lang="en-US" sz="2400" dirty="0" smtClean="0">
                <a:latin typeface="Times New Roman" panose="02020603050405020304" pitchFamily="18" charset="0"/>
                <a:cs typeface="Times New Roman" panose="02020603050405020304" pitchFamily="18" charset="0"/>
              </a:rPr>
              <a:t>.</a:t>
            </a:r>
          </a:p>
          <a:p>
            <a:pPr marL="0" indent="0">
              <a:buNone/>
            </a:pPr>
            <a:r>
              <a:rPr lang="en-US" sz="2400" dirty="0" smtClean="0">
                <a:latin typeface="Times New Roman" panose="02020603050405020304" pitchFamily="18" charset="0"/>
                <a:cs typeface="Times New Roman" panose="02020603050405020304" pitchFamily="18" charset="0"/>
              </a:rPr>
              <a:t>Cara </a:t>
            </a: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insitu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adalah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dengan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mendirikan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cagar</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alam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taman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nasionl</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suaka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margasatwa</a:t>
            </a:r>
            <a:endParaRPr lang="en-US" sz="2400" dirty="0" smtClean="0">
              <a:latin typeface="Times New Roman" panose="02020603050405020304" pitchFamily="18" charset="0"/>
              <a:cs typeface="Times New Roman" panose="02020603050405020304" pitchFamily="18" charset="0"/>
            </a:endParaRPr>
          </a:p>
          <a:p>
            <a:pPr marL="457200" indent="-457200">
              <a:buFont typeface="+mj-lt"/>
              <a:buAutoNum type="arabicPeriod" startAt="2"/>
            </a:pP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eksitu</a:t>
            </a:r>
            <a:endParaRPr lang="en-US" sz="2400" dirty="0" smtClean="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eksitu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merupakan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yang </a:t>
            </a:r>
            <a:r>
              <a:rPr lang="en-US" sz="2400" dirty="0" err="1" smtClean="0">
                <a:latin typeface="Times New Roman" panose="02020603050405020304" pitchFamily="18" charset="0"/>
                <a:cs typeface="Times New Roman" panose="02020603050405020304" pitchFamily="18" charset="0"/>
              </a:rPr>
              <a:t>melindungi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spesies</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tumbuhan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hewan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langka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dengan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mengambil</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dari</a:t>
            </a:r>
            <a:r>
              <a:rPr lang="en-US" sz="2400" dirty="0" smtClean="0">
                <a:latin typeface="Times New Roman" panose="02020603050405020304" pitchFamily="18" charset="0"/>
                <a:cs typeface="Times New Roman" panose="02020603050405020304" pitchFamily="18" charset="0"/>
              </a:rPr>
              <a:t> habitat yang </a:t>
            </a:r>
            <a:r>
              <a:rPr lang="en-US" sz="2400" dirty="0" err="1" smtClean="0">
                <a:latin typeface="Times New Roman" panose="02020603050405020304" pitchFamily="18" charset="0"/>
                <a:cs typeface="Times New Roman" panose="02020603050405020304" pitchFamily="18" charset="0"/>
              </a:rPr>
              <a:t>tidak</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aman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atau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terancam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dengan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ditempatkan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ke</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perlindungan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manusia</a:t>
            </a:r>
            <a:r>
              <a:rPr lang="en-US" sz="2400" dirty="0" smtClean="0">
                <a:latin typeface="Times New Roman" panose="02020603050405020304" pitchFamily="18" charset="0"/>
                <a:cs typeface="Times New Roman" panose="02020603050405020304" pitchFamily="18" charset="0"/>
              </a:rPr>
              <a:t>.</a:t>
            </a:r>
          </a:p>
          <a:p>
            <a:pPr marL="0" indent="0">
              <a:buNone/>
            </a:pPr>
            <a:r>
              <a:rPr lang="en-US" sz="2400" dirty="0" smtClean="0">
                <a:latin typeface="Times New Roman" panose="02020603050405020304" pitchFamily="18" charset="0"/>
                <a:cs typeface="Times New Roman" panose="02020603050405020304" pitchFamily="18" charset="0"/>
              </a:rPr>
              <a:t>Cara </a:t>
            </a: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eksitu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adalah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dengan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mendirikan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taman</a:t>
            </a:r>
            <a:r>
              <a:rPr lang="en-US" sz="2400" dirty="0" smtClean="0">
                <a:latin typeface="Times New Roman" panose="02020603050405020304" pitchFamily="18" charset="0"/>
                <a:cs typeface="Times New Roman" panose="02020603050405020304" pitchFamily="18" charset="0"/>
              </a:rPr>
              <a:t> safari, </a:t>
            </a:r>
            <a:r>
              <a:rPr lang="en-US" sz="2400" dirty="0" err="1" smtClean="0">
                <a:latin typeface="Times New Roman" panose="02020603050405020304" pitchFamily="18" charset="0"/>
                <a:cs typeface="Times New Roman" panose="02020603050405020304" pitchFamily="18" charset="0"/>
              </a:rPr>
              <a:t>kebun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binatang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kebun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raya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kebun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koleksi</a:t>
            </a:r>
            <a:r>
              <a:rPr lang="en-US" sz="2400"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1785439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85104" y="193183"/>
            <a:ext cx="9144000" cy="759854"/>
          </a:xfrm>
        </p:spPr>
        <p:txBody>
          <a:bodyPr>
            <a:normAutofit/>
          </a:bodyPr>
          <a:lstStyle/>
          <a:p>
            <a:pPr marL="457200" indent="-457200" algn="ctr">
              <a:buFont typeface="Arial" panose="020B0604020202020204" pitchFamily="34" charset="0"/>
              <a:buChar char="•"/>
            </a:pPr>
            <a:r>
              <a:rPr lang="en-US" sz="3200" dirty="0" err="1" smtClean="0">
                <a:latin typeface="Times New Roman" panose="02020603050405020304" pitchFamily="18" charset="0"/>
                <a:cs typeface="Times New Roman" panose="02020603050405020304" pitchFamily="18" charset="0"/>
              </a:rPr>
              <a:t>Kawasan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konservasi</a:t>
            </a:r>
            <a:endParaRPr lang="en-US" sz="3200"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751268" y="1468193"/>
            <a:ext cx="8611673" cy="3902298"/>
          </a:xfrm>
        </p:spPr>
        <p:txBody>
          <a:bodyPr>
            <a:normAutofit/>
          </a:bodyPr>
          <a:lstStyle/>
          <a:p>
            <a:pPr algn="l"/>
            <a:r>
              <a:rPr lang="en-US" sz="3200" dirty="0" err="1" smtClean="0">
                <a:latin typeface="Times New Roman" panose="02020603050405020304" pitchFamily="18" charset="0"/>
                <a:cs typeface="Times New Roman" panose="02020603050405020304" pitchFamily="18" charset="0"/>
              </a:rPr>
              <a:t>pengertian</a:t>
            </a:r>
            <a:endParaRPr lang="en-US" sz="3200" dirty="0" smtClean="0">
              <a:latin typeface="Times New Roman" panose="02020603050405020304" pitchFamily="18" charset="0"/>
              <a:cs typeface="Times New Roman" panose="02020603050405020304" pitchFamily="18" charset="0"/>
            </a:endParaRPr>
          </a:p>
          <a:p>
            <a:pPr algn="l"/>
            <a:endParaRPr lang="en-US" sz="2000" dirty="0" smtClean="0">
              <a:latin typeface="Times New Roman" panose="02020603050405020304" pitchFamily="18" charset="0"/>
              <a:cs typeface="Times New Roman" panose="02020603050405020304" pitchFamily="18" charset="0"/>
            </a:endParaRPr>
          </a:p>
          <a:p>
            <a:pPr algn="l"/>
            <a:r>
              <a:rPr lang="en-US" sz="2000"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Kawasan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konservasi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dalam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arti</a:t>
            </a:r>
            <a:r>
              <a:rPr lang="en-US" b="1" dirty="0">
                <a:latin typeface="Times New Roman" panose="02020603050405020304" pitchFamily="18" charset="0"/>
                <a:cs typeface="Times New Roman" panose="02020603050405020304" pitchFamily="18" charset="0"/>
              </a:rPr>
              <a:t> yang </a:t>
            </a:r>
            <a:r>
              <a:rPr lang="en-US" b="1" dirty="0" err="1">
                <a:latin typeface="Times New Roman" panose="02020603050405020304" pitchFamily="18" charset="0"/>
                <a:cs typeface="Times New Roman" panose="02020603050405020304" pitchFamily="18" charset="0"/>
              </a:rPr>
              <a:t>luas</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yaitu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kawasan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dimana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konservasi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sumber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daya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alam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hayati</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dilakukan</a:t>
            </a:r>
            <a:r>
              <a:rPr lang="en-US" b="1" dirty="0" smtClean="0">
                <a:latin typeface="Times New Roman" panose="02020603050405020304" pitchFamily="18" charset="0"/>
                <a:cs typeface="Times New Roman" panose="02020603050405020304" pitchFamily="18" charset="0"/>
              </a:rPr>
              <a:t>.</a:t>
            </a:r>
          </a:p>
          <a:p>
            <a:pPr algn="l"/>
            <a:r>
              <a:rPr lang="en-US" b="1" dirty="0">
                <a:solidFill>
                  <a:srgbClr val="545454"/>
                </a:solidFill>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Adapun</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pengertian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kawasan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konservasi</a:t>
            </a:r>
            <a:r>
              <a:rPr lang="en-US" b="1" dirty="0">
                <a:latin typeface="Times New Roman" panose="02020603050405020304" pitchFamily="18" charset="0"/>
                <a:cs typeface="Times New Roman" panose="02020603050405020304" pitchFamily="18" charset="0"/>
              </a:rPr>
              <a:t> yang </a:t>
            </a:r>
            <a:r>
              <a:rPr lang="en-US" b="1" dirty="0" err="1">
                <a:latin typeface="Times New Roman" panose="02020603050405020304" pitchFamily="18" charset="0"/>
                <a:cs typeface="Times New Roman" panose="02020603050405020304" pitchFamily="18" charset="0"/>
              </a:rPr>
              <a:t>ditemukan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digunakan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oleh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hlinkClick r:id="rId2"/>
              </a:rPr>
              <a:t>Direktorat</a:t>
            </a:r>
            <a:r>
              <a:rPr lang="en-US" b="1" dirty="0">
                <a:latin typeface="Times New Roman" panose="02020603050405020304" pitchFamily="18" charset="0"/>
                <a:cs typeface="Times New Roman" panose="02020603050405020304" pitchFamily="18" charset="0"/>
                <a:hlinkClick r:id="rId2"/>
              </a:rPr>
              <a:t> </a:t>
            </a:r>
            <a:r>
              <a:rPr lang="en-US" b="1" dirty="0" err="1">
                <a:latin typeface="Times New Roman" panose="02020603050405020304" pitchFamily="18" charset="0"/>
                <a:cs typeface="Times New Roman" panose="02020603050405020304" pitchFamily="18" charset="0"/>
                <a:hlinkClick r:id="rId2"/>
              </a:rPr>
              <a:t>Jenderal</a:t>
            </a:r>
            <a:r>
              <a:rPr lang="en-US" b="1" dirty="0">
                <a:latin typeface="Times New Roman" panose="02020603050405020304" pitchFamily="18" charset="0"/>
                <a:cs typeface="Times New Roman" panose="02020603050405020304" pitchFamily="18" charset="0"/>
                <a:hlinkClick r:id="rId2"/>
              </a:rPr>
              <a:t> </a:t>
            </a:r>
            <a:r>
              <a:rPr lang="en-US" b="1" dirty="0" err="1">
                <a:latin typeface="Times New Roman" panose="02020603050405020304" pitchFamily="18" charset="0"/>
                <a:cs typeface="Times New Roman" panose="02020603050405020304" pitchFamily="18" charset="0"/>
                <a:hlinkClick r:id="rId2"/>
              </a:rPr>
              <a:t>Perlindungan</a:t>
            </a:r>
            <a:r>
              <a:rPr lang="en-US" b="1" dirty="0">
                <a:latin typeface="Times New Roman" panose="02020603050405020304" pitchFamily="18" charset="0"/>
                <a:cs typeface="Times New Roman" panose="02020603050405020304" pitchFamily="18" charset="0"/>
                <a:hlinkClick r:id="rId2"/>
              </a:rPr>
              <a:t> </a:t>
            </a:r>
            <a:r>
              <a:rPr lang="en-US" b="1" dirty="0" err="1">
                <a:latin typeface="Times New Roman" panose="02020603050405020304" pitchFamily="18" charset="0"/>
                <a:cs typeface="Times New Roman" panose="02020603050405020304" pitchFamily="18" charset="0"/>
                <a:hlinkClick r:id="rId2"/>
              </a:rPr>
              <a:t>Hutan</a:t>
            </a:r>
            <a:r>
              <a:rPr lang="en-US" b="1" dirty="0">
                <a:latin typeface="Times New Roman" panose="02020603050405020304" pitchFamily="18" charset="0"/>
                <a:cs typeface="Times New Roman" panose="02020603050405020304" pitchFamily="18" charset="0"/>
                <a:hlinkClick r:id="rId2"/>
              </a:rPr>
              <a:t> </a:t>
            </a:r>
            <a:r>
              <a:rPr lang="en-US" b="1" dirty="0" err="1">
                <a:latin typeface="Times New Roman" panose="02020603050405020304" pitchFamily="18" charset="0"/>
                <a:cs typeface="Times New Roman" panose="02020603050405020304" pitchFamily="18" charset="0"/>
                <a:hlinkClick r:id="rId2"/>
              </a:rPr>
              <a:t>dan</a:t>
            </a:r>
            <a:r>
              <a:rPr lang="en-US" b="1" dirty="0">
                <a:latin typeface="Times New Roman" panose="02020603050405020304" pitchFamily="18" charset="0"/>
                <a:cs typeface="Times New Roman" panose="02020603050405020304" pitchFamily="18" charset="0"/>
                <a:hlinkClick r:id="rId2"/>
              </a:rPr>
              <a:t> </a:t>
            </a:r>
            <a:r>
              <a:rPr lang="en-US" b="1" dirty="0" err="1">
                <a:latin typeface="Times New Roman" panose="02020603050405020304" pitchFamily="18" charset="0"/>
                <a:cs typeface="Times New Roman" panose="02020603050405020304" pitchFamily="18" charset="0"/>
                <a:hlinkClick r:id="rId2"/>
              </a:rPr>
              <a:t>Konservasi</a:t>
            </a:r>
            <a:r>
              <a:rPr lang="en-US" b="1" dirty="0">
                <a:latin typeface="Times New Roman" panose="02020603050405020304" pitchFamily="18" charset="0"/>
                <a:cs typeface="Times New Roman" panose="02020603050405020304" pitchFamily="18" charset="0"/>
                <a:hlinkClick r:id="rId2"/>
              </a:rPr>
              <a:t> Alam(PHKA)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Departemen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Kehutanan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adalah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kawasan</a:t>
            </a:r>
            <a:r>
              <a:rPr lang="en-US" b="1" dirty="0">
                <a:latin typeface="Times New Roman" panose="02020603050405020304" pitchFamily="18" charset="0"/>
                <a:cs typeface="Times New Roman" panose="02020603050405020304" pitchFamily="18" charset="0"/>
              </a:rPr>
              <a:t> yang </a:t>
            </a:r>
            <a:r>
              <a:rPr lang="en-US" b="1" dirty="0" err="1">
                <a:latin typeface="Times New Roman" panose="02020603050405020304" pitchFamily="18" charset="0"/>
                <a:cs typeface="Times New Roman" panose="02020603050405020304" pitchFamily="18" charset="0"/>
              </a:rPr>
              <a:t>ditetapkan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sebagai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kawasan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suaka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alam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kawasan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pelestarian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alam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taman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buru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hutan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lindung</a:t>
            </a:r>
            <a:r>
              <a:rPr lang="en-US"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8647914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23494" y="850005"/>
            <a:ext cx="9182636" cy="5473521"/>
          </a:xfrm>
        </p:spPr>
        <p:txBody>
          <a:bodyPr>
            <a:noAutofit/>
          </a:bodyPr>
          <a:lstStyle/>
          <a:p>
            <a:pPr algn="l"/>
            <a:r>
              <a:rPr lang="en-US" dirty="0" err="1" smtClean="0">
                <a:latin typeface="Times New Roman" panose="02020603050405020304" pitchFamily="18" charset="0"/>
                <a:cs typeface="Times New Roman" panose="02020603050405020304" pitchFamily="18" charset="0"/>
              </a:rPr>
              <a:t>Kawasan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Konservasi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
            </a:r>
            <a:r>
              <a:rPr lang="en-US" dirty="0" err="1" smtClean="0">
                <a:latin typeface="Times New Roman" panose="02020603050405020304" pitchFamily="18" charset="0"/>
                <a:cs typeface="Times New Roman" panose="02020603050405020304" pitchFamily="18" charset="0"/>
              </a:rPr>
              <a:t>enurut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Peraturan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Pemerintah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Republik</a:t>
            </a:r>
            <a:r>
              <a:rPr lang="en-US" dirty="0">
                <a:latin typeface="Times New Roman" panose="02020603050405020304" pitchFamily="18" charset="0"/>
                <a:cs typeface="Times New Roman" panose="02020603050405020304" pitchFamily="18" charset="0"/>
              </a:rPr>
              <a:t> Indonesia </a:t>
            </a:r>
            <a:r>
              <a:rPr lang="en-US" dirty="0" err="1">
                <a:latin typeface="Times New Roman" panose="02020603050405020304" pitchFamily="18" charset="0"/>
                <a:cs typeface="Times New Roman" panose="02020603050405020304" pitchFamily="18" charset="0"/>
              </a:rPr>
              <a:t>Nomor</a:t>
            </a:r>
            <a:r>
              <a:rPr lang="en-US" dirty="0">
                <a:latin typeface="Times New Roman" panose="02020603050405020304" pitchFamily="18" charset="0"/>
                <a:cs typeface="Times New Roman" panose="02020603050405020304" pitchFamily="18" charset="0"/>
              </a:rPr>
              <a:t> 68 </a:t>
            </a:r>
            <a:r>
              <a:rPr lang="en-US" dirty="0" err="1">
                <a:latin typeface="Times New Roman" panose="02020603050405020304" pitchFamily="18" charset="0"/>
                <a:cs typeface="Times New Roman" panose="02020603050405020304" pitchFamily="18" charset="0"/>
              </a:rPr>
              <a:t>Tahun</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1998.</a:t>
            </a:r>
          </a:p>
          <a:p>
            <a:pPr marL="457200" indent="-457200" algn="l">
              <a:buFont typeface="+mj-lt"/>
              <a:buAutoNum type="arabicPeriod"/>
            </a:pPr>
            <a:r>
              <a:rPr lang="en-US" b="1" dirty="0" err="1" smtClean="0">
                <a:latin typeface="Times New Roman" panose="02020603050405020304" pitchFamily="18" charset="0"/>
                <a:cs typeface="Times New Roman" panose="02020603050405020304" pitchFamily="18" charset="0"/>
              </a:rPr>
              <a:t>Kawasan</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suaka</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alam</a:t>
            </a:r>
            <a:endParaRPr lang="en-US" dirty="0" smtClean="0">
              <a:latin typeface="Times New Roman" panose="02020603050405020304" pitchFamily="18" charset="0"/>
              <a:cs typeface="Times New Roman" panose="02020603050405020304" pitchFamily="18" charset="0"/>
            </a:endParaRPr>
          </a:p>
          <a:p>
            <a:pPr algn="l"/>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Kawasan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suaka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merupakan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kawasan</a:t>
            </a:r>
            <a:r>
              <a:rPr lang="en-US" dirty="0">
                <a:latin typeface="Times New Roman" panose="02020603050405020304" pitchFamily="18" charset="0"/>
                <a:cs typeface="Times New Roman" panose="02020603050405020304" pitchFamily="18" charset="0"/>
              </a:rPr>
              <a:t> yang </a:t>
            </a:r>
            <a:r>
              <a:rPr lang="en-US" dirty="0" err="1">
                <a:latin typeface="Times New Roman" panose="02020603050405020304" pitchFamily="18" charset="0"/>
                <a:cs typeface="Times New Roman" panose="02020603050405020304" pitchFamily="18" charset="0"/>
              </a:rPr>
              <a:t>mempunyai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tertentu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itu</a:t>
            </a:r>
            <a:r>
              <a:rPr lang="en-US" dirty="0">
                <a:latin typeface="Times New Roman" panose="02020603050405020304" pitchFamily="18" charset="0"/>
                <a:cs typeface="Times New Roman" panose="02020603050405020304" pitchFamily="18" charset="0"/>
              </a:rPr>
              <a:t> di </a:t>
            </a:r>
            <a:r>
              <a:rPr lang="en-US" dirty="0" err="1">
                <a:latin typeface="Times New Roman" panose="02020603050405020304" pitchFamily="18" charset="0"/>
                <a:cs typeface="Times New Roman" panose="02020603050405020304" pitchFamily="18" charset="0"/>
              </a:rPr>
              <a:t>daratan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ataupun</a:t>
            </a:r>
            <a:r>
              <a:rPr lang="en-US" dirty="0">
                <a:latin typeface="Times New Roman" panose="02020603050405020304" pitchFamily="18" charset="0"/>
                <a:cs typeface="Times New Roman" panose="02020603050405020304" pitchFamily="18" charset="0"/>
              </a:rPr>
              <a:t> di </a:t>
            </a:r>
            <a:r>
              <a:rPr lang="en-US" dirty="0" err="1">
                <a:latin typeface="Times New Roman" panose="02020603050405020304" pitchFamily="18" charset="0"/>
                <a:cs typeface="Times New Roman" panose="02020603050405020304" pitchFamily="18" charset="0"/>
              </a:rPr>
              <a:t>daerah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perairan</a:t>
            </a:r>
            <a:r>
              <a:rPr lang="en-US" dirty="0">
                <a:latin typeface="Times New Roman" panose="02020603050405020304" pitchFamily="18" charset="0"/>
                <a:cs typeface="Times New Roman" panose="02020603050405020304" pitchFamily="18" charset="0"/>
              </a:rPr>
              <a:t> yang </a:t>
            </a:r>
            <a:r>
              <a:rPr lang="en-US" dirty="0" err="1">
                <a:latin typeface="Times New Roman" panose="02020603050405020304" pitchFamily="18" charset="0"/>
                <a:cs typeface="Times New Roman" panose="02020603050405020304" pitchFamily="18" charset="0"/>
              </a:rPr>
              <a:t>mempunyai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fungsi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pokok</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yaitu</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sebagai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kawasan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pengawetan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keanekaragaman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tumbuhan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satwa</a:t>
            </a:r>
            <a:r>
              <a:rPr lang="en-US" dirty="0" smtClean="0">
                <a:latin typeface="Times New Roman" panose="02020603050405020304" pitchFamily="18" charset="0"/>
                <a:cs typeface="Times New Roman" panose="02020603050405020304" pitchFamily="18" charset="0"/>
              </a:rPr>
              <a:t>.</a:t>
            </a:r>
          </a:p>
          <a:p>
            <a:pPr marL="457200" indent="-457200" algn="l">
              <a:buFont typeface="+mj-lt"/>
              <a:buAutoNum type="alphaLcPeriod"/>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kawasan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cagar</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alam</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algn="l"/>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Kawasan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cagar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adalah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kawasan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suaka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alam</a:t>
            </a:r>
            <a:r>
              <a:rPr lang="en-US" dirty="0">
                <a:latin typeface="Times New Roman" panose="02020603050405020304" pitchFamily="18" charset="0"/>
                <a:cs typeface="Times New Roman" panose="02020603050405020304" pitchFamily="18" charset="0"/>
              </a:rPr>
              <a:t> yang </a:t>
            </a:r>
            <a:r>
              <a:rPr lang="en-US" dirty="0" err="1">
                <a:latin typeface="Times New Roman" panose="02020603050405020304" pitchFamily="18" charset="0"/>
                <a:cs typeface="Times New Roman" panose="02020603050405020304" pitchFamily="18" charset="0"/>
              </a:rPr>
              <a:t>ciri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keadaan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alamnya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memiliki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kekhasan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tersendiri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tumbuhan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satwa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ekosistemnya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ekosistem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tertentu</a:t>
            </a:r>
            <a:r>
              <a:rPr lang="en-US" dirty="0">
                <a:latin typeface="Times New Roman" panose="02020603050405020304" pitchFamily="18" charset="0"/>
                <a:cs typeface="Times New Roman" panose="02020603050405020304" pitchFamily="18" charset="0"/>
              </a:rPr>
              <a:t> yang </a:t>
            </a:r>
            <a:r>
              <a:rPr lang="en-US" dirty="0" err="1">
                <a:latin typeface="Times New Roman" panose="02020603050405020304" pitchFamily="18" charset="0"/>
                <a:cs typeface="Times New Roman" panose="02020603050405020304" pitchFamily="18" charset="0"/>
              </a:rPr>
              <a:t>perlu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dilindungi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perkembangannya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keberlangsungan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secara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alami</a:t>
            </a: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Memiliki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keanekaragaman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jenis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tumbuhan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serta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satwa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tipe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ekosistem</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84700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450761"/>
            <a:ext cx="9144000" cy="5434884"/>
          </a:xfrm>
        </p:spPr>
        <p:txBody>
          <a:bodyPr numCol="1" spcCol="1371600">
            <a:normAutofit/>
          </a:bodyPr>
          <a:lstStyle/>
          <a:p>
            <a:pPr algn="l"/>
            <a:r>
              <a:rPr lang="en-US" dirty="0" err="1">
                <a:latin typeface="Times New Roman" panose="02020603050405020304" pitchFamily="18" charset="0"/>
                <a:cs typeface="Times New Roman" panose="02020603050405020304" pitchFamily="18" charset="0"/>
              </a:rPr>
              <a:t>Suatu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kawasan</a:t>
            </a:r>
            <a:r>
              <a:rPr lang="en-US" dirty="0">
                <a:latin typeface="Times New Roman" panose="02020603050405020304" pitchFamily="18" charset="0"/>
                <a:cs typeface="Times New Roman" panose="02020603050405020304" pitchFamily="18" charset="0"/>
              </a:rPr>
              <a:t> yang </a:t>
            </a:r>
            <a:r>
              <a:rPr lang="en-US" dirty="0" err="1">
                <a:latin typeface="Times New Roman" panose="02020603050405020304" pitchFamily="18" charset="0"/>
                <a:cs typeface="Times New Roman" panose="02020603050405020304" pitchFamily="18" charset="0"/>
              </a:rPr>
              <a:t>telah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ditunjuk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sebagai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kawasan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cagar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apabila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telah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mempunyai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kriteria</a:t>
            </a:r>
            <a:r>
              <a:rPr lang="en-US" dirty="0">
                <a:latin typeface="Times New Roman" panose="02020603050405020304" pitchFamily="18" charset="0"/>
                <a:cs typeface="Times New Roman" panose="02020603050405020304" pitchFamily="18" charset="0"/>
              </a:rPr>
              <a:t> yang </a:t>
            </a:r>
            <a:r>
              <a:rPr lang="en-US" dirty="0" err="1">
                <a:latin typeface="Times New Roman" panose="02020603050405020304" pitchFamily="18" charset="0"/>
                <a:cs typeface="Times New Roman" panose="02020603050405020304" pitchFamily="18" charset="0"/>
              </a:rPr>
              <a:t>telah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ditetapkan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sebagai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berikut</a:t>
            </a:r>
            <a:r>
              <a:rPr lang="en-US" dirty="0" smtClean="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dirty="0" err="1" smtClean="0">
                <a:latin typeface="Times New Roman" panose="02020603050405020304" pitchFamily="18" charset="0"/>
                <a:cs typeface="Times New Roman" panose="02020603050405020304" pitchFamily="18" charset="0"/>
              </a:rPr>
              <a:t>Memiliki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keanekaragaman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jenis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tumbuhan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serta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satwa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tipe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ekosistem</a:t>
            </a:r>
            <a:r>
              <a:rPr lang="en-US" dirty="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dirty="0" err="1">
                <a:latin typeface="Times New Roman" panose="02020603050405020304" pitchFamily="18" charset="0"/>
                <a:cs typeface="Times New Roman" panose="02020603050405020304" pitchFamily="18" charset="0"/>
              </a:rPr>
              <a:t>Mewakili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formasi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dari</a:t>
            </a:r>
            <a:r>
              <a:rPr lang="en-US" dirty="0">
                <a:latin typeface="Times New Roman" panose="02020603050405020304" pitchFamily="18" charset="0"/>
                <a:cs typeface="Times New Roman" panose="02020603050405020304" pitchFamily="18" charset="0"/>
              </a:rPr>
              <a:t> biota </a:t>
            </a:r>
            <a:r>
              <a:rPr lang="en-US" dirty="0" err="1">
                <a:latin typeface="Times New Roman" panose="02020603050405020304" pitchFamily="18" charset="0"/>
                <a:cs typeface="Times New Roman" panose="02020603050405020304" pitchFamily="18" charset="0"/>
              </a:rPr>
              <a:t>tertentu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unit-unit </a:t>
            </a:r>
            <a:r>
              <a:rPr lang="en-US" dirty="0" err="1">
                <a:latin typeface="Times New Roman" panose="02020603050405020304" pitchFamily="18" charset="0"/>
                <a:cs typeface="Times New Roman" panose="02020603050405020304" pitchFamily="18" charset="0"/>
              </a:rPr>
              <a:t>penyusunannya</a:t>
            </a:r>
            <a:r>
              <a:rPr lang="en-US" dirty="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dirty="0" err="1">
                <a:latin typeface="Times New Roman" panose="02020603050405020304" pitchFamily="18" charset="0"/>
                <a:cs typeface="Times New Roman" panose="02020603050405020304" pitchFamily="18" charset="0"/>
              </a:rPr>
              <a:t>Memiliki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kondisi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baik</a:t>
            </a:r>
            <a:r>
              <a:rPr lang="en-US" dirty="0">
                <a:latin typeface="Times New Roman" panose="02020603050405020304" pitchFamily="18" charset="0"/>
                <a:cs typeface="Times New Roman" panose="02020603050405020304" pitchFamily="18" charset="0"/>
              </a:rPr>
              <a:t> biota </a:t>
            </a:r>
            <a:r>
              <a:rPr lang="en-US" dirty="0" err="1">
                <a:latin typeface="Times New Roman" panose="02020603050405020304" pitchFamily="18" charset="0"/>
                <a:cs typeface="Times New Roman" panose="02020603050405020304" pitchFamily="18" charset="0"/>
              </a:rPr>
              <a:t>ataupun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fisik</a:t>
            </a:r>
            <a:r>
              <a:rPr lang="en-US" dirty="0">
                <a:latin typeface="Times New Roman" panose="02020603050405020304" pitchFamily="18" charset="0"/>
                <a:cs typeface="Times New Roman" panose="02020603050405020304" pitchFamily="18" charset="0"/>
              </a:rPr>
              <a:t> yang </a:t>
            </a:r>
            <a:r>
              <a:rPr lang="en-US" dirty="0" err="1">
                <a:latin typeface="Times New Roman" panose="02020603050405020304" pitchFamily="18" charset="0"/>
                <a:cs typeface="Times New Roman" panose="02020603050405020304" pitchFamily="18" charset="0"/>
              </a:rPr>
              <a:t>memang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masih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tidak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diganggu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manusia</a:t>
            </a:r>
            <a:r>
              <a:rPr lang="en-US" dirty="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dirty="0" err="1">
                <a:latin typeface="Times New Roman" panose="02020603050405020304" pitchFamily="18" charset="0"/>
                <a:cs typeface="Times New Roman" panose="02020603050405020304" pitchFamily="18" charset="0"/>
              </a:rPr>
              <a:t>memiliki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luas</a:t>
            </a:r>
            <a:r>
              <a:rPr lang="en-US" dirty="0">
                <a:latin typeface="Times New Roman" panose="02020603050405020304" pitchFamily="18" charset="0"/>
                <a:cs typeface="Times New Roman" panose="02020603050405020304" pitchFamily="18" charset="0"/>
              </a:rPr>
              <a:t> yang </a:t>
            </a:r>
            <a:r>
              <a:rPr lang="en-US" dirty="0" err="1">
                <a:latin typeface="Times New Roman" panose="02020603050405020304" pitchFamily="18" charset="0"/>
                <a:cs typeface="Times New Roman" panose="02020603050405020304" pitchFamily="18" charset="0"/>
              </a:rPr>
              <a:t>cukup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mempunyai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bentuk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tertentu</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dapat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menunjang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suatu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pengelolaan</a:t>
            </a:r>
            <a:r>
              <a:rPr lang="en-US" dirty="0">
                <a:latin typeface="Times New Roman" panose="02020603050405020304" pitchFamily="18" charset="0"/>
                <a:cs typeface="Times New Roman" panose="02020603050405020304" pitchFamily="18" charset="0"/>
              </a:rPr>
              <a:t> yang </a:t>
            </a:r>
            <a:r>
              <a:rPr lang="en-US" dirty="0" err="1">
                <a:latin typeface="Times New Roman" panose="02020603050405020304" pitchFamily="18" charset="0"/>
                <a:cs typeface="Times New Roman" panose="02020603050405020304" pitchFamily="18" charset="0"/>
              </a:rPr>
              <a:t>sangat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efektif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untuk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menjamin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keberlangusngan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suatu</a:t>
            </a:r>
            <a:r>
              <a:rPr lang="en-US" dirty="0">
                <a:latin typeface="Times New Roman" panose="02020603050405020304" pitchFamily="18" charset="0"/>
                <a:cs typeface="Times New Roman" panose="02020603050405020304" pitchFamily="18" charset="0"/>
              </a:rPr>
              <a:t> proses </a:t>
            </a:r>
            <a:r>
              <a:rPr lang="en-US" dirty="0" err="1">
                <a:latin typeface="Times New Roman" panose="02020603050405020304" pitchFamily="18" charset="0"/>
                <a:cs typeface="Times New Roman" panose="02020603050405020304" pitchFamily="18" charset="0"/>
              </a:rPr>
              <a:t>ekologis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secara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alami</a:t>
            </a:r>
            <a:r>
              <a:rPr lang="en-US" dirty="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dirty="0" err="1">
                <a:latin typeface="Times New Roman" panose="02020603050405020304" pitchFamily="18" charset="0"/>
                <a:cs typeface="Times New Roman" panose="02020603050405020304" pitchFamily="18" charset="0"/>
              </a:rPr>
              <a:t>Memiliki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suatu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potensi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tersendiri,yang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dapat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menjadi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contoh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ekosistem</a:t>
            </a:r>
            <a:r>
              <a:rPr lang="en-US" dirty="0">
                <a:latin typeface="Times New Roman" panose="02020603050405020304" pitchFamily="18" charset="0"/>
                <a:cs typeface="Times New Roman" panose="02020603050405020304" pitchFamily="18" charset="0"/>
              </a:rPr>
              <a:t> yang </a:t>
            </a:r>
            <a:r>
              <a:rPr lang="en-US" dirty="0" err="1">
                <a:latin typeface="Times New Roman" panose="02020603050405020304" pitchFamily="18" charset="0"/>
                <a:cs typeface="Times New Roman" panose="02020603050405020304" pitchFamily="18" charset="0"/>
              </a:rPr>
              <a:t>keberadaannya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memerlukan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suatu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upaya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konservasi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tersendiri</a:t>
            </a:r>
            <a:r>
              <a:rPr lang="en-US" dirty="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dirty="0" err="1">
                <a:latin typeface="Times New Roman" panose="02020603050405020304" pitchFamily="18" charset="0"/>
                <a:cs typeface="Times New Roman" panose="02020603050405020304" pitchFamily="18" charset="0"/>
              </a:rPr>
              <a:t>Memiliki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komunitas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tumbuhan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satwa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beserta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ekosistemnya</a:t>
            </a:r>
            <a:r>
              <a:rPr lang="en-US" dirty="0">
                <a:latin typeface="Times New Roman" panose="02020603050405020304" pitchFamily="18" charset="0"/>
                <a:cs typeface="Times New Roman" panose="02020603050405020304" pitchFamily="18" charset="0"/>
              </a:rPr>
              <a:t> yang </a:t>
            </a:r>
            <a:r>
              <a:rPr lang="en-US" dirty="0" err="1">
                <a:latin typeface="Times New Roman" panose="02020603050405020304" pitchFamily="18" charset="0"/>
                <a:cs typeface="Times New Roman" panose="02020603050405020304" pitchFamily="18" charset="0"/>
              </a:rPr>
              <a:t>sangat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langka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keberadaannya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terancam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punah</a:t>
            </a:r>
            <a:r>
              <a:rPr lang="en-US" dirty="0">
                <a:latin typeface="Times New Roman" panose="0202060305040502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23609317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73995" y="618186"/>
            <a:ext cx="9144000" cy="5718220"/>
          </a:xfrm>
        </p:spPr>
        <p:txBody>
          <a:bodyPr spcCol="1371600">
            <a:normAutofit/>
          </a:bodyPr>
          <a:lstStyle/>
          <a:p>
            <a:pPr marL="457200" indent="-457200" algn="l">
              <a:buFont typeface="+mj-lt"/>
              <a:buAutoNum type="alphaLcPeriod" startAt="2"/>
            </a:pPr>
            <a:r>
              <a:rPr lang="en-US" sz="2000" b="1" dirty="0"/>
              <a:t> </a:t>
            </a: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suaka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marga</a:t>
            </a:r>
            <a:r>
              <a:rPr lang="en-US" sz="2000" b="1" dirty="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satwa</a:t>
            </a:r>
            <a:r>
              <a:rPr lang="en-US" sz="2000" b="1" dirty="0" smtClean="0">
                <a:latin typeface="Times New Roman" panose="02020603050405020304" pitchFamily="18" charset="0"/>
                <a:cs typeface="Times New Roman" panose="02020603050405020304" pitchFamily="18" charset="0"/>
              </a:rPr>
              <a:t>.</a:t>
            </a:r>
            <a:endParaRPr lang="en-US" sz="2000" b="1" dirty="0">
              <a:latin typeface="Times New Roman" panose="02020603050405020304" pitchFamily="18" charset="0"/>
              <a:cs typeface="Times New Roman" panose="02020603050405020304" pitchFamily="18" charset="0"/>
            </a:endParaRPr>
          </a:p>
          <a:p>
            <a:pPr algn="l"/>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Kawasan</a:t>
            </a:r>
            <a:r>
              <a:rPr lang="en-US" sz="2000" b="1" dirty="0" smtClean="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suaka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margasatwa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juga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merupakan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suatu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suaka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ciri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khas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tersendiri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yaitu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berupa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keanekaragaman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juga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suatu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keunikan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jenis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satwa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untuk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kelangsungan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hidupnya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serta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dapat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dilakukan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suatu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pembinaan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terhadap</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habitatnya</a:t>
            </a:r>
            <a:r>
              <a:rPr lang="en-US" sz="2000" b="1" dirty="0" smtClean="0">
                <a:latin typeface="Times New Roman" panose="02020603050405020304" pitchFamily="18" charset="0"/>
                <a:cs typeface="Times New Roman" panose="02020603050405020304" pitchFamily="18" charset="0"/>
              </a:rPr>
              <a:t>.</a:t>
            </a:r>
          </a:p>
          <a:p>
            <a:pPr algn="l"/>
            <a:r>
              <a:rPr lang="en-US" sz="2000" b="1" dirty="0" err="1">
                <a:latin typeface="Times New Roman" panose="02020603050405020304" pitchFamily="18" charset="0"/>
                <a:cs typeface="Times New Roman" panose="02020603050405020304" pitchFamily="18" charset="0"/>
              </a:rPr>
              <a:t>Suatu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dapat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menjadi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suaka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margasatwa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apabila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telah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memenuhi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kriteria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sebagai</a:t>
            </a:r>
            <a:r>
              <a:rPr lang="en-US" sz="2000" b="1" dirty="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berikut</a:t>
            </a:r>
            <a:r>
              <a:rPr lang="en-US" sz="2000" b="1" dirty="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000" b="1" dirty="0" err="1">
                <a:latin typeface="Times New Roman" panose="02020603050405020304" pitchFamily="18" charset="0"/>
                <a:cs typeface="Times New Roman" panose="02020603050405020304" pitchFamily="18" charset="0"/>
              </a:rPr>
              <a:t>Merupakan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suatu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tempat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hidup</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juga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perkembangbiakan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serta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jenis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satwa</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memang</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sangat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perlu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untuk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dilakukan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upaya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konservasinya</a:t>
            </a:r>
            <a:r>
              <a:rPr lang="en-US" sz="2000" b="1" dirty="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000" b="1" dirty="0" err="1">
                <a:latin typeface="Times New Roman" panose="02020603050405020304" pitchFamily="18" charset="0"/>
                <a:cs typeface="Times New Roman" panose="02020603050405020304" pitchFamily="18" charset="0"/>
              </a:rPr>
              <a:t>Mempunyai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keanekaragaman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serta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populasi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satwa</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sangat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tinggi</a:t>
            </a:r>
            <a:r>
              <a:rPr lang="en-US" sz="2000" b="1" dirty="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000" b="1" dirty="0" err="1">
                <a:latin typeface="Times New Roman" panose="02020603050405020304" pitchFamily="18" charset="0"/>
                <a:cs typeface="Times New Roman" panose="02020603050405020304" pitchFamily="18" charset="0"/>
              </a:rPr>
              <a:t>Merupakan</a:t>
            </a:r>
            <a:r>
              <a:rPr lang="en-US" sz="2000" b="1" dirty="0">
                <a:latin typeface="Times New Roman" panose="02020603050405020304" pitchFamily="18" charset="0"/>
                <a:cs typeface="Times New Roman" panose="02020603050405020304" pitchFamily="18" charset="0"/>
              </a:rPr>
              <a:t> habitat </a:t>
            </a:r>
            <a:r>
              <a:rPr lang="en-US" sz="2000" b="1" dirty="0" err="1">
                <a:latin typeface="Times New Roman" panose="02020603050405020304" pitchFamily="18" charset="0"/>
                <a:cs typeface="Times New Roman" panose="02020603050405020304" pitchFamily="18" charset="0"/>
              </a:rPr>
              <a:t>dari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suatu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jenis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satwa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dikhawatirkan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punah</a:t>
            </a:r>
            <a:r>
              <a:rPr lang="en-US" sz="2000" b="1" dirty="0">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000" b="1" dirty="0" err="1">
                <a:latin typeface="Times New Roman" panose="02020603050405020304" pitchFamily="18" charset="0"/>
                <a:cs typeface="Times New Roman" panose="02020603050405020304" pitchFamily="18" charset="0"/>
              </a:rPr>
              <a:t>Merupakan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tempat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kehidupan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bagi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jenis</a:t>
            </a:r>
            <a:r>
              <a:rPr lang="en-US" sz="2000" b="1" dirty="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satwa</a:t>
            </a:r>
            <a:r>
              <a:rPr lang="en-US" sz="2000" b="1" dirty="0" smtClean="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tertentu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luas</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sangat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cukup</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sebagai</a:t>
            </a:r>
            <a:r>
              <a:rPr lang="en-US" sz="2000" b="1" dirty="0">
                <a:latin typeface="Times New Roman" panose="02020603050405020304" pitchFamily="18" charset="0"/>
                <a:cs typeface="Times New Roman" panose="02020603050405020304" pitchFamily="18" charset="0"/>
              </a:rPr>
              <a:t> habitat </a:t>
            </a:r>
            <a:r>
              <a:rPr lang="en-US" sz="2000" b="1" dirty="0" err="1">
                <a:latin typeface="Times New Roman" panose="02020603050405020304" pitchFamily="18" charset="0"/>
                <a:cs typeface="Times New Roman" panose="02020603050405020304" pitchFamily="18" charset="0"/>
              </a:rPr>
              <a:t>jenis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satwa</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bersangkutan</a:t>
            </a:r>
            <a:r>
              <a:rPr lang="en-US" sz="2000" b="1" dirty="0">
                <a:latin typeface="Times New Roman" panose="02020603050405020304" pitchFamily="18" charset="0"/>
                <a:cs typeface="Times New Roman" panose="02020603050405020304" pitchFamily="18" charset="0"/>
              </a:rPr>
              <a:t>.</a:t>
            </a:r>
          </a:p>
          <a:p>
            <a:r>
              <a:rPr lang="en-US" sz="2000" b="1" dirty="0">
                <a:latin typeface="Times New Roman" panose="02020603050405020304" pitchFamily="18" charset="0"/>
                <a:cs typeface="Times New Roman" panose="02020603050405020304" pitchFamily="18" charset="0"/>
              </a:rPr>
              <a:t/>
            </a:r>
            <a:br>
              <a:rPr lang="en-US" sz="2000" b="1" dirty="0">
                <a:latin typeface="Times New Roman" panose="02020603050405020304" pitchFamily="18" charset="0"/>
                <a:cs typeface="Times New Roman" panose="02020603050405020304" pitchFamily="18" charset="0"/>
              </a:rPr>
            </a:b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40400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5307" y="1223492"/>
            <a:ext cx="9221273" cy="4262907"/>
          </a:xfrm>
        </p:spPr>
        <p:txBody>
          <a:bodyPr spcCol="1371600">
            <a:normAutofit/>
          </a:bodyPr>
          <a:lstStyle/>
          <a:p>
            <a:pPr marL="457200" indent="-457200" algn="l">
              <a:buFont typeface="+mj-lt"/>
              <a:buAutoNum type="arabicPeriod" startAt="2"/>
            </a:pP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pelestarian</a:t>
            </a:r>
            <a:r>
              <a:rPr lang="en-US" sz="2000" b="1" dirty="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alam</a:t>
            </a:r>
            <a:endParaRPr lang="en-US" sz="2000" dirty="0" smtClean="0">
              <a:latin typeface="Times New Roman" panose="02020603050405020304" pitchFamily="18" charset="0"/>
              <a:cs typeface="Times New Roman" panose="02020603050405020304" pitchFamily="18" charset="0"/>
            </a:endParaRPr>
          </a:p>
          <a:p>
            <a:pPr algn="l"/>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Kawasan</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pelestarian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merupakan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kawasan</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juga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mempunyai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ciri-ciri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khas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tertentu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pada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daerahnya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itu</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ada</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daratan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ataupun</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perairan</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mempunyai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fungsi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sebagai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perlindungan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suatu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sistem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penyangga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kehidupan,serta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pengawetan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keanekaragaman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juga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jenis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tumbuhan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serta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satwa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serta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upaya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pemanfaatan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secara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lestari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sumber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hayati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juga</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sektor</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ekosistemnya</a:t>
            </a:r>
            <a:r>
              <a:rPr lang="en-US" sz="2000"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822056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6975"/>
            <a:ext cx="9542172" cy="5512157"/>
          </a:xfrm>
        </p:spPr>
        <p:txBody>
          <a:bodyPr spcCol="1371600">
            <a:normAutofit lnSpcReduction="10000"/>
          </a:bodyPr>
          <a:lstStyle/>
          <a:p>
            <a:pPr marL="457200" indent="-457200">
              <a:buFont typeface="+mj-lt"/>
              <a:buAutoNum type="alphaLcPeriod"/>
            </a:pP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Taman </a:t>
            </a:r>
            <a:r>
              <a:rPr lang="en-US" sz="2000" b="1" dirty="0" err="1">
                <a:latin typeface="Times New Roman" panose="02020603050405020304" pitchFamily="18" charset="0"/>
                <a:cs typeface="Times New Roman" panose="02020603050405020304" pitchFamily="18" charset="0"/>
              </a:rPr>
              <a:t>Nasional</a:t>
            </a:r>
            <a:endParaRPr lang="en-US" sz="2000" b="1" dirty="0">
              <a:latin typeface="Times New Roman" panose="02020603050405020304" pitchFamily="18" charset="0"/>
              <a:cs typeface="Times New Roman" panose="02020603050405020304" pitchFamily="18" charset="0"/>
            </a:endParaRPr>
          </a:p>
          <a:p>
            <a:pPr marL="0" indent="0">
              <a:buNone/>
            </a:pPr>
            <a:r>
              <a:rPr lang="en-US" sz="2000" b="1" dirty="0" err="1">
                <a:latin typeface="Times New Roman" panose="02020603050405020304" pitchFamily="18" charset="0"/>
                <a:cs typeface="Times New Roman" panose="02020603050405020304" pitchFamily="18" charset="0"/>
              </a:rPr>
              <a:t>Kriteria</a:t>
            </a:r>
            <a:r>
              <a:rPr lang="en-US" sz="2000" b="1" dirty="0">
                <a:latin typeface="Times New Roman" panose="02020603050405020304" pitchFamily="18" charset="0"/>
                <a:cs typeface="Times New Roman" panose="02020603050405020304" pitchFamily="18" charset="0"/>
              </a:rPr>
              <a:t> Taman </a:t>
            </a:r>
            <a:r>
              <a:rPr lang="en-US" sz="2000" b="1" dirty="0" err="1">
                <a:latin typeface="Times New Roman" panose="02020603050405020304" pitchFamily="18" charset="0"/>
                <a:cs typeface="Times New Roman" panose="02020603050405020304" pitchFamily="18" charset="0"/>
              </a:rPr>
              <a:t>Nasional</a:t>
            </a:r>
            <a:r>
              <a:rPr lang="en-US" sz="2000" b="1" dirty="0">
                <a:latin typeface="Times New Roman" panose="02020603050405020304" pitchFamily="18" charset="0"/>
                <a:cs typeface="Times New Roman" panose="02020603050405020304" pitchFamily="18" charset="0"/>
              </a:rPr>
              <a:t>:</a:t>
            </a:r>
          </a:p>
          <a:p>
            <a:pPr marL="457200" indent="-457200">
              <a:buFont typeface="+mj-lt"/>
              <a:buAutoNum type="arabicPeriod"/>
            </a:pP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ditetapkan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luas</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cukup</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untuk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menjamin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kelangsungan</a:t>
            </a:r>
            <a:r>
              <a:rPr lang="en-US" sz="2000" b="1" dirty="0">
                <a:latin typeface="Times New Roman" panose="02020603050405020304" pitchFamily="18" charset="0"/>
                <a:cs typeface="Times New Roman" panose="02020603050405020304" pitchFamily="18" charset="0"/>
              </a:rPr>
              <a:t> proses </a:t>
            </a:r>
            <a:r>
              <a:rPr lang="en-US" sz="2000" b="1" dirty="0" err="1">
                <a:latin typeface="Times New Roman" panose="02020603050405020304" pitchFamily="18" charset="0"/>
                <a:cs typeface="Times New Roman" panose="02020603050405020304" pitchFamily="18" charset="0"/>
              </a:rPr>
              <a:t>ekologis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secara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alami</a:t>
            </a:r>
            <a:r>
              <a:rPr lang="en-US" sz="2000" b="1" dirty="0">
                <a:latin typeface="Times New Roman" panose="02020603050405020304" pitchFamily="18" charset="0"/>
                <a:cs typeface="Times New Roman" panose="02020603050405020304" pitchFamily="18" charset="0"/>
              </a:rPr>
              <a:t>.</a:t>
            </a:r>
          </a:p>
          <a:p>
            <a:pPr marL="457200" indent="-457200">
              <a:buFont typeface="+mj-lt"/>
              <a:buAutoNum type="arabicPeriod"/>
            </a:pP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sumber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mempunyai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khas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tersendiri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juga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unik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baik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berupa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jenis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tumbuhan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ataupun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satwa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ekosistemnya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serta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gejala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utuh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atau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alami</a:t>
            </a:r>
            <a:r>
              <a:rPr lang="en-US" sz="2000" b="1" dirty="0">
                <a:latin typeface="Times New Roman" panose="02020603050405020304" pitchFamily="18" charset="0"/>
                <a:cs typeface="Times New Roman" panose="02020603050405020304" pitchFamily="18" charset="0"/>
              </a:rPr>
              <a:t>.</a:t>
            </a:r>
          </a:p>
          <a:p>
            <a:pPr marL="457200" indent="-457200">
              <a:buFont typeface="+mj-lt"/>
              <a:buAutoNum type="arabicPeriod"/>
            </a:pPr>
            <a:r>
              <a:rPr lang="en-US" sz="2000" b="1" dirty="0" err="1">
                <a:latin typeface="Times New Roman" panose="02020603050405020304" pitchFamily="18" charset="0"/>
                <a:cs typeface="Times New Roman" panose="02020603050405020304" pitchFamily="18" charset="0"/>
              </a:rPr>
              <a:t>Memiliki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satu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atau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beberapa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ekosistem</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utuh</a:t>
            </a:r>
            <a:r>
              <a:rPr lang="en-US" sz="2000" b="1" dirty="0">
                <a:latin typeface="Times New Roman" panose="02020603050405020304" pitchFamily="18" charset="0"/>
                <a:cs typeface="Times New Roman" panose="02020603050405020304" pitchFamily="18" charset="0"/>
              </a:rPr>
              <a:t>.</a:t>
            </a:r>
          </a:p>
          <a:p>
            <a:pPr marL="457200" indent="-457200">
              <a:buFont typeface="+mj-lt"/>
              <a:buAutoNum type="arabicPeriod"/>
            </a:pPr>
            <a:r>
              <a:rPr lang="en-US" sz="2000" b="1" dirty="0" err="1">
                <a:latin typeface="Times New Roman" panose="02020603050405020304" pitchFamily="18" charset="0"/>
                <a:cs typeface="Times New Roman" panose="02020603050405020304" pitchFamily="18" charset="0"/>
              </a:rPr>
              <a:t>Mempunyai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keadaan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sangat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asli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juga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untuk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dikembangkan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sebagai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pariwisata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a:t>
            </a:r>
            <a:r>
              <a:rPr lang="en-US" sz="2000" b="1" dirty="0">
                <a:latin typeface="Times New Roman" panose="02020603050405020304" pitchFamily="18" charset="0"/>
                <a:cs typeface="Times New Roman" panose="02020603050405020304" pitchFamily="18" charset="0"/>
              </a:rPr>
              <a:t>.</a:t>
            </a:r>
          </a:p>
          <a:p>
            <a:pPr marL="457200" indent="-457200">
              <a:buFont typeface="+mj-lt"/>
              <a:buAutoNum type="arabicPeriod"/>
            </a:pPr>
            <a:r>
              <a:rPr lang="en-US" sz="2000" b="1" dirty="0" err="1">
                <a:latin typeface="Times New Roman" panose="02020603050405020304" pitchFamily="18" charset="0"/>
                <a:cs typeface="Times New Roman" panose="02020603050405020304" pitchFamily="18" charset="0"/>
              </a:rPr>
              <a:t>Merupakan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bisa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dibagi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menjadi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zona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inti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zona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pemanfaatan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zona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rimba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juga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zona</a:t>
            </a:r>
            <a:r>
              <a:rPr lang="en-US" sz="2000" b="1" dirty="0">
                <a:latin typeface="Times New Roman" panose="02020603050405020304" pitchFamily="18" charset="0"/>
                <a:cs typeface="Times New Roman" panose="02020603050405020304" pitchFamily="18" charset="0"/>
              </a:rPr>
              <a:t> lain yang </a:t>
            </a:r>
            <a:r>
              <a:rPr lang="en-US" sz="2000" b="1" dirty="0" err="1">
                <a:latin typeface="Times New Roman" panose="02020603050405020304" pitchFamily="18" charset="0"/>
                <a:cs typeface="Times New Roman" panose="02020603050405020304" pitchFamily="18" charset="0"/>
              </a:rPr>
              <a:t>karena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pertimbangan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juga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kepentingan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rehabilitasi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serta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ketergantungan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penduduk</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ada</a:t>
            </a:r>
            <a:r>
              <a:rPr lang="en-US" sz="2000" b="1" dirty="0">
                <a:latin typeface="Times New Roman" panose="02020603050405020304" pitchFamily="18" charset="0"/>
                <a:cs typeface="Times New Roman" panose="02020603050405020304" pitchFamily="18" charset="0"/>
              </a:rPr>
              <a:t> di </a:t>
            </a:r>
            <a:r>
              <a:rPr lang="en-US" sz="2000" b="1" dirty="0" err="1">
                <a:latin typeface="Times New Roman" panose="02020603050405020304" pitchFamily="18" charset="0"/>
                <a:cs typeface="Times New Roman" panose="02020603050405020304" pitchFamily="18" charset="0"/>
              </a:rPr>
              <a:t>sekitar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juga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dalam</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rangka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untuk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mendukung</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suatu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upaya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pelestarian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sumber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hayati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ekosistemnya</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bisa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ditetapkan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sebagai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zona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tersendiri</a:t>
            </a:r>
            <a:r>
              <a:rPr lang="en-US" sz="2000" b="1" dirty="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52841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91673"/>
            <a:ext cx="10515600" cy="4610638"/>
          </a:xfrm>
        </p:spPr>
        <p:txBody>
          <a:bodyPr>
            <a:normAutofit/>
          </a:bodyPr>
          <a:lstStyle/>
          <a:p>
            <a:pPr marL="514350" indent="-514350">
              <a:buFont typeface="+mj-lt"/>
              <a:buAutoNum type="alphaLcPeriod" startAt="2"/>
            </a:pPr>
            <a:r>
              <a:rPr lang="fi-FI" sz="2000" b="1" dirty="0">
                <a:latin typeface="Times New Roman" panose="02020603050405020304" pitchFamily="18" charset="0"/>
                <a:cs typeface="Times New Roman" panose="02020603050405020304" pitchFamily="18" charset="0"/>
              </a:rPr>
              <a:t>K</a:t>
            </a:r>
            <a:r>
              <a:rPr lang="fi-FI" sz="2000" b="1" dirty="0" smtClean="0">
                <a:latin typeface="Times New Roman" panose="02020603050405020304" pitchFamily="18" charset="0"/>
                <a:cs typeface="Times New Roman" panose="02020603050405020304" pitchFamily="18" charset="0"/>
              </a:rPr>
              <a:t>awasan </a:t>
            </a:r>
            <a:r>
              <a:rPr lang="fi-FI" sz="2000" b="1" dirty="0">
                <a:latin typeface="Times New Roman" panose="02020603050405020304" pitchFamily="18" charset="0"/>
                <a:cs typeface="Times New Roman" panose="02020603050405020304" pitchFamily="18" charset="0"/>
              </a:rPr>
              <a:t>T</a:t>
            </a:r>
            <a:r>
              <a:rPr lang="fi-FI" sz="2000" b="1" dirty="0" smtClean="0">
                <a:latin typeface="Times New Roman" panose="02020603050405020304" pitchFamily="18" charset="0"/>
                <a:cs typeface="Times New Roman" panose="02020603050405020304" pitchFamily="18" charset="0"/>
              </a:rPr>
              <a:t>aman </a:t>
            </a:r>
            <a:r>
              <a:rPr lang="fi-FI" sz="2000" b="1" dirty="0">
                <a:latin typeface="Times New Roman" panose="02020603050405020304" pitchFamily="18" charset="0"/>
                <a:cs typeface="Times New Roman" panose="02020603050405020304" pitchFamily="18" charset="0"/>
              </a:rPr>
              <a:t>H</a:t>
            </a:r>
            <a:r>
              <a:rPr lang="fi-FI" sz="2000" b="1" dirty="0" smtClean="0">
                <a:latin typeface="Times New Roman" panose="02020603050405020304" pitchFamily="18" charset="0"/>
                <a:cs typeface="Times New Roman" panose="02020603050405020304" pitchFamily="18" charset="0"/>
              </a:rPr>
              <a:t>utan Raya</a:t>
            </a:r>
          </a:p>
          <a:p>
            <a:pPr marL="0" indent="0">
              <a:buNone/>
            </a:pPr>
            <a:r>
              <a:rPr lang="fi-FI" sz="2000" b="1" dirty="0" smtClean="0">
                <a:latin typeface="Times New Roman" panose="02020603050405020304" pitchFamily="18" charset="0"/>
                <a:cs typeface="Times New Roman" panose="02020603050405020304" pitchFamily="18" charset="0"/>
              </a:rPr>
              <a:t>Kriteria Taman Hutan Raya:</a:t>
            </a:r>
            <a:endParaRPr lang="en-US" sz="2000" b="1"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b="1" dirty="0" err="1">
                <a:latin typeface="Times New Roman" panose="02020603050405020304" pitchFamily="18" charset="0"/>
                <a:cs typeface="Times New Roman" panose="02020603050405020304" pitchFamily="18" charset="0"/>
              </a:rPr>
              <a:t>Merupakan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dengan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ciri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khas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baik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asli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maupun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buatan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baik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pada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ekosistemnya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masih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utuh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ataupun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kawasan</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ekosistemnya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telah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berubah</a:t>
            </a:r>
            <a:r>
              <a:rPr lang="en-US" sz="2000" b="1" dirty="0">
                <a:latin typeface="Times New Roman" panose="02020603050405020304" pitchFamily="18" charset="0"/>
                <a:cs typeface="Times New Roman" panose="02020603050405020304" pitchFamily="18" charset="0"/>
              </a:rPr>
              <a:t>.</a:t>
            </a:r>
          </a:p>
          <a:p>
            <a:pPr marL="457200" indent="-457200">
              <a:buFont typeface="+mj-lt"/>
              <a:buAutoNum type="arabicPeriod"/>
            </a:pPr>
            <a:r>
              <a:rPr lang="en-US" sz="2000" b="1" dirty="0" err="1">
                <a:latin typeface="Times New Roman" panose="02020603050405020304" pitchFamily="18" charset="0"/>
                <a:cs typeface="Times New Roman" panose="02020603050405020304" pitchFamily="18" charset="0"/>
              </a:rPr>
              <a:t>Mempunyai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luas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wilayah</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memungkinkan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untuk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pembangunan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koleksi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tumbuhan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atau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satwa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baik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jenis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asli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atau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bukan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asli</a:t>
            </a:r>
            <a:r>
              <a:rPr lang="en-US" sz="2000" b="1" dirty="0">
                <a:latin typeface="Times New Roman" panose="02020603050405020304" pitchFamily="18" charset="0"/>
                <a:cs typeface="Times New Roman" panose="02020603050405020304" pitchFamily="18" charset="0"/>
              </a:rPr>
              <a:t>.</a:t>
            </a:r>
          </a:p>
          <a:p>
            <a:pPr marL="457200" indent="-457200">
              <a:buFont typeface="+mj-lt"/>
              <a:buAutoNum type="arabicPeriod"/>
            </a:pPr>
            <a:r>
              <a:rPr lang="en-US" sz="2000" b="1" dirty="0" err="1">
                <a:latin typeface="Times New Roman" panose="02020603050405020304" pitchFamily="18" charset="0"/>
                <a:cs typeface="Times New Roman" panose="02020603050405020304" pitchFamily="18" charset="0"/>
              </a:rPr>
              <a:t>Mempunyai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keindahan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juga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gejala</a:t>
            </a:r>
            <a:r>
              <a:rPr lang="en-US" sz="2000" b="1" dirty="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alam</a:t>
            </a:r>
            <a:r>
              <a:rPr lang="en-US" sz="2000" b="1" dirty="0" smtClean="0">
                <a:latin typeface="Times New Roman" panose="02020603050405020304" pitchFamily="18" charset="0"/>
                <a:cs typeface="Times New Roman" panose="02020603050405020304" pitchFamily="18" charset="0"/>
              </a:rPr>
              <a:t>.</a:t>
            </a:r>
            <a:endParaRPr lang="en-US" sz="2000" b="1" dirty="0">
              <a:latin typeface="Times New Roman" panose="02020603050405020304" pitchFamily="18" charset="0"/>
              <a:cs typeface="Times New Roman" panose="02020603050405020304" pitchFamily="18" charset="0"/>
            </a:endParaRPr>
          </a:p>
          <a:p>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2272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15662" y="940158"/>
            <a:ext cx="9144000" cy="4845676"/>
          </a:xfrm>
        </p:spPr>
        <p:txBody>
          <a:bodyPr/>
          <a:lstStyle/>
          <a:p>
            <a:pPr marL="457200" indent="-457200" algn="l">
              <a:buFont typeface="+mj-lt"/>
              <a:buAutoNum type="alphaLcPeriod" startAt="3"/>
            </a:pPr>
            <a:r>
              <a:rPr lang="en-US" sz="2000" b="1" dirty="0" err="1">
                <a:solidFill>
                  <a:schemeClr val="tx1"/>
                </a:solidFill>
                <a:latin typeface="Times New Roman" panose="02020603050405020304" pitchFamily="18" charset="0"/>
                <a:cs typeface="Times New Roman" panose="02020603050405020304" pitchFamily="18" charset="0"/>
              </a:rPr>
              <a:t>K</a:t>
            </a:r>
            <a:r>
              <a:rPr lang="en-US" sz="2000" b="1" dirty="0" err="1" smtClean="0">
                <a:solidFill>
                  <a:schemeClr val="tx1"/>
                </a:solidFill>
                <a:latin typeface="Times New Roman" panose="02020603050405020304" pitchFamily="18" charset="0"/>
                <a:cs typeface="Times New Roman" panose="02020603050405020304" pitchFamily="18" charset="0"/>
              </a:rPr>
              <a:t>awasan</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T</a:t>
            </a:r>
            <a:r>
              <a:rPr lang="en-US" sz="2000" b="1" dirty="0" smtClean="0">
                <a:solidFill>
                  <a:schemeClr val="tx1"/>
                </a:solidFill>
                <a:latin typeface="Times New Roman" panose="02020603050405020304" pitchFamily="18" charset="0"/>
                <a:cs typeface="Times New Roman" panose="02020603050405020304" pitchFamily="18" charset="0"/>
              </a:rPr>
              <a:t>aman </a:t>
            </a:r>
            <a:r>
              <a:rPr lang="en-US" sz="2000" b="1" dirty="0" err="1">
                <a:solidFill>
                  <a:schemeClr val="tx1"/>
                </a:solidFill>
                <a:latin typeface="Times New Roman" panose="02020603050405020304" pitchFamily="18" charset="0"/>
                <a:cs typeface="Times New Roman" panose="02020603050405020304" pitchFamily="18" charset="0"/>
              </a:rPr>
              <a:t>W</a:t>
            </a:r>
            <a:r>
              <a:rPr lang="en-US" sz="2000" b="1" dirty="0" err="1" smtClean="0">
                <a:solidFill>
                  <a:schemeClr val="tx1"/>
                </a:solidFill>
                <a:latin typeface="Times New Roman" panose="02020603050405020304" pitchFamily="18" charset="0"/>
                <a:cs typeface="Times New Roman" panose="02020603050405020304" pitchFamily="18" charset="0"/>
              </a:rPr>
              <a:t>isata</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A</a:t>
            </a:r>
            <a:r>
              <a:rPr lang="en-US" sz="2000" b="1" dirty="0" smtClean="0">
                <a:solidFill>
                  <a:schemeClr val="tx1"/>
                </a:solidFill>
                <a:latin typeface="Times New Roman" panose="02020603050405020304" pitchFamily="18" charset="0"/>
                <a:cs typeface="Times New Roman" panose="02020603050405020304" pitchFamily="18" charset="0"/>
              </a:rPr>
              <a:t>lam</a:t>
            </a:r>
          </a:p>
          <a:p>
            <a:pPr algn="l"/>
            <a:r>
              <a:rPr lang="en-US" sz="2000" b="1" dirty="0" err="1" smtClean="0">
                <a:solidFill>
                  <a:schemeClr val="tx1"/>
                </a:solidFill>
                <a:latin typeface="Times New Roman" panose="02020603050405020304" pitchFamily="18" charset="0"/>
                <a:cs typeface="Times New Roman" panose="02020603050405020304" pitchFamily="18" charset="0"/>
              </a:rPr>
              <a:t>Kriteria</a:t>
            </a:r>
            <a:r>
              <a:rPr lang="en-US" sz="2000" b="1" dirty="0" smtClean="0">
                <a:solidFill>
                  <a:schemeClr val="tx1"/>
                </a:solidFill>
                <a:latin typeface="Times New Roman" panose="02020603050405020304" pitchFamily="18" charset="0"/>
                <a:cs typeface="Times New Roman" panose="02020603050405020304" pitchFamily="18" charset="0"/>
              </a:rPr>
              <a:t> Taman </a:t>
            </a:r>
            <a:r>
              <a:rPr lang="en-US" sz="2000" b="1" dirty="0" err="1" smtClean="0">
                <a:solidFill>
                  <a:schemeClr val="tx1"/>
                </a:solidFill>
                <a:latin typeface="Times New Roman" panose="02020603050405020304" pitchFamily="18" charset="0"/>
                <a:cs typeface="Times New Roman" panose="02020603050405020304" pitchFamily="18" charset="0"/>
              </a:rPr>
              <a:t>Wisata</a:t>
            </a:r>
            <a:r>
              <a:rPr lang="en-US" sz="2000" b="1" dirty="0" smtClean="0">
                <a:solidFill>
                  <a:schemeClr val="tx1"/>
                </a:solidFill>
                <a:latin typeface="Times New Roman" panose="02020603050405020304" pitchFamily="18" charset="0"/>
                <a:cs typeface="Times New Roman" panose="02020603050405020304" pitchFamily="18" charset="0"/>
              </a:rPr>
              <a:t> Alam:</a:t>
            </a:r>
          </a:p>
          <a:p>
            <a:pPr marL="457200" indent="-457200" algn="l">
              <a:buFont typeface="+mj-lt"/>
              <a:buAutoNum type="arabicPeriod"/>
            </a:pPr>
            <a:r>
              <a:rPr lang="en-US" sz="2000" b="1" dirty="0" err="1">
                <a:solidFill>
                  <a:schemeClr val="tx1"/>
                </a:solidFill>
                <a:latin typeface="Times New Roman" panose="02020603050405020304" pitchFamily="18" charset="0"/>
                <a:cs typeface="Times New Roman" panose="02020603050405020304" pitchFamily="18" charset="0"/>
              </a:rPr>
              <a:t>Memiliki</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daya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tarik</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alam</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tersendiri</a:t>
            </a:r>
            <a:r>
              <a:rPr lang="en-US" sz="2000" b="1" dirty="0">
                <a:solidFill>
                  <a:schemeClr val="tx1"/>
                </a:solidFill>
                <a:latin typeface="Times New Roman" panose="02020603050405020304" pitchFamily="18" charset="0"/>
                <a:cs typeface="Times New Roman" panose="02020603050405020304" pitchFamily="18" charset="0"/>
              </a:rPr>
              <a:t> yang </a:t>
            </a:r>
            <a:r>
              <a:rPr lang="en-US" sz="2000" b="1" dirty="0" err="1">
                <a:solidFill>
                  <a:schemeClr val="tx1"/>
                </a:solidFill>
                <a:latin typeface="Times New Roman" panose="02020603050405020304" pitchFamily="18" charset="0"/>
                <a:cs typeface="Times New Roman" panose="02020603050405020304" pitchFamily="18" charset="0"/>
              </a:rPr>
              <a:t>berupa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tumbuhan</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satwa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atau</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ekosistem</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gejala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alam</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dan</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juga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formasi</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geologi</a:t>
            </a:r>
            <a:r>
              <a:rPr lang="en-US" sz="2000" b="1" dirty="0">
                <a:solidFill>
                  <a:schemeClr val="tx1"/>
                </a:solidFill>
                <a:latin typeface="Times New Roman" panose="02020603050405020304" pitchFamily="18" charset="0"/>
                <a:cs typeface="Times New Roman" panose="02020603050405020304" pitchFamily="18" charset="0"/>
              </a:rPr>
              <a:t> yang </a:t>
            </a:r>
            <a:r>
              <a:rPr lang="en-US" sz="2000" b="1" dirty="0" err="1">
                <a:solidFill>
                  <a:schemeClr val="tx1"/>
                </a:solidFill>
                <a:latin typeface="Times New Roman" panose="02020603050405020304" pitchFamily="18" charset="0"/>
                <a:cs typeface="Times New Roman" panose="02020603050405020304" pitchFamily="18" charset="0"/>
              </a:rPr>
              <a:t>menarik</a:t>
            </a:r>
            <a:r>
              <a:rPr lang="en-US" sz="2000" b="1" dirty="0">
                <a:solidFill>
                  <a:schemeClr val="tx1"/>
                </a:solidFill>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000" b="1" dirty="0" err="1">
                <a:solidFill>
                  <a:schemeClr val="tx1"/>
                </a:solidFill>
                <a:latin typeface="Times New Roman" panose="02020603050405020304" pitchFamily="18" charset="0"/>
                <a:cs typeface="Times New Roman" panose="02020603050405020304" pitchFamily="18" charset="0"/>
              </a:rPr>
              <a:t>Mempunyai</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luas</a:t>
            </a:r>
            <a:r>
              <a:rPr lang="en-US" sz="2000" b="1" dirty="0">
                <a:solidFill>
                  <a:schemeClr val="tx1"/>
                </a:solidFill>
                <a:latin typeface="Times New Roman" panose="02020603050405020304" pitchFamily="18" charset="0"/>
                <a:cs typeface="Times New Roman" panose="02020603050405020304" pitchFamily="18" charset="0"/>
              </a:rPr>
              <a:t> yang </a:t>
            </a:r>
            <a:r>
              <a:rPr lang="en-US" sz="2000" b="1" dirty="0" err="1">
                <a:solidFill>
                  <a:schemeClr val="tx1"/>
                </a:solidFill>
                <a:latin typeface="Times New Roman" panose="02020603050405020304" pitchFamily="18" charset="0"/>
                <a:cs typeface="Times New Roman" panose="02020603050405020304" pitchFamily="18" charset="0"/>
              </a:rPr>
              <a:t>cukup</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untuk</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menjamin</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sutau</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kelestarian</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potensi</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serta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menjadikan</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daya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tarik</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untuk</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dimanfaatkan</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bagi</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pariwisata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dan</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rekreasi</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alam</a:t>
            </a:r>
            <a:r>
              <a:rPr lang="en-US" sz="2000" b="1" dirty="0">
                <a:solidFill>
                  <a:schemeClr val="tx1"/>
                </a:solidFill>
                <a:latin typeface="Times New Roman" panose="02020603050405020304" pitchFamily="18" charset="0"/>
                <a:cs typeface="Times New Roman" panose="02020603050405020304" pitchFamily="18" charset="0"/>
              </a:rPr>
              <a:t>.</a:t>
            </a:r>
          </a:p>
          <a:p>
            <a:pPr marL="457200" indent="-457200" algn="l">
              <a:buFont typeface="+mj-lt"/>
              <a:buAutoNum type="arabicPeriod"/>
            </a:pPr>
            <a:r>
              <a:rPr lang="en-US" sz="2000" b="1" dirty="0" err="1">
                <a:solidFill>
                  <a:schemeClr val="tx1"/>
                </a:solidFill>
                <a:latin typeface="Times New Roman" panose="02020603050405020304" pitchFamily="18" charset="0"/>
                <a:cs typeface="Times New Roman" panose="02020603050405020304" pitchFamily="18" charset="0"/>
              </a:rPr>
              <a:t>Kondisi</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lingkungan</a:t>
            </a:r>
            <a:r>
              <a:rPr lang="en-US" sz="2000" b="1" dirty="0">
                <a:solidFill>
                  <a:schemeClr val="tx1"/>
                </a:solidFill>
                <a:latin typeface="Times New Roman" panose="02020603050405020304" pitchFamily="18" charset="0"/>
                <a:cs typeface="Times New Roman" panose="02020603050405020304" pitchFamily="18" charset="0"/>
              </a:rPr>
              <a:t> yang </a:t>
            </a:r>
            <a:r>
              <a:rPr lang="en-US" sz="2000" b="1" dirty="0" err="1">
                <a:solidFill>
                  <a:schemeClr val="tx1"/>
                </a:solidFill>
                <a:latin typeface="Times New Roman" panose="02020603050405020304" pitchFamily="18" charset="0"/>
                <a:cs typeface="Times New Roman" panose="02020603050405020304" pitchFamily="18" charset="0"/>
              </a:rPr>
              <a:t>ada</a:t>
            </a:r>
            <a:r>
              <a:rPr lang="en-US" sz="2000" b="1" dirty="0">
                <a:solidFill>
                  <a:schemeClr val="tx1"/>
                </a:solidFill>
                <a:latin typeface="Times New Roman" panose="02020603050405020304" pitchFamily="18" charset="0"/>
                <a:cs typeface="Times New Roman" panose="02020603050405020304" pitchFamily="18" charset="0"/>
              </a:rPr>
              <a:t> di </a:t>
            </a:r>
            <a:r>
              <a:rPr lang="en-US" sz="2000" b="1" dirty="0" err="1">
                <a:solidFill>
                  <a:schemeClr val="tx1"/>
                </a:solidFill>
                <a:latin typeface="Times New Roman" panose="02020603050405020304" pitchFamily="18" charset="0"/>
                <a:cs typeface="Times New Roman" panose="02020603050405020304" pitchFamily="18" charset="0"/>
              </a:rPr>
              <a:t>sekitamya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bisa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mendukung</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upaya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suatu</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pengembangan</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pariwisata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alam</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a:solidFill>
                  <a:schemeClr val="tx1"/>
                </a:solidFill>
                <a:latin typeface="Times New Roman" panose="02020603050405020304" pitchFamily="18" charset="0"/>
                <a:cs typeface="Times New Roman" panose="02020603050405020304" pitchFamily="18" charset="0"/>
              </a:rPr>
              <a:t>sekitar</a:t>
            </a:r>
            <a:r>
              <a:rPr lang="en-US" sz="2000" b="1" dirty="0">
                <a:solidFill>
                  <a:schemeClr val="tx1"/>
                </a:solidFill>
                <a:latin typeface="Times New Roman" panose="02020603050405020304" pitchFamily="18" charset="0"/>
                <a:cs typeface="Times New Roman" panose="02020603050405020304" pitchFamily="18" charset="0"/>
              </a:rPr>
              <a:t>.</a:t>
            </a:r>
          </a:p>
          <a:p>
            <a:pPr algn="l"/>
            <a:endParaRPr lang="en-US"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47637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2456" y="195732"/>
            <a:ext cx="8596668" cy="1320800"/>
          </a:xfrm>
        </p:spPr>
        <p:txBody>
          <a:bodyPr>
            <a:normAutofit/>
          </a:bodyPr>
          <a:lstStyle/>
          <a:p>
            <a:pPr marL="742950" indent="-742950">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konservasi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Sumber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Daya</a:t>
            </a:r>
            <a:r>
              <a:rPr lang="en-US" sz="3200" dirty="0">
                <a:latin typeface="Times New Roman" panose="02020603050405020304" pitchFamily="18" charset="0"/>
                <a:cs typeface="Times New Roman" panose="02020603050405020304" pitchFamily="18" charset="0"/>
              </a:rPr>
              <a:t> Alam </a:t>
            </a:r>
            <a:r>
              <a:rPr lang="en-US" sz="3200" dirty="0" err="1">
                <a:latin typeface="Times New Roman" panose="02020603050405020304" pitchFamily="18" charset="0"/>
                <a:cs typeface="Times New Roman" panose="02020603050405020304" pitchFamily="18" charset="0"/>
              </a:rPr>
              <a:t>Hayati</a:t>
            </a: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32456" y="1516532"/>
            <a:ext cx="8886423" cy="3725169"/>
          </a:xfrm>
        </p:spPr>
        <p:txBody>
          <a:bodyPr>
            <a:normAutofit/>
          </a:bodyPr>
          <a:lstStyle/>
          <a:p>
            <a:pPr marL="0" indent="0">
              <a:buNone/>
            </a:pPr>
            <a:r>
              <a:rPr lang="en-US" sz="2400" b="1" dirty="0" err="1" smtClean="0">
                <a:latin typeface="Times New Roman" panose="02020603050405020304" pitchFamily="18" charset="0"/>
                <a:cs typeface="Times New Roman" panose="02020603050405020304" pitchFamily="18" charset="0"/>
              </a:rPr>
              <a:t>Pengertian</a:t>
            </a:r>
            <a:r>
              <a:rPr lang="en-US" sz="2400" b="1" dirty="0" smtClean="0">
                <a:latin typeface="Times New Roman" panose="02020603050405020304" pitchFamily="18" charset="0"/>
                <a:cs typeface="Times New Roman" panose="02020603050405020304" pitchFamily="18" charset="0"/>
              </a:rPr>
              <a:t>	</a:t>
            </a:r>
          </a:p>
          <a:p>
            <a:pPr marL="0" indent="0">
              <a:buNone/>
            </a:pP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Konservasi</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Sumber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Daya</a:t>
            </a:r>
            <a:r>
              <a:rPr lang="en-US" sz="2400" b="1" dirty="0">
                <a:latin typeface="Times New Roman" panose="02020603050405020304" pitchFamily="18" charset="0"/>
                <a:cs typeface="Times New Roman" panose="02020603050405020304" pitchFamily="18" charset="0"/>
              </a:rPr>
              <a:t> Alam </a:t>
            </a:r>
            <a:r>
              <a:rPr lang="en-US" sz="2400" b="1" dirty="0" err="1">
                <a:latin typeface="Times New Roman" panose="02020603050405020304" pitchFamily="18" charset="0"/>
                <a:cs typeface="Times New Roman" panose="02020603050405020304" pitchFamily="18" charset="0"/>
              </a:rPr>
              <a:t>Hayati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adalah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pengelolaan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sumber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daya</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alam</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bijaksana</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hayati</a:t>
            </a:r>
            <a:r>
              <a:rPr lang="en-US" sz="2400" b="1" dirty="0">
                <a:latin typeface="Times New Roman" panose="02020603050405020304" pitchFamily="18" charset="0"/>
                <a:cs typeface="Times New Roman" panose="02020603050405020304" pitchFamily="18" charset="0"/>
              </a:rPr>
              <a:t> yang </a:t>
            </a:r>
            <a:r>
              <a:rPr lang="en-US" sz="2400" b="1" dirty="0" err="1">
                <a:latin typeface="Times New Roman" panose="02020603050405020304" pitchFamily="18" charset="0"/>
                <a:cs typeface="Times New Roman" panose="02020603050405020304" pitchFamily="18" charset="0"/>
              </a:rPr>
              <a:t>pemanfaatannya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dilakukan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secara</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untuk</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menjamin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kesinambungan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persediaannya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dengan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tetap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memelihara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meningkatkan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kualitas</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keanekaragaman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dan</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nilainya</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62316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4561" y="1339403"/>
            <a:ext cx="10515600" cy="3966693"/>
          </a:xfrm>
        </p:spPr>
        <p:txBody>
          <a:bodyPr>
            <a:normAutofit/>
          </a:bodyPr>
          <a:lstStyle/>
          <a:p>
            <a:pPr marL="0" lvl="0" indent="0">
              <a:buNone/>
            </a:pPr>
            <a:r>
              <a:rPr lang="en-US" sz="2400" b="1" dirty="0" err="1">
                <a:latin typeface="Times New Roman" panose="02020603050405020304" pitchFamily="18" charset="0"/>
                <a:cs typeface="Times New Roman" panose="02020603050405020304" pitchFamily="18" charset="0"/>
              </a:rPr>
              <a:t>Konservasi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meliputi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tiga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hal</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yaitu</a:t>
            </a:r>
            <a:r>
              <a:rPr lang="en-US" sz="2400" b="1" dirty="0">
                <a:latin typeface="Times New Roman" panose="02020603050405020304" pitchFamily="18" charset="0"/>
                <a:cs typeface="Times New Roman" panose="02020603050405020304" pitchFamily="18" charset="0"/>
              </a:rPr>
              <a:t>:</a:t>
            </a:r>
          </a:p>
          <a:p>
            <a:pPr marL="0" lvl="0" indent="0">
              <a:buNone/>
            </a:pPr>
            <a:endParaRPr lang="en-US" sz="2000" b="1" dirty="0" smtClean="0">
              <a:latin typeface="Times New Roman" panose="02020603050405020304" pitchFamily="18" charset="0"/>
              <a:cs typeface="Times New Roman" panose="02020603050405020304" pitchFamily="18" charset="0"/>
            </a:endParaRPr>
          </a:p>
          <a:p>
            <a:pPr marL="457200" lvl="0" indent="-457200">
              <a:buFont typeface="+mj-lt"/>
              <a:buAutoNum type="alphaLcParenR"/>
            </a:pPr>
            <a:r>
              <a:rPr lang="en-US" sz="2000" b="1" dirty="0" err="1" smtClean="0">
                <a:latin typeface="Times New Roman" panose="02020603050405020304" pitchFamily="18" charset="0"/>
                <a:cs typeface="Times New Roman" panose="02020603050405020304" pitchFamily="18" charset="0"/>
              </a:rPr>
              <a:t>Perlindungan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berarti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melindungi</a:t>
            </a:r>
            <a:r>
              <a:rPr lang="en-US" sz="2000" b="1" dirty="0">
                <a:latin typeface="Times New Roman" panose="02020603050405020304" pitchFamily="18" charset="0"/>
                <a:cs typeface="Times New Roman" panose="02020603050405020304" pitchFamily="18" charset="0"/>
              </a:rPr>
              <a:t> proses </a:t>
            </a:r>
            <a:r>
              <a:rPr lang="en-US" sz="2000" b="1" dirty="0" err="1">
                <a:latin typeface="Times New Roman" panose="02020603050405020304" pitchFamily="18" charset="0"/>
                <a:cs typeface="Times New Roman" panose="02020603050405020304" pitchFamily="18" charset="0"/>
              </a:rPr>
              <a:t>ekologis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sistem</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penyangga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kehidupan</a:t>
            </a:r>
            <a:r>
              <a:rPr lang="en-US" sz="2000" b="1" dirty="0">
                <a:latin typeface="Times New Roman" panose="02020603050405020304" pitchFamily="18" charset="0"/>
                <a:cs typeface="Times New Roman" panose="02020603050405020304" pitchFamily="18" charset="0"/>
              </a:rPr>
              <a:t>.</a:t>
            </a:r>
          </a:p>
          <a:p>
            <a:pPr marL="457200" lvl="0" indent="-457200">
              <a:buFont typeface="+mj-lt"/>
              <a:buAutoNum type="alphaLcParenR"/>
            </a:pPr>
            <a:r>
              <a:rPr lang="en-US" sz="2000" b="1" dirty="0" err="1" smtClean="0">
                <a:latin typeface="Times New Roman" panose="02020603050405020304" pitchFamily="18" charset="0"/>
                <a:cs typeface="Times New Roman" panose="02020603050405020304" pitchFamily="18" charset="0"/>
              </a:rPr>
              <a:t>Pelestarian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berarti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melestarikan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sumber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keanekaragaman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hayati</a:t>
            </a:r>
            <a:r>
              <a:rPr lang="en-US" sz="2000" b="1" dirty="0">
                <a:latin typeface="Times New Roman" panose="02020603050405020304" pitchFamily="18" charset="0"/>
                <a:cs typeface="Times New Roman" panose="02020603050405020304" pitchFamily="18" charset="0"/>
              </a:rPr>
              <a:t>.</a:t>
            </a:r>
          </a:p>
          <a:p>
            <a:pPr marL="457200" lvl="0" indent="-457200">
              <a:buFont typeface="+mj-lt"/>
              <a:buAutoNum type="alphaLcParenR"/>
            </a:pPr>
            <a:r>
              <a:rPr lang="en-US" sz="2000" b="1" dirty="0" smtClean="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Pemanfaatan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berarti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memanfaatkan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secara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bijaksana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sumber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alam</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lingkungannya</a:t>
            </a:r>
            <a:r>
              <a:rPr lang="en-US" sz="2000" b="1" dirty="0">
                <a:latin typeface="Times New Roman" panose="02020603050405020304" pitchFamily="18" charset="0"/>
                <a:cs typeface="Times New Roman" panose="02020603050405020304" pitchFamily="18" charset="0"/>
              </a:rPr>
              <a:t>.</a:t>
            </a:r>
          </a:p>
          <a:p>
            <a:pPr marL="0" indent="0">
              <a:buNone/>
            </a:pPr>
            <a:endParaRPr lang="en-US" sz="2000" b="1" dirty="0"/>
          </a:p>
        </p:txBody>
      </p:sp>
    </p:spTree>
    <p:extLst>
      <p:ext uri="{BB962C8B-B14F-4D97-AF65-F5344CB8AC3E}">
        <p14:creationId xmlns:p14="http://schemas.microsoft.com/office/powerpoint/2010/main" val="22349590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77284" y="1133341"/>
            <a:ext cx="7920507" cy="4687909"/>
          </a:xfrm>
        </p:spPr>
        <p:txBody>
          <a:bodyPr>
            <a:normAutofit/>
          </a:bodyPr>
          <a:lstStyle/>
          <a:p>
            <a:pPr marL="0" lvl="0" indent="0">
              <a:buNone/>
            </a:pPr>
            <a:r>
              <a:rPr lang="en-US" sz="2400" dirty="0" err="1">
                <a:latin typeface="Times New Roman" panose="02020603050405020304" pitchFamily="18" charset="0"/>
                <a:cs typeface="Times New Roman" panose="02020603050405020304" pitchFamily="18" charset="0"/>
              </a:rPr>
              <a:t>Macam-macam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Contoh</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Bentuk</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Konservasi</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Alam </a:t>
            </a:r>
            <a:r>
              <a:rPr lang="en-US" sz="2400" dirty="0" err="1" smtClean="0">
                <a:latin typeface="Times New Roman" panose="02020603050405020304" pitchFamily="18" charset="0"/>
                <a:cs typeface="Times New Roman" panose="02020603050405020304" pitchFamily="18" charset="0"/>
              </a:rPr>
              <a:t>Tempat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konservasi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keanekaragaman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hayati</a:t>
            </a:r>
            <a:r>
              <a:rPr lang="en-US" sz="2400" dirty="0">
                <a:latin typeface="Times New Roman" panose="02020603050405020304" pitchFamily="18" charset="0"/>
                <a:cs typeface="Times New Roman" panose="02020603050405020304" pitchFamily="18" charset="0"/>
              </a:rPr>
              <a:t> di Indonesia yang </a:t>
            </a:r>
            <a:r>
              <a:rPr lang="en-US" sz="2400" dirty="0" err="1">
                <a:latin typeface="Times New Roman" panose="02020603050405020304" pitchFamily="18" charset="0"/>
                <a:cs typeface="Times New Roman" panose="02020603050405020304" pitchFamily="18" charset="0"/>
              </a:rPr>
              <a:t>telah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diresmikan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pemerintah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misalnya</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berupa</a:t>
            </a:r>
            <a:r>
              <a:rPr lang="en-US" sz="2400" dirty="0" smtClean="0">
                <a:latin typeface="Times New Roman" panose="02020603050405020304" pitchFamily="18" charset="0"/>
                <a:cs typeface="Times New Roman" panose="02020603050405020304" pitchFamily="18" charset="0"/>
              </a:rPr>
              <a:t>:</a:t>
            </a:r>
          </a:p>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Cagar</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t>
            </a:r>
            <a:r>
              <a:rPr lang="en-US" sz="2400" dirty="0" err="1" smtClean="0">
                <a:latin typeface="Times New Roman" panose="02020603050405020304" pitchFamily="18" charset="0"/>
                <a:cs typeface="Times New Roman" panose="02020603050405020304" pitchFamily="18" charset="0"/>
              </a:rPr>
              <a:t>uaka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margasatwa</a:t>
            </a:r>
            <a:r>
              <a:rPr lang="en-US" sz="2400" dirty="0" smtClean="0">
                <a:latin typeface="Times New Roman" panose="02020603050405020304" pitchFamily="18" charset="0"/>
                <a:cs typeface="Times New Roman" panose="02020603050405020304" pitchFamily="18" charset="0"/>
              </a:rPr>
              <a:t>. </a:t>
            </a:r>
          </a:p>
          <a:p>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t>
            </a:r>
            <a:r>
              <a:rPr lang="en-US" sz="2400" dirty="0" err="1" smtClean="0">
                <a:latin typeface="Times New Roman" panose="02020603050405020304" pitchFamily="18" charset="0"/>
                <a:cs typeface="Times New Roman" panose="02020603050405020304" pitchFamily="18" charset="0"/>
              </a:rPr>
              <a:t>utan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lindung</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Taman </a:t>
            </a:r>
            <a:r>
              <a:rPr lang="en-US" sz="2400" dirty="0" err="1" smtClean="0">
                <a:latin typeface="Times New Roman" panose="02020603050405020304" pitchFamily="18" charset="0"/>
                <a:cs typeface="Times New Roman" panose="02020603050405020304" pitchFamily="18" charset="0"/>
              </a:rPr>
              <a:t>laut</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Taman </a:t>
            </a:r>
            <a:r>
              <a:rPr lang="en-US" sz="2400" dirty="0" err="1">
                <a:latin typeface="Times New Roman" panose="02020603050405020304" pitchFamily="18" charset="0"/>
                <a:cs typeface="Times New Roman" panose="02020603050405020304" pitchFamily="18" charset="0"/>
              </a:rPr>
              <a:t>hutan</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raya</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Kebun</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raya</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034026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65915"/>
            <a:ext cx="10515600" cy="5164429"/>
          </a:xfrm>
        </p:spPr>
        <p:txBody>
          <a:bodyPr>
            <a:normAutofit/>
          </a:bodyPr>
          <a:lstStyle/>
          <a:p>
            <a:pPr marL="0" lvl="0" indent="0">
              <a:buNone/>
            </a:pPr>
            <a:r>
              <a:rPr lang="en-US" sz="2400" dirty="0" err="1">
                <a:latin typeface="Times New Roman" panose="02020603050405020304" pitchFamily="18" charset="0"/>
                <a:cs typeface="Times New Roman" panose="02020603050405020304" pitchFamily="18" charset="0"/>
              </a:rPr>
              <a:t>Jenis-jenis</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sumber</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alam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Berdasarkan</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kemungkinan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pemulihannya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ada</a:t>
            </a:r>
            <a:r>
              <a:rPr lang="en-US" sz="2400" dirty="0">
                <a:latin typeface="Times New Roman" panose="02020603050405020304" pitchFamily="18" charset="0"/>
                <a:cs typeface="Times New Roman" panose="02020603050405020304" pitchFamily="18" charset="0"/>
              </a:rPr>
              <a:t> 2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macam</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yaitu</a:t>
            </a:r>
            <a:r>
              <a:rPr lang="en-US" sz="2400" dirty="0">
                <a:latin typeface="Times New Roman" panose="02020603050405020304" pitchFamily="18" charset="0"/>
                <a:cs typeface="Times New Roman" panose="02020603050405020304" pitchFamily="18" charset="0"/>
              </a:rPr>
              <a:t> :</a:t>
            </a:r>
          </a:p>
          <a:p>
            <a:pPr marL="457200" lvl="0" indent="-457200">
              <a:buFont typeface="+mj-lt"/>
              <a:buAutoNum type="arabicPeriod"/>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Renevable</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dapat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dipulihkan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diperbaharui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yaitu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dapat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dipakai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kembali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setelah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diadakan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beberapa</a:t>
            </a:r>
            <a:r>
              <a:rPr lang="en-US" sz="2400" dirty="0">
                <a:latin typeface="Times New Roman" panose="02020603050405020304" pitchFamily="18" charset="0"/>
                <a:cs typeface="Times New Roman" panose="02020603050405020304" pitchFamily="18" charset="0"/>
              </a:rPr>
              <a:t> proses. </a:t>
            </a:r>
            <a:r>
              <a:rPr lang="en-US" sz="2400" dirty="0" err="1">
                <a:latin typeface="Times New Roman" panose="02020603050405020304" pitchFamily="18" charset="0"/>
                <a:cs typeface="Times New Roman" panose="02020603050405020304" pitchFamily="18" charset="0"/>
              </a:rPr>
              <a:t>Contoh</a:t>
            </a:r>
            <a:r>
              <a:rPr lang="en-US" sz="2400" dirty="0">
                <a:latin typeface="Times New Roman" panose="02020603050405020304" pitchFamily="18" charset="0"/>
                <a:cs typeface="Times New Roman" panose="02020603050405020304" pitchFamily="18" charset="0"/>
              </a:rPr>
              <a:t> : air, </a:t>
            </a:r>
            <a:r>
              <a:rPr lang="en-US" sz="2400" dirty="0" err="1">
                <a:latin typeface="Times New Roman" panose="02020603050405020304" pitchFamily="18" charset="0"/>
                <a:cs typeface="Times New Roman" panose="02020603050405020304" pitchFamily="18" charset="0"/>
              </a:rPr>
              <a:t>pohon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hewan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lain-lain.</a:t>
            </a:r>
          </a:p>
          <a:p>
            <a:pPr marL="457200" lvl="0" indent="-457200">
              <a:buFont typeface="+mj-lt"/>
              <a:buAutoNum type="arabicPeriod"/>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Anrenevable</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yaitu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tidak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dapat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diperbarui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dipulihkan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apabila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dipakai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terus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menerus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habis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tidaka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dapat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diperbarui</a:t>
            </a:r>
            <a:r>
              <a:rPr lang="en-US" sz="2400" dirty="0">
                <a:latin typeface="Times New Roman" panose="02020603050405020304" pitchFamily="18" charset="0"/>
                <a:cs typeface="Times New Roman" panose="02020603050405020304" pitchFamily="18" charset="0"/>
              </a:rPr>
              <a:t>.</a:t>
            </a:r>
          </a:p>
          <a:p>
            <a:pPr marL="0" lvl="0" indent="0">
              <a:buNone/>
            </a:pPr>
            <a:r>
              <a:rPr lang="en-US" sz="2400" dirty="0" err="1">
                <a:latin typeface="Times New Roman" panose="02020603050405020304" pitchFamily="18" charset="0"/>
                <a:cs typeface="Times New Roman" panose="02020603050405020304" pitchFamily="18" charset="0"/>
              </a:rPr>
              <a:t>Contoh</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minyak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bumi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batubara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Emas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lain-lain.</a:t>
            </a:r>
          </a:p>
        </p:txBody>
      </p:sp>
    </p:spTree>
    <p:extLst>
      <p:ext uri="{BB962C8B-B14F-4D97-AF65-F5344CB8AC3E}">
        <p14:creationId xmlns:p14="http://schemas.microsoft.com/office/powerpoint/2010/main" val="13104234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47731"/>
            <a:ext cx="10515600" cy="5970901"/>
          </a:xfrm>
        </p:spPr>
        <p:txBody>
          <a:bodyPr>
            <a:normAutofit/>
          </a:bodyPr>
          <a:lstStyle/>
          <a:p>
            <a:pPr marL="0" lvl="0" indent="0">
              <a:buNone/>
            </a:pPr>
            <a:r>
              <a:rPr lang="en-US" sz="2400" dirty="0" err="1">
                <a:latin typeface="Times New Roman" panose="02020603050405020304" pitchFamily="18" charset="0"/>
                <a:cs typeface="Times New Roman" panose="02020603050405020304" pitchFamily="18" charset="0"/>
              </a:rPr>
              <a:t>Contoh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konservasi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di Indonesia</a:t>
            </a:r>
          </a:p>
          <a:p>
            <a:pPr marL="457200" lvl="0" indent="-457200">
              <a:buFont typeface="+mj-lt"/>
              <a:buAutoNum type="arabicPeriod"/>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Kawasan</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suaka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adalah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kawasan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ciri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tertentu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didarat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diperairan</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mempunyai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fungsi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pokok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sebagai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kawasan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pengawetan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keanekaragaman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tumbuhan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satwa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ekosistemnya</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juga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berfungsi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sebagai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wilayah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penyangga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kehidupan</a:t>
            </a:r>
            <a:r>
              <a:rPr lang="en-US" sz="2400" dirty="0">
                <a:latin typeface="Times New Roman" panose="02020603050405020304" pitchFamily="18" charset="0"/>
                <a:cs typeface="Times New Roman" panose="02020603050405020304" pitchFamily="18" charset="0"/>
              </a:rPr>
              <a:t>.</a:t>
            </a:r>
          </a:p>
          <a:p>
            <a:pPr marL="457200" lvl="0" indent="-457200">
              <a:buFont typeface="+mj-lt"/>
              <a:buAutoNum type="arabicPeriod"/>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Kawasan</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pelestarian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adalah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kawasan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ciri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tertentu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didarat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maupun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diperairan</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mempunyai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fungsi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perlindungan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sistem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penyangga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kehidupan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pengawetan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keanekaragaman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jenis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tumbuhan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satwa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serta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pemanfaatannya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secara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lestari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hayati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ekosistemnya</a:t>
            </a:r>
            <a:r>
              <a:rPr lang="en-US" sz="2400" dirty="0">
                <a:latin typeface="Times New Roman" panose="02020603050405020304" pitchFamily="18" charset="0"/>
                <a:cs typeface="Times New Roman" panose="02020603050405020304" pitchFamily="18" charset="0"/>
              </a:rPr>
              <a:t>.</a:t>
            </a:r>
          </a:p>
          <a:p>
            <a:pPr marL="457200" lvl="0" indent="-457200">
              <a:buFont typeface="+mj-lt"/>
              <a:buAutoNum type="arabicPeriod"/>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Cagar</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adalah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hutan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suaka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berhubungan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keadaan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khas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termasuk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hewani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nabati</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perlu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dilindungi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untuk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kepentingan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ilmu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pengetahuan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kebudayaan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Selain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contoh</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disebutkan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diatas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tentunya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masih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banyak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contoh</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lainnya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seperti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melakukan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reboisasi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membuang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sampah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tempatnya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tidak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melakukan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penebangan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hutan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secara</a:t>
            </a:r>
            <a:r>
              <a:rPr lang="en-US" sz="2400" dirty="0">
                <a:latin typeface="Times New Roman" panose="02020603050405020304" pitchFamily="18" charset="0"/>
                <a:cs typeface="Times New Roman" panose="02020603050405020304" pitchFamily="18" charset="0"/>
              </a:rPr>
              <a:t> liar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lain-lain.</a:t>
            </a:r>
          </a:p>
        </p:txBody>
      </p:sp>
    </p:spTree>
    <p:extLst>
      <p:ext uri="{BB962C8B-B14F-4D97-AF65-F5344CB8AC3E}">
        <p14:creationId xmlns:p14="http://schemas.microsoft.com/office/powerpoint/2010/main" val="27473726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772" y="540913"/>
            <a:ext cx="10515600" cy="1094704"/>
          </a:xfrm>
        </p:spPr>
        <p:txBody>
          <a:bodyPr>
            <a:normAutofit/>
          </a:bodyPr>
          <a:lstStyle/>
          <a:p>
            <a:pPr marL="457200" indent="-457200">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SDA non </a:t>
            </a:r>
            <a:r>
              <a:rPr lang="en-US" sz="3200" dirty="0" err="1" smtClean="0">
                <a:latin typeface="Times New Roman" panose="02020603050405020304" pitchFamily="18" charset="0"/>
                <a:cs typeface="Times New Roman" panose="02020603050405020304" pitchFamily="18" charset="0"/>
              </a:rPr>
              <a:t>Hayati</a:t>
            </a:r>
            <a:endParaRPr 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38766" y="1635617"/>
            <a:ext cx="9929611" cy="4116343"/>
          </a:xfrm>
        </p:spPr>
        <p:txBody>
          <a:bodyPr/>
          <a:lstStyle/>
          <a:p>
            <a:pPr marL="0" indent="0">
              <a:buNone/>
            </a:pPr>
            <a:r>
              <a:rPr lang="en-US" sz="2400" b="1" dirty="0" err="1" smtClean="0">
                <a:latin typeface="Times New Roman" panose="02020603050405020304" pitchFamily="18" charset="0"/>
                <a:cs typeface="Times New Roman" panose="02020603050405020304" pitchFamily="18" charset="0"/>
              </a:rPr>
              <a:t>pengertian</a:t>
            </a:r>
            <a:endParaRPr lang="en-US" sz="2400" b="1" dirty="0" smtClean="0">
              <a:latin typeface="Times New Roman" panose="02020603050405020304" pitchFamily="18" charset="0"/>
              <a:cs typeface="Times New Roman" panose="02020603050405020304" pitchFamily="18" charset="0"/>
            </a:endParaRPr>
          </a:p>
          <a:p>
            <a:pPr marL="0" indent="0">
              <a:buNone/>
            </a:pP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Sumber</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daya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alam</a:t>
            </a:r>
            <a:r>
              <a:rPr lang="en-US" sz="2400" b="1" dirty="0">
                <a:latin typeface="Times New Roman" panose="02020603050405020304" pitchFamily="18" charset="0"/>
                <a:cs typeface="Times New Roman" panose="02020603050405020304" pitchFamily="18" charset="0"/>
              </a:rPr>
              <a:t> non </a:t>
            </a:r>
            <a:r>
              <a:rPr lang="en-US" sz="2400" b="1" dirty="0" err="1">
                <a:latin typeface="Times New Roman" panose="02020603050405020304" pitchFamily="18" charset="0"/>
                <a:cs typeface="Times New Roman" panose="02020603050405020304" pitchFamily="18" charset="0"/>
              </a:rPr>
              <a:t>hayati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dikenal</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juga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dengan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istilah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hlinkClick r:id="rId2"/>
              </a:rPr>
              <a:t>sumber</a:t>
            </a:r>
            <a:r>
              <a:rPr lang="en-US" sz="2400" b="1" dirty="0">
                <a:latin typeface="Times New Roman" panose="02020603050405020304" pitchFamily="18" charset="0"/>
                <a:cs typeface="Times New Roman" panose="02020603050405020304" pitchFamily="18" charset="0"/>
                <a:hlinkClick r:id="rId2"/>
              </a:rPr>
              <a:t> </a:t>
            </a:r>
            <a:r>
              <a:rPr lang="en-US" sz="2400" b="1" dirty="0" err="1">
                <a:latin typeface="Times New Roman" panose="02020603050405020304" pitchFamily="18" charset="0"/>
                <a:cs typeface="Times New Roman" panose="02020603050405020304" pitchFamily="18" charset="0"/>
                <a:hlinkClick r:id="rId2"/>
              </a:rPr>
              <a:t>daya</a:t>
            </a:r>
            <a:r>
              <a:rPr lang="en-US" sz="2400" b="1" dirty="0">
                <a:latin typeface="Times New Roman" panose="02020603050405020304" pitchFamily="18" charset="0"/>
                <a:cs typeface="Times New Roman" panose="02020603050405020304" pitchFamily="18" charset="0"/>
                <a:hlinkClick r:id="rId2"/>
              </a:rPr>
              <a:t> </a:t>
            </a:r>
            <a:r>
              <a:rPr lang="en-US" sz="2400" b="1" dirty="0" err="1">
                <a:latin typeface="Times New Roman" panose="02020603050405020304" pitchFamily="18" charset="0"/>
                <a:cs typeface="Times New Roman" panose="02020603050405020304" pitchFamily="18" charset="0"/>
                <a:hlinkClick r:id="rId2"/>
              </a:rPr>
              <a:t>alam</a:t>
            </a:r>
            <a:r>
              <a:rPr lang="en-US" sz="2400" b="1" dirty="0">
                <a:latin typeface="Times New Roman" panose="02020603050405020304" pitchFamily="18" charset="0"/>
                <a:cs typeface="Times New Roman" panose="02020603050405020304" pitchFamily="18" charset="0"/>
                <a:hlinkClick r:id="rId2"/>
              </a:rPr>
              <a:t> </a:t>
            </a:r>
            <a:r>
              <a:rPr lang="en-US" sz="2400" b="1" dirty="0" err="1">
                <a:latin typeface="Times New Roman" panose="02020603050405020304" pitchFamily="18" charset="0"/>
                <a:cs typeface="Times New Roman" panose="02020603050405020304" pitchFamily="18" charset="0"/>
                <a:hlinkClick r:id="rId2"/>
              </a:rPr>
              <a:t>abiotik</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Frase</a:t>
            </a:r>
            <a:r>
              <a:rPr lang="en-US" sz="2400" b="1" dirty="0">
                <a:latin typeface="Times New Roman" panose="02020603050405020304" pitchFamily="18" charset="0"/>
                <a:cs typeface="Times New Roman" panose="02020603050405020304" pitchFamily="18" charset="0"/>
              </a:rPr>
              <a:t> ‘non- </a:t>
            </a:r>
            <a:r>
              <a:rPr lang="en-US" sz="2400" b="1" dirty="0" err="1">
                <a:latin typeface="Times New Roman" panose="02020603050405020304" pitchFamily="18" charset="0"/>
                <a:cs typeface="Times New Roman" panose="02020603050405020304" pitchFamily="18" charset="0"/>
              </a:rPr>
              <a:t>hayati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dapat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diartikan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tak</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hidup</a:t>
            </a:r>
            <a:r>
              <a:rPr lang="en-US" sz="2400" b="1" dirty="0">
                <a:latin typeface="Times New Roman" panose="02020603050405020304" pitchFamily="18" charset="0"/>
                <a:cs typeface="Times New Roman" panose="02020603050405020304" pitchFamily="18" charset="0"/>
              </a:rPr>
              <a:t>’. Dari </a:t>
            </a:r>
            <a:r>
              <a:rPr lang="en-US" sz="2400" b="1" dirty="0" err="1">
                <a:latin typeface="Times New Roman" panose="02020603050405020304" pitchFamily="18" charset="0"/>
                <a:cs typeface="Times New Roman" panose="02020603050405020304" pitchFamily="18" charset="0"/>
              </a:rPr>
              <a:t>arti</a:t>
            </a:r>
            <a:r>
              <a:rPr lang="en-US" sz="2400" b="1" dirty="0">
                <a:latin typeface="Times New Roman" panose="02020603050405020304" pitchFamily="18" charset="0"/>
                <a:cs typeface="Times New Roman" panose="02020603050405020304" pitchFamily="18" charset="0"/>
              </a:rPr>
              <a:t> kata </a:t>
            </a:r>
            <a:r>
              <a:rPr lang="en-US" sz="2400" b="1" dirty="0" err="1">
                <a:latin typeface="Times New Roman" panose="02020603050405020304" pitchFamily="18" charset="0"/>
                <a:cs typeface="Times New Roman" panose="02020603050405020304" pitchFamily="18" charset="0"/>
              </a:rPr>
              <a:t>tersebut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dapat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diambil</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pengertian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bahwa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sumber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daya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alam</a:t>
            </a:r>
            <a:r>
              <a:rPr lang="en-US" sz="2400" b="1" dirty="0">
                <a:latin typeface="Times New Roman" panose="02020603050405020304" pitchFamily="18" charset="0"/>
                <a:cs typeface="Times New Roman" panose="02020603050405020304" pitchFamily="18" charset="0"/>
              </a:rPr>
              <a:t> non </a:t>
            </a:r>
            <a:r>
              <a:rPr lang="en-US" sz="2400" b="1" dirty="0" err="1">
                <a:latin typeface="Times New Roman" panose="02020603050405020304" pitchFamily="18" charset="0"/>
                <a:cs typeface="Times New Roman" panose="02020603050405020304" pitchFamily="18" charset="0"/>
              </a:rPr>
              <a:t>hayati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adalah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sumber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daya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alam</a:t>
            </a:r>
            <a:r>
              <a:rPr lang="en-US" sz="2400" b="1" dirty="0">
                <a:latin typeface="Times New Roman" panose="02020603050405020304" pitchFamily="18" charset="0"/>
                <a:cs typeface="Times New Roman" panose="02020603050405020304" pitchFamily="18" charset="0"/>
              </a:rPr>
              <a:t> yang </a:t>
            </a:r>
            <a:r>
              <a:rPr lang="en-US" sz="2400" b="1" dirty="0" err="1">
                <a:latin typeface="Times New Roman" panose="02020603050405020304" pitchFamily="18" charset="0"/>
                <a:cs typeface="Times New Roman" panose="02020603050405020304" pitchFamily="18" charset="0"/>
              </a:rPr>
              <a:t>berasal</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komponen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tak</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hidup</a:t>
            </a:r>
            <a:r>
              <a:rPr lang="en-US" sz="24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7857026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8498" y="875764"/>
            <a:ext cx="10057327" cy="4803819"/>
          </a:xfrm>
        </p:spPr>
        <p:txBody>
          <a:bodyPr>
            <a:normAutofit/>
          </a:bodyPr>
          <a:lstStyle/>
          <a:p>
            <a:pPr marL="0" indent="0">
              <a:buNone/>
            </a:pPr>
            <a:r>
              <a:rPr lang="en-US" sz="2000" b="1" dirty="0" err="1">
                <a:latin typeface="Times New Roman" panose="02020603050405020304" pitchFamily="18" charset="0"/>
                <a:cs typeface="Times New Roman" panose="02020603050405020304" pitchFamily="18" charset="0"/>
              </a:rPr>
              <a:t>Konservasi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Sumber</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Daya</a:t>
            </a:r>
            <a:r>
              <a:rPr lang="en-US" sz="2000" b="1" dirty="0">
                <a:latin typeface="Times New Roman" panose="02020603050405020304" pitchFamily="18" charset="0"/>
                <a:cs typeface="Times New Roman" panose="02020603050405020304" pitchFamily="18" charset="0"/>
              </a:rPr>
              <a:t> Alam non </a:t>
            </a:r>
            <a:r>
              <a:rPr lang="en-US" sz="2000" b="1" dirty="0" err="1">
                <a:latin typeface="Times New Roman" panose="02020603050405020304" pitchFamily="18" charset="0"/>
                <a:cs typeface="Times New Roman" panose="02020603050405020304" pitchFamily="18" charset="0"/>
              </a:rPr>
              <a:t>hayati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terdiri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atas</a:t>
            </a:r>
            <a:r>
              <a:rPr lang="en-US" sz="2000" b="1" dirty="0">
                <a:latin typeface="Times New Roman" panose="02020603050405020304" pitchFamily="18" charset="0"/>
                <a:cs typeface="Times New Roman" panose="02020603050405020304" pitchFamily="18" charset="0"/>
              </a:rPr>
              <a:t> :</a:t>
            </a:r>
          </a:p>
          <a:p>
            <a:pPr marL="457200" indent="-457200">
              <a:buFont typeface="+mj-lt"/>
              <a:buAutoNum type="arabicPeriod"/>
            </a:pPr>
            <a:r>
              <a:rPr lang="en-US" sz="2000" b="1" dirty="0" smtClean="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Konservasi</a:t>
            </a:r>
            <a:r>
              <a:rPr lang="en-US" sz="2000" b="1" dirty="0">
                <a:latin typeface="Times New Roman" panose="02020603050405020304" pitchFamily="18" charset="0"/>
                <a:cs typeface="Times New Roman" panose="02020603050405020304" pitchFamily="18" charset="0"/>
              </a:rPr>
              <a:t> Tanah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Air,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Pengelolaan</a:t>
            </a:r>
            <a:r>
              <a:rPr lang="en-US" sz="2000" b="1" dirty="0">
                <a:latin typeface="Times New Roman" panose="02020603050405020304" pitchFamily="18" charset="0"/>
                <a:cs typeface="Times New Roman" panose="02020603050405020304" pitchFamily="18" charset="0"/>
              </a:rPr>
              <a:t> Daerah </a:t>
            </a:r>
            <a:r>
              <a:rPr lang="en-US" sz="2000" b="1" dirty="0" err="1">
                <a:latin typeface="Times New Roman" panose="02020603050405020304" pitchFamily="18" charset="0"/>
                <a:cs typeface="Times New Roman" panose="02020603050405020304" pitchFamily="18" charset="0"/>
              </a:rPr>
              <a:t>Aliran</a:t>
            </a:r>
            <a:r>
              <a:rPr lang="en-US" sz="2000" b="1" dirty="0">
                <a:latin typeface="Times New Roman" panose="02020603050405020304" pitchFamily="18" charset="0"/>
                <a:cs typeface="Times New Roman" panose="02020603050405020304" pitchFamily="18" charset="0"/>
              </a:rPr>
              <a:t> Sungai</a:t>
            </a:r>
          </a:p>
          <a:p>
            <a:pPr marL="0" indent="0">
              <a:buNone/>
            </a:pP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Konservasi</a:t>
            </a:r>
            <a:r>
              <a:rPr lang="en-US" sz="2000" b="1" dirty="0" smtClean="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tanah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diartikan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sebagai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penempatan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setiap</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bidang</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tanah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pada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cara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penggunaan</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sesuai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dengan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kemampuan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tanah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tersebut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memperlakukannya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sesuai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dengan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syarat-syarat</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diperlukan</a:t>
            </a:r>
            <a:r>
              <a:rPr lang="en-US" sz="2000" b="1" dirty="0">
                <a:latin typeface="Times New Roman" panose="02020603050405020304" pitchFamily="18" charset="0"/>
                <a:cs typeface="Times New Roman" panose="02020603050405020304" pitchFamily="18" charset="0"/>
              </a:rPr>
              <a:t> agar </a:t>
            </a:r>
            <a:r>
              <a:rPr lang="en-US" sz="2000" b="1" dirty="0" err="1">
                <a:latin typeface="Times New Roman" panose="02020603050405020304" pitchFamily="18" charset="0"/>
                <a:cs typeface="Times New Roman" panose="02020603050405020304" pitchFamily="18" charset="0"/>
              </a:rPr>
              <a:t>tidak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terjadi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kerusakan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tanah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Sedangkan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konservasi</a:t>
            </a:r>
            <a:r>
              <a:rPr lang="en-US" sz="2000" b="1" dirty="0">
                <a:latin typeface="Times New Roman" panose="02020603050405020304" pitchFamily="18" charset="0"/>
                <a:cs typeface="Times New Roman" panose="02020603050405020304" pitchFamily="18" charset="0"/>
              </a:rPr>
              <a:t> air </a:t>
            </a:r>
            <a:r>
              <a:rPr lang="en-US" sz="2000" b="1" dirty="0" err="1">
                <a:latin typeface="Times New Roman" panose="02020603050405020304" pitchFamily="18" charset="0"/>
                <a:cs typeface="Times New Roman" panose="02020603050405020304" pitchFamily="18" charset="0"/>
              </a:rPr>
              <a:t>pada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prinsipnya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adalah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penggunaan</a:t>
            </a:r>
            <a:r>
              <a:rPr lang="en-US" sz="2000" b="1" dirty="0">
                <a:latin typeface="Times New Roman" panose="02020603050405020304" pitchFamily="18" charset="0"/>
                <a:cs typeface="Times New Roman" panose="02020603050405020304" pitchFamily="18" charset="0"/>
              </a:rPr>
              <a:t> air yang </a:t>
            </a:r>
            <a:r>
              <a:rPr lang="en-US" sz="2000" b="1" dirty="0" err="1">
                <a:latin typeface="Times New Roman" panose="02020603050405020304" pitchFamily="18" charset="0"/>
                <a:cs typeface="Times New Roman" panose="02020603050405020304" pitchFamily="18" charset="0"/>
              </a:rPr>
              <a:t>jatuh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tanah</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seefisien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mungkin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pengaturan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waktu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aliran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sehingga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tidak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terjadi</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banjir</a:t>
            </a:r>
            <a:r>
              <a:rPr lang="en-US" sz="2000" b="1" dirty="0">
                <a:latin typeface="Times New Roman" panose="02020603050405020304" pitchFamily="18" charset="0"/>
                <a:cs typeface="Times New Roman" panose="02020603050405020304" pitchFamily="18" charset="0"/>
              </a:rPr>
              <a:t> yang </a:t>
            </a:r>
            <a:r>
              <a:rPr lang="en-US" sz="2000" b="1" dirty="0" err="1">
                <a:latin typeface="Times New Roman" panose="02020603050405020304" pitchFamily="18" charset="0"/>
                <a:cs typeface="Times New Roman" panose="02020603050405020304" pitchFamily="18" charset="0"/>
              </a:rPr>
              <a:t>merusak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terdapat</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cukup</a:t>
            </a:r>
            <a:r>
              <a:rPr lang="en-US" sz="2000" b="1" dirty="0">
                <a:latin typeface="Times New Roman" panose="02020603050405020304" pitchFamily="18" charset="0"/>
                <a:cs typeface="Times New Roman" panose="02020603050405020304" pitchFamily="18" charset="0"/>
              </a:rPr>
              <a:t> air </a:t>
            </a:r>
            <a:r>
              <a:rPr lang="en-US" sz="2000" b="1" dirty="0" err="1">
                <a:latin typeface="Times New Roman" panose="02020603050405020304" pitchFamily="18" charset="0"/>
                <a:cs typeface="Times New Roman" panose="02020603050405020304" pitchFamily="18" charset="0"/>
              </a:rPr>
              <a:t>pada</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waktu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musim</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kemarau</a:t>
            </a:r>
            <a:r>
              <a:rPr lang="en-US" sz="2000"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700979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318" y="850006"/>
            <a:ext cx="10160358" cy="4623516"/>
          </a:xfrm>
        </p:spPr>
        <p:txBody>
          <a:bodyPr>
            <a:normAutofit/>
          </a:bodyPr>
          <a:lstStyle/>
          <a:p>
            <a:pPr marL="0" lvl="0" indent="0">
              <a:buNone/>
            </a:pPr>
            <a:r>
              <a:rPr lang="en-US" sz="2400" dirty="0" err="1" smtClean="0">
                <a:latin typeface="Times New Roman" panose="02020603050405020304" pitchFamily="18" charset="0"/>
                <a:cs typeface="Times New Roman" panose="02020603050405020304" pitchFamily="18" charset="0"/>
              </a:rPr>
              <a:t>Konservasi</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Energi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Mineral</a:t>
            </a:r>
          </a:p>
          <a:p>
            <a:pPr marL="0" lvl="0"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Energi</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didefinisikan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sebagai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kemampuan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untuk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melakukan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kerja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Beberapa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hal</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perlu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diperhatikan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penggunaan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energi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supaya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berkelanjutan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antara</a:t>
            </a:r>
            <a:r>
              <a:rPr lang="en-US" sz="2400" dirty="0">
                <a:latin typeface="Times New Roman" panose="02020603050405020304" pitchFamily="18" charset="0"/>
                <a:cs typeface="Times New Roman" panose="02020603050405020304" pitchFamily="18" charset="0"/>
              </a:rPr>
              <a:t> lain </a:t>
            </a:r>
            <a:r>
              <a:rPr lang="en-US" sz="2400" dirty="0" err="1">
                <a:latin typeface="Times New Roman" panose="02020603050405020304" pitchFamily="18" charset="0"/>
                <a:cs typeface="Times New Roman" panose="02020603050405020304" pitchFamily="18" charset="0"/>
              </a:rPr>
              <a:t>adalah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bagaimana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mengatur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penggunaan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energi</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berkualitas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meminimumkan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penggunaan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energi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untuk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transportasi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mengubah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energi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secara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efisien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Konservasi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energi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dapat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dilakukan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bidang-bidang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transportasi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bangunan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industri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Jenis-jenis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mineral </a:t>
            </a:r>
            <a:r>
              <a:rPr lang="en-US" sz="2400" dirty="0" err="1">
                <a:latin typeface="Times New Roman" panose="02020603050405020304" pitchFamily="18" charset="0"/>
                <a:cs typeface="Times New Roman" panose="02020603050405020304" pitchFamily="18" charset="0"/>
              </a:rPr>
              <a:t>dapat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digolongkan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menurut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kegunaannya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yaitu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menjadi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mineral </a:t>
            </a:r>
            <a:r>
              <a:rPr lang="en-US" sz="2400" dirty="0" err="1">
                <a:latin typeface="Times New Roman" panose="02020603050405020304" pitchFamily="18" charset="0"/>
                <a:cs typeface="Times New Roman" panose="02020603050405020304" pitchFamily="18" charset="0"/>
              </a:rPr>
              <a:t>logam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non </a:t>
            </a:r>
            <a:r>
              <a:rPr lang="en-US" sz="2400" dirty="0" err="1">
                <a:latin typeface="Times New Roman" panose="02020603050405020304" pitchFamily="18" charset="0"/>
                <a:cs typeface="Times New Roman" panose="02020603050405020304" pitchFamily="18" charset="0"/>
              </a:rPr>
              <a:t>logam</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5233120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0166" y="643942"/>
            <a:ext cx="10515600" cy="4816700"/>
          </a:xfrm>
        </p:spPr>
        <p:txBody>
          <a:bodyPr spcCol="1371600">
            <a:normAutofit/>
          </a:bodyPr>
          <a:lstStyle/>
          <a:p>
            <a:pPr marL="0" lvl="0" indent="0">
              <a:buNone/>
            </a:pP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mineral </a:t>
            </a:r>
            <a:r>
              <a:rPr lang="en-US" sz="2400" dirty="0" err="1">
                <a:latin typeface="Times New Roman" panose="02020603050405020304" pitchFamily="18" charset="0"/>
                <a:cs typeface="Times New Roman" panose="02020603050405020304" pitchFamily="18" charset="0"/>
              </a:rPr>
              <a:t>logam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dibagi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menjadi</a:t>
            </a:r>
            <a:r>
              <a:rPr lang="en-US" sz="2400" dirty="0">
                <a:latin typeface="Times New Roman" panose="02020603050405020304" pitchFamily="18" charset="0"/>
                <a:cs typeface="Times New Roman" panose="02020603050405020304" pitchFamily="18" charset="0"/>
              </a:rPr>
              <a:t>:</a:t>
            </a:r>
          </a:p>
          <a:p>
            <a:pPr marL="457200" lvl="0" indent="-457200">
              <a:buFont typeface="+mj-lt"/>
              <a:buAutoNum type="arabicPeriod"/>
            </a:pPr>
            <a:r>
              <a:rPr lang="en-US" sz="2400" dirty="0" err="1" smtClean="0">
                <a:latin typeface="Times New Roman" panose="02020603050405020304" pitchFamily="18" charset="0"/>
                <a:cs typeface="Times New Roman" panose="02020603050405020304" pitchFamily="18" charset="0"/>
              </a:rPr>
              <a:t>logam</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yang </a:t>
            </a:r>
            <a:r>
              <a:rPr lang="en-US" sz="2400" dirty="0" err="1">
                <a:latin typeface="Times New Roman" panose="02020603050405020304" pitchFamily="18" charset="0"/>
                <a:cs typeface="Times New Roman" panose="02020603050405020304" pitchFamily="18" charset="0"/>
              </a:rPr>
              <a:t>berlimpah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contohnya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aluminium</a:t>
            </a:r>
            <a:r>
              <a:rPr lang="en-US" sz="2400" dirty="0" smtClean="0">
                <a:latin typeface="Times New Roman" panose="02020603050405020304" pitchFamily="18" charset="0"/>
                <a:cs typeface="Times New Roman" panose="02020603050405020304" pitchFamily="18" charset="0"/>
              </a:rPr>
              <a:t>.</a:t>
            </a:r>
          </a:p>
          <a:p>
            <a:pPr marL="457200" lvl="0" indent="-457200">
              <a:buFont typeface="+mj-lt"/>
              <a:buAutoNum type="arabicPeriod"/>
            </a:pPr>
            <a:r>
              <a:rPr lang="en-US" sz="2400" dirty="0" err="1" smtClean="0">
                <a:latin typeface="Times New Roman" panose="02020603050405020304" pitchFamily="18" charset="0"/>
                <a:cs typeface="Times New Roman" panose="02020603050405020304" pitchFamily="18" charset="0"/>
              </a:rPr>
              <a:t>logam</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yang </a:t>
            </a:r>
            <a:r>
              <a:rPr lang="en-US" sz="2400" dirty="0" err="1">
                <a:latin typeface="Times New Roman" panose="02020603050405020304" pitchFamily="18" charset="0"/>
                <a:cs typeface="Times New Roman" panose="02020603050405020304" pitchFamily="18" charset="0"/>
              </a:rPr>
              <a:t>jarang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contohnya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tembaga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seng</a:t>
            </a:r>
            <a:r>
              <a:rPr lang="en-US" sz="2400" dirty="0" smtClean="0">
                <a:latin typeface="Times New Roman" panose="02020603050405020304" pitchFamily="18" charset="0"/>
                <a:cs typeface="Times New Roman" panose="02020603050405020304" pitchFamily="18" charset="0"/>
              </a:rPr>
              <a:t>.</a:t>
            </a:r>
          </a:p>
          <a:p>
            <a:pPr marL="0" lvl="0" indent="0">
              <a:buNone/>
            </a:pP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mineral non </a:t>
            </a:r>
            <a:r>
              <a:rPr lang="en-US" sz="2400" dirty="0" err="1">
                <a:latin typeface="Times New Roman" panose="02020603050405020304" pitchFamily="18" charset="0"/>
                <a:cs typeface="Times New Roman" panose="02020603050405020304" pitchFamily="18" charset="0"/>
              </a:rPr>
              <a:t>logam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dibagi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menjadi</a:t>
            </a:r>
            <a:r>
              <a:rPr lang="en-US" sz="2400" dirty="0">
                <a:latin typeface="Times New Roman" panose="02020603050405020304" pitchFamily="18" charset="0"/>
                <a:cs typeface="Times New Roman" panose="02020603050405020304" pitchFamily="18" charset="0"/>
              </a:rPr>
              <a:t>:</a:t>
            </a:r>
          </a:p>
          <a:p>
            <a:pPr marL="457200" lvl="0" indent="-457200">
              <a:buFont typeface="+mj-lt"/>
              <a:buAutoNum type="arabicPeriod"/>
            </a:pP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mineral </a:t>
            </a:r>
            <a:r>
              <a:rPr lang="en-US" sz="2400" dirty="0" err="1">
                <a:latin typeface="Times New Roman" panose="02020603050405020304" pitchFamily="18" charset="0"/>
                <a:cs typeface="Times New Roman" panose="02020603050405020304" pitchFamily="18" charset="0"/>
              </a:rPr>
              <a:t>untuk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bahan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kimia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pupuk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buatan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keperluan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khusus</a:t>
            </a:r>
            <a:r>
              <a:rPr lang="en-US" sz="2400" dirty="0" smtClean="0">
                <a:latin typeface="Times New Roman" panose="02020603050405020304" pitchFamily="18" charset="0"/>
                <a:cs typeface="Times New Roman" panose="02020603050405020304" pitchFamily="18" charset="0"/>
              </a:rPr>
              <a:t>,</a:t>
            </a:r>
          </a:p>
          <a:p>
            <a:pPr marL="0" lvl="0" indent="0">
              <a:buNone/>
            </a:pP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contohnya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fosfat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nitrat</a:t>
            </a:r>
            <a:r>
              <a:rPr lang="en-US" sz="2400" dirty="0">
                <a:latin typeface="Times New Roman" panose="02020603050405020304" pitchFamily="18" charset="0"/>
                <a:cs typeface="Times New Roman" panose="02020603050405020304" pitchFamily="18" charset="0"/>
              </a:rPr>
              <a:t>.</a:t>
            </a:r>
          </a:p>
          <a:p>
            <a:pPr marL="457200" lvl="0" indent="-457200">
              <a:buFont typeface="+mj-lt"/>
              <a:buAutoNum type="arabicPeriod" startAt="2"/>
            </a:pP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bahan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bangunan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contohnya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pasir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asbes</a:t>
            </a:r>
            <a:r>
              <a:rPr lang="en-US" sz="2400" dirty="0">
                <a:latin typeface="Times New Roman" panose="02020603050405020304" pitchFamily="18" charset="0"/>
                <a:cs typeface="Times New Roman" panose="02020603050405020304" pitchFamily="18" charset="0"/>
              </a:rPr>
              <a:t>.</a:t>
            </a:r>
          </a:p>
          <a:p>
            <a:pPr marL="457200" lvl="0" indent="-457200">
              <a:buFont typeface="+mj-lt"/>
              <a:buAutoNum type="arabicPeriod" startAt="3"/>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bahan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bakar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fosil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contohnya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minyak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bumi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batu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endParaRPr lang="en-US" sz="2400" dirty="0">
              <a:latin typeface="Times New Roman" panose="02020603050405020304" pitchFamily="18" charset="0"/>
              <a:cs typeface="Times New Roman" panose="02020603050405020304" pitchFamily="18" charset="0"/>
            </a:endParaRPr>
          </a:p>
          <a:p>
            <a:pPr marL="457200" lvl="0" indent="-457200">
              <a:buFont typeface="+mj-lt"/>
              <a:buAutoNum type="arabicPeriod" startAt="4"/>
            </a:pP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air, </a:t>
            </a:r>
            <a:r>
              <a:rPr lang="en-US" sz="2400" dirty="0" err="1">
                <a:latin typeface="Times New Roman" panose="02020603050405020304" pitchFamily="18" charset="0"/>
                <a:cs typeface="Times New Roman" panose="02020603050405020304" pitchFamily="18" charset="0"/>
              </a:rPr>
              <a:t>contohnya</a:t>
            </a:r>
            <a:r>
              <a:rPr lang="en-US" sz="2400" dirty="0">
                <a:latin typeface="Times New Roman" panose="02020603050405020304" pitchFamily="18" charset="0"/>
                <a:cs typeface="Times New Roman" panose="02020603050405020304" pitchFamily="18" charset="0"/>
              </a:rPr>
              <a:t> air </a:t>
            </a:r>
            <a:r>
              <a:rPr lang="en-US" sz="2400" dirty="0" err="1">
                <a:latin typeface="Times New Roman" panose="02020603050405020304" pitchFamily="18" charset="0"/>
                <a:cs typeface="Times New Roman" panose="02020603050405020304" pitchFamily="18" charset="0"/>
              </a:rPr>
              <a:t>sungai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air </a:t>
            </a:r>
            <a:r>
              <a:rPr lang="en-US" sz="2400" dirty="0" err="1">
                <a:latin typeface="Times New Roman" panose="02020603050405020304" pitchFamily="18" charset="0"/>
                <a:cs typeface="Times New Roman" panose="02020603050405020304" pitchFamily="18" charset="0"/>
              </a:rPr>
              <a:t>tanah</a:t>
            </a:r>
            <a:r>
              <a:rPr lang="en-US"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984281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741" y="437882"/>
            <a:ext cx="10515600" cy="5726202"/>
          </a:xfrm>
        </p:spPr>
        <p:txBody>
          <a:bodyPr/>
          <a:lstStyle/>
          <a:p>
            <a:pPr marL="0" lvl="0" indent="0">
              <a:buNone/>
            </a:pPr>
            <a:r>
              <a:rPr lang="en-US" sz="2400" dirty="0" err="1">
                <a:latin typeface="Times New Roman" panose="02020603050405020304" pitchFamily="18" charset="0"/>
                <a:cs typeface="Times New Roman" panose="02020603050405020304" pitchFamily="18" charset="0"/>
              </a:rPr>
              <a:t>Beberapa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contoh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non </a:t>
            </a:r>
            <a:r>
              <a:rPr lang="en-US" sz="2400" dirty="0" err="1">
                <a:latin typeface="Times New Roman" panose="02020603050405020304" pitchFamily="18" charset="0"/>
                <a:cs typeface="Times New Roman" panose="02020603050405020304" pitchFamily="18" charset="0"/>
              </a:rPr>
              <a:t>hayati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matahari</a:t>
            </a:r>
            <a:r>
              <a:rPr lang="en-US" sz="2400" dirty="0">
                <a:latin typeface="Times New Roman" panose="02020603050405020304" pitchFamily="18" charset="0"/>
                <a:cs typeface="Times New Roman" panose="02020603050405020304" pitchFamily="18" charset="0"/>
              </a:rPr>
              <a:t>, air, </a:t>
            </a:r>
            <a:r>
              <a:rPr lang="en-US" sz="2400" dirty="0" err="1">
                <a:latin typeface="Times New Roman" panose="02020603050405020304" pitchFamily="18" charset="0"/>
                <a:cs typeface="Times New Roman" panose="02020603050405020304" pitchFamily="18" charset="0"/>
              </a:rPr>
              <a:t>udara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hasil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tambang</a:t>
            </a:r>
            <a:r>
              <a:rPr lang="en-US" sz="2400" dirty="0">
                <a:latin typeface="Times New Roman" panose="02020603050405020304" pitchFamily="18" charset="0"/>
                <a:cs typeface="Times New Roman" panose="02020603050405020304" pitchFamily="18" charset="0"/>
              </a:rPr>
              <a:t>. Di </a:t>
            </a:r>
            <a:r>
              <a:rPr lang="en-US" sz="2400" dirty="0" err="1">
                <a:latin typeface="Times New Roman" panose="02020603050405020304" pitchFamily="18" charset="0"/>
                <a:cs typeface="Times New Roman" panose="02020603050405020304" pitchFamily="18" charset="0"/>
              </a:rPr>
              <a:t>bawah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adalah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uraian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lengkap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contoh</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contoh</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non </a:t>
            </a:r>
            <a:r>
              <a:rPr lang="en-US" sz="2400" dirty="0" err="1">
                <a:latin typeface="Times New Roman" panose="02020603050405020304" pitchFamily="18" charset="0"/>
                <a:cs typeface="Times New Roman" panose="02020603050405020304" pitchFamily="18" charset="0"/>
              </a:rPr>
              <a:t>hayati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tersebut</a:t>
            </a:r>
            <a:r>
              <a:rPr lang="en-US" sz="2400" dirty="0" smtClean="0">
                <a:latin typeface="Times New Roman" panose="02020603050405020304" pitchFamily="18" charset="0"/>
                <a:cs typeface="Times New Roman" panose="02020603050405020304" pitchFamily="18" charset="0"/>
              </a:rPr>
              <a:t>.</a:t>
            </a:r>
          </a:p>
          <a:p>
            <a:pPr marL="0" lvl="0" indent="0">
              <a:buNone/>
            </a:pPr>
            <a:r>
              <a:rPr lang="en-US" sz="2400" b="1" dirty="0" err="1">
                <a:latin typeface="Times New Roman" panose="02020603050405020304" pitchFamily="18" charset="0"/>
                <a:cs typeface="Times New Roman" panose="02020603050405020304" pitchFamily="18" charset="0"/>
              </a:rPr>
              <a:t>Matahari</a:t>
            </a:r>
            <a:r>
              <a:rPr lang="en-US" sz="2400" b="1" dirty="0">
                <a:latin typeface="Times New Roman" panose="02020603050405020304" pitchFamily="18" charset="0"/>
                <a:cs typeface="Times New Roman" panose="02020603050405020304" pitchFamily="18" charset="0"/>
              </a:rPr>
              <a:t> </a:t>
            </a:r>
          </a:p>
          <a:p>
            <a:pPr marL="0" lvl="0"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Pemanfaatan</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matahari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skala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besar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adalah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pembangkit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listrik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tenaga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surya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Pembangkit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listrik</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bersumber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energi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matahari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menggunakan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dua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satu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diantaranya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adalah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pemusatan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energi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matahari</a:t>
            </a:r>
            <a:r>
              <a:rPr lang="en-US" sz="2400" dirty="0">
                <a:latin typeface="Times New Roman" panose="02020603050405020304" pitchFamily="18" charset="0"/>
                <a:cs typeface="Times New Roman" panose="02020603050405020304" pitchFamily="18" charset="0"/>
              </a:rPr>
              <a:t> (concentrated solar power</a:t>
            </a:r>
            <a:r>
              <a:rPr lang="en-US" sz="2400" dirty="0" smtClean="0">
                <a:latin typeface="Times New Roman" panose="02020603050405020304" pitchFamily="18" charset="0"/>
                <a:cs typeface="Times New Roman" panose="02020603050405020304" pitchFamily="18" charset="0"/>
              </a:rPr>
              <a:t>.</a:t>
            </a:r>
          </a:p>
          <a:p>
            <a:pPr marL="0" lvl="0" indent="0">
              <a:buNone/>
            </a:pPr>
            <a:r>
              <a:rPr lang="en-US" sz="2400" b="1" dirty="0">
                <a:latin typeface="Times New Roman" panose="02020603050405020304" pitchFamily="18" charset="0"/>
                <a:cs typeface="Times New Roman" panose="02020603050405020304" pitchFamily="18" charset="0"/>
              </a:rPr>
              <a:t>Air</a:t>
            </a:r>
          </a:p>
          <a:p>
            <a:pPr marL="0" lvl="0"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Sumber</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air </a:t>
            </a:r>
            <a:r>
              <a:rPr lang="en-US" sz="2400" dirty="0" err="1">
                <a:latin typeface="Times New Roman" panose="02020603050405020304" pitchFamily="18" charset="0"/>
                <a:cs typeface="Times New Roman" panose="02020603050405020304" pitchFamily="18" charset="0"/>
              </a:rPr>
              <a:t>tergolong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hlinkClick r:id="rId2"/>
              </a:rPr>
              <a:t>sumber</a:t>
            </a:r>
            <a:r>
              <a:rPr lang="en-US" sz="2400" dirty="0">
                <a:latin typeface="Times New Roman" panose="02020603050405020304" pitchFamily="18" charset="0"/>
                <a:cs typeface="Times New Roman" panose="02020603050405020304" pitchFamily="18" charset="0"/>
                <a:hlinkClick r:id="rId2"/>
              </a:rPr>
              <a:t> </a:t>
            </a:r>
            <a:r>
              <a:rPr lang="en-US" sz="2400" dirty="0" err="1">
                <a:latin typeface="Times New Roman" panose="02020603050405020304" pitchFamily="18" charset="0"/>
                <a:cs typeface="Times New Roman" panose="02020603050405020304" pitchFamily="18" charset="0"/>
                <a:hlinkClick r:id="rId2"/>
              </a:rPr>
              <a:t>daya</a:t>
            </a:r>
            <a:r>
              <a:rPr lang="en-US" sz="2400" dirty="0">
                <a:latin typeface="Times New Roman" panose="02020603050405020304" pitchFamily="18" charset="0"/>
                <a:cs typeface="Times New Roman" panose="02020603050405020304" pitchFamily="18" charset="0"/>
                <a:hlinkClick r:id="rId2"/>
              </a:rPr>
              <a:t> </a:t>
            </a:r>
            <a:r>
              <a:rPr lang="en-US" sz="2400" dirty="0" err="1">
                <a:latin typeface="Times New Roman" panose="02020603050405020304" pitchFamily="18" charset="0"/>
                <a:cs typeface="Times New Roman" panose="02020603050405020304" pitchFamily="18" charset="0"/>
                <a:hlinkClick r:id="rId2"/>
              </a:rPr>
              <a:t>alam</a:t>
            </a:r>
            <a:r>
              <a:rPr lang="en-US" sz="2400" dirty="0">
                <a:latin typeface="Times New Roman" panose="02020603050405020304" pitchFamily="18" charset="0"/>
                <a:cs typeface="Times New Roman" panose="02020603050405020304" pitchFamily="18" charset="0"/>
                <a:hlinkClick r:id="rId2"/>
              </a:rPr>
              <a:t> yang </a:t>
            </a:r>
            <a:r>
              <a:rPr lang="en-US" sz="2400" dirty="0" err="1">
                <a:latin typeface="Times New Roman" panose="02020603050405020304" pitchFamily="18" charset="0"/>
                <a:cs typeface="Times New Roman" panose="02020603050405020304" pitchFamily="18" charset="0"/>
                <a:hlinkClick r:id="rId2"/>
              </a:rPr>
              <a:t>dapat</a:t>
            </a:r>
            <a:r>
              <a:rPr lang="en-US" sz="2400" dirty="0">
                <a:latin typeface="Times New Roman" panose="02020603050405020304" pitchFamily="18" charset="0"/>
                <a:cs typeface="Times New Roman" panose="02020603050405020304" pitchFamily="18" charset="0"/>
                <a:hlinkClick r:id="rId2"/>
              </a:rPr>
              <a:t> </a:t>
            </a:r>
            <a:r>
              <a:rPr lang="en-US" sz="2400" dirty="0" err="1">
                <a:latin typeface="Times New Roman" panose="02020603050405020304" pitchFamily="18" charset="0"/>
                <a:cs typeface="Times New Roman" panose="02020603050405020304" pitchFamily="18" charset="0"/>
                <a:hlinkClick r:id="rId2"/>
              </a:rPr>
              <a:t>diperbaharui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air yang </a:t>
            </a:r>
            <a:r>
              <a:rPr lang="en-US" sz="2400" dirty="0" err="1">
                <a:latin typeface="Times New Roman" panose="02020603050405020304" pitchFamily="18" charset="0"/>
                <a:cs typeface="Times New Roman" panose="02020603050405020304" pitchFamily="18" charset="0"/>
              </a:rPr>
              <a:t>biasanya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dimanfaatkan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oleh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manusia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adalah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air </a:t>
            </a:r>
            <a:r>
              <a:rPr lang="en-US" sz="2400" dirty="0" err="1">
                <a:latin typeface="Times New Roman" panose="02020603050405020304" pitchFamily="18" charset="0"/>
                <a:cs typeface="Times New Roman" panose="02020603050405020304" pitchFamily="18" charset="0"/>
              </a:rPr>
              <a:t>tawar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seperti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sungai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rawa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air </a:t>
            </a:r>
            <a:r>
              <a:rPr lang="en-US" sz="2400" dirty="0" err="1" smtClean="0">
                <a:latin typeface="Times New Roman" panose="02020603050405020304" pitchFamily="18" charset="0"/>
                <a:cs typeface="Times New Roman" panose="02020603050405020304" pitchFamily="18" charset="0"/>
              </a:rPr>
              <a:t>tanah</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lvl="0" indent="0">
              <a:buNone/>
            </a:pPr>
            <a:endParaRPr lang="en-US" dirty="0"/>
          </a:p>
          <a:p>
            <a:pPr marL="0" lvl="0" indent="0">
              <a:buNone/>
            </a:pPr>
            <a:endParaRPr lang="en-US" dirty="0"/>
          </a:p>
        </p:txBody>
      </p:sp>
    </p:spTree>
    <p:extLst>
      <p:ext uri="{BB962C8B-B14F-4D97-AF65-F5344CB8AC3E}">
        <p14:creationId xmlns:p14="http://schemas.microsoft.com/office/powerpoint/2010/main" val="9822189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2290" y="206062"/>
            <a:ext cx="10515600" cy="5867870"/>
          </a:xfrm>
        </p:spPr>
        <p:txBody>
          <a:bodyPr>
            <a:normAutofit lnSpcReduction="10000"/>
          </a:bodyPr>
          <a:lstStyle/>
          <a:p>
            <a:pPr marL="0" indent="0">
              <a:buNone/>
            </a:pPr>
            <a:r>
              <a:rPr lang="en-US" sz="2400" b="1" dirty="0" err="1">
                <a:latin typeface="Times New Roman" panose="02020603050405020304" pitchFamily="18" charset="0"/>
                <a:cs typeface="Times New Roman" panose="02020603050405020304" pitchFamily="18" charset="0"/>
              </a:rPr>
              <a:t>Udara</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Angin</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merupakan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udara</a:t>
            </a:r>
            <a:r>
              <a:rPr lang="en-US" sz="2400" dirty="0">
                <a:latin typeface="Times New Roman" panose="02020603050405020304" pitchFamily="18" charset="0"/>
                <a:cs typeface="Times New Roman" panose="02020603050405020304" pitchFamily="18" charset="0"/>
              </a:rPr>
              <a:t> yang </a:t>
            </a:r>
            <a:r>
              <a:rPr lang="en-US" sz="2400" dirty="0" err="1" smtClean="0">
                <a:latin typeface="Times New Roman" panose="02020603050405020304" pitchFamily="18" charset="0"/>
                <a:cs typeface="Times New Roman" panose="02020603050405020304" pitchFamily="18" charset="0"/>
              </a:rPr>
              <a:t>bergerak</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Banyak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negara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negara</a:t>
            </a:r>
            <a:r>
              <a:rPr lang="en-US" sz="2400" dirty="0">
                <a:latin typeface="Times New Roman" panose="02020603050405020304" pitchFamily="18" charset="0"/>
                <a:cs typeface="Times New Roman" panose="02020603050405020304" pitchFamily="18" charset="0"/>
              </a:rPr>
              <a:t> di </a:t>
            </a:r>
            <a:r>
              <a:rPr lang="en-US" sz="2400" dirty="0" err="1">
                <a:latin typeface="Times New Roman" panose="02020603050405020304" pitchFamily="18" charset="0"/>
                <a:cs typeface="Times New Roman" panose="02020603050405020304" pitchFamily="18" charset="0"/>
              </a:rPr>
              <a:t>Eropa</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mengkolaborasian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teknologi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angin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sehingga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memberikan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manfaat</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besar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kehidupan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Teknologi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tersebut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dikenal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sebutan</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wind mills. </a:t>
            </a:r>
            <a:r>
              <a:rPr lang="en-US" sz="2400" dirty="0" err="1">
                <a:latin typeface="Times New Roman" panose="02020603050405020304" pitchFamily="18" charset="0"/>
                <a:cs typeface="Times New Roman" panose="02020603050405020304" pitchFamily="18" charset="0"/>
              </a:rPr>
              <a:t>Energi</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memanfaatkan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angin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lebih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bersih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dapat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mengurangi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produksi</a:t>
            </a:r>
            <a:r>
              <a:rPr lang="en-US" sz="2400" dirty="0">
                <a:latin typeface="Times New Roman" panose="02020603050405020304" pitchFamily="18" charset="0"/>
                <a:cs typeface="Times New Roman" panose="02020603050405020304" pitchFamily="18" charset="0"/>
              </a:rPr>
              <a:t> gas </a:t>
            </a:r>
            <a:r>
              <a:rPr lang="en-US" sz="2400" dirty="0" err="1">
                <a:latin typeface="Times New Roman" panose="02020603050405020304" pitchFamily="18" charset="0"/>
                <a:cs typeface="Times New Roman" panose="02020603050405020304" pitchFamily="18" charset="0"/>
              </a:rPr>
              <a:t>karbon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dioksida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sehingga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lebih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ramah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lingkungan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Energi</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dihasilkan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oleh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angin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juga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jauh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lebih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banyak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yakni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sekitar</a:t>
            </a:r>
            <a:r>
              <a:rPr lang="en-US" sz="2400" dirty="0">
                <a:latin typeface="Times New Roman" panose="02020603050405020304" pitchFamily="18" charset="0"/>
                <a:cs typeface="Times New Roman" panose="02020603050405020304" pitchFamily="18" charset="0"/>
              </a:rPr>
              <a:t> 50 </a:t>
            </a:r>
            <a:r>
              <a:rPr lang="en-US" sz="2400" dirty="0" err="1">
                <a:latin typeface="Times New Roman" panose="02020603050405020304" pitchFamily="18" charset="0"/>
                <a:cs typeface="Times New Roman" panose="02020603050405020304" pitchFamily="18" charset="0"/>
              </a:rPr>
              <a:t>sampai</a:t>
            </a:r>
            <a:r>
              <a:rPr lang="en-US" sz="2400" dirty="0">
                <a:latin typeface="Times New Roman" panose="02020603050405020304" pitchFamily="18" charset="0"/>
                <a:cs typeface="Times New Roman" panose="02020603050405020304" pitchFamily="18" charset="0"/>
              </a:rPr>
              <a:t> 100 kali </a:t>
            </a:r>
            <a:r>
              <a:rPr lang="en-US" sz="2400" dirty="0" err="1">
                <a:latin typeface="Times New Roman" panose="02020603050405020304" pitchFamily="18" charset="0"/>
                <a:cs typeface="Times New Roman" panose="02020603050405020304" pitchFamily="18" charset="0"/>
              </a:rPr>
              <a:t>lebih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banyak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energi</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dihasilkan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oleh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bahan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bakar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fosil</a:t>
            </a:r>
            <a:r>
              <a:rPr lang="en-US" sz="2400" dirty="0" smtClean="0">
                <a:latin typeface="Times New Roman" panose="02020603050405020304" pitchFamily="18" charset="0"/>
                <a:cs typeface="Times New Roman" panose="02020603050405020304" pitchFamily="18" charset="0"/>
              </a:rPr>
              <a:t>.</a:t>
            </a:r>
          </a:p>
          <a:p>
            <a:pPr marL="0" indent="0">
              <a:buNone/>
            </a:pPr>
            <a:r>
              <a:rPr lang="en-US" sz="2400" b="1" dirty="0">
                <a:latin typeface="Times New Roman" panose="02020603050405020304" pitchFamily="18" charset="0"/>
                <a:cs typeface="Times New Roman" panose="02020603050405020304" pitchFamily="18" charset="0"/>
              </a:rPr>
              <a:t>Tanah</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smtClean="0">
                <a:latin typeface="Times New Roman" panose="02020603050405020304" pitchFamily="18" charset="0"/>
                <a:cs typeface="Times New Roman" panose="02020603050405020304" pitchFamily="18" charset="0"/>
              </a:rPr>
              <a:t>	Tanah </a:t>
            </a:r>
            <a:r>
              <a:rPr lang="en-US" sz="2400" dirty="0" err="1">
                <a:latin typeface="Times New Roman" panose="02020603050405020304" pitchFamily="18" charset="0"/>
                <a:cs typeface="Times New Roman" panose="02020603050405020304" pitchFamily="18" charset="0"/>
              </a:rPr>
              <a:t>tempat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makhluk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hidup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berpijak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merupakan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salah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satu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non </a:t>
            </a:r>
            <a:r>
              <a:rPr lang="en-US" sz="2400" dirty="0" err="1">
                <a:latin typeface="Times New Roman" panose="02020603050405020304" pitchFamily="18" charset="0"/>
                <a:cs typeface="Times New Roman" panose="02020603050405020304" pitchFamily="18" charset="0"/>
              </a:rPr>
              <a:t>hayati</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sangat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bermanfaat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Manusia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menanam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padi</a:t>
            </a:r>
            <a:r>
              <a:rPr lang="en-US" sz="2400" dirty="0">
                <a:latin typeface="Times New Roman" panose="02020603050405020304" pitchFamily="18" charset="0"/>
                <a:cs typeface="Times New Roman" panose="02020603050405020304" pitchFamily="18" charset="0"/>
              </a:rPr>
              <a:t> di </a:t>
            </a:r>
            <a:r>
              <a:rPr lang="en-US" sz="2400" dirty="0" err="1">
                <a:latin typeface="Times New Roman" panose="02020603050405020304" pitchFamily="18" charset="0"/>
                <a:cs typeface="Times New Roman" panose="02020603050405020304" pitchFamily="18" charset="0"/>
              </a:rPr>
              <a:t>tanah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Secara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langsung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berperan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memenuhi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kebutuhan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manusia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Manusia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juga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membangun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rumah</a:t>
            </a:r>
            <a:r>
              <a:rPr lang="en-US" sz="2400" dirty="0">
                <a:latin typeface="Times New Roman" panose="02020603050405020304" pitchFamily="18" charset="0"/>
                <a:cs typeface="Times New Roman" panose="02020603050405020304" pitchFamily="18" charset="0"/>
              </a:rPr>
              <a:t> di </a:t>
            </a:r>
            <a:r>
              <a:rPr lang="en-US" sz="2400" dirty="0" err="1">
                <a:latin typeface="Times New Roman" panose="02020603050405020304" pitchFamily="18" charset="0"/>
                <a:cs typeface="Times New Roman" panose="02020603050405020304" pitchFamily="18" charset="0"/>
              </a:rPr>
              <a:t>atas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tanah</a:t>
            </a:r>
            <a:r>
              <a:rPr lang="en-US" sz="2400" dirty="0">
                <a:latin typeface="Times New Roman" panose="02020603050405020304" pitchFamily="18" charset="0"/>
                <a:cs typeface="Times New Roman" panose="02020603050405020304" pitchFamily="18" charset="0"/>
              </a:rPr>
              <a:t>. Hal </a:t>
            </a:r>
            <a:r>
              <a:rPr lang="en-US" sz="2400" dirty="0" err="1">
                <a:latin typeface="Times New Roman" panose="02020603050405020304" pitchFamily="18" charset="0"/>
                <a:cs typeface="Times New Roman" panose="02020603050405020304" pitchFamily="18" charset="0"/>
              </a:rPr>
              <a: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juga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berarti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sebagai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pemenuh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kebutuhan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papan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Hampir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semua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kegiatan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manusia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dilakukan</a:t>
            </a:r>
            <a:r>
              <a:rPr lang="en-US" sz="2400" dirty="0">
                <a:latin typeface="Times New Roman" panose="02020603050405020304" pitchFamily="18" charset="0"/>
                <a:cs typeface="Times New Roman" panose="02020603050405020304" pitchFamily="18" charset="0"/>
              </a:rPr>
              <a:t> di </a:t>
            </a:r>
            <a:r>
              <a:rPr lang="en-US" sz="2400" dirty="0" err="1">
                <a:latin typeface="Times New Roman" panose="02020603050405020304" pitchFamily="18" charset="0"/>
                <a:cs typeface="Times New Roman" panose="02020603050405020304" pitchFamily="18" charset="0"/>
              </a:rPr>
              <a:t>atas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Meskipun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tanah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termasuk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dalam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sumber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alam</a:t>
            </a:r>
            <a:r>
              <a:rPr lang="en-US" sz="2400" dirty="0">
                <a:latin typeface="Times New Roman" panose="02020603050405020304" pitchFamily="18" charset="0"/>
                <a:cs typeface="Times New Roman" panose="02020603050405020304" pitchFamily="18" charset="0"/>
              </a:rPr>
              <a:t> non </a:t>
            </a:r>
            <a:r>
              <a:rPr lang="en-US" sz="2400" dirty="0" err="1">
                <a:latin typeface="Times New Roman" panose="02020603050405020304" pitchFamily="18" charset="0"/>
                <a:cs typeface="Times New Roman" panose="02020603050405020304" pitchFamily="18" charset="0"/>
              </a:rPr>
              <a:t>hayati</a:t>
            </a:r>
            <a:r>
              <a:rPr lang="en-US" sz="2400" dirty="0">
                <a:latin typeface="Times New Roman" panose="02020603050405020304" pitchFamily="18" charset="0"/>
                <a:cs typeface="Times New Roman" panose="02020603050405020304" pitchFamily="18" charset="0"/>
              </a:rPr>
              <a:t> yang </a:t>
            </a:r>
            <a:r>
              <a:rPr lang="en-US" sz="2400" dirty="0" err="1">
                <a:latin typeface="Times New Roman" panose="02020603050405020304" pitchFamily="18" charset="0"/>
                <a:cs typeface="Times New Roman" panose="02020603050405020304" pitchFamily="18" charset="0"/>
              </a:rPr>
              <a:t>dapat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diperbaharui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tapi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keberadaannya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tetap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harus</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dilestarikan</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marL="0" indent="0">
              <a:buNone/>
            </a:pPr>
            <a:endParaRPr lang="en-US" dirty="0"/>
          </a:p>
          <a:p>
            <a:pPr marL="0" lvl="0" indent="0">
              <a:buNone/>
            </a:pPr>
            <a:endParaRPr lang="en-US" dirty="0"/>
          </a:p>
        </p:txBody>
      </p:sp>
    </p:spTree>
    <p:extLst>
      <p:ext uri="{BB962C8B-B14F-4D97-AF65-F5344CB8AC3E}">
        <p14:creationId xmlns:p14="http://schemas.microsoft.com/office/powerpoint/2010/main" val="24171042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0515600" cy="6091707"/>
          </a:xfrm>
        </p:spPr>
        <p:txBody>
          <a:bodyPr>
            <a:noAutofit/>
          </a:bodyPr>
          <a:lstStyle/>
          <a:p>
            <a:pPr marL="0" indent="0">
              <a:buNone/>
            </a:pPr>
            <a:r>
              <a:rPr lang="en-US" sz="2000" b="1" dirty="0" err="1">
                <a:latin typeface="Times New Roman" panose="02020603050405020304" pitchFamily="18" charset="0"/>
                <a:cs typeface="Times New Roman" panose="02020603050405020304" pitchFamily="18" charset="0"/>
              </a:rPr>
              <a:t>Hasil</a:t>
            </a:r>
            <a:r>
              <a:rPr lang="en-US" sz="2000" b="1" dirty="0">
                <a:latin typeface="Times New Roman" panose="02020603050405020304" pitchFamily="18" charset="0"/>
                <a:cs typeface="Times New Roman" panose="02020603050405020304" pitchFamily="18" charset="0"/>
              </a:rPr>
              <a:t> Tambang</a:t>
            </a:r>
            <a:endParaRPr lang="en-US" sz="2000" dirty="0">
              <a:latin typeface="Times New Roman" panose="02020603050405020304" pitchFamily="18" charset="0"/>
              <a:cs typeface="Times New Roman" panose="02020603050405020304" pitchFamily="18" charset="0"/>
            </a:endParaRPr>
          </a:p>
          <a:p>
            <a:pPr marL="0" indent="0">
              <a:buNone/>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Sumber</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daya</a:t>
            </a:r>
            <a:r>
              <a:rPr lang="en-US" sz="2000" dirty="0">
                <a:latin typeface="Times New Roman" panose="02020603050405020304" pitchFamily="18" charset="0"/>
                <a:cs typeface="Times New Roman" panose="02020603050405020304" pitchFamily="18" charset="0"/>
              </a:rPr>
              <a:t> mineral yang </a:t>
            </a:r>
            <a:r>
              <a:rPr lang="en-US" sz="2000" dirty="0" err="1">
                <a:latin typeface="Times New Roman" panose="02020603050405020304" pitchFamily="18" charset="0"/>
                <a:cs typeface="Times New Roman" panose="02020603050405020304" pitchFamily="18" charset="0"/>
              </a:rPr>
              <a:t>dimaksud</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adalah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semua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hasil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tambang</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berada</a:t>
            </a:r>
            <a:r>
              <a:rPr lang="en-US" sz="2000" dirty="0">
                <a:latin typeface="Times New Roman" panose="02020603050405020304" pitchFamily="18" charset="0"/>
                <a:cs typeface="Times New Roman" panose="02020603050405020304" pitchFamily="18" charset="0"/>
              </a:rPr>
              <a:t> di </a:t>
            </a:r>
            <a:r>
              <a:rPr lang="en-US" sz="2000" dirty="0" err="1">
                <a:latin typeface="Times New Roman" panose="02020603050405020304" pitchFamily="18" charset="0"/>
                <a:cs typeface="Times New Roman" panose="02020603050405020304" pitchFamily="18" charset="0"/>
              </a:rPr>
              <a:t>dalam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perut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Sumber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daya</a:t>
            </a:r>
            <a:r>
              <a:rPr lang="en-US" sz="2000" dirty="0">
                <a:latin typeface="Times New Roman" panose="02020603050405020304" pitchFamily="18" charset="0"/>
                <a:cs typeface="Times New Roman" panose="02020603050405020304" pitchFamily="18" charset="0"/>
              </a:rPr>
              <a:t> mineral </a:t>
            </a:r>
            <a:r>
              <a:rPr lang="en-US" sz="2000" dirty="0" err="1">
                <a:latin typeface="Times New Roman" panose="02020603050405020304" pitchFamily="18" charset="0"/>
                <a:cs typeface="Times New Roman" panose="02020603050405020304" pitchFamily="18" charset="0"/>
              </a:rPr>
              <a:t>tersebut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sangat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bermanfaat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untuk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menghasilkan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energi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misalnya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minyak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bumi</a:t>
            </a:r>
            <a:r>
              <a:rPr lang="en-US" sz="2000" dirty="0">
                <a:latin typeface="Times New Roman" panose="02020603050405020304" pitchFamily="18" charset="0"/>
                <a:cs typeface="Times New Roman" panose="02020603050405020304" pitchFamily="18" charset="0"/>
              </a:rPr>
              <a:t>, gas </a:t>
            </a:r>
            <a:r>
              <a:rPr lang="en-US" sz="2000" dirty="0" err="1">
                <a:latin typeface="Times New Roman" panose="02020603050405020304" pitchFamily="18" charset="0"/>
                <a:cs typeface="Times New Roman" panose="02020603050405020304" pitchFamily="18" charset="0"/>
              </a:rPr>
              <a:t>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batu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Sumber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daya</a:t>
            </a:r>
            <a:r>
              <a:rPr lang="en-US" sz="2000" dirty="0">
                <a:latin typeface="Times New Roman" panose="02020603050405020304" pitchFamily="18" charset="0"/>
                <a:cs typeface="Times New Roman" panose="02020603050405020304" pitchFamily="18" charset="0"/>
              </a:rPr>
              <a:t> mineral </a:t>
            </a:r>
            <a:r>
              <a:rPr lang="en-US" sz="2000" dirty="0" err="1">
                <a:latin typeface="Times New Roman" panose="02020603050405020304" pitchFamily="18" charset="0"/>
                <a:cs typeface="Times New Roman" panose="02020603050405020304" pitchFamily="18" charset="0"/>
              </a:rPr>
              <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termasuk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sumber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alam</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tidak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diperbaharui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Berikut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adalah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beberapa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contoh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sumber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daya</a:t>
            </a:r>
            <a:r>
              <a:rPr lang="en-US" sz="2000" dirty="0">
                <a:latin typeface="Times New Roman" panose="02020603050405020304" pitchFamily="18" charset="0"/>
                <a:cs typeface="Times New Roman" panose="02020603050405020304" pitchFamily="18" charset="0"/>
              </a:rPr>
              <a:t> mineral yang </a:t>
            </a:r>
            <a:r>
              <a:rPr lang="en-US" sz="2000" dirty="0" err="1">
                <a:latin typeface="Times New Roman" panose="02020603050405020304" pitchFamily="18" charset="0"/>
                <a:cs typeface="Times New Roman" panose="02020603050405020304" pitchFamily="18" charset="0"/>
              </a:rPr>
              <a:t>berada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perut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bumi</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a:t>
            </a:r>
          </a:p>
          <a:p>
            <a:r>
              <a:rPr lang="en-US" sz="2000" b="1" dirty="0" err="1">
                <a:latin typeface="Times New Roman" panose="02020603050405020304" pitchFamily="18" charset="0"/>
                <a:cs typeface="Times New Roman" panose="02020603050405020304" pitchFamily="18" charset="0"/>
              </a:rPr>
              <a:t>Minyak</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bumi</a:t>
            </a:r>
            <a:r>
              <a:rPr lang="en-US" sz="2000" b="1"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Sumber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berasal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fosil</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telah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berbentuk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ketika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dilakukan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penambangan</a:t>
            </a:r>
            <a:r>
              <a:rPr lang="en-US" sz="2000" dirty="0">
                <a:latin typeface="Times New Roman" panose="02020603050405020304" pitchFamily="18" charset="0"/>
                <a:cs typeface="Times New Roman" panose="02020603050405020304" pitchFamily="18" charset="0"/>
              </a:rPr>
              <a:t>. Dari </a:t>
            </a:r>
            <a:r>
              <a:rPr lang="en-US" sz="2000" dirty="0" err="1">
                <a:latin typeface="Times New Roman" panose="02020603050405020304" pitchFamily="18" charset="0"/>
                <a:cs typeface="Times New Roman" panose="02020603050405020304" pitchFamily="18" charset="0"/>
              </a:rPr>
              <a:t>minyak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dihasilkan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berbagai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bahan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bakar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seperti</a:t>
            </a:r>
            <a:r>
              <a:rPr lang="en-US" sz="2000" dirty="0">
                <a:latin typeface="Times New Roman" panose="02020603050405020304" pitchFamily="18" charset="0"/>
                <a:cs typeface="Times New Roman" panose="02020603050405020304" pitchFamily="18" charset="0"/>
              </a:rPr>
              <a:t> solar, </a:t>
            </a:r>
            <a:r>
              <a:rPr lang="en-US" sz="2000" dirty="0" err="1">
                <a:latin typeface="Times New Roman" panose="02020603050405020304" pitchFamily="18" charset="0"/>
                <a:cs typeface="Times New Roman" panose="02020603050405020304" pitchFamily="18" charset="0"/>
              </a:rPr>
              <a:t>oli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bensin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avtur</a:t>
            </a:r>
            <a:r>
              <a:rPr lang="en-US" sz="2000" dirty="0">
                <a:latin typeface="Times New Roman" panose="02020603050405020304" pitchFamily="18" charset="0"/>
                <a:cs typeface="Times New Roman" panose="02020603050405020304" pitchFamily="18" charset="0"/>
              </a:rPr>
              <a:t>.</a:t>
            </a:r>
          </a:p>
          <a:p>
            <a:r>
              <a:rPr lang="en-US" sz="2000" b="1" dirty="0">
                <a:latin typeface="Times New Roman" panose="02020603050405020304" pitchFamily="18" charset="0"/>
                <a:cs typeface="Times New Roman" panose="02020603050405020304" pitchFamily="18" charset="0"/>
              </a:rPr>
              <a:t>Gas </a:t>
            </a:r>
            <a:r>
              <a:rPr lang="en-US" sz="2000" b="1" dirty="0" err="1">
                <a:latin typeface="Times New Roman" panose="02020603050405020304" pitchFamily="18" charset="0"/>
                <a:cs typeface="Times New Roman" panose="02020603050405020304" pitchFamily="18" charset="0"/>
              </a:rPr>
              <a:t>alam</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Sumber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daya</a:t>
            </a:r>
            <a:r>
              <a:rPr lang="en-US" sz="2000" dirty="0">
                <a:latin typeface="Times New Roman" panose="02020603050405020304" pitchFamily="18" charset="0"/>
                <a:cs typeface="Times New Roman" panose="02020603050405020304" pitchFamily="18" charset="0"/>
              </a:rPr>
              <a:t> gas </a:t>
            </a:r>
            <a:r>
              <a:rPr lang="en-US" sz="2000" dirty="0" err="1">
                <a:latin typeface="Times New Roman" panose="02020603050405020304" pitchFamily="18" charset="0"/>
                <a:cs typeface="Times New Roman" panose="02020603050405020304" pitchFamily="18" charset="0"/>
              </a:rPr>
              <a:t>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juga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berasal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fosil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tetapi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bentuk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gelembung</a:t>
            </a:r>
            <a:r>
              <a:rPr lang="en-US" sz="2000" dirty="0">
                <a:latin typeface="Times New Roman" panose="02020603050405020304" pitchFamily="18" charset="0"/>
                <a:cs typeface="Times New Roman" panose="02020603050405020304" pitchFamily="18" charset="0"/>
              </a:rPr>
              <a:t> gas. Gas </a:t>
            </a:r>
            <a:r>
              <a:rPr lang="en-US" sz="2000" dirty="0" err="1">
                <a:latin typeface="Times New Roman" panose="02020603050405020304" pitchFamily="18" charset="0"/>
                <a:cs typeface="Times New Roman" panose="02020603050405020304" pitchFamily="18" charset="0"/>
              </a:rPr>
              <a:t>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dioleh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menjadi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dua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jenis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produk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yakni</a:t>
            </a:r>
            <a:r>
              <a:rPr lang="en-US" sz="2000" dirty="0">
                <a:latin typeface="Times New Roman" panose="02020603050405020304" pitchFamily="18" charset="0"/>
                <a:cs typeface="Times New Roman" panose="02020603050405020304" pitchFamily="18" charset="0"/>
              </a:rPr>
              <a:t> LNG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LPG. LNG </a:t>
            </a:r>
            <a:r>
              <a:rPr lang="en-US" sz="2000" dirty="0" err="1">
                <a:latin typeface="Times New Roman" panose="02020603050405020304" pitchFamily="18" charset="0"/>
                <a:cs typeface="Times New Roman" panose="02020603050405020304" pitchFamily="18" charset="0"/>
              </a:rPr>
              <a:t>dijadikan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komoditi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ekspor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oleh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pemerintah</a:t>
            </a:r>
            <a:r>
              <a:rPr lang="en-US" sz="2000" dirty="0">
                <a:latin typeface="Times New Roman" panose="02020603050405020304" pitchFamily="18" charset="0"/>
                <a:cs typeface="Times New Roman" panose="02020603050405020304" pitchFamily="18" charset="0"/>
              </a:rPr>
              <a:t> Indonesia, </a:t>
            </a:r>
            <a:r>
              <a:rPr lang="en-US" sz="2000" dirty="0" err="1">
                <a:latin typeface="Times New Roman" panose="02020603050405020304" pitchFamily="18" charset="0"/>
                <a:cs typeface="Times New Roman" panose="02020603050405020304" pitchFamily="18" charset="0"/>
              </a:rPr>
              <a:t>sedangkan</a:t>
            </a:r>
            <a:r>
              <a:rPr lang="en-US" sz="2000" dirty="0">
                <a:latin typeface="Times New Roman" panose="02020603050405020304" pitchFamily="18" charset="0"/>
                <a:cs typeface="Times New Roman" panose="02020603050405020304" pitchFamily="18" charset="0"/>
              </a:rPr>
              <a:t> LPG </a:t>
            </a:r>
            <a:r>
              <a:rPr lang="en-US" sz="2000" dirty="0" err="1">
                <a:latin typeface="Times New Roman" panose="02020603050405020304" pitchFamily="18" charset="0"/>
                <a:cs typeface="Times New Roman" panose="02020603050405020304" pitchFamily="18" charset="0"/>
              </a:rPr>
              <a:t>banyak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dimanfaatkan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sebagai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bahan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bakar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rumah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tangga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industri</a:t>
            </a:r>
            <a:r>
              <a:rPr lang="en-US" sz="2000" dirty="0">
                <a:latin typeface="Times New Roman" panose="02020603050405020304" pitchFamily="18" charset="0"/>
                <a:cs typeface="Times New Roman" panose="02020603050405020304" pitchFamily="18" charset="0"/>
              </a:rPr>
              <a:t>.</a:t>
            </a:r>
          </a:p>
          <a:p>
            <a:r>
              <a:rPr lang="en-US" sz="2000" b="1" dirty="0" err="1">
                <a:latin typeface="Times New Roman" panose="02020603050405020304" pitchFamily="18" charset="0"/>
                <a:cs typeface="Times New Roman" panose="02020603050405020304" pitchFamily="18" charset="0"/>
              </a:rPr>
              <a:t>Batu</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bara</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Tidak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jauh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berbeda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dengan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minyak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gas </a:t>
            </a:r>
            <a:r>
              <a:rPr lang="en-US" sz="2000" dirty="0" err="1">
                <a:latin typeface="Times New Roman" panose="02020603050405020304" pitchFamily="18" charset="0"/>
                <a:cs typeface="Times New Roman" panose="02020603050405020304" pitchFamily="18" charset="0"/>
              </a:rPr>
              <a:t>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batu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juga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berasal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fosil</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berbentuk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padat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ketika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ditambang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Batu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digunakan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sebagai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bahan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bakar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dalam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bidang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pembangkit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listrik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tenaga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uap</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r>
              <a:rPr lang="en-US" sz="2000" b="1" dirty="0" err="1">
                <a:latin typeface="Times New Roman" panose="02020603050405020304" pitchFamily="18" charset="0"/>
                <a:cs typeface="Times New Roman" panose="02020603050405020304" pitchFamily="18" charset="0"/>
              </a:rPr>
              <a:t>Emas</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dan</a:t>
            </a:r>
            <a:r>
              <a:rPr lang="en-US"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perak</a:t>
            </a:r>
            <a:r>
              <a:rPr lang="en-US" sz="2000" b="1"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Kedua</a:t>
            </a:r>
            <a:r>
              <a:rPr lang="en-US" sz="2000" dirty="0">
                <a:latin typeface="Times New Roman" panose="02020603050405020304" pitchFamily="18" charset="0"/>
                <a:cs typeface="Times New Roman" panose="02020603050405020304" pitchFamily="18" charset="0"/>
              </a:rPr>
              <a:t> mineral </a:t>
            </a:r>
            <a:r>
              <a:rPr lang="en-US" sz="2000" dirty="0" err="1">
                <a:latin typeface="Times New Roman" panose="02020603050405020304" pitchFamily="18" charset="0"/>
                <a:cs typeface="Times New Roman" panose="02020603050405020304" pitchFamily="18" charset="0"/>
              </a:rPr>
              <a:t>tersebut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biasanya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diolah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menjadi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perhiasan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Selain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itu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emas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perak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dapat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dijadikan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logam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campuran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berbagai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produk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elektronik</a:t>
            </a:r>
            <a:r>
              <a:rPr lang="en-US" sz="2000" dirty="0">
                <a:latin typeface="Times New Roman" panose="02020603050405020304" pitchFamily="18" charset="0"/>
                <a:cs typeface="Times New Roman" panose="02020603050405020304" pitchFamily="18" charset="0"/>
              </a:rPr>
              <a:t>. Mineral </a:t>
            </a:r>
            <a:r>
              <a:rPr lang="en-US" sz="2000" dirty="0" err="1">
                <a:latin typeface="Times New Roman" panose="02020603050405020304" pitchFamily="18" charset="0"/>
                <a:cs typeface="Times New Roman" panose="02020603050405020304" pitchFamily="18" charset="0"/>
              </a:rPr>
              <a:t>jenis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mempunyai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nilai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ekonomis</a:t>
            </a:r>
            <a:r>
              <a:rPr lang="en-US" sz="2000" dirty="0">
                <a:latin typeface="Times New Roman" panose="02020603050405020304" pitchFamily="18" charset="0"/>
                <a:cs typeface="Times New Roman" panose="02020603050405020304" pitchFamily="18" charset="0"/>
              </a:rPr>
              <a:t> yang </a:t>
            </a:r>
            <a:r>
              <a:rPr lang="en-US" sz="2000" dirty="0" err="1">
                <a:latin typeface="Times New Roman" panose="02020603050405020304" pitchFamily="18" charset="0"/>
                <a:cs typeface="Times New Roman" panose="02020603050405020304" pitchFamily="18" charset="0"/>
              </a:rPr>
              <a:t>tinggi</a:t>
            </a:r>
            <a:r>
              <a:rPr lang="en-US" sz="2000" dirty="0">
                <a:latin typeface="Times New Roman" panose="02020603050405020304" pitchFamily="18" charset="0"/>
                <a:cs typeface="Times New Roman" panose="02020603050405020304" pitchFamily="18" charset="0"/>
              </a:rPr>
              <a:t>.</a:t>
            </a:r>
          </a:p>
          <a:p>
            <a:pPr marL="0" indent="0">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0062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67426"/>
            <a:ext cx="9144000" cy="669702"/>
          </a:xfrm>
        </p:spPr>
        <p:txBody>
          <a:bodyPr>
            <a:normAutofit/>
          </a:bodyPr>
          <a:lstStyle/>
          <a:p>
            <a:pPr marL="457200" indent="-457200">
              <a:buFont typeface="Arial" panose="020B0604020202020204" pitchFamily="34" charset="0"/>
              <a:buChar char="•"/>
            </a:pPr>
            <a:r>
              <a:rPr lang="en-US" sz="3200" dirty="0" err="1" smtClean="0">
                <a:latin typeface="Times New Roman" panose="02020603050405020304" pitchFamily="18" charset="0"/>
                <a:cs typeface="Times New Roman" panose="02020603050405020304" pitchFamily="18" charset="0"/>
              </a:rPr>
              <a:t>Perundangan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konservasi</a:t>
            </a:r>
            <a:r>
              <a:rPr lang="en-US" sz="3200" dirty="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390659" y="837128"/>
            <a:ext cx="9144000" cy="5280338"/>
          </a:xfrm>
        </p:spPr>
        <p:txBody>
          <a:bodyPr>
            <a:normAutofit/>
          </a:bodyPr>
          <a:lstStyle/>
          <a:p>
            <a:r>
              <a:rPr lang="id-ID" dirty="0"/>
              <a:t>UU No. 5 Tahun 1990 Tentang Konservasi Sumber Daya AlLAM Hayati dan Ekosistem, terdiri dari  14 Bab dan 45 Pasal yang masing-masing bab menjelaskan sebagai berikut :</a:t>
            </a:r>
          </a:p>
          <a:p>
            <a:pPr marL="457200">
              <a:buFont typeface="+mj-lt"/>
              <a:buAutoNum type="alphaLcPeriod"/>
            </a:pPr>
            <a:r>
              <a:rPr lang="id-ID" dirty="0"/>
              <a:t>Bab I  </a:t>
            </a:r>
          </a:p>
          <a:p>
            <a:pPr marL="457200"/>
            <a:r>
              <a:rPr lang="id-ID" dirty="0"/>
              <a:t> Ketentuan Umum.</a:t>
            </a:r>
          </a:p>
          <a:p>
            <a:pPr marL="114300"/>
            <a:r>
              <a:rPr lang="id-ID" dirty="0"/>
              <a:t>b.  Bab II </a:t>
            </a:r>
          </a:p>
          <a:p>
            <a:pPr marL="457200"/>
            <a:r>
              <a:rPr lang="id-ID" dirty="0"/>
              <a:t> Perlindungan Sistem Penyangga  Kehidupan.</a:t>
            </a:r>
          </a:p>
          <a:p>
            <a:pPr marL="114300"/>
            <a:r>
              <a:rPr lang="id-ID" dirty="0"/>
              <a:t>c. Bab III </a:t>
            </a:r>
          </a:p>
          <a:p>
            <a:pPr marL="457200"/>
            <a:r>
              <a:rPr lang="id-ID" dirty="0"/>
              <a:t>Pengawetan Keanekaragaman Jenis  Tumbuhan Dan Satwa Beserta  Ekosistemnya.</a:t>
            </a:r>
          </a:p>
          <a:p>
            <a:pPr marL="114300"/>
            <a:r>
              <a:rPr lang="id-ID" dirty="0"/>
              <a:t>d. Bab IV</a:t>
            </a:r>
          </a:p>
          <a:p>
            <a:pPr marL="457200"/>
            <a:r>
              <a:rPr lang="id-ID" dirty="0"/>
              <a:t>Kawasan Suaka Alam.</a:t>
            </a:r>
          </a:p>
          <a:p>
            <a:pPr marL="114300"/>
            <a:r>
              <a:rPr lang="id-ID" dirty="0"/>
              <a:t>e. Bab V</a:t>
            </a:r>
          </a:p>
          <a:p>
            <a:pPr marL="457200"/>
            <a:r>
              <a:rPr lang="id-ID" dirty="0"/>
              <a:t>Pengawetan Jenis Tumbuhan Dan Satwa.</a:t>
            </a:r>
          </a:p>
        </p:txBody>
      </p:sp>
    </p:spTree>
    <p:extLst>
      <p:ext uri="{BB962C8B-B14F-4D97-AF65-F5344CB8AC3E}">
        <p14:creationId xmlns:p14="http://schemas.microsoft.com/office/powerpoint/2010/main" val="72392647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UNDANG </a:t>
            </a:r>
            <a:r>
              <a:rPr lang="en-US" dirty="0" err="1" smtClean="0"/>
              <a:t>UNDANG</a:t>
            </a:r>
            <a:r>
              <a:rPr lang="en-US" dirty="0" smtClean="0"/>
              <a:t> TENTANG KARAKTERISTIK</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id-ID" dirty="0"/>
              <a:t>f. Bab VI </a:t>
            </a:r>
          </a:p>
          <a:p>
            <a:r>
              <a:rPr lang="id-ID" dirty="0"/>
              <a:t>Pemanfaatan Secara Lestari Sumber Daya Alam dan Hayati Dan Ekosistemnya.</a:t>
            </a:r>
          </a:p>
          <a:p>
            <a:pPr marL="0" indent="0">
              <a:buNone/>
            </a:pPr>
            <a:r>
              <a:rPr lang="id-ID" dirty="0"/>
              <a:t>g. Bab VIII</a:t>
            </a:r>
          </a:p>
          <a:p>
            <a:r>
              <a:rPr lang="id-ID" dirty="0"/>
              <a:t>Pemanfaatan Jenis Tumbuhan Dan Satwa Liar.</a:t>
            </a:r>
          </a:p>
          <a:p>
            <a:pPr marL="0" indent="0">
              <a:buNone/>
            </a:pPr>
            <a:r>
              <a:rPr lang="id-ID" dirty="0"/>
              <a:t>h. Bab IX </a:t>
            </a:r>
          </a:p>
          <a:p>
            <a:r>
              <a:rPr lang="id-ID" dirty="0"/>
              <a:t>Peran Serta Rakyat.</a:t>
            </a:r>
          </a:p>
          <a:p>
            <a:pPr marL="0" indent="0">
              <a:buNone/>
            </a:pPr>
            <a:r>
              <a:rPr lang="id-ID" dirty="0"/>
              <a:t>i. Bab X</a:t>
            </a:r>
          </a:p>
          <a:p>
            <a:r>
              <a:rPr lang="id-ID" dirty="0"/>
              <a:t>Penyerahan Urusan Dan Tugas Pembantuan.</a:t>
            </a:r>
          </a:p>
          <a:p>
            <a:pPr marL="0" indent="0">
              <a:buNone/>
            </a:pPr>
            <a:r>
              <a:rPr lang="id-ID" dirty="0"/>
              <a:t>j. Bab XI</a:t>
            </a:r>
          </a:p>
          <a:p>
            <a:r>
              <a:rPr lang="id-ID" dirty="0"/>
              <a:t>Penyidikan.</a:t>
            </a:r>
          </a:p>
          <a:p>
            <a:pPr marL="0" indent="0">
              <a:buNone/>
            </a:pPr>
            <a:r>
              <a:rPr lang="id-ID" dirty="0"/>
              <a:t>k. Bab XII</a:t>
            </a:r>
          </a:p>
          <a:p>
            <a:r>
              <a:rPr lang="id-ID" dirty="0"/>
              <a:t>Ketentuan Pidana.</a:t>
            </a:r>
            <a:endParaRPr lang="en-US" dirty="0"/>
          </a:p>
        </p:txBody>
      </p:sp>
    </p:spTree>
    <p:extLst>
      <p:ext uri="{BB962C8B-B14F-4D97-AF65-F5344CB8AC3E}">
        <p14:creationId xmlns:p14="http://schemas.microsoft.com/office/powerpoint/2010/main" val="395327271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UNDANG </a:t>
            </a:r>
            <a:r>
              <a:rPr lang="en-US" dirty="0" err="1" smtClean="0"/>
              <a:t>UNDANG</a:t>
            </a:r>
            <a:r>
              <a:rPr lang="en-US" dirty="0" smtClean="0"/>
              <a:t> ENTANG KONSERVASI</a:t>
            </a:r>
            <a:endParaRPr lang="en-US" dirty="0"/>
          </a:p>
        </p:txBody>
      </p:sp>
      <p:sp>
        <p:nvSpPr>
          <p:cNvPr id="4" name="Rectangle 3"/>
          <p:cNvSpPr/>
          <p:nvPr/>
        </p:nvSpPr>
        <p:spPr>
          <a:xfrm>
            <a:off x="2975020" y="2442470"/>
            <a:ext cx="3284113" cy="1569660"/>
          </a:xfrm>
          <a:prstGeom prst="rect">
            <a:avLst/>
          </a:prstGeom>
        </p:spPr>
        <p:txBody>
          <a:bodyPr wrap="square">
            <a:spAutoFit/>
          </a:bodyPr>
          <a:lstStyle/>
          <a:p>
            <a:pPr algn="ctr"/>
            <a:r>
              <a:rPr lang="id-ID" sz="2400" dirty="0"/>
              <a:t>l. Bab XIII</a:t>
            </a:r>
          </a:p>
          <a:p>
            <a:pPr algn="ctr"/>
            <a:r>
              <a:rPr lang="id-ID" sz="2400" dirty="0"/>
              <a:t>Ketentuan Peralihan.</a:t>
            </a:r>
          </a:p>
          <a:p>
            <a:pPr algn="ctr"/>
            <a:r>
              <a:rPr lang="id-ID" sz="2400" dirty="0"/>
              <a:t>m. Bab XIV</a:t>
            </a:r>
          </a:p>
          <a:p>
            <a:pPr algn="ctr"/>
            <a:r>
              <a:rPr lang="id-ID" sz="2400" dirty="0"/>
              <a:t>Ketentuan Penutup.</a:t>
            </a:r>
            <a:endParaRPr lang="en-US" sz="2400" dirty="0"/>
          </a:p>
        </p:txBody>
      </p:sp>
    </p:spTree>
    <p:extLst>
      <p:ext uri="{BB962C8B-B14F-4D97-AF65-F5344CB8AC3E}">
        <p14:creationId xmlns:p14="http://schemas.microsoft.com/office/powerpoint/2010/main" val="19406022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489397"/>
            <a:ext cx="7766936" cy="978795"/>
          </a:xfrm>
        </p:spPr>
        <p:txBody>
          <a:bodyPr/>
          <a:lstStyle/>
          <a:p>
            <a:pPr algn="l"/>
            <a:r>
              <a:rPr lang="en-US" sz="3200" dirty="0" err="1" smtClean="0">
                <a:latin typeface="Times New Roman" panose="02020603050405020304" pitchFamily="18" charset="0"/>
                <a:cs typeface="Times New Roman" panose="02020603050405020304" pitchFamily="18" charset="0"/>
              </a:rPr>
              <a:t>Penelitian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tema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konservasi</a:t>
            </a:r>
            <a:r>
              <a:rPr lang="en-US" sz="3200" dirty="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
        <p:nvSpPr>
          <p:cNvPr id="4" name="Content Placeholder 2"/>
          <p:cNvSpPr>
            <a:spLocks noGrp="1"/>
          </p:cNvSpPr>
          <p:nvPr>
            <p:ph type="subTitle" idx="1"/>
          </p:nvPr>
        </p:nvSpPr>
        <p:spPr>
          <a:xfrm>
            <a:off x="1506538" y="1919288"/>
            <a:ext cx="7767637" cy="4403725"/>
          </a:xfrm>
        </p:spPr>
        <p:txBody>
          <a:bodyPr>
            <a:normAutofit lnSpcReduction="10000"/>
          </a:bodyPr>
          <a:lstStyle/>
          <a:p>
            <a:pPr marL="457200" indent="-342900" algn="ctr">
              <a:lnSpc>
                <a:spcPct val="150000"/>
              </a:lnSpc>
              <a:buFont typeface="+mj-lt"/>
              <a:buAutoNum type="alphaLcPeriod"/>
            </a:pPr>
            <a:r>
              <a:rPr lang="id-ID" sz="2600" dirty="0" smtClean="0">
                <a:latin typeface="Times New Roman" pitchFamily="18" charset="0"/>
                <a:cs typeface="Times New Roman" pitchFamily="18" charset="0"/>
              </a:rPr>
              <a:t>Penelitian yang dilakukan oleh Asma Luthfi, Atika Wijaya dari jurusan sosiologi dan antropologi, Fakultas Ilmu Sosial, Universitas Negeri Semarang :</a:t>
            </a:r>
          </a:p>
          <a:p>
            <a:pPr algn="ctr">
              <a:lnSpc>
                <a:spcPct val="150000"/>
              </a:lnSpc>
            </a:pPr>
            <a:r>
              <a:rPr lang="id-ID" sz="2600" dirty="0" smtClean="0">
                <a:latin typeface="Times New Roman" pitchFamily="18" charset="0"/>
                <a:cs typeface="Times New Roman" pitchFamily="18" charset="0"/>
              </a:rPr>
              <a:t>Judul dari penelitian ini adalah “Persepsi Masyarakat Sekarang Tentang Konservasi Lingkungan”.</a:t>
            </a:r>
          </a:p>
          <a:p>
            <a:pPr algn="ctr">
              <a:lnSpc>
                <a:spcPct val="150000"/>
              </a:lnSpc>
            </a:pPr>
            <a:r>
              <a:rPr lang="id-ID" sz="2600" dirty="0" smtClean="0">
                <a:latin typeface="Times New Roman" pitchFamily="18" charset="0"/>
                <a:cs typeface="Times New Roman" pitchFamily="18" charset="0"/>
              </a:rPr>
              <a:t>Metode penelitian ini adalah berdasar pada hasil penelitian yang menggunakan metode kualitatif. </a:t>
            </a:r>
          </a:p>
          <a:p>
            <a:pPr marL="114300" indent="0" algn="ctr">
              <a:lnSpc>
                <a:spcPct val="150000"/>
              </a:lnSpc>
              <a:buNone/>
            </a:pP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9715851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err="1" smtClean="0"/>
              <a:t>Penelitian</a:t>
            </a:r>
            <a:r>
              <a:rPr lang="en-US" b="1" dirty="0" smtClean="0"/>
              <a:t> </a:t>
            </a:r>
            <a:r>
              <a:rPr lang="en-US" b="1" dirty="0" err="1" smtClean="0"/>
              <a:t>tema</a:t>
            </a:r>
            <a:r>
              <a:rPr lang="en-US" b="1" dirty="0" smtClean="0"/>
              <a:t> </a:t>
            </a:r>
            <a:r>
              <a:rPr lang="en-US" b="1" dirty="0" err="1" smtClean="0"/>
              <a:t>konservasi</a:t>
            </a:r>
            <a:endParaRPr lang="en-US" b="1" dirty="0"/>
          </a:p>
        </p:txBody>
      </p:sp>
      <p:sp>
        <p:nvSpPr>
          <p:cNvPr id="4" name="Content Placeholder 2"/>
          <p:cNvSpPr>
            <a:spLocks noGrp="1"/>
          </p:cNvSpPr>
          <p:nvPr>
            <p:ph idx="1"/>
          </p:nvPr>
        </p:nvSpPr>
        <p:spPr/>
        <p:txBody>
          <a:bodyPr>
            <a:normAutofit fontScale="92500" lnSpcReduction="20000"/>
          </a:bodyPr>
          <a:lstStyle/>
          <a:p>
            <a:pPr marL="457200" indent="-342900">
              <a:lnSpc>
                <a:spcPct val="150000"/>
              </a:lnSpc>
              <a:buFont typeface="+mj-lt"/>
              <a:buAutoNum type="alphaLcPeriod"/>
            </a:pPr>
            <a:r>
              <a:rPr lang="id-ID" sz="2600" dirty="0" smtClean="0">
                <a:latin typeface="Times New Roman" pitchFamily="18" charset="0"/>
                <a:cs typeface="Times New Roman" pitchFamily="18" charset="0"/>
              </a:rPr>
              <a:t>Penelitian yang dilakukan oleh Asma Luthfi, Atika Wijaya dari jurusan sosiologi dan antropologi, Fakultas Ilmu Sosial, Universitas Negeri Semarang :</a:t>
            </a:r>
          </a:p>
          <a:p>
            <a:pPr>
              <a:lnSpc>
                <a:spcPct val="150000"/>
              </a:lnSpc>
            </a:pPr>
            <a:r>
              <a:rPr lang="id-ID" sz="2600" dirty="0" smtClean="0">
                <a:latin typeface="Times New Roman" pitchFamily="18" charset="0"/>
                <a:cs typeface="Times New Roman" pitchFamily="18" charset="0"/>
              </a:rPr>
              <a:t>Judul dari penelitian ini adalah “Persepsi Masyarakat Sekarang Tentang Konservasi Lingkungan”.</a:t>
            </a:r>
          </a:p>
          <a:p>
            <a:pPr>
              <a:lnSpc>
                <a:spcPct val="150000"/>
              </a:lnSpc>
            </a:pPr>
            <a:r>
              <a:rPr lang="id-ID" sz="2600" dirty="0" smtClean="0">
                <a:latin typeface="Times New Roman" pitchFamily="18" charset="0"/>
                <a:cs typeface="Times New Roman" pitchFamily="18" charset="0"/>
              </a:rPr>
              <a:t>Metode penelitian ini adalah berdasar pada hasil penelitian yang menggunakan metode kualitatif. </a:t>
            </a:r>
          </a:p>
          <a:p>
            <a:pPr marL="114300" indent="0">
              <a:lnSpc>
                <a:spcPct val="150000"/>
              </a:lnSpc>
              <a:buNone/>
            </a:pP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61775501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a:t>
            </a:r>
            <a:r>
              <a:rPr lang="en-US" smtClean="0"/>
              <a:t>enelitian</a:t>
            </a:r>
            <a:r>
              <a:rPr lang="en-US" dirty="0" smtClean="0"/>
              <a:t> </a:t>
            </a:r>
            <a:r>
              <a:rPr lang="en-US" dirty="0" err="1" smtClean="0"/>
              <a:t>tema</a:t>
            </a:r>
            <a:r>
              <a:rPr lang="en-US" dirty="0" smtClean="0"/>
              <a:t> </a:t>
            </a:r>
            <a:r>
              <a:rPr lang="en-US" dirty="0" err="1" smtClean="0"/>
              <a:t>konservasi</a:t>
            </a:r>
            <a:endParaRPr lang="en-US" dirty="0"/>
          </a:p>
        </p:txBody>
      </p:sp>
      <p:sp>
        <p:nvSpPr>
          <p:cNvPr id="3" name="Content Placeholder 2"/>
          <p:cNvSpPr>
            <a:spLocks noGrp="1"/>
          </p:cNvSpPr>
          <p:nvPr>
            <p:ph idx="1"/>
          </p:nvPr>
        </p:nvSpPr>
        <p:spPr/>
        <p:txBody>
          <a:bodyPr>
            <a:normAutofit/>
          </a:bodyPr>
          <a:lstStyle/>
          <a:p>
            <a:r>
              <a:rPr lang="id-ID" sz="2000" dirty="0">
                <a:latin typeface="Times New Roman" pitchFamily="18" charset="0"/>
                <a:cs typeface="Times New Roman" pitchFamily="18" charset="0"/>
              </a:rPr>
              <a:t>Hasil dari penelitian ini adalah bahwa masyarakat Kelurahan Sekaran sebelum tahun 1990-an adalah masayarakat petani dan pedagang. Mereka adalah petani ladang yang menggarap tanah negara maupun tanah pribadi dengan ditanami sengon, pisang, singkong, buah dan lain sebagainya. Setelah tahun 1990-an ketika Universitas Negeri Semarang datang menjalankan aktifitas kampus daerah Sekaran, perlahan terjadi perubahan sosial pada masayarakat Sekaran menjadi dinamis dan terbuka. Persepsi masyarakat Sekaran tentang konservasi lingkungan sangatlah sederhana tidak lepas dari sistem pengetahuan dan perubahan sosial.</a:t>
            </a:r>
            <a:endParaRPr lang="en-US" sz="2000" dirty="0"/>
          </a:p>
        </p:txBody>
      </p:sp>
    </p:spTree>
    <p:extLst>
      <p:ext uri="{BB962C8B-B14F-4D97-AF65-F5344CB8AC3E}">
        <p14:creationId xmlns:p14="http://schemas.microsoft.com/office/powerpoint/2010/main" val="2240329424"/>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364</TotalTime>
  <Words>1367</Words>
  <Application>Microsoft Office PowerPoint</Application>
  <PresentationFormat>Widescreen</PresentationFormat>
  <Paragraphs>192</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Times New Roman</vt:lpstr>
      <vt:lpstr>Trebuchet MS</vt:lpstr>
      <vt:lpstr>Wingdings</vt:lpstr>
      <vt:lpstr>Wingdings 3</vt:lpstr>
      <vt:lpstr>Facet</vt:lpstr>
      <vt:lpstr>KELOMPOK 4</vt:lpstr>
      <vt:lpstr>PowerPoint Presentation</vt:lpstr>
      <vt:lpstr>Pengertian</vt:lpstr>
      <vt:lpstr>Pengertian Menurut Para Ahli</vt:lpstr>
      <vt:lpstr>PowerPoint Presentation</vt:lpstr>
      <vt:lpstr>Penerapan Konservasi</vt:lpstr>
      <vt:lpstr>PowerPoint Presentation</vt:lpstr>
      <vt:lpstr>PowerPoint Presentation</vt:lpstr>
      <vt:lpstr>PowerPoint Presentation</vt:lpstr>
      <vt:lpstr>Kawasan konservasi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konservasi Sumber Daya Alam Hayati</vt:lpstr>
      <vt:lpstr>PowerPoint Presentation</vt:lpstr>
      <vt:lpstr>PowerPoint Presentation</vt:lpstr>
      <vt:lpstr>PowerPoint Presentation</vt:lpstr>
      <vt:lpstr>PowerPoint Presentation</vt:lpstr>
      <vt:lpstr> SDA non Hayati</vt:lpstr>
      <vt:lpstr>PowerPoint Presentation</vt:lpstr>
      <vt:lpstr>PowerPoint Presentation</vt:lpstr>
      <vt:lpstr>PowerPoint Presentation</vt:lpstr>
      <vt:lpstr>PowerPoint Presentation</vt:lpstr>
      <vt:lpstr>PowerPoint Presentation</vt:lpstr>
      <vt:lpstr>PowerPoint Presentation</vt:lpstr>
      <vt:lpstr>Perundangan konservasi </vt:lpstr>
      <vt:lpstr>UNDANG UNDANG TENTANG KARAKTERISTIK</vt:lpstr>
      <vt:lpstr>UNDANG UNDANG ENTANG KONSERVASI</vt:lpstr>
      <vt:lpstr>Penelitian tema konservasi </vt:lpstr>
      <vt:lpstr>Penelitian tema konservasi</vt:lpstr>
      <vt:lpstr>penelitian tema konservasi</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KELOMPOK 4</dc:title>
  <dc:creator>user</dc:creator>
  <cp:lastModifiedBy>user</cp:lastModifiedBy>
  <cp:revision>41</cp:revision>
  <dcterms:created xsi:type="dcterms:W3CDTF">2018-12-14T16:06:57Z</dcterms:created>
  <dcterms:modified xsi:type="dcterms:W3CDTF">2018-12-17T16:42:30Z</dcterms:modified>
</cp:coreProperties>
</file>