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726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1986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1233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68470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1728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9522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2900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47431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9522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508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5723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6106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1BB52-18F5-4CC0-80AC-2FEC795B9B6A}" type="datetimeFigureOut">
              <a:rPr lang="id-ID" smtClean="0"/>
              <a:t>28/10/2015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D3C48-EB9F-4C4E-8595-7D996321BC1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0933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1470025"/>
          </a:xfrm>
        </p:spPr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PEDOMAN PENULISAN KARYA ILMIAH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443" y="4149080"/>
            <a:ext cx="6400800" cy="1752600"/>
          </a:xfrm>
        </p:spPr>
        <p:txBody>
          <a:bodyPr/>
          <a:lstStyle/>
          <a:p>
            <a:r>
              <a:rPr lang="id-ID" dirty="0" smtClean="0">
                <a:solidFill>
                  <a:schemeClr val="tx1"/>
                </a:solidFill>
              </a:rPr>
              <a:t>Mata Kuliah Seminar Biologi</a:t>
            </a:r>
          </a:p>
          <a:p>
            <a:r>
              <a:rPr lang="id-ID" dirty="0" smtClean="0">
                <a:solidFill>
                  <a:schemeClr val="tx1"/>
                </a:solidFill>
              </a:rPr>
              <a:t>Oleh: M. Syaipul Hayat, M.Pd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fullsmile\Pictures\Cerdas\agar-anak-cerda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7" y="-1"/>
            <a:ext cx="2657872" cy="204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ullsmile\Pictures\Cerdas\Karisma_Kreatif_Light_Box_by_chicken19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481" y="0"/>
            <a:ext cx="1658496" cy="204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ullsmile\Pictures\Cerdas\6569_berpendidikan_tinggi_bukan_berarti_cerda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01" y="46426"/>
            <a:ext cx="2023319" cy="2023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ullsmile\Pictures\Cerdas\kreatif 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0"/>
            <a:ext cx="2915816" cy="207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0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SISTEMATIKA PENULISAN</a:t>
            </a:r>
            <a:b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PROPOSAL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54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Halaman Sampul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C00000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sz="2800" dirty="0" smtClean="0"/>
              <a:t>Halaman sampul proposal memuat: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Judul Proposal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Tulisan “Proposal Penelitian untuk Skripsi”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Program Studi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Logo Universitas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Diajukan oleh: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Fakultas, Universitas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Bulan </a:t>
            </a:r>
            <a:r>
              <a:rPr lang="id-ID" dirty="0" smtClean="0"/>
              <a:t>&amp; Tahun</a:t>
            </a:r>
          </a:p>
          <a:p>
            <a:pPr marL="0" indent="0">
              <a:buNone/>
            </a:pPr>
            <a:r>
              <a:rPr lang="id-ID" dirty="0" smtClean="0"/>
              <a:t>(lampiran 4)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5741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Halaman Persetujuan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dirty="0" smtClean="0"/>
              <a:t>Halaman persetujuan proposal memuat persetujuan pembimbing pertama dan kedua dengan pembubuhan tandatangan dan tanggal persetujuan (lampiran 5)</a:t>
            </a:r>
          </a:p>
        </p:txBody>
      </p:sp>
    </p:spTree>
    <p:extLst>
      <p:ext uri="{BB962C8B-B14F-4D97-AF65-F5344CB8AC3E}">
        <p14:creationId xmlns:p14="http://schemas.microsoft.com/office/powerpoint/2010/main" val="416845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Pendahuluan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dirty="0" smtClean="0"/>
              <a:t>Elemen yang harud dimuat pada bagian ini adalah: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Latar belakang masalah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Identifikasi masalah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Pemilihan masalah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Perumusan masalah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Tujuan penelitian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Manfaat penelitian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Definisi istilah (jika diperlukan)</a:t>
            </a: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val="304768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Telaah Pustaka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C00000"/>
            </a:solidFill>
          </a:ln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id-ID" sz="2800" dirty="0" smtClean="0"/>
              <a:t>Telaah pustaka memuat teori atau informasi dari hasil penelaahan terhadap pustaka-pustaka yang relevan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/>
              <a:t>Pustaka yang memuat hasil penelitian terdahulu dan mutakhir (berhubungan dgn penelitian yg dilakukan)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/>
              <a:t>Teori/ informasi yang digunakan adalah yg berhubungan dgn subjek penelitian dan teori yang menjelaskan variabel-variabel yg akan diteliti dan dianalisis secara kritis.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/>
              <a:t>Juga memuat kerangka berpikir dan hipotesis</a:t>
            </a:r>
          </a:p>
        </p:txBody>
      </p:sp>
    </p:spTree>
    <p:extLst>
      <p:ext uri="{BB962C8B-B14F-4D97-AF65-F5344CB8AC3E}">
        <p14:creationId xmlns:p14="http://schemas.microsoft.com/office/powerpoint/2010/main" val="363239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 Penelitian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ln>
            <a:solidFill>
              <a:srgbClr val="C00000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d-ID" sz="2800" dirty="0" smtClean="0"/>
              <a:t>Metode Penelitian memuat poin-poin berikut: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Lokasi dan waktu penelitian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Subjek penelitian/ populasi dan sampel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Penarikan sampel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Sumber data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Alat/ instrumen yang digunakan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Variabel penelitian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Desain penelitian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Prosedur penelitian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Teknik observasi dan pengumpulan data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Analisis dan interpretasi data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Teknik pemeriksaan keabsahan data</a:t>
            </a:r>
          </a:p>
          <a:p>
            <a:pPr marL="514350" indent="-514350">
              <a:buFont typeface="+mj-lt"/>
              <a:buAutoNum type="arabicPeriod"/>
            </a:pP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val="267322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Jadwal Penelitian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24536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id-ID" dirty="0" smtClean="0"/>
              <a:t>Bagian ini memaparkan tahapan-tahapan penelitian dengan rincian kegiatan setiap tahapan penelitian.</a:t>
            </a:r>
          </a:p>
          <a:p>
            <a:pPr>
              <a:buFont typeface="Wingdings" pitchFamily="2" charset="2"/>
              <a:buChar char="§"/>
            </a:pPr>
            <a:r>
              <a:rPr lang="id-ID" dirty="0" smtClean="0"/>
              <a:t>Jadwal penelitian disajikan dalam tabel</a:t>
            </a:r>
          </a:p>
        </p:txBody>
      </p:sp>
    </p:spTree>
    <p:extLst>
      <p:ext uri="{BB962C8B-B14F-4D97-AF65-F5344CB8AC3E}">
        <p14:creationId xmlns:p14="http://schemas.microsoft.com/office/powerpoint/2010/main" val="216951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Daftar Pustaka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24536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id-ID" dirty="0" smtClean="0"/>
              <a:t>Daftar pustaka memuat sumber kutipan yang digunakan dalam penulisan penelitian</a:t>
            </a:r>
          </a:p>
          <a:p>
            <a:pPr>
              <a:buFont typeface="Wingdings" pitchFamily="2" charset="2"/>
              <a:buChar char="§"/>
            </a:pPr>
            <a:r>
              <a:rPr lang="id-ID" dirty="0" smtClean="0"/>
              <a:t>Penulisan daftar pustaka menggunakan model Harvard.</a:t>
            </a:r>
          </a:p>
        </p:txBody>
      </p:sp>
    </p:spTree>
    <p:extLst>
      <p:ext uri="{BB962C8B-B14F-4D97-AF65-F5344CB8AC3E}">
        <p14:creationId xmlns:p14="http://schemas.microsoft.com/office/powerpoint/2010/main" val="279942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SISTEMATIKA PENULISAN</a:t>
            </a:r>
            <a:b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SKRIPSI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207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Komponen Skripsi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ln>
            <a:solidFill>
              <a:srgbClr val="C00000"/>
            </a:solidFill>
          </a:ln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Halaman sampul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Halaman judul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Halaman persetujuan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Halaman pengesahan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Abstrak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Kata pengantar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Daftar isi, tabel, ilustrasi, lampiran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Pendahuluan (Bab I)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Telaah pustaka (Bab II)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Metode penelitian (Bab III)</a:t>
            </a:r>
          </a:p>
        </p:txBody>
      </p:sp>
    </p:spTree>
    <p:extLst>
      <p:ext uri="{BB962C8B-B14F-4D97-AF65-F5344CB8AC3E}">
        <p14:creationId xmlns:p14="http://schemas.microsoft.com/office/powerpoint/2010/main" val="386335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Komponen Skripsi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dirty="0" smtClean="0"/>
              <a:t>11. Hasil penelitian (Bab IV)</a:t>
            </a:r>
          </a:p>
          <a:p>
            <a:pPr marL="0" indent="0">
              <a:buNone/>
            </a:pPr>
            <a:r>
              <a:rPr lang="id-ID" sz="2800" dirty="0" smtClean="0"/>
              <a:t>12. Pembahasan (Bab V)</a:t>
            </a:r>
          </a:p>
          <a:p>
            <a:pPr marL="0" indent="0">
              <a:buNone/>
            </a:pPr>
            <a:r>
              <a:rPr lang="id-ID" sz="2800" dirty="0" smtClean="0"/>
              <a:t>13. Kesimpulan dan Saran (VI)</a:t>
            </a:r>
          </a:p>
          <a:p>
            <a:pPr marL="0" indent="0">
              <a:buNone/>
            </a:pPr>
            <a:r>
              <a:rPr lang="id-ID" sz="2800" dirty="0" smtClean="0"/>
              <a:t>14. Daftar Pustaka</a:t>
            </a:r>
          </a:p>
          <a:p>
            <a:pPr marL="0" indent="0">
              <a:buNone/>
            </a:pPr>
            <a:r>
              <a:rPr lang="id-ID" sz="2800" dirty="0" smtClean="0"/>
              <a:t>15. Lampiran-lampiran</a:t>
            </a:r>
          </a:p>
          <a:p>
            <a:pPr marL="0" indent="0">
              <a:buNone/>
            </a:pPr>
            <a:endParaRPr lang="id-ID" sz="2800" dirty="0" smtClean="0"/>
          </a:p>
        </p:txBody>
      </p:sp>
    </p:spTree>
    <p:extLst>
      <p:ext uri="{BB962C8B-B14F-4D97-AF65-F5344CB8AC3E}">
        <p14:creationId xmlns:p14="http://schemas.microsoft.com/office/powerpoint/2010/main" val="91696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TEKNIK PENULISAN</a:t>
            </a:r>
            <a:b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PROPOSAL &amp; SKRIPSI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96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Tipe Huruf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Seluruh tulisan menggunakan font type “Time New Roman” dengan ukuran 12 pt. Kecuali nama institusi yang terdapat dalam halaman sampul atau lampiran-lampiran yang tidak dibuat sendiri.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Nama ilmiah atau tulisan asing ditulis miring/ italic</a:t>
            </a:r>
          </a:p>
        </p:txBody>
      </p:sp>
    </p:spTree>
    <p:extLst>
      <p:ext uri="{BB962C8B-B14F-4D97-AF65-F5344CB8AC3E}">
        <p14:creationId xmlns:p14="http://schemas.microsoft.com/office/powerpoint/2010/main" val="212831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Kertas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HVS 80 g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Ukuran kuarto (A4)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Sampul hard cover dgn warna sesuai fakultas masing-masing</a:t>
            </a:r>
          </a:p>
        </p:txBody>
      </p:sp>
    </p:spTree>
    <p:extLst>
      <p:ext uri="{BB962C8B-B14F-4D97-AF65-F5344CB8AC3E}">
        <p14:creationId xmlns:p14="http://schemas.microsoft.com/office/powerpoint/2010/main" val="33491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Tata Letak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Batas tepi/ margin: 4 atas, 3 bawah, 4 kiri, 3 kanan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Kepala: level pertama, subkepala, dan kepala paragraf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 smtClean="0"/>
              <a:t>Jarak antar baris</a:t>
            </a:r>
          </a:p>
          <a:p>
            <a:pPr marL="895350" indent="-361950">
              <a:buAutoNum type="alphaLcPeriod"/>
            </a:pPr>
            <a:r>
              <a:rPr lang="id-ID" sz="2800" dirty="0" smtClean="0"/>
              <a:t>Naskah skripsi ditulis dgn jarak 1,5 spasi vertikal</a:t>
            </a:r>
          </a:p>
          <a:p>
            <a:pPr marL="895350" indent="-361950">
              <a:buAutoNum type="alphaLcPeriod"/>
            </a:pPr>
            <a:r>
              <a:rPr lang="id-ID" sz="2800" dirty="0" smtClean="0"/>
              <a:t>Abstrak, judul tabel, elemen-elemen dalam tabel, nama ilustrasidaftar pustaka ditulis dgn jarak 1 spasi vertikal</a:t>
            </a:r>
            <a:endParaRPr lang="id-ID" sz="2800" dirty="0"/>
          </a:p>
          <a:p>
            <a:pPr marL="457200" indent="-457200">
              <a:buNone/>
            </a:pPr>
            <a:r>
              <a:rPr lang="id-ID" sz="2800" dirty="0" smtClean="0"/>
              <a:t>4. Jarak antar kata: tidak boleh terlalu renggang, yaitu 1 spasi horizontal. Naskah dibuat justify</a:t>
            </a:r>
          </a:p>
          <a:p>
            <a:pPr marL="457200" indent="-457200">
              <a:buNone/>
            </a:pPr>
            <a:endParaRPr lang="id-ID" sz="2800" dirty="0" smtClean="0"/>
          </a:p>
        </p:txBody>
      </p:sp>
    </p:spTree>
    <p:extLst>
      <p:ext uri="{BB962C8B-B14F-4D97-AF65-F5344CB8AC3E}">
        <p14:creationId xmlns:p14="http://schemas.microsoft.com/office/powerpoint/2010/main" val="199476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Tata Letak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id-ID" sz="2800" dirty="0" smtClean="0"/>
              <a:t>5. Alinea: setiap alinea berisi satu pikiran, lebih dari 1 kalimat, baris pertama alinea dibuat menjorok 1 tab stops</a:t>
            </a:r>
          </a:p>
          <a:p>
            <a:pPr marL="457200" indent="-457200">
              <a:buNone/>
            </a:pPr>
            <a:r>
              <a:rPr lang="id-ID" sz="2800" dirty="0" smtClean="0"/>
              <a:t>6. Nomor halaman: ditulis pada tepi kanan atas dgn jarak 2 cm dari atas dan 3 cm dari kanan dgn angka arabic. Nomor halaman pada kepala bab ditulis di bagian bawah tengah dgn jarak 1,5 cm dari bawah</a:t>
            </a:r>
          </a:p>
          <a:p>
            <a:pPr marL="457200" indent="-457200">
              <a:buNone/>
            </a:pPr>
            <a:r>
              <a:rPr lang="id-ID" sz="2800" dirty="0" smtClean="0"/>
              <a:t>7. Nomor kepala: Hirarki penomoran diawali dari angka romawi, abjad kapital, angka, dst. Tanpa diberi tanda titik di bagian akhir</a:t>
            </a:r>
          </a:p>
          <a:p>
            <a:pPr marL="457200" indent="-457200">
              <a:buNone/>
            </a:pPr>
            <a:endParaRPr lang="id-ID" sz="2800" dirty="0" smtClean="0"/>
          </a:p>
        </p:txBody>
      </p:sp>
    </p:spTree>
    <p:extLst>
      <p:ext uri="{BB962C8B-B14F-4D97-AF65-F5344CB8AC3E}">
        <p14:creationId xmlns:p14="http://schemas.microsoft.com/office/powerpoint/2010/main" val="47639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Nama Ilmiah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1224136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dirty="0" smtClean="0"/>
              <a:t>Penulisan nma ilmiah atau ungkapan asing dicetak miring, sesuai kaidah penulisan</a:t>
            </a:r>
          </a:p>
          <a:p>
            <a:pPr marL="457200" indent="-457200">
              <a:buNone/>
            </a:pPr>
            <a:endParaRPr lang="id-ID" sz="28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29969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Penulisan Bilangan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45046" y="4005064"/>
            <a:ext cx="8229600" cy="1224136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d-ID" sz="2800" dirty="0" smtClean="0"/>
              <a:t>Bilangan bulat di bawah 10 ditulis eja, kecuali jika bilangan tsb merupakan deret bilangan, atau didepan singkatan nama satuan, atau didepan persen</a:t>
            </a:r>
          </a:p>
          <a:p>
            <a:pPr marL="457200" indent="-457200">
              <a:buFont typeface="Arial" pitchFamily="34" charset="0"/>
              <a:buNone/>
            </a:pPr>
            <a:endParaRPr lang="id-ID" sz="2800" dirty="0" smtClean="0"/>
          </a:p>
        </p:txBody>
      </p:sp>
    </p:spTree>
    <p:extLst>
      <p:ext uri="{BB962C8B-B14F-4D97-AF65-F5344CB8AC3E}">
        <p14:creationId xmlns:p14="http://schemas.microsoft.com/office/powerpoint/2010/main" val="6406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Satuan-satuan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1224136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dirty="0" smtClean="0"/>
              <a:t>Ditulis </a:t>
            </a:r>
            <a:r>
              <a:rPr lang="id-ID" sz="2800" dirty="0" smtClean="0"/>
              <a:t>dgn cara disingkat dan tidak diikuti titik. Misalnya Rp (rupiah), kg (kilogram), m (meter), dsb.</a:t>
            </a:r>
          </a:p>
          <a:p>
            <a:pPr marL="457200" indent="-457200">
              <a:buNone/>
            </a:pPr>
            <a:endParaRPr lang="id-ID" sz="28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29969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Pembentukan Kalimat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45046" y="4005064"/>
            <a:ext cx="8229600" cy="1584176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id-ID" sz="2800" dirty="0" smtClean="0"/>
              <a:t>Kejelasan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/>
              <a:t>Kelugasan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/>
              <a:t>Komunikatif</a:t>
            </a:r>
          </a:p>
        </p:txBody>
      </p:sp>
    </p:spTree>
    <p:extLst>
      <p:ext uri="{BB962C8B-B14F-4D97-AF65-F5344CB8AC3E}">
        <p14:creationId xmlns:p14="http://schemas.microsoft.com/office/powerpoint/2010/main" val="92221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Pemakaian Huruf dan Tanda Baca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1224136"/>
          </a:xfrm>
          <a:ln>
            <a:solidFill>
              <a:srgbClr val="C00000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d-ID" sz="2800" dirty="0" smtClean="0"/>
              <a:t>Dalam penulisan proposal/ skripsi/ karya ilmiah harus benar-benar memperhatikan tata cara penggunaan huruf dan tanda baca secara baku</a:t>
            </a:r>
          </a:p>
          <a:p>
            <a:pPr marL="457200" indent="-457200">
              <a:buNone/>
            </a:pPr>
            <a:endParaRPr lang="id-ID" sz="28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29969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Kesalahan Umum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45046" y="4005064"/>
            <a:ext cx="8229600" cy="2232248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id-ID" sz="2800" dirty="0" smtClean="0"/>
              <a:t>Penggunaan kata penghubung di awal kalimat, seperti: sedangkan, sehingga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/>
              <a:t>Penggunaan hhuruf kapital di belakang tanda (</a:t>
            </a:r>
            <a:r>
              <a:rPr lang="id-ID" sz="2800" dirty="0" smtClean="0">
                <a:sym typeface="Wingdings" pitchFamily="2" charset="2"/>
              </a:rPr>
              <a:t>:), (;)</a:t>
            </a:r>
          </a:p>
          <a:p>
            <a:pPr>
              <a:buFont typeface="Wingdings" pitchFamily="2" charset="2"/>
              <a:buChar char="§"/>
            </a:pPr>
            <a:r>
              <a:rPr lang="id-ID" sz="2800" dirty="0" smtClean="0"/>
              <a:t>Kata depan di dan ke yang ditulis sama dengan awalan di dan ke </a:t>
            </a:r>
          </a:p>
        </p:txBody>
      </p:sp>
    </p:spTree>
    <p:extLst>
      <p:ext uri="{BB962C8B-B14F-4D97-AF65-F5344CB8AC3E}">
        <p14:creationId xmlns:p14="http://schemas.microsoft.com/office/powerpoint/2010/main" val="360256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4581525"/>
            <a:ext cx="8229600" cy="1143000"/>
          </a:xfrm>
        </p:spPr>
        <p:txBody>
          <a:bodyPr/>
          <a:lstStyle/>
          <a:p>
            <a:pPr eaLnBrk="1" hangingPunct="1"/>
            <a:r>
              <a:rPr lang="id-ID" smtClean="0"/>
              <a:t>TERIMA KASIH</a:t>
            </a:r>
          </a:p>
        </p:txBody>
      </p:sp>
      <p:pic>
        <p:nvPicPr>
          <p:cNvPr id="9219" name="Picture 3" descr="C:\Users\SAYFUL HAYAT\Downloads\terima-kasih-ideari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994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678</Words>
  <Application>Microsoft Office PowerPoint</Application>
  <PresentationFormat>On-screen Show (4:3)</PresentationFormat>
  <Paragraphs>103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PEDOMAN PENULISAN KARYA ILMIAH</vt:lpstr>
      <vt:lpstr>SISTEMATIKA PENULISAN PROPOSAL</vt:lpstr>
      <vt:lpstr>Halaman Sampul</vt:lpstr>
      <vt:lpstr>Halaman Persetujuan</vt:lpstr>
      <vt:lpstr>Pendahuluan</vt:lpstr>
      <vt:lpstr>Telaah Pustaka</vt:lpstr>
      <vt:lpstr>Metode Penelitian</vt:lpstr>
      <vt:lpstr>Jadwal Penelitian</vt:lpstr>
      <vt:lpstr>Daftar Pustaka</vt:lpstr>
      <vt:lpstr>SISTEMATIKA PENULISAN SKRIPSI</vt:lpstr>
      <vt:lpstr>Komponen Skripsi</vt:lpstr>
      <vt:lpstr>Komponen Skripsi</vt:lpstr>
      <vt:lpstr>TEKNIK PENULISAN PROPOSAL &amp; SKRIPSI</vt:lpstr>
      <vt:lpstr>Tipe Huruf</vt:lpstr>
      <vt:lpstr>Kertas</vt:lpstr>
      <vt:lpstr>Tata Letak</vt:lpstr>
      <vt:lpstr>Tata Letak</vt:lpstr>
      <vt:lpstr>Nama Ilmiah</vt:lpstr>
      <vt:lpstr>Satuan-satuan</vt:lpstr>
      <vt:lpstr>Pemakaian Huruf dan Tanda Baca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PEDOMAN PENULISAN KARYA ILMIAH</dc:title>
  <dc:creator>fullsmile</dc:creator>
  <cp:lastModifiedBy>fullsmile</cp:lastModifiedBy>
  <cp:revision>15</cp:revision>
  <dcterms:created xsi:type="dcterms:W3CDTF">2014-10-28T22:48:55Z</dcterms:created>
  <dcterms:modified xsi:type="dcterms:W3CDTF">2015-10-28T09:53:17Z</dcterms:modified>
</cp:coreProperties>
</file>