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sldIdLst>
    <p:sldId id="256" r:id="rId3"/>
    <p:sldId id="257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4" r:id="rId17"/>
    <p:sldId id="273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7" r:id="rId28"/>
    <p:sldId id="288" r:id="rId29"/>
    <p:sldId id="289" r:id="rId30"/>
    <p:sldId id="290" r:id="rId31"/>
    <p:sldId id="291" r:id="rId32"/>
    <p:sldId id="292" r:id="rId33"/>
    <p:sldId id="293" r:id="rId34"/>
    <p:sldId id="294" r:id="rId35"/>
    <p:sldId id="295" r:id="rId36"/>
    <p:sldId id="296" r:id="rId37"/>
    <p:sldId id="297" r:id="rId38"/>
    <p:sldId id="298" r:id="rId39"/>
    <p:sldId id="299" r:id="rId40"/>
    <p:sldId id="300" r:id="rId41"/>
    <p:sldId id="301" r:id="rId42"/>
    <p:sldId id="302" r:id="rId43"/>
    <p:sldId id="303" r:id="rId44"/>
    <p:sldId id="304" r:id="rId45"/>
    <p:sldId id="305" r:id="rId46"/>
    <p:sldId id="306" r:id="rId47"/>
    <p:sldId id="259" r:id="rId4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2416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16778"/>
            <a:ext cx="9144000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Click to add title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94015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19672" y="0"/>
            <a:ext cx="7524328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123728" y="1268760"/>
            <a:ext cx="6563072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134072" y="1844824"/>
            <a:ext cx="6563072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6818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5/15/2019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086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5/15/2019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286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5/15/2019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933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5/15/2019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90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5/15/2019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811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5/15/2019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119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5/15/2019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91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5/15/2019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884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5/15/2019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0350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5/15/2019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374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5/15/2019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857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7338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</p:sldLayoutIdLst>
  <p:txStyles>
    <p:titleStyle>
      <a:lvl1pPr algn="l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CCD61-643D-44A5-A450-3A42A50CBC1E}" type="datetimeFigureOut">
              <a:rPr lang="en-US" smtClean="0"/>
              <a:t>5/15/2019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35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ree-powerpoint-templates-design.com/free-powerpoint-templates-design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5180999"/>
            <a:ext cx="478802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Pertemuan</a:t>
            </a:r>
            <a:r>
              <a:rPr kumimoji="0"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13</a:t>
            </a:r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467544" y="3980670"/>
            <a:ext cx="478802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 err="1">
                <a:solidFill>
                  <a:schemeClr val="bg1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Implikasi</a:t>
            </a:r>
            <a:r>
              <a:rPr lang="en-US" altLang="ko-KR" sz="3600" b="1" dirty="0">
                <a:solidFill>
                  <a:schemeClr val="bg1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bg1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Etis</a:t>
            </a:r>
            <a:r>
              <a:rPr lang="en-US" altLang="ko-KR" sz="3600" b="1" dirty="0">
                <a:solidFill>
                  <a:schemeClr val="bg1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bg1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dari</a:t>
            </a:r>
            <a:r>
              <a:rPr lang="en-US" altLang="ko-KR" sz="3600" b="1" dirty="0">
                <a:solidFill>
                  <a:schemeClr val="bg1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bg1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Teknologi</a:t>
            </a:r>
            <a:r>
              <a:rPr lang="en-US" altLang="ko-KR" sz="3600" b="1" dirty="0">
                <a:solidFill>
                  <a:schemeClr val="bg1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solidFill>
                  <a:schemeClr val="bg1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Informasi</a:t>
            </a:r>
            <a:endParaRPr lang="en-US" altLang="ko-KR" sz="3600" b="1" dirty="0">
              <a:solidFill>
                <a:schemeClr val="bg1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7" name="TextBox 6">
            <a:hlinkClick r:id="rId2"/>
          </p:cNvPr>
          <p:cNvSpPr txBox="1"/>
          <p:nvPr/>
        </p:nvSpPr>
        <p:spPr>
          <a:xfrm>
            <a:off x="683568" y="6453336"/>
            <a:ext cx="846043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ALLPPT.com _ Free PowerPoint Templates, Diagrams and Charts</a:t>
            </a:r>
            <a:endParaRPr lang="ko-KR" altLang="en-US" sz="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1221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ko-KR" altLang="en-US" sz="3200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Moral,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Etika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Hukum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Elemen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pemegang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pemilik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saham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bahwa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perusahaan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sumber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daya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teknologi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informasinya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kode-kode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etik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berlaku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dana yang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mereka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keluarkan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pengembangan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teknologi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benar-benar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bermanfaat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warga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negara yang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bermasyarakat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kita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mengharapkan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apa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kita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lakukan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benar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moral,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beretika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mematuhi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 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hukum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berlaku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r>
              <a:rPr lang="en-US" b="1" dirty="0"/>
              <a:t>MORAL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Moral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keyakinan</a:t>
            </a:r>
            <a:r>
              <a:rPr lang="en-US" sz="2000" dirty="0"/>
              <a:t> dan </a:t>
            </a:r>
            <a:r>
              <a:rPr lang="en-US" sz="2000" dirty="0" err="1"/>
              <a:t>penilaian</a:t>
            </a:r>
            <a:r>
              <a:rPr lang="en-US" sz="2000" dirty="0"/>
              <a:t> </a:t>
            </a:r>
            <a:r>
              <a:rPr lang="en-US" sz="2000" dirty="0" err="1"/>
              <a:t>secara</a:t>
            </a:r>
            <a:r>
              <a:rPr lang="en-US" sz="2000" dirty="0"/>
              <a:t> </a:t>
            </a:r>
            <a:r>
              <a:rPr lang="en-US" sz="2000" dirty="0" err="1"/>
              <a:t>tradisi</a:t>
            </a:r>
            <a:r>
              <a:rPr lang="en-US" sz="2000" dirty="0"/>
              <a:t> </a:t>
            </a:r>
            <a:r>
              <a:rPr lang="en-US" sz="2000" dirty="0" err="1"/>
              <a:t>tentang</a:t>
            </a:r>
            <a:r>
              <a:rPr lang="en-US" sz="2000" dirty="0"/>
              <a:t> </a:t>
            </a:r>
            <a:r>
              <a:rPr lang="en-US" sz="2000" dirty="0" err="1"/>
              <a:t>baik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buruknya</a:t>
            </a:r>
            <a:r>
              <a:rPr lang="en-US" sz="2000" dirty="0"/>
              <a:t> </a:t>
            </a:r>
            <a:r>
              <a:rPr lang="en-US" sz="2000" dirty="0" err="1"/>
              <a:t>hal</a:t>
            </a:r>
            <a:r>
              <a:rPr lang="en-US" sz="2000" dirty="0"/>
              <a:t> yang </a:t>
            </a:r>
            <a:r>
              <a:rPr lang="en-US" sz="2000" dirty="0" err="1"/>
              <a:t>dilakukan</a:t>
            </a:r>
            <a:r>
              <a:rPr lang="en-US" sz="2000" dirty="0"/>
              <a:t>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Moral juga </a:t>
            </a:r>
            <a:r>
              <a:rPr lang="en-US" sz="2000" dirty="0" err="1"/>
              <a:t>merupakan</a:t>
            </a:r>
            <a:r>
              <a:rPr lang="en-US" sz="2000" dirty="0"/>
              <a:t> </a:t>
            </a:r>
            <a:r>
              <a:rPr lang="en-US" sz="2000" dirty="0" err="1"/>
              <a:t>institusi</a:t>
            </a:r>
            <a:r>
              <a:rPr lang="en-US" sz="2000" dirty="0"/>
              <a:t> </a:t>
            </a:r>
            <a:r>
              <a:rPr lang="en-US" sz="2000" dirty="0" err="1"/>
              <a:t>sosial</a:t>
            </a:r>
            <a:r>
              <a:rPr lang="en-US" sz="2000" dirty="0"/>
              <a:t> yang </a:t>
            </a:r>
            <a:r>
              <a:rPr lang="en-US" sz="2000" dirty="0" err="1"/>
              <a:t>memiliki</a:t>
            </a:r>
            <a:r>
              <a:rPr lang="en-US" sz="2000" dirty="0"/>
              <a:t> </a:t>
            </a:r>
            <a:r>
              <a:rPr lang="en-US" sz="2000" dirty="0" err="1"/>
              <a:t>sejarah</a:t>
            </a:r>
            <a:r>
              <a:rPr lang="en-US" sz="2000" dirty="0"/>
              <a:t> dan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aturan-aturan</a:t>
            </a:r>
            <a:r>
              <a:rPr lang="en-US" sz="2000" dirty="0"/>
              <a:t> </a:t>
            </a:r>
            <a:r>
              <a:rPr lang="en-US" sz="2000" dirty="0" err="1"/>
              <a:t>tertentu</a:t>
            </a:r>
            <a:r>
              <a:rPr lang="en-US" sz="2000" dirty="0"/>
              <a:t>.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Kita </a:t>
            </a:r>
            <a:r>
              <a:rPr lang="en-US" sz="2000" dirty="0" err="1"/>
              <a:t>mulai</a:t>
            </a:r>
            <a:r>
              <a:rPr lang="en-US" sz="2000" dirty="0"/>
              <a:t> </a:t>
            </a:r>
            <a:r>
              <a:rPr lang="en-US" sz="2000" dirty="0" err="1"/>
              <a:t>mempelajari</a:t>
            </a:r>
            <a:r>
              <a:rPr lang="en-US" sz="2000" dirty="0"/>
              <a:t> </a:t>
            </a:r>
            <a:r>
              <a:rPr lang="en-US" sz="2000" dirty="0" err="1"/>
              <a:t>aturan-aturan</a:t>
            </a:r>
            <a:r>
              <a:rPr lang="en-US" sz="2000" dirty="0"/>
              <a:t> moral </a:t>
            </a:r>
            <a:r>
              <a:rPr lang="en-US" sz="2000" dirty="0" err="1"/>
              <a:t>sejak</a:t>
            </a:r>
            <a:r>
              <a:rPr lang="en-US" sz="2000" dirty="0"/>
              <a:t> masa </a:t>
            </a:r>
            <a:r>
              <a:rPr lang="en-US" sz="2000" dirty="0" err="1"/>
              <a:t>anak-anak</a:t>
            </a:r>
            <a:r>
              <a:rPr lang="en-US" sz="2000" dirty="0"/>
              <a:t> </a:t>
            </a:r>
            <a:r>
              <a:rPr lang="en-US" sz="2000" dirty="0" err="1"/>
              <a:t>sampai</a:t>
            </a:r>
            <a:r>
              <a:rPr lang="en-US" sz="2000" dirty="0"/>
              <a:t> </a:t>
            </a:r>
            <a:r>
              <a:rPr lang="en-US" sz="2000" dirty="0" err="1"/>
              <a:t>dewasa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536689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r>
              <a:rPr lang="en-US" b="1" dirty="0"/>
              <a:t>MORAL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Walaupun</a:t>
            </a:r>
            <a:r>
              <a:rPr lang="en-US" sz="2000" dirty="0"/>
              <a:t> </a:t>
            </a:r>
            <a:r>
              <a:rPr lang="en-US" sz="2000" dirty="0" err="1"/>
              <a:t>masyarakat</a:t>
            </a:r>
            <a:r>
              <a:rPr lang="en-US" sz="2000" dirty="0"/>
              <a:t> </a:t>
            </a:r>
            <a:r>
              <a:rPr lang="en-US" sz="2000" dirty="0" err="1"/>
              <a:t>diberbagai</a:t>
            </a:r>
            <a:r>
              <a:rPr lang="en-US" sz="2000" dirty="0"/>
              <a:t> </a:t>
            </a:r>
            <a:r>
              <a:rPr lang="en-US" sz="2000" dirty="0" err="1"/>
              <a:t>belahan</a:t>
            </a:r>
            <a:r>
              <a:rPr lang="en-US" sz="2000" dirty="0"/>
              <a:t> dunia </a:t>
            </a:r>
            <a:r>
              <a:rPr lang="en-US" sz="2000" dirty="0" err="1"/>
              <a:t>memiliki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aturan-aturan</a:t>
            </a:r>
            <a:r>
              <a:rPr lang="en-US" sz="2000" dirty="0"/>
              <a:t> moral yang </a:t>
            </a:r>
            <a:r>
              <a:rPr lang="en-US" sz="2000" dirty="0" err="1"/>
              <a:t>berbeda</a:t>
            </a:r>
            <a:r>
              <a:rPr lang="en-US" sz="2000" dirty="0"/>
              <a:t>, </a:t>
            </a:r>
            <a:r>
              <a:rPr lang="en-US" sz="2000" dirty="0" err="1"/>
              <a:t>tetapi</a:t>
            </a:r>
            <a:r>
              <a:rPr lang="en-US" sz="2000" dirty="0"/>
              <a:t> </a:t>
            </a:r>
            <a:r>
              <a:rPr lang="en-US" sz="2000" dirty="0" err="1"/>
              <a:t>terdapat</a:t>
            </a:r>
            <a:r>
              <a:rPr lang="en-US" sz="2000" dirty="0"/>
              <a:t> </a:t>
            </a:r>
            <a:r>
              <a:rPr lang="en-US" sz="2000" dirty="0" err="1"/>
              <a:t>satu</a:t>
            </a:r>
            <a:r>
              <a:rPr lang="en-US" sz="2000" dirty="0"/>
              <a:t> </a:t>
            </a:r>
            <a:r>
              <a:rPr lang="en-US" sz="2000" dirty="0" err="1"/>
              <a:t>aturan</a:t>
            </a:r>
            <a:endParaRPr lang="en-US" sz="2000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 yang </a:t>
            </a:r>
            <a:r>
              <a:rPr lang="en-US" sz="2000" dirty="0" err="1"/>
              <a:t>berlaku</a:t>
            </a:r>
            <a:r>
              <a:rPr lang="en-US" sz="2000" dirty="0"/>
              <a:t> </a:t>
            </a:r>
            <a:r>
              <a:rPr lang="en-US" sz="2000" dirty="0" err="1"/>
              <a:t>umum</a:t>
            </a:r>
            <a:r>
              <a:rPr lang="en-US" sz="2000" dirty="0"/>
              <a:t>, </a:t>
            </a:r>
            <a:r>
              <a:rPr lang="en-US" sz="2000" dirty="0" err="1"/>
              <a:t>yaitu</a:t>
            </a:r>
            <a:r>
              <a:rPr lang="en-US" sz="2000" dirty="0"/>
              <a:t> "</a:t>
            </a:r>
            <a:r>
              <a:rPr lang="en-US" sz="2000" b="1" dirty="0" err="1"/>
              <a:t>lakukanlah</a:t>
            </a:r>
            <a:r>
              <a:rPr lang="en-US" sz="2000" b="1" dirty="0"/>
              <a:t> </a:t>
            </a:r>
            <a:r>
              <a:rPr lang="en-US" sz="2000" b="1" dirty="0" err="1"/>
              <a:t>segala</a:t>
            </a:r>
            <a:r>
              <a:rPr lang="en-US" sz="2000" b="1" dirty="0"/>
              <a:t> </a:t>
            </a:r>
            <a:r>
              <a:rPr lang="en-US" sz="2000" b="1" dirty="0" err="1"/>
              <a:t>sesuatu</a:t>
            </a:r>
            <a:r>
              <a:rPr lang="en-US" sz="2000" b="1" dirty="0"/>
              <a:t> yang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dirty="0" err="1"/>
              <a:t>secara</a:t>
            </a:r>
            <a:r>
              <a:rPr lang="en-US" sz="2000" b="1" dirty="0"/>
              <a:t> moral </a:t>
            </a:r>
            <a:r>
              <a:rPr lang="en-US" sz="2000" b="1" dirty="0" err="1"/>
              <a:t>benar</a:t>
            </a:r>
            <a:r>
              <a:rPr lang="en-US" sz="2000" b="1" dirty="0"/>
              <a:t>.</a:t>
            </a:r>
            <a:r>
              <a:rPr lang="en-US" sz="2000" dirty="0"/>
              <a:t>”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74564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r>
              <a:rPr lang="en-US" b="1" dirty="0"/>
              <a:t>ETIKA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sz="2000" dirty="0" err="1"/>
              <a:t>Etika</a:t>
            </a:r>
            <a:r>
              <a:rPr lang="en-US" sz="2000" dirty="0"/>
              <a:t> </a:t>
            </a:r>
            <a:r>
              <a:rPr lang="en-US" sz="2000" dirty="0" err="1"/>
              <a:t>Perilaku</a:t>
            </a:r>
            <a:r>
              <a:rPr lang="en-US" sz="2000" dirty="0"/>
              <a:t> </a:t>
            </a:r>
            <a:r>
              <a:rPr lang="en-US" sz="2000" dirty="0" err="1"/>
              <a:t>kita</a:t>
            </a:r>
            <a:r>
              <a:rPr lang="en-US" sz="2000" dirty="0"/>
              <a:t> juga </a:t>
            </a:r>
            <a:r>
              <a:rPr lang="en-US" sz="2000" dirty="0" err="1"/>
              <a:t>diatur</a:t>
            </a:r>
            <a:r>
              <a:rPr lang="en-US" sz="2000" dirty="0"/>
              <a:t> dan </a:t>
            </a:r>
            <a:r>
              <a:rPr lang="en-US" sz="2000" dirty="0" err="1"/>
              <a:t>dipengaruhi</a:t>
            </a:r>
            <a:r>
              <a:rPr lang="en-US" sz="2000" dirty="0"/>
              <a:t> oleh </a:t>
            </a:r>
            <a:r>
              <a:rPr lang="en-US" sz="2000" dirty="0" err="1"/>
              <a:t>etika</a:t>
            </a:r>
            <a:r>
              <a:rPr lang="en-US" sz="2000" dirty="0"/>
              <a:t>.</a:t>
            </a:r>
          </a:p>
          <a:p>
            <a:pPr>
              <a:lnSpc>
                <a:spcPct val="150000"/>
              </a:lnSpc>
            </a:pPr>
            <a:r>
              <a:rPr lang="en-US" sz="2000" dirty="0" err="1"/>
              <a:t>Etika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pedoman</a:t>
            </a:r>
            <a:r>
              <a:rPr lang="en-US" sz="2000" dirty="0"/>
              <a:t> yang </a:t>
            </a:r>
            <a:r>
              <a:rPr lang="en-US" sz="2000" dirty="0" err="1"/>
              <a:t>digunakan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menjalankan</a:t>
            </a:r>
            <a:r>
              <a:rPr lang="en-US" sz="2000" dirty="0"/>
              <a:t> </a:t>
            </a:r>
            <a:r>
              <a:rPr lang="en-US" sz="2000" dirty="0" err="1"/>
              <a:t>suatu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000" dirty="0" err="1"/>
              <a:t>kepercayaan</a:t>
            </a:r>
            <a:r>
              <a:rPr lang="en-US" sz="2000" dirty="0"/>
              <a:t>, </a:t>
            </a:r>
            <a:r>
              <a:rPr lang="en-US" sz="2000" dirty="0" err="1"/>
              <a:t>standar</a:t>
            </a:r>
            <a:r>
              <a:rPr lang="en-US" sz="2000" dirty="0"/>
              <a:t>,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pemikiran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suatu</a:t>
            </a:r>
            <a:r>
              <a:rPr lang="en-US" sz="2000" dirty="0"/>
              <a:t> </a:t>
            </a:r>
            <a:r>
              <a:rPr lang="en-US" sz="2000" dirty="0" err="1"/>
              <a:t>individu</a:t>
            </a:r>
            <a:r>
              <a:rPr lang="en-US" sz="2000" dirty="0"/>
              <a:t>, </a:t>
            </a:r>
          </a:p>
          <a:p>
            <a:pPr>
              <a:lnSpc>
                <a:spcPct val="150000"/>
              </a:lnSpc>
            </a:pPr>
            <a:r>
              <a:rPr lang="en-US" sz="2000" dirty="0" err="1"/>
              <a:t>kelompok</a:t>
            </a:r>
            <a:r>
              <a:rPr lang="en-US" sz="2000" dirty="0"/>
              <a:t>, dan </a:t>
            </a:r>
            <a:r>
              <a:rPr lang="en-US" sz="2000" dirty="0" err="1"/>
              <a:t>komunitas</a:t>
            </a:r>
            <a:r>
              <a:rPr lang="en-US" sz="2000" dirty="0"/>
              <a:t> </a:t>
            </a:r>
            <a:r>
              <a:rPr lang="en-US" sz="2000" dirty="0" err="1"/>
              <a:t>tertentu</a:t>
            </a:r>
            <a:r>
              <a:rPr lang="en-US" sz="2000" dirty="0"/>
              <a:t>.</a:t>
            </a:r>
          </a:p>
          <a:p>
            <a:pPr>
              <a:lnSpc>
                <a:spcPct val="150000"/>
              </a:lnSpc>
            </a:pPr>
            <a:r>
              <a:rPr lang="en-US" sz="2000" dirty="0" err="1"/>
              <a:t>Setiap</a:t>
            </a:r>
            <a:r>
              <a:rPr lang="en-US" sz="2000" dirty="0"/>
              <a:t> </a:t>
            </a:r>
            <a:r>
              <a:rPr lang="en-US" sz="2000" dirty="0" err="1"/>
              <a:t>perilaku</a:t>
            </a:r>
            <a:r>
              <a:rPr lang="en-US" sz="2000" dirty="0"/>
              <a:t> </a:t>
            </a:r>
            <a:r>
              <a:rPr lang="en-US" sz="2000" dirty="0" err="1"/>
              <a:t>individu</a:t>
            </a:r>
            <a:r>
              <a:rPr lang="en-US" sz="2000" dirty="0"/>
              <a:t>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dinilai</a:t>
            </a:r>
            <a:r>
              <a:rPr lang="en-US" sz="2000" dirty="0"/>
              <a:t> oleh </a:t>
            </a:r>
            <a:r>
              <a:rPr lang="en-US" sz="2000" dirty="0" err="1"/>
              <a:t>komunitasnya</a:t>
            </a:r>
            <a:r>
              <a:rPr lang="en-US" sz="2000" dirty="0"/>
              <a:t>. </a:t>
            </a:r>
          </a:p>
          <a:p>
            <a:pPr>
              <a:lnSpc>
                <a:spcPct val="150000"/>
              </a:lnSpc>
            </a:pPr>
            <a:r>
              <a:rPr lang="en-US" sz="2000" dirty="0" err="1"/>
              <a:t>Komunitas</a:t>
            </a:r>
            <a:r>
              <a:rPr lang="en-US" sz="2000" dirty="0"/>
              <a:t>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berbentuk</a:t>
            </a:r>
            <a:r>
              <a:rPr lang="en-US" sz="2000" dirty="0"/>
              <a:t> </a:t>
            </a:r>
            <a:r>
              <a:rPr lang="en-US" sz="2000" dirty="0" err="1"/>
              <a:t>lingkungan</a:t>
            </a:r>
            <a:r>
              <a:rPr lang="en-US" sz="2000" dirty="0"/>
              <a:t> </a:t>
            </a:r>
            <a:r>
              <a:rPr lang="en-US" sz="2000" dirty="0" err="1"/>
              <a:t>tetangga</a:t>
            </a:r>
            <a:r>
              <a:rPr lang="en-US" sz="2000" dirty="0"/>
              <a:t>, </a:t>
            </a:r>
            <a:r>
              <a:rPr lang="en-US" sz="2000" dirty="0" err="1"/>
              <a:t>kota</a:t>
            </a:r>
            <a:r>
              <a:rPr lang="en-US" sz="2000" dirty="0"/>
              <a:t>, </a:t>
            </a:r>
            <a:r>
              <a:rPr lang="en-US" sz="2000" dirty="0" err="1"/>
              <a:t>provinsi</a:t>
            </a:r>
            <a:r>
              <a:rPr lang="en-US" sz="2000" dirty="0"/>
              <a:t>, 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negara,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lingkungan</a:t>
            </a:r>
            <a:r>
              <a:rPr lang="en-US" sz="2000" dirty="0"/>
              <a:t> </a:t>
            </a:r>
            <a:r>
              <a:rPr lang="en-US" sz="2000" dirty="0" err="1"/>
              <a:t>pekerjaan</a:t>
            </a:r>
            <a:r>
              <a:rPr lang="en-US" sz="2000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75610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r>
              <a:rPr lang="en-US" b="1" dirty="0"/>
              <a:t>ETIKA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sz="2000" dirty="0" err="1"/>
              <a:t>Etika</a:t>
            </a:r>
            <a:r>
              <a:rPr lang="en-US" sz="2000" dirty="0"/>
              <a:t> di </a:t>
            </a:r>
            <a:r>
              <a:rPr lang="en-US" sz="2000" dirty="0" err="1"/>
              <a:t>suatu</a:t>
            </a:r>
            <a:r>
              <a:rPr lang="en-US" sz="2000" dirty="0"/>
              <a:t> </a:t>
            </a:r>
            <a:r>
              <a:rPr lang="en-US" sz="2000" dirty="0" err="1"/>
              <a:t>komunitas</a:t>
            </a:r>
            <a:r>
              <a:rPr lang="en-US" sz="2000" dirty="0"/>
              <a:t> </a:t>
            </a:r>
            <a:r>
              <a:rPr lang="en-US" sz="2000" dirty="0" err="1"/>
              <a:t>bisa</a:t>
            </a:r>
            <a:r>
              <a:rPr lang="en-US" sz="2000" dirty="0"/>
              <a:t> </a:t>
            </a:r>
            <a:r>
              <a:rPr lang="en-US" sz="2000" dirty="0" err="1"/>
              <a:t>sangat</a:t>
            </a:r>
            <a:r>
              <a:rPr lang="en-US" sz="2000" dirty="0"/>
              <a:t> </a:t>
            </a:r>
            <a:r>
              <a:rPr lang="en-US" sz="2000" dirty="0" err="1"/>
              <a:t>berbeda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etika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000" dirty="0" err="1"/>
              <a:t>komunitas</a:t>
            </a:r>
            <a:r>
              <a:rPr lang="en-US" sz="2000" dirty="0"/>
              <a:t> </a:t>
            </a:r>
            <a:r>
              <a:rPr lang="en-US" sz="2000" dirty="0" err="1"/>
              <a:t>lainnya</a:t>
            </a:r>
            <a:r>
              <a:rPr lang="en-US" sz="2000" dirty="0"/>
              <a:t>. 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Kita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melihat</a:t>
            </a:r>
            <a:r>
              <a:rPr lang="en-US" sz="2000" dirty="0"/>
              <a:t> </a:t>
            </a:r>
            <a:r>
              <a:rPr lang="en-US" sz="2000" dirty="0" err="1"/>
              <a:t>perbedaan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dunia </a:t>
            </a:r>
            <a:r>
              <a:rPr lang="en-US" sz="2000" dirty="0" err="1"/>
              <a:t>komputer</a:t>
            </a:r>
            <a:r>
              <a:rPr lang="en-US" sz="2000" dirty="0"/>
              <a:t>, </a:t>
            </a:r>
            <a:r>
              <a:rPr lang="en-US" sz="2000" dirty="0" err="1"/>
              <a:t>misalnya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kasus</a:t>
            </a:r>
            <a:r>
              <a:rPr lang="en-US" sz="2000" dirty="0"/>
              <a:t> </a:t>
            </a:r>
            <a:r>
              <a:rPr lang="en-US" sz="2000" dirty="0" err="1"/>
              <a:t>pembajakan</a:t>
            </a:r>
            <a:r>
              <a:rPr lang="en-US" sz="2000" dirty="0"/>
              <a:t> </a:t>
            </a:r>
            <a:r>
              <a:rPr lang="en-US" sz="2000" dirty="0" err="1"/>
              <a:t>perangkat</a:t>
            </a:r>
            <a:r>
              <a:rPr lang="en-US" sz="2000" dirty="0"/>
              <a:t> </a:t>
            </a:r>
            <a:r>
              <a:rPr lang="en-US" sz="2000" dirty="0" err="1"/>
              <a:t>lunak</a:t>
            </a:r>
            <a:r>
              <a:rPr lang="en-US" sz="2000" dirty="0"/>
              <a:t>.</a:t>
            </a:r>
          </a:p>
          <a:p>
            <a:pPr>
              <a:lnSpc>
                <a:spcPct val="150000"/>
              </a:lnSpc>
            </a:pP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beberapa</a:t>
            </a:r>
            <a:r>
              <a:rPr lang="en-US" sz="2000" dirty="0"/>
              <a:t> </a:t>
            </a:r>
            <a:r>
              <a:rPr lang="en-US" sz="2000" dirty="0" err="1"/>
              <a:t>budaya</a:t>
            </a:r>
            <a:r>
              <a:rPr lang="en-US" sz="2000" dirty="0"/>
              <a:t>, </a:t>
            </a:r>
            <a:r>
              <a:rPr lang="en-US" sz="2000" dirty="0" err="1"/>
              <a:t>saling</a:t>
            </a:r>
            <a:r>
              <a:rPr lang="en-US" sz="2000" dirty="0"/>
              <a:t> </a:t>
            </a:r>
            <a:r>
              <a:rPr lang="en-US" sz="2000" dirty="0" err="1"/>
              <a:t>berbagi</a:t>
            </a:r>
            <a:r>
              <a:rPr lang="en-US" sz="2000" dirty="0"/>
              <a:t> </a:t>
            </a:r>
            <a:r>
              <a:rPr lang="en-US" sz="2000" dirty="0" err="1"/>
              <a:t>justru</a:t>
            </a:r>
            <a:r>
              <a:rPr lang="en-US" sz="2000" dirty="0"/>
              <a:t> </a:t>
            </a:r>
            <a:r>
              <a:rPr lang="en-US" sz="2000" dirty="0" err="1"/>
              <a:t>hal</a:t>
            </a:r>
            <a:r>
              <a:rPr lang="en-US" sz="2000" dirty="0"/>
              <a:t> yang </a:t>
            </a:r>
            <a:r>
              <a:rPr lang="en-US" sz="2000" dirty="0" err="1"/>
              <a:t>dianjurkan</a:t>
            </a:r>
            <a:r>
              <a:rPr lang="en-US" sz="2000" dirty="0"/>
              <a:t> </a:t>
            </a:r>
            <a:r>
              <a:rPr lang="en-US" sz="2000" dirty="0" err="1"/>
              <a:t>seperti</a:t>
            </a:r>
            <a:r>
              <a:rPr lang="en-US" sz="2000" dirty="0"/>
              <a:t> yang </a:t>
            </a:r>
            <a:r>
              <a:rPr lang="en-US" sz="2000" dirty="0" err="1"/>
              <a:t>terlihat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peribahasa</a:t>
            </a:r>
            <a:r>
              <a:rPr lang="en-US" sz="2000" dirty="0"/>
              <a:t> </a:t>
            </a:r>
            <a:r>
              <a:rPr lang="en-US" sz="2000" dirty="0" err="1"/>
              <a:t>Cina</a:t>
            </a:r>
            <a:r>
              <a:rPr lang="en-US" sz="2000" dirty="0"/>
              <a:t> "</a:t>
            </a:r>
            <a:r>
              <a:rPr lang="en-US" sz="2000" b="1" dirty="0" err="1"/>
              <a:t>Mereka</a:t>
            </a:r>
            <a:r>
              <a:rPr lang="en-US" sz="2000" b="1" dirty="0"/>
              <a:t> yang </a:t>
            </a:r>
            <a:r>
              <a:rPr lang="en-US" sz="2000" b="1" dirty="0" err="1"/>
              <a:t>saling</a:t>
            </a:r>
            <a:r>
              <a:rPr lang="en-US" sz="2000" b="1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000" b="1" dirty="0" err="1"/>
              <a:t>berbagi</a:t>
            </a:r>
            <a:r>
              <a:rPr lang="en-US" sz="2000" b="1" dirty="0"/>
              <a:t> </a:t>
            </a:r>
            <a:r>
              <a:rPr lang="en-US" sz="2000" b="1" dirty="0" err="1"/>
              <a:t>akan</a:t>
            </a:r>
            <a:r>
              <a:rPr lang="en-US" sz="2000" b="1" dirty="0"/>
              <a:t> </a:t>
            </a:r>
            <a:r>
              <a:rPr lang="en-US" sz="2000" b="1" dirty="0" err="1"/>
              <a:t>diberi</a:t>
            </a:r>
            <a:r>
              <a:rPr lang="en-US" sz="2000" b="1" dirty="0"/>
              <a:t> </a:t>
            </a:r>
            <a:r>
              <a:rPr lang="en-US" sz="2000" b="1" dirty="0" err="1"/>
              <a:t>pahala</a:t>
            </a:r>
            <a:r>
              <a:rPr lang="en-US" sz="2000" b="1" dirty="0"/>
              <a:t>, </a:t>
            </a:r>
            <a:r>
              <a:rPr lang="en-US" sz="2000" b="1" dirty="0" err="1"/>
              <a:t>mereka</a:t>
            </a:r>
            <a:r>
              <a:rPr lang="en-US" sz="2000" b="1" dirty="0"/>
              <a:t> yang </a:t>
            </a:r>
            <a:r>
              <a:rPr lang="en-US" sz="2000" b="1" dirty="0" err="1"/>
              <a:t>tidak</a:t>
            </a:r>
            <a:r>
              <a:rPr lang="en-US" sz="2000" b="1" dirty="0"/>
              <a:t> </a:t>
            </a:r>
            <a:r>
              <a:rPr lang="en-US" sz="2000" b="1" dirty="0" err="1"/>
              <a:t>berbagi</a:t>
            </a:r>
            <a:r>
              <a:rPr lang="en-US" sz="2000" b="1" dirty="0"/>
              <a:t> </a:t>
            </a:r>
            <a:r>
              <a:rPr lang="en-US" sz="2000" b="1" dirty="0" err="1"/>
              <a:t>akan</a:t>
            </a:r>
            <a:r>
              <a:rPr lang="en-US" sz="2000" b="1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000" b="1" dirty="0" err="1"/>
              <a:t>dihukum</a:t>
            </a:r>
            <a:r>
              <a:rPr lang="en-US" sz="2000" dirty="0"/>
              <a:t>."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60873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r>
              <a:rPr lang="en-US" b="1" dirty="0"/>
              <a:t>HUKUM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Hukum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aturan</a:t>
            </a:r>
            <a:r>
              <a:rPr lang="en-US" sz="2000" dirty="0"/>
              <a:t> formal yang </a:t>
            </a:r>
            <a:r>
              <a:rPr lang="en-US" sz="2000" dirty="0" err="1"/>
              <a:t>dibuat</a:t>
            </a:r>
            <a:r>
              <a:rPr lang="en-US" sz="2000" dirty="0"/>
              <a:t> oleh </a:t>
            </a:r>
            <a:r>
              <a:rPr lang="en-US" sz="2000" dirty="0" err="1"/>
              <a:t>pihak</a:t>
            </a:r>
            <a:r>
              <a:rPr lang="en-US" sz="2000" dirty="0"/>
              <a:t> yang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berwenang</a:t>
            </a:r>
            <a:r>
              <a:rPr lang="en-US" sz="2000" dirty="0"/>
              <a:t>, </a:t>
            </a:r>
            <a:r>
              <a:rPr lang="en-US" sz="2000" dirty="0" err="1"/>
              <a:t>misalnya</a:t>
            </a:r>
            <a:r>
              <a:rPr lang="en-US" sz="2000" dirty="0"/>
              <a:t> </a:t>
            </a:r>
            <a:r>
              <a:rPr lang="en-US" sz="2000" dirty="0" err="1"/>
              <a:t>pemerintah</a:t>
            </a:r>
            <a:r>
              <a:rPr lang="en-US" sz="2000" dirty="0"/>
              <a:t>, di mana </a:t>
            </a:r>
            <a:r>
              <a:rPr lang="en-US" sz="2000" dirty="0" err="1"/>
              <a:t>aturan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harus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diterapkan</a:t>
            </a:r>
            <a:r>
              <a:rPr lang="en-US" sz="2000" dirty="0"/>
              <a:t> dan </a:t>
            </a:r>
            <a:r>
              <a:rPr lang="en-US" sz="2000" dirty="0" err="1"/>
              <a:t>ditaati</a:t>
            </a:r>
            <a:r>
              <a:rPr lang="en-US" sz="2000" dirty="0"/>
              <a:t> oleh </a:t>
            </a:r>
            <a:r>
              <a:rPr lang="en-US" sz="2000" dirty="0" err="1"/>
              <a:t>pihak</a:t>
            </a:r>
            <a:r>
              <a:rPr lang="en-US" sz="2000" dirty="0"/>
              <a:t> </a:t>
            </a:r>
            <a:r>
              <a:rPr lang="en-US" sz="2000" dirty="0" err="1"/>
              <a:t>subjek</a:t>
            </a:r>
            <a:r>
              <a:rPr lang="en-US" sz="2000" dirty="0"/>
              <a:t>, </a:t>
            </a:r>
            <a:r>
              <a:rPr lang="en-US" sz="2000" dirty="0" err="1"/>
              <a:t>yaitu</a:t>
            </a:r>
            <a:r>
              <a:rPr lang="en-US" sz="2000" dirty="0"/>
              <a:t> </a:t>
            </a:r>
            <a:r>
              <a:rPr lang="en-US" sz="2000" dirty="0" err="1"/>
              <a:t>masyarakat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warga</a:t>
            </a:r>
            <a:r>
              <a:rPr lang="en-US" sz="2000" dirty="0"/>
              <a:t> negara.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Pada 1996 </a:t>
            </a:r>
            <a:r>
              <a:rPr lang="en-US" sz="2000" dirty="0" err="1"/>
              <a:t>muncul</a:t>
            </a:r>
            <a:r>
              <a:rPr lang="en-US" sz="2000" dirty="0"/>
              <a:t> </a:t>
            </a:r>
            <a:r>
              <a:rPr lang="en-US" sz="2000" dirty="0" err="1"/>
              <a:t>kasus</a:t>
            </a:r>
            <a:r>
              <a:rPr lang="en-US" sz="2000" dirty="0"/>
              <a:t> </a:t>
            </a:r>
            <a:r>
              <a:rPr lang="en-US" sz="2000" dirty="0" err="1"/>
              <a:t>pertama</a:t>
            </a:r>
            <a:r>
              <a:rPr lang="en-US" sz="2000" dirty="0"/>
              <a:t> </a:t>
            </a:r>
            <a:r>
              <a:rPr lang="en-US" sz="2000" dirty="0" err="1"/>
              <a:t>kejahatan</a:t>
            </a:r>
            <a:r>
              <a:rPr lang="en-US" sz="2000" dirty="0"/>
              <a:t> </a:t>
            </a:r>
            <a:r>
              <a:rPr lang="en-US" sz="2000" dirty="0" err="1"/>
              <a:t>komputer</a:t>
            </a:r>
            <a:r>
              <a:rPr lang="en-US" sz="20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2666674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r>
              <a:rPr lang="en-US" b="1" dirty="0"/>
              <a:t>HUKUM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Kasus</a:t>
            </a:r>
            <a:r>
              <a:rPr lang="en-US" sz="2000" dirty="0"/>
              <a:t> yang </a:t>
            </a:r>
            <a:r>
              <a:rPr lang="en-US" sz="2000" dirty="0" err="1"/>
              <a:t>menjadi</a:t>
            </a:r>
            <a:r>
              <a:rPr lang="en-US" sz="2000" dirty="0"/>
              <a:t> </a:t>
            </a:r>
            <a:r>
              <a:rPr lang="en-US" sz="2000" dirty="0" err="1"/>
              <a:t>berita</a:t>
            </a:r>
            <a:r>
              <a:rPr lang="en-US" sz="2000" dirty="0"/>
              <a:t> </a:t>
            </a:r>
            <a:r>
              <a:rPr lang="en-US" sz="2000" dirty="0" err="1"/>
              <a:t>besar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terjadi</a:t>
            </a:r>
            <a:r>
              <a:rPr lang="en-US" sz="2000" dirty="0"/>
              <a:t> </a:t>
            </a:r>
            <a:r>
              <a:rPr lang="en-US" sz="2000" dirty="0" err="1"/>
              <a:t>ketika</a:t>
            </a:r>
            <a:r>
              <a:rPr lang="en-US" sz="2000" dirty="0"/>
              <a:t> programmer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suatu</a:t>
            </a:r>
            <a:r>
              <a:rPr lang="en-US" sz="2000" dirty="0"/>
              <a:t> bank </a:t>
            </a:r>
            <a:r>
              <a:rPr lang="en-US" sz="2000" dirty="0" err="1"/>
              <a:t>mengubah</a:t>
            </a:r>
            <a:r>
              <a:rPr lang="en-US" sz="2000" dirty="0"/>
              <a:t> program </a:t>
            </a:r>
            <a:r>
              <a:rPr lang="en-US" sz="2000" dirty="0" err="1"/>
              <a:t>sehingga</a:t>
            </a:r>
            <a:r>
              <a:rPr lang="en-US" sz="2000" dirty="0"/>
              <a:t> </a:t>
            </a:r>
            <a:r>
              <a:rPr lang="en-US" sz="2000" dirty="0" err="1"/>
              <a:t>saat</a:t>
            </a:r>
            <a:r>
              <a:rPr lang="en-US" sz="2000" dirty="0"/>
              <a:t> programmer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tersebut</a:t>
            </a:r>
            <a:r>
              <a:rPr lang="en-US" sz="2000" dirty="0"/>
              <a:t> </a:t>
            </a:r>
            <a:r>
              <a:rPr lang="en-US" sz="2000" dirty="0" err="1"/>
              <a:t>menarik</a:t>
            </a:r>
            <a:r>
              <a:rPr lang="en-US" sz="2000" dirty="0"/>
              <a:t> </a:t>
            </a:r>
            <a:r>
              <a:rPr lang="en-US" sz="2000" dirty="0" err="1"/>
              <a:t>uang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rekeningnya</a:t>
            </a:r>
            <a:r>
              <a:rPr lang="en-US" sz="2000" dirty="0"/>
              <a:t>, </a:t>
            </a:r>
            <a:r>
              <a:rPr lang="en-US" sz="2000" dirty="0" err="1"/>
              <a:t>komputer</a:t>
            </a:r>
            <a:r>
              <a:rPr lang="en-US" sz="2000" dirty="0"/>
              <a:t>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mengenali</a:t>
            </a:r>
            <a:r>
              <a:rPr lang="en-US" sz="2000" dirty="0"/>
              <a:t>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Namun</a:t>
            </a:r>
            <a:r>
              <a:rPr lang="en-US" sz="2000" dirty="0"/>
              <a:t>, </a:t>
            </a:r>
            <a:r>
              <a:rPr lang="en-US" sz="2000" dirty="0" err="1"/>
              <a:t>pelaku</a:t>
            </a:r>
            <a:r>
              <a:rPr lang="en-US" sz="2000" dirty="0"/>
              <a:t>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didakwa</a:t>
            </a:r>
            <a:r>
              <a:rPr lang="en-US" sz="2000" dirty="0"/>
              <a:t> </a:t>
            </a:r>
            <a:r>
              <a:rPr lang="en-US" sz="2000" dirty="0" err="1"/>
              <a:t>telah</a:t>
            </a:r>
            <a:r>
              <a:rPr lang="en-US" sz="2000" dirty="0"/>
              <a:t> </a:t>
            </a:r>
            <a:r>
              <a:rPr lang="en-US" sz="2000" dirty="0" err="1"/>
              <a:t>melakukan</a:t>
            </a:r>
            <a:r>
              <a:rPr lang="en-US" sz="2000" dirty="0"/>
              <a:t> </a:t>
            </a:r>
            <a:r>
              <a:rPr lang="en-US" sz="2000" dirty="0" err="1"/>
              <a:t>kejahatan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komputer</a:t>
            </a:r>
            <a:r>
              <a:rPr lang="en-US" sz="2000" dirty="0"/>
              <a:t> </a:t>
            </a:r>
            <a:r>
              <a:rPr lang="en-US" sz="2000" dirty="0" err="1"/>
              <a:t>karena</a:t>
            </a:r>
            <a:r>
              <a:rPr lang="en-US" sz="2000" dirty="0"/>
              <a:t> </a:t>
            </a:r>
            <a:r>
              <a:rPr lang="en-US" sz="2000" dirty="0" err="1"/>
              <a:t>saat</a:t>
            </a:r>
            <a:r>
              <a:rPr lang="en-US" sz="2000" dirty="0"/>
              <a:t> </a:t>
            </a:r>
            <a:r>
              <a:rPr lang="en-US" sz="2000" dirty="0" err="1"/>
              <a:t>itu</a:t>
            </a:r>
            <a:r>
              <a:rPr lang="en-US" sz="2000" dirty="0"/>
              <a:t>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ada</a:t>
            </a:r>
            <a:r>
              <a:rPr lang="en-US" sz="2000" dirty="0"/>
              <a:t> </a:t>
            </a:r>
            <a:r>
              <a:rPr lang="en-US" sz="2000" dirty="0" err="1"/>
              <a:t>hukum</a:t>
            </a:r>
            <a:r>
              <a:rPr lang="en-US" sz="2000" dirty="0"/>
              <a:t> yang </a:t>
            </a:r>
            <a:r>
              <a:rPr lang="en-US" sz="2000" dirty="0" err="1"/>
              <a:t>berlaku</a:t>
            </a:r>
            <a:r>
              <a:rPr lang="en-US" sz="2000" dirty="0"/>
              <a:t>.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Pelaku</a:t>
            </a:r>
            <a:r>
              <a:rPr lang="en-US" sz="2000" dirty="0"/>
              <a:t> </a:t>
            </a:r>
            <a:r>
              <a:rPr lang="en-US" sz="2000" dirty="0" err="1"/>
              <a:t>hanya</a:t>
            </a:r>
            <a:r>
              <a:rPr lang="en-US" sz="2000" dirty="0"/>
              <a:t> </a:t>
            </a:r>
            <a:r>
              <a:rPr lang="en-US" sz="2000" dirty="0" err="1"/>
              <a:t>didakwa</a:t>
            </a:r>
            <a:r>
              <a:rPr lang="en-US" sz="2000" dirty="0"/>
              <a:t> </a:t>
            </a:r>
            <a:r>
              <a:rPr lang="en-US" sz="2000" dirty="0" err="1"/>
              <a:t>memalsukan</a:t>
            </a:r>
            <a:r>
              <a:rPr lang="en-US" sz="2000" dirty="0"/>
              <a:t> entry data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catatan</a:t>
            </a:r>
            <a:r>
              <a:rPr lang="en-US" sz="2000" dirty="0"/>
              <a:t> bank.</a:t>
            </a:r>
          </a:p>
        </p:txBody>
      </p:sp>
    </p:spTree>
    <p:extLst>
      <p:ext uri="{BB962C8B-B14F-4D97-AF65-F5344CB8AC3E}">
        <p14:creationId xmlns:p14="http://schemas.microsoft.com/office/powerpoint/2010/main" val="15178266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r>
              <a:rPr lang="en-US" b="1" dirty="0"/>
              <a:t>MORAL, ETIKA DAN HUKUM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Moral, </a:t>
            </a:r>
            <a:r>
              <a:rPr lang="en-US" sz="2000" dirty="0" err="1"/>
              <a:t>Etika</a:t>
            </a:r>
            <a:r>
              <a:rPr lang="en-US" sz="2000" dirty="0"/>
              <a:t>, dan </a:t>
            </a:r>
            <a:r>
              <a:rPr lang="en-US" sz="2000" dirty="0" err="1"/>
              <a:t>Hukum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IT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Penggunaan</a:t>
            </a:r>
            <a:r>
              <a:rPr lang="en-US" sz="2000" dirty="0"/>
              <a:t> </a:t>
            </a:r>
            <a:r>
              <a:rPr lang="en-US" sz="2000" dirty="0" err="1"/>
              <a:t>komputer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dunia </a:t>
            </a:r>
            <a:r>
              <a:rPr lang="en-US" sz="2000" dirty="0" err="1"/>
              <a:t>bisnis</a:t>
            </a:r>
            <a:r>
              <a:rPr lang="en-US" sz="2000" dirty="0"/>
              <a:t> </a:t>
            </a:r>
            <a:r>
              <a:rPr lang="en-US" sz="2000" dirty="0" err="1"/>
              <a:t>dipandu</a:t>
            </a:r>
            <a:r>
              <a:rPr lang="en-US" sz="2000" dirty="0"/>
              <a:t> oleh moral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dan </a:t>
            </a:r>
            <a:r>
              <a:rPr lang="en-US" sz="2000" dirty="0" err="1"/>
              <a:t>nilai-nilai</a:t>
            </a:r>
            <a:r>
              <a:rPr lang="en-US" sz="2000" dirty="0"/>
              <a:t> </a:t>
            </a:r>
            <a:r>
              <a:rPr lang="en-US" sz="2000" dirty="0" err="1"/>
              <a:t>etika</a:t>
            </a:r>
            <a:r>
              <a:rPr lang="en-US" sz="2000" dirty="0"/>
              <a:t> yang </a:t>
            </a:r>
            <a:r>
              <a:rPr lang="en-US" sz="2000" dirty="0" err="1"/>
              <a:t>harus</a:t>
            </a:r>
            <a:r>
              <a:rPr lang="en-US" sz="2000" dirty="0"/>
              <a:t> </a:t>
            </a:r>
            <a:r>
              <a:rPr lang="en-US" sz="2000" dirty="0" err="1"/>
              <a:t>dimiliki</a:t>
            </a:r>
            <a:r>
              <a:rPr lang="en-US" sz="2000" dirty="0"/>
              <a:t> </a:t>
            </a:r>
            <a:r>
              <a:rPr lang="en-US" sz="2000" dirty="0" err="1"/>
              <a:t>baik</a:t>
            </a:r>
            <a:r>
              <a:rPr lang="en-US" sz="2000" dirty="0"/>
              <a:t> oleh para </a:t>
            </a:r>
            <a:r>
              <a:rPr lang="en-US" sz="2000" dirty="0" err="1"/>
              <a:t>manajer</a:t>
            </a:r>
            <a:r>
              <a:rPr lang="en-US" sz="2000" dirty="0"/>
              <a:t>, </a:t>
            </a:r>
            <a:r>
              <a:rPr lang="en-US" sz="2000" dirty="0" err="1"/>
              <a:t>ahli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, </a:t>
            </a:r>
            <a:r>
              <a:rPr lang="en-US" sz="2000" dirty="0" err="1"/>
              <a:t>maupun</a:t>
            </a:r>
            <a:r>
              <a:rPr lang="en-US" sz="2000" dirty="0"/>
              <a:t> </a:t>
            </a:r>
            <a:r>
              <a:rPr lang="en-US" sz="2000" dirty="0" err="1"/>
              <a:t>pengguna.Hukum</a:t>
            </a:r>
            <a:r>
              <a:rPr lang="en-US" sz="2000" dirty="0"/>
              <a:t> yang </a:t>
            </a:r>
            <a:r>
              <a:rPr lang="en-US" sz="2000" dirty="0" err="1"/>
              <a:t>ditetapkan</a:t>
            </a:r>
            <a:r>
              <a:rPr lang="en-US" sz="2000" dirty="0"/>
              <a:t> </a:t>
            </a:r>
            <a:r>
              <a:rPr lang="en-US" sz="2000" dirty="0" err="1"/>
              <a:t>mudah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dipahami</a:t>
            </a:r>
            <a:r>
              <a:rPr lang="en-US" sz="2000" dirty="0"/>
              <a:t> dan </a:t>
            </a:r>
            <a:r>
              <a:rPr lang="en-US" sz="2000" dirty="0" err="1"/>
              <a:t>dilaksanakan</a:t>
            </a:r>
            <a:r>
              <a:rPr lang="en-US" sz="2000" dirty="0"/>
              <a:t> </a:t>
            </a:r>
            <a:r>
              <a:rPr lang="en-US" sz="2000" dirty="0" err="1"/>
              <a:t>karena</a:t>
            </a:r>
            <a:r>
              <a:rPr lang="en-US" sz="2000" dirty="0"/>
              <a:t> </a:t>
            </a:r>
            <a:r>
              <a:rPr lang="en-US" sz="2000" dirty="0" err="1"/>
              <a:t>ada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bentuk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tertulis</a:t>
            </a:r>
            <a:r>
              <a:rPr lang="en-US" sz="2000" dirty="0"/>
              <a:t>, </a:t>
            </a:r>
            <a:r>
              <a:rPr lang="en-US" sz="2000" dirty="0" err="1"/>
              <a:t>berbeda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moral dan </a:t>
            </a:r>
            <a:r>
              <a:rPr lang="en-US" sz="2000" dirty="0" err="1"/>
              <a:t>etika</a:t>
            </a:r>
            <a:r>
              <a:rPr lang="en-US" sz="2000" dirty="0"/>
              <a:t> yang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didefinisikan</a:t>
            </a:r>
            <a:r>
              <a:rPr lang="en-US" sz="2000" dirty="0"/>
              <a:t> </a:t>
            </a:r>
            <a:r>
              <a:rPr lang="en-US" sz="2000" dirty="0" err="1"/>
              <a:t>secara</a:t>
            </a:r>
            <a:r>
              <a:rPr lang="en-US" sz="2000" dirty="0"/>
              <a:t> </a:t>
            </a:r>
            <a:r>
              <a:rPr lang="en-US" sz="2000" dirty="0" err="1"/>
              <a:t>pasti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265958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r>
              <a:rPr lang="en-US" b="1" dirty="0"/>
              <a:t>MORAL, ETIKA DAN HUKUM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Oleh </a:t>
            </a:r>
            <a:r>
              <a:rPr lang="en-US" sz="2000" dirty="0" err="1"/>
              <a:t>karena</a:t>
            </a:r>
            <a:r>
              <a:rPr lang="en-US" sz="2000" dirty="0"/>
              <a:t> </a:t>
            </a:r>
            <a:r>
              <a:rPr lang="en-US" sz="2000" dirty="0" err="1"/>
              <a:t>itu</a:t>
            </a:r>
            <a:r>
              <a:rPr lang="en-US" sz="2000" dirty="0"/>
              <a:t>, </a:t>
            </a:r>
            <a:r>
              <a:rPr lang="en-US" sz="2000" dirty="0" err="1"/>
              <a:t>etika</a:t>
            </a:r>
            <a:r>
              <a:rPr lang="en-US" sz="2000" dirty="0"/>
              <a:t> </a:t>
            </a:r>
            <a:r>
              <a:rPr lang="en-US" sz="2000" dirty="0" err="1"/>
              <a:t>penggunaan</a:t>
            </a:r>
            <a:r>
              <a:rPr lang="en-US" sz="2000" dirty="0"/>
              <a:t> </a:t>
            </a:r>
            <a:r>
              <a:rPr lang="en-US" sz="2000" dirty="0" err="1"/>
              <a:t>teknologi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</a:t>
            </a:r>
            <a:r>
              <a:rPr lang="en-US" sz="2000" dirty="0" err="1"/>
              <a:t>khususnya</a:t>
            </a:r>
            <a:r>
              <a:rPr lang="en-US" sz="2000" dirty="0"/>
              <a:t> </a:t>
            </a:r>
            <a:r>
              <a:rPr lang="en-US" sz="2000" dirty="0" err="1"/>
              <a:t>komputer</a:t>
            </a:r>
            <a:r>
              <a:rPr lang="en-US" sz="2000" dirty="0"/>
              <a:t> </a:t>
            </a:r>
            <a:r>
              <a:rPr lang="en-US" sz="2000" dirty="0" err="1"/>
              <a:t>menjadi</a:t>
            </a:r>
            <a:r>
              <a:rPr lang="en-US" sz="2000" dirty="0"/>
              <a:t> </a:t>
            </a:r>
            <a:r>
              <a:rPr lang="en-US" sz="2000" dirty="0" err="1"/>
              <a:t>hal</a:t>
            </a:r>
            <a:r>
              <a:rPr lang="en-US" sz="2000" dirty="0"/>
              <a:t> yang </a:t>
            </a:r>
            <a:r>
              <a:rPr lang="en-US" sz="2000" dirty="0" err="1"/>
              <a:t>perlu</a:t>
            </a:r>
            <a:r>
              <a:rPr lang="en-US" sz="2000" dirty="0"/>
              <a:t> </a:t>
            </a:r>
            <a:r>
              <a:rPr lang="en-US" sz="2000" dirty="0" err="1"/>
              <a:t>mendapat</a:t>
            </a:r>
            <a:r>
              <a:rPr lang="en-US" sz="2000" dirty="0"/>
              <a:t> </a:t>
            </a:r>
            <a:r>
              <a:rPr lang="en-US" sz="2000" dirty="0" err="1"/>
              <a:t>perhatian</a:t>
            </a:r>
            <a:r>
              <a:rPr lang="en-US" sz="2000" dirty="0"/>
              <a:t> </a:t>
            </a:r>
            <a:r>
              <a:rPr lang="en-US" sz="2000" dirty="0" err="1"/>
              <a:t>serius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790188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Kebutuhan</a:t>
            </a:r>
            <a:r>
              <a:rPr lang="en-US" sz="2000" dirty="0"/>
              <a:t> Akan </a:t>
            </a:r>
            <a:r>
              <a:rPr lang="en-US" sz="2000" dirty="0" err="1"/>
              <a:t>Budaya</a:t>
            </a:r>
            <a:r>
              <a:rPr lang="en-US" sz="2000" dirty="0"/>
              <a:t> </a:t>
            </a:r>
            <a:r>
              <a:rPr lang="en-US" sz="2000" dirty="0" err="1"/>
              <a:t>Etika</a:t>
            </a:r>
            <a:endParaRPr lang="en-US" sz="2000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Kondisi</a:t>
            </a:r>
            <a:r>
              <a:rPr lang="en-US" sz="2000" dirty="0"/>
              <a:t> </a:t>
            </a:r>
            <a:r>
              <a:rPr lang="en-US" sz="2000" dirty="0" err="1"/>
              <a:t>suatu</a:t>
            </a:r>
            <a:r>
              <a:rPr lang="en-US" sz="2000" dirty="0"/>
              <a:t> </a:t>
            </a:r>
            <a:r>
              <a:rPr lang="en-US" sz="2000" dirty="0" err="1"/>
              <a:t>perusahaan</a:t>
            </a:r>
            <a:r>
              <a:rPr lang="en-US" sz="2000" dirty="0"/>
              <a:t> </a:t>
            </a:r>
            <a:r>
              <a:rPr lang="en-US" sz="2000" dirty="0" err="1"/>
              <a:t>menggambarkan</a:t>
            </a:r>
            <a:r>
              <a:rPr lang="en-US" sz="2000" dirty="0"/>
              <a:t> </a:t>
            </a:r>
            <a:r>
              <a:rPr lang="en-US" sz="2000" dirty="0" err="1"/>
              <a:t>jatidiri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pemimpinnya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opini</a:t>
            </a:r>
            <a:r>
              <a:rPr lang="en-US" sz="2000" dirty="0"/>
              <a:t> </a:t>
            </a:r>
            <a:r>
              <a:rPr lang="en-US" sz="2000" dirty="0" err="1"/>
              <a:t>umum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dunia </a:t>
            </a:r>
            <a:r>
              <a:rPr lang="en-US" sz="2000" dirty="0" err="1"/>
              <a:t>bisnis</a:t>
            </a:r>
            <a:r>
              <a:rPr lang="en-US" sz="2000" dirty="0"/>
              <a:t> </a:t>
            </a:r>
            <a:r>
              <a:rPr lang="en-US" sz="2000" dirty="0" err="1"/>
              <a:t>saat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,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begitu</a:t>
            </a:r>
            <a:r>
              <a:rPr lang="en-US" sz="2000" dirty="0"/>
              <a:t> juga </a:t>
            </a:r>
            <a:r>
              <a:rPr lang="en-US" sz="2000" dirty="0" err="1"/>
              <a:t>sebaliknya</a:t>
            </a:r>
            <a:r>
              <a:rPr lang="en-US" sz="2000" dirty="0"/>
              <a:t>, </a:t>
            </a:r>
            <a:r>
              <a:rPr lang="en-US" sz="2000" dirty="0" err="1"/>
              <a:t>sehingga</a:t>
            </a:r>
            <a:r>
              <a:rPr lang="en-US" sz="2000" dirty="0"/>
              <a:t> </a:t>
            </a:r>
            <a:r>
              <a:rPr lang="en-US" sz="2000" dirty="0" err="1"/>
              <a:t>publik</a:t>
            </a:r>
            <a:r>
              <a:rPr lang="en-US" sz="2000" dirty="0"/>
              <a:t> </a:t>
            </a:r>
            <a:r>
              <a:rPr lang="en-US" sz="2000" dirty="0" err="1"/>
              <a:t>cenderung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menilai</a:t>
            </a:r>
            <a:r>
              <a:rPr lang="en-US" sz="2000" dirty="0"/>
              <a:t> </a:t>
            </a:r>
            <a:r>
              <a:rPr lang="en-US" sz="2000" dirty="0" err="1"/>
              <a:t>perusahaan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menilai</a:t>
            </a:r>
            <a:r>
              <a:rPr lang="en-US" sz="2000" dirty="0"/>
              <a:t> CEO-</a:t>
            </a:r>
            <a:r>
              <a:rPr lang="en-US" sz="2000" dirty="0" err="1"/>
              <a:t>nya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009296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.</a:t>
            </a:r>
            <a:r>
              <a:rPr lang="en-US" sz="2000" dirty="0" err="1"/>
              <a:t>Jika</a:t>
            </a:r>
            <a:r>
              <a:rPr lang="en-US" sz="2000" dirty="0"/>
              <a:t> </a:t>
            </a:r>
            <a:r>
              <a:rPr lang="en-US" sz="2000" dirty="0" err="1"/>
              <a:t>suatu</a:t>
            </a:r>
            <a:r>
              <a:rPr lang="en-US" sz="2000" dirty="0"/>
              <a:t> </a:t>
            </a:r>
            <a:r>
              <a:rPr lang="en-US" sz="2000" dirty="0" err="1"/>
              <a:t>perusahaan</a:t>
            </a:r>
            <a:r>
              <a:rPr lang="en-US" sz="2000" dirty="0"/>
              <a:t> </a:t>
            </a:r>
            <a:r>
              <a:rPr lang="en-US" sz="2000" dirty="0" err="1"/>
              <a:t>diharapkan</a:t>
            </a:r>
            <a:r>
              <a:rPr lang="en-US" sz="2000" dirty="0"/>
              <a:t> </a:t>
            </a:r>
            <a:r>
              <a:rPr lang="en-US" sz="2000" dirty="0" err="1"/>
              <a:t>menjadi</a:t>
            </a:r>
            <a:r>
              <a:rPr lang="en-US" sz="2000" dirty="0"/>
              <a:t> </a:t>
            </a:r>
            <a:r>
              <a:rPr lang="en-US" sz="2000" dirty="0" err="1"/>
              <a:t>perusahaan</a:t>
            </a:r>
            <a:r>
              <a:rPr lang="en-US" sz="2000" dirty="0"/>
              <a:t> yang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memiliki</a:t>
            </a:r>
            <a:r>
              <a:rPr lang="en-US" sz="2000" dirty="0"/>
              <a:t> </a:t>
            </a:r>
            <a:r>
              <a:rPr lang="en-US" sz="2000" dirty="0" err="1"/>
              <a:t>etika</a:t>
            </a:r>
            <a:r>
              <a:rPr lang="en-US" sz="2000" dirty="0"/>
              <a:t> yang </a:t>
            </a:r>
            <a:r>
              <a:rPr lang="en-US" sz="2000" dirty="0" err="1"/>
              <a:t>tinggi</a:t>
            </a:r>
            <a:r>
              <a:rPr lang="en-US" sz="2000" dirty="0"/>
              <a:t>, </a:t>
            </a:r>
            <a:r>
              <a:rPr lang="en-US" sz="2000" dirty="0" err="1"/>
              <a:t>maka</a:t>
            </a:r>
            <a:r>
              <a:rPr lang="en-US" sz="2000" dirty="0"/>
              <a:t> </a:t>
            </a:r>
            <a:r>
              <a:rPr lang="en-US" sz="2000" dirty="0" err="1"/>
              <a:t>semua</a:t>
            </a:r>
            <a:r>
              <a:rPr lang="en-US" sz="2000" dirty="0"/>
              <a:t> </a:t>
            </a:r>
            <a:r>
              <a:rPr lang="en-US" sz="2000" dirty="0" err="1"/>
              <a:t>manajer</a:t>
            </a:r>
            <a:r>
              <a:rPr lang="en-US" sz="2000" dirty="0"/>
              <a:t> </a:t>
            </a:r>
            <a:r>
              <a:rPr lang="en-US" sz="2000" dirty="0" err="1"/>
              <a:t>tingkat</a:t>
            </a:r>
            <a:r>
              <a:rPr lang="en-US" sz="2000" dirty="0"/>
              <a:t> </a:t>
            </a:r>
            <a:r>
              <a:rPr lang="en-US" sz="2000" dirty="0" err="1"/>
              <a:t>atas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harus</a:t>
            </a:r>
            <a:r>
              <a:rPr lang="en-US" sz="2000" dirty="0"/>
              <a:t> </a:t>
            </a:r>
            <a:r>
              <a:rPr lang="en-US" sz="2000" dirty="0" err="1"/>
              <a:t>memimpin</a:t>
            </a:r>
            <a:r>
              <a:rPr lang="en-US" sz="2000" dirty="0"/>
              <a:t> dan </a:t>
            </a:r>
            <a:r>
              <a:rPr lang="en-US" sz="2000" dirty="0" err="1"/>
              <a:t>memberi</a:t>
            </a:r>
            <a:r>
              <a:rPr lang="en-US" sz="2000" dirty="0"/>
              <a:t> </a:t>
            </a:r>
            <a:r>
              <a:rPr lang="en-US" sz="2000" dirty="0" err="1"/>
              <a:t>contoh</a:t>
            </a:r>
            <a:r>
              <a:rPr lang="en-US" sz="2000" dirty="0"/>
              <a:t> </a:t>
            </a:r>
            <a:r>
              <a:rPr lang="en-US" sz="2000" dirty="0" err="1"/>
              <a:t>bagi</a:t>
            </a:r>
            <a:r>
              <a:rPr lang="en-US" sz="2000" dirty="0"/>
              <a:t> </a:t>
            </a:r>
            <a:r>
              <a:rPr lang="en-US" sz="2000" dirty="0" err="1"/>
              <a:t>seluruh</a:t>
            </a:r>
            <a:r>
              <a:rPr lang="en-US" sz="2000" dirty="0"/>
              <a:t> </a:t>
            </a:r>
            <a:r>
              <a:rPr lang="en-US" sz="2000" dirty="0" err="1"/>
              <a:t>anggota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organisasi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menerapkan</a:t>
            </a:r>
            <a:r>
              <a:rPr lang="en-US" sz="2000" dirty="0"/>
              <a:t> </a:t>
            </a:r>
            <a:r>
              <a:rPr lang="en-US" sz="2000" dirty="0" err="1"/>
              <a:t>etika</a:t>
            </a:r>
            <a:r>
              <a:rPr lang="en-US" sz="2000" dirty="0"/>
              <a:t> </a:t>
            </a:r>
            <a:r>
              <a:rPr lang="en-US" sz="2000" dirty="0" err="1"/>
              <a:t>perusahaan</a:t>
            </a:r>
            <a:r>
              <a:rPr lang="en-US" sz="2000" dirty="0"/>
              <a:t>.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en-US" sz="2000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dirty="0" err="1"/>
              <a:t>Perilaku</a:t>
            </a:r>
            <a:r>
              <a:rPr lang="en-US" sz="2000" b="1" dirty="0"/>
              <a:t> </a:t>
            </a:r>
            <a:r>
              <a:rPr lang="en-US" sz="2000" b="1" dirty="0" err="1"/>
              <a:t>ini</a:t>
            </a:r>
            <a:r>
              <a:rPr lang="en-US" sz="2000" b="1" dirty="0"/>
              <a:t> yang </a:t>
            </a:r>
            <a:r>
              <a:rPr lang="en-US" sz="2000" b="1" dirty="0" err="1"/>
              <a:t>disebut</a:t>
            </a:r>
            <a:r>
              <a:rPr lang="en-US" sz="2000" b="1" dirty="0"/>
              <a:t> </a:t>
            </a:r>
            <a:r>
              <a:rPr lang="en-US" sz="2000" b="1" dirty="0" err="1"/>
              <a:t>budaya</a:t>
            </a:r>
            <a:r>
              <a:rPr lang="en-US" sz="2000" b="1" dirty="0"/>
              <a:t> </a:t>
            </a:r>
            <a:r>
              <a:rPr lang="en-US" sz="2000" b="1" dirty="0" err="1"/>
              <a:t>etika</a:t>
            </a:r>
            <a:r>
              <a:rPr lang="en-US" sz="2000" b="1" dirty="0"/>
              <a:t> (ethics culture).</a:t>
            </a:r>
          </a:p>
        </p:txBody>
      </p:sp>
    </p:spTree>
    <p:extLst>
      <p:ext uri="{BB962C8B-B14F-4D97-AF65-F5344CB8AC3E}">
        <p14:creationId xmlns:p14="http://schemas.microsoft.com/office/powerpoint/2010/main" val="22929670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r>
              <a:rPr lang="en-US" b="1" dirty="0"/>
              <a:t>BAGAIMANA BUDAYA ETIKA DITERAPKAN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dirty="0"/>
              <a:t>PAHAM PERUSAHAAN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Definisi</a:t>
            </a:r>
            <a:endParaRPr lang="en-US" sz="2000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Pernyataan</a:t>
            </a:r>
            <a:r>
              <a:rPr lang="en-US" sz="2000" dirty="0"/>
              <a:t> yang </a:t>
            </a:r>
            <a:r>
              <a:rPr lang="en-US" sz="2000" dirty="0" err="1"/>
              <a:t>singkat</a:t>
            </a:r>
            <a:r>
              <a:rPr lang="en-US" sz="2000" dirty="0"/>
              <a:t> </a:t>
            </a:r>
            <a:r>
              <a:rPr lang="en-US" sz="2000" dirty="0" err="1"/>
              <a:t>tapi</a:t>
            </a:r>
            <a:r>
              <a:rPr lang="en-US" sz="2000" dirty="0"/>
              <a:t> </a:t>
            </a:r>
            <a:r>
              <a:rPr lang="en-US" sz="2000" dirty="0" err="1"/>
              <a:t>jelas</a:t>
            </a:r>
            <a:r>
              <a:rPr lang="en-US" sz="2000" dirty="0"/>
              <a:t> </a:t>
            </a:r>
            <a:r>
              <a:rPr lang="en-US" sz="2000" dirty="0" err="1"/>
              <a:t>mengenai</a:t>
            </a:r>
            <a:r>
              <a:rPr lang="en-US" sz="2000" dirty="0"/>
              <a:t> </a:t>
            </a:r>
            <a:r>
              <a:rPr lang="en-US" sz="2000" dirty="0" err="1"/>
              <a:t>nilai-nilai</a:t>
            </a:r>
            <a:r>
              <a:rPr lang="en-US" sz="2000" dirty="0"/>
              <a:t> yang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ditegakkan</a:t>
            </a:r>
            <a:r>
              <a:rPr lang="en-US" sz="2000" dirty="0"/>
              <a:t> </a:t>
            </a:r>
            <a:r>
              <a:rPr lang="en-US" sz="2000" dirty="0" err="1"/>
              <a:t>perusahaan</a:t>
            </a:r>
            <a:r>
              <a:rPr lang="en-US" sz="2000" dirty="0"/>
              <a:t>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Tujuan</a:t>
            </a:r>
            <a:endParaRPr lang="en-US" sz="2000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memberikan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</a:t>
            </a:r>
            <a:r>
              <a:rPr lang="en-US" sz="2000" dirty="0" err="1"/>
              <a:t>kepada</a:t>
            </a:r>
            <a:r>
              <a:rPr lang="en-US" sz="2000" dirty="0"/>
              <a:t> </a:t>
            </a:r>
            <a:r>
              <a:rPr lang="en-US" sz="2000" dirty="0" err="1"/>
              <a:t>masyarakat</a:t>
            </a:r>
            <a:r>
              <a:rPr lang="en-US" sz="2000" dirty="0"/>
              <a:t> </a:t>
            </a:r>
            <a:r>
              <a:rPr lang="en-US" sz="2000" dirty="0" err="1"/>
              <a:t>didalam</a:t>
            </a:r>
            <a:r>
              <a:rPr lang="en-US" sz="2000" dirty="0"/>
              <a:t> dan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diluar</a:t>
            </a:r>
            <a:r>
              <a:rPr lang="en-US" sz="2000" dirty="0"/>
              <a:t> </a:t>
            </a:r>
            <a:r>
              <a:rPr lang="en-US" sz="2000" dirty="0" err="1"/>
              <a:t>perusahaan</a:t>
            </a:r>
            <a:r>
              <a:rPr lang="en-US" sz="2000" dirty="0"/>
              <a:t> </a:t>
            </a:r>
            <a:r>
              <a:rPr lang="en-US" sz="2000" dirty="0" err="1"/>
              <a:t>mengenai</a:t>
            </a:r>
            <a:r>
              <a:rPr lang="en-US" sz="2000" dirty="0"/>
              <a:t> </a:t>
            </a:r>
            <a:r>
              <a:rPr lang="en-US" sz="2000" dirty="0" err="1"/>
              <a:t>nilai-nilai</a:t>
            </a:r>
            <a:r>
              <a:rPr lang="en-US" sz="2000" dirty="0"/>
              <a:t> </a:t>
            </a:r>
            <a:r>
              <a:rPr lang="en-US" sz="2000" dirty="0" err="1"/>
              <a:t>etika</a:t>
            </a:r>
            <a:r>
              <a:rPr lang="en-US" sz="2000" dirty="0"/>
              <a:t> yang </a:t>
            </a:r>
            <a:r>
              <a:rPr lang="en-US" sz="2000" dirty="0" err="1"/>
              <a:t>dipegang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perusahaan</a:t>
            </a:r>
            <a:r>
              <a:rPr lang="en-US" sz="2000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36340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r>
              <a:rPr lang="en-US" b="1" dirty="0"/>
              <a:t>BAGAIMANA BUDAYA ETIKA DITERAPKAN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dirty="0"/>
              <a:t>PROGRAM ETIKA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Definisi</a:t>
            </a:r>
            <a:endParaRPr lang="en-US" sz="2000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Suatu</a:t>
            </a:r>
            <a:r>
              <a:rPr lang="en-US" sz="2000" dirty="0"/>
              <a:t> </a:t>
            </a:r>
            <a:r>
              <a:rPr lang="en-US" sz="2000" dirty="0" err="1"/>
              <a:t>usaha</a:t>
            </a:r>
            <a:r>
              <a:rPr lang="en-US" sz="2000" dirty="0"/>
              <a:t> </a:t>
            </a:r>
            <a:r>
              <a:rPr lang="en-US" sz="2000" dirty="0" err="1"/>
              <a:t>terdiri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berbagai</a:t>
            </a:r>
            <a:r>
              <a:rPr lang="en-US" sz="2000" dirty="0"/>
              <a:t> </a:t>
            </a:r>
            <a:r>
              <a:rPr lang="en-US" sz="2000" dirty="0" err="1"/>
              <a:t>aktivitas</a:t>
            </a:r>
            <a:r>
              <a:rPr lang="en-US" sz="2000" dirty="0"/>
              <a:t> yang </a:t>
            </a:r>
            <a:r>
              <a:rPr lang="en-US" sz="2000" dirty="0" err="1"/>
              <a:t>dirancang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memberikan</a:t>
            </a:r>
            <a:r>
              <a:rPr lang="en-US" sz="2000" dirty="0"/>
              <a:t> </a:t>
            </a:r>
            <a:r>
              <a:rPr lang="en-US" sz="2000" dirty="0" err="1"/>
              <a:t>arah</a:t>
            </a:r>
            <a:r>
              <a:rPr lang="en-US" sz="2000" dirty="0"/>
              <a:t> </a:t>
            </a:r>
            <a:r>
              <a:rPr lang="en-US" sz="2000" dirty="0" err="1"/>
              <a:t>bagi</a:t>
            </a:r>
            <a:r>
              <a:rPr lang="en-US" sz="2000" dirty="0"/>
              <a:t> para </a:t>
            </a:r>
            <a:r>
              <a:rPr lang="en-US" sz="2000" dirty="0" err="1"/>
              <a:t>karyawan</a:t>
            </a:r>
            <a:r>
              <a:rPr lang="en-US" sz="2000" dirty="0"/>
              <a:t> </a:t>
            </a:r>
            <a:r>
              <a:rPr lang="en-US" sz="2000" dirty="0" err="1"/>
              <a:t>bagaimana</a:t>
            </a:r>
            <a:r>
              <a:rPr lang="en-US" sz="2000" dirty="0"/>
              <a:t> </a:t>
            </a:r>
            <a:r>
              <a:rPr lang="en-US" sz="2000" dirty="0" err="1"/>
              <a:t>melaksanakan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paham</a:t>
            </a:r>
            <a:r>
              <a:rPr lang="en-US" sz="2000" dirty="0"/>
              <a:t> </a:t>
            </a:r>
            <a:r>
              <a:rPr lang="en-US" sz="2000" dirty="0" err="1"/>
              <a:t>perusahaan</a:t>
            </a:r>
            <a:r>
              <a:rPr lang="en-US" sz="2000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54931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r>
              <a:rPr lang="en-US" b="1" dirty="0"/>
              <a:t>BAGAIMANA BUDAYA ETIKA DITERAPKAN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dirty="0"/>
              <a:t>PROGRAM ETIKA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Kegiatan</a:t>
            </a:r>
            <a:r>
              <a:rPr lang="en-US" sz="2000" dirty="0"/>
              <a:t>: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Beberapa</a:t>
            </a:r>
            <a:r>
              <a:rPr lang="en-US" sz="2000" dirty="0"/>
              <a:t> </a:t>
            </a:r>
            <a:r>
              <a:rPr lang="en-US" sz="2000" dirty="0" err="1"/>
              <a:t>sesi</a:t>
            </a:r>
            <a:r>
              <a:rPr lang="en-US" sz="2000" dirty="0"/>
              <a:t> </a:t>
            </a:r>
            <a:r>
              <a:rPr lang="en-US" sz="2000" dirty="0" err="1"/>
              <a:t>selama</a:t>
            </a:r>
            <a:r>
              <a:rPr lang="en-US" sz="2000" dirty="0"/>
              <a:t> masa </a:t>
            </a:r>
            <a:r>
              <a:rPr lang="en-US" sz="2000" dirty="0" err="1"/>
              <a:t>orientasi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para </a:t>
            </a:r>
            <a:r>
              <a:rPr lang="en-US" sz="2000" dirty="0" err="1"/>
              <a:t>karyawan</a:t>
            </a:r>
            <a:r>
              <a:rPr lang="en-US" sz="2000" dirty="0"/>
              <a:t> </a:t>
            </a:r>
            <a:r>
              <a:rPr lang="en-US" sz="2000" dirty="0" err="1"/>
              <a:t>baru</a:t>
            </a:r>
            <a:r>
              <a:rPr lang="en-US" sz="2000" dirty="0"/>
              <a:t>.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Selama</a:t>
            </a:r>
            <a:r>
              <a:rPr lang="en-US" sz="2000" dirty="0"/>
              <a:t> </a:t>
            </a:r>
            <a:r>
              <a:rPr lang="en-US" sz="2000" dirty="0" err="1"/>
              <a:t>sesi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subjek</a:t>
            </a:r>
            <a:r>
              <a:rPr lang="en-US" sz="2000" dirty="0"/>
              <a:t> </a:t>
            </a:r>
            <a:r>
              <a:rPr lang="en-US" sz="2000" dirty="0" err="1"/>
              <a:t>pembicaraan</a:t>
            </a:r>
            <a:r>
              <a:rPr lang="en-US" sz="2000" dirty="0"/>
              <a:t> </a:t>
            </a:r>
            <a:r>
              <a:rPr lang="en-US" sz="2000" dirty="0" err="1"/>
              <a:t>khusus</a:t>
            </a:r>
            <a:r>
              <a:rPr lang="en-US" sz="2000" dirty="0"/>
              <a:t> </a:t>
            </a:r>
            <a:r>
              <a:rPr lang="en-US" sz="2000" dirty="0" err="1"/>
              <a:t>difokuskan</a:t>
            </a:r>
            <a:r>
              <a:rPr lang="en-US" sz="2000" dirty="0"/>
              <a:t> </a:t>
            </a:r>
            <a:r>
              <a:rPr lang="en-US" sz="2000" dirty="0" err="1"/>
              <a:t>kepada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masalah</a:t>
            </a:r>
            <a:r>
              <a:rPr lang="en-US" sz="2000" dirty="0"/>
              <a:t> </a:t>
            </a:r>
            <a:r>
              <a:rPr lang="en-US" sz="2000" dirty="0" err="1"/>
              <a:t>etika</a:t>
            </a:r>
            <a:r>
              <a:rPr lang="en-US" sz="2000" dirty="0"/>
              <a:t>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Contoh</a:t>
            </a:r>
            <a:r>
              <a:rPr lang="en-US" sz="2000" dirty="0"/>
              <a:t> lain </a:t>
            </a:r>
            <a:r>
              <a:rPr lang="en-US" sz="2000" dirty="0" err="1"/>
              <a:t>dari</a:t>
            </a:r>
            <a:r>
              <a:rPr lang="en-US" sz="2000" dirty="0"/>
              <a:t> program </a:t>
            </a:r>
            <a:r>
              <a:rPr lang="en-US" sz="2000" dirty="0" err="1"/>
              <a:t>etika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audit </a:t>
            </a:r>
            <a:r>
              <a:rPr lang="en-US" sz="2000" dirty="0" err="1"/>
              <a:t>etika</a:t>
            </a:r>
            <a:r>
              <a:rPr lang="en-US" sz="2000" dirty="0"/>
              <a:t>.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Di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suatu</a:t>
            </a:r>
            <a:r>
              <a:rPr lang="en-US" sz="2000" dirty="0"/>
              <a:t> audit </a:t>
            </a:r>
            <a:r>
              <a:rPr lang="en-US" sz="2000" dirty="0" err="1"/>
              <a:t>etika</a:t>
            </a:r>
            <a:r>
              <a:rPr lang="en-US" sz="2000" dirty="0"/>
              <a:t>, </a:t>
            </a:r>
            <a:r>
              <a:rPr lang="en-US" sz="2000" dirty="0" err="1"/>
              <a:t>seorang</a:t>
            </a:r>
            <a:r>
              <a:rPr lang="en-US" sz="2000" dirty="0"/>
              <a:t> auditor internal </a:t>
            </a:r>
            <a:r>
              <a:rPr lang="en-US" sz="2000" dirty="0" err="1"/>
              <a:t>mengadakan</a:t>
            </a:r>
            <a:r>
              <a:rPr lang="en-US" sz="2000" dirty="0"/>
              <a:t> </a:t>
            </a:r>
            <a:r>
              <a:rPr lang="en-US" sz="2000" dirty="0" err="1"/>
              <a:t>pertemuan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seorang</a:t>
            </a:r>
            <a:r>
              <a:rPr lang="en-US" sz="2000" dirty="0"/>
              <a:t> </a:t>
            </a:r>
            <a:r>
              <a:rPr lang="en-US" sz="2000" dirty="0" err="1"/>
              <a:t>manajer</a:t>
            </a:r>
            <a:r>
              <a:rPr lang="en-US" sz="2000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2133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r>
              <a:rPr lang="en-US" b="1" dirty="0"/>
              <a:t>BAGAIMANA BUDAYA ETIKA DITERAPKAN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dirty="0"/>
              <a:t>MENETAPKAN KODE ETIK PERUSAHAAN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Sebaiknya</a:t>
            </a:r>
            <a:r>
              <a:rPr lang="en-US" sz="2000" dirty="0"/>
              <a:t> </a:t>
            </a:r>
            <a:r>
              <a:rPr lang="en-US" sz="2000" dirty="0" err="1"/>
              <a:t>perusahaan</a:t>
            </a:r>
            <a:r>
              <a:rPr lang="en-US" sz="2000" dirty="0"/>
              <a:t> </a:t>
            </a:r>
            <a:r>
              <a:rPr lang="en-US" sz="2000" dirty="0" err="1"/>
              <a:t>sudah</a:t>
            </a:r>
            <a:r>
              <a:rPr lang="en-US" sz="2000" dirty="0"/>
              <a:t> </a:t>
            </a:r>
            <a:r>
              <a:rPr lang="en-US" sz="2000" dirty="0" err="1"/>
              <a:t>merencanakan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membuat</a:t>
            </a:r>
            <a:r>
              <a:rPr lang="en-US" sz="2000" dirty="0"/>
              <a:t> </a:t>
            </a:r>
            <a:r>
              <a:rPr lang="en-US" sz="2000" dirty="0" err="1"/>
              <a:t>kode</a:t>
            </a:r>
            <a:r>
              <a:rPr lang="en-US" sz="2000" dirty="0"/>
              <a:t> </a:t>
            </a:r>
            <a:r>
              <a:rPr lang="en-US" sz="2000" dirty="0" err="1"/>
              <a:t>etik</a:t>
            </a:r>
            <a:r>
              <a:rPr lang="en-US" sz="2000" dirty="0"/>
              <a:t> </a:t>
            </a:r>
            <a:r>
              <a:rPr lang="en-US" sz="2000" dirty="0" err="1"/>
              <a:t>bagi</a:t>
            </a:r>
            <a:r>
              <a:rPr lang="en-US" sz="2000" dirty="0"/>
              <a:t> </a:t>
            </a:r>
            <a:r>
              <a:rPr lang="en-US" sz="2000" dirty="0" err="1"/>
              <a:t>perusahaan</a:t>
            </a:r>
            <a:r>
              <a:rPr lang="en-US" sz="2000" dirty="0"/>
              <a:t> </a:t>
            </a:r>
            <a:r>
              <a:rPr lang="en-US" sz="2000" dirty="0" err="1"/>
              <a:t>mereka</a:t>
            </a:r>
            <a:r>
              <a:rPr lang="en-US" sz="2000" dirty="0"/>
              <a:t> </a:t>
            </a:r>
            <a:r>
              <a:rPr lang="en-US" sz="2000" dirty="0" err="1"/>
              <a:t>sendiri</a:t>
            </a:r>
            <a:r>
              <a:rPr lang="en-US" sz="2000" dirty="0"/>
              <a:t>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Kadang-kadang</a:t>
            </a:r>
            <a:r>
              <a:rPr lang="en-US" sz="2000" dirty="0"/>
              <a:t> </a:t>
            </a:r>
            <a:r>
              <a:rPr lang="en-US" sz="2000" dirty="0" err="1"/>
              <a:t>kode</a:t>
            </a:r>
            <a:r>
              <a:rPr lang="en-US" sz="2000" dirty="0"/>
              <a:t> </a:t>
            </a:r>
            <a:r>
              <a:rPr lang="en-US" sz="2000" dirty="0" err="1"/>
              <a:t>etik</a:t>
            </a:r>
            <a:r>
              <a:rPr lang="en-US" sz="2000" dirty="0"/>
              <a:t> </a:t>
            </a:r>
            <a:r>
              <a:rPr lang="en-US" sz="2000" dirty="0" err="1"/>
              <a:t>tersebut</a:t>
            </a:r>
            <a:r>
              <a:rPr lang="en-US" sz="2000" dirty="0"/>
              <a:t> </a:t>
            </a:r>
            <a:r>
              <a:rPr lang="en-US" sz="2000" dirty="0" err="1"/>
              <a:t>merupakan</a:t>
            </a:r>
            <a:r>
              <a:rPr lang="en-US" sz="2000" dirty="0"/>
              <a:t> </a:t>
            </a:r>
            <a:r>
              <a:rPr lang="en-US" sz="2000" dirty="0" err="1"/>
              <a:t>adaptasi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kode</a:t>
            </a:r>
            <a:r>
              <a:rPr lang="en-US" sz="2000" dirty="0"/>
              <a:t> </a:t>
            </a:r>
            <a:r>
              <a:rPr lang="en-US" sz="2000" dirty="0" err="1"/>
              <a:t>etik</a:t>
            </a:r>
            <a:r>
              <a:rPr lang="en-US" sz="2000" dirty="0"/>
              <a:t> </a:t>
            </a:r>
            <a:r>
              <a:rPr lang="en-US" sz="2000" dirty="0" err="1"/>
              <a:t>industri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profesi</a:t>
            </a:r>
            <a:r>
              <a:rPr lang="en-US" sz="2000" dirty="0"/>
              <a:t> </a:t>
            </a:r>
            <a:r>
              <a:rPr lang="en-US" sz="2000" dirty="0" err="1"/>
              <a:t>tertentu</a:t>
            </a:r>
            <a:r>
              <a:rPr lang="en-US" sz="2000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669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b="1" dirty="0"/>
              <a:t>MENGAPA PERLU ETIKA KOMPUTER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Definisi</a:t>
            </a:r>
            <a:r>
              <a:rPr lang="en-US" sz="2000" dirty="0"/>
              <a:t>: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Analisis</a:t>
            </a:r>
            <a:r>
              <a:rPr lang="en-US" sz="2000" dirty="0"/>
              <a:t> </a:t>
            </a:r>
            <a:r>
              <a:rPr lang="en-US" sz="2000" dirty="0" err="1"/>
              <a:t>mengenai</a:t>
            </a:r>
            <a:r>
              <a:rPr lang="en-US" sz="2000" dirty="0"/>
              <a:t> </a:t>
            </a:r>
            <a:r>
              <a:rPr lang="en-US" sz="2000" dirty="0" err="1"/>
              <a:t>sifat</a:t>
            </a:r>
            <a:r>
              <a:rPr lang="en-US" sz="2000" dirty="0"/>
              <a:t> dan </a:t>
            </a:r>
            <a:r>
              <a:rPr lang="en-US" sz="2000" dirty="0" err="1"/>
              <a:t>dampak</a:t>
            </a:r>
            <a:r>
              <a:rPr lang="en-US" sz="2000" dirty="0"/>
              <a:t> </a:t>
            </a:r>
            <a:r>
              <a:rPr lang="en-US" sz="2000" dirty="0" err="1"/>
              <a:t>sosial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teknologi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komputer</a:t>
            </a:r>
            <a:r>
              <a:rPr lang="en-US" sz="2000" dirty="0"/>
              <a:t>, </a:t>
            </a:r>
            <a:r>
              <a:rPr lang="en-US" sz="2000" dirty="0" err="1"/>
              <a:t>serta</a:t>
            </a:r>
            <a:r>
              <a:rPr lang="en-US" sz="2000" dirty="0"/>
              <a:t> </a:t>
            </a:r>
            <a:r>
              <a:rPr lang="en-US" sz="2000" dirty="0" err="1"/>
              <a:t>bagaimana</a:t>
            </a:r>
            <a:r>
              <a:rPr lang="en-US" sz="2000" dirty="0"/>
              <a:t> </a:t>
            </a:r>
            <a:r>
              <a:rPr lang="en-US" sz="2000" dirty="0" err="1"/>
              <a:t>formulasi</a:t>
            </a:r>
            <a:r>
              <a:rPr lang="en-US" sz="2000" dirty="0"/>
              <a:t> dan </a:t>
            </a:r>
            <a:r>
              <a:rPr lang="en-US" sz="2000" dirty="0" err="1"/>
              <a:t>kebijakan</a:t>
            </a:r>
            <a:r>
              <a:rPr lang="en-US" sz="2000" dirty="0"/>
              <a:t> yang </a:t>
            </a:r>
            <a:r>
              <a:rPr lang="en-US" sz="2000" dirty="0" err="1"/>
              <a:t>sesuai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agar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menggunakan</a:t>
            </a:r>
            <a:r>
              <a:rPr lang="en-US" sz="2000" dirty="0"/>
              <a:t> </a:t>
            </a:r>
            <a:r>
              <a:rPr lang="en-US" sz="2000" dirty="0" err="1"/>
              <a:t>teknologi</a:t>
            </a:r>
            <a:r>
              <a:rPr lang="en-US" sz="2000" dirty="0"/>
              <a:t> </a:t>
            </a:r>
            <a:r>
              <a:rPr lang="en-US" sz="2000" dirty="0" err="1"/>
              <a:t>tersebut</a:t>
            </a:r>
            <a:r>
              <a:rPr lang="en-US" sz="2000" dirty="0"/>
              <a:t> </a:t>
            </a:r>
            <a:r>
              <a:rPr lang="en-US" sz="2000" dirty="0" err="1"/>
              <a:t>secara</a:t>
            </a:r>
            <a:r>
              <a:rPr lang="en-US" sz="2000" dirty="0"/>
              <a:t> </a:t>
            </a:r>
            <a:r>
              <a:rPr lang="en-US" sz="2000" dirty="0" err="1"/>
              <a:t>etis</a:t>
            </a:r>
            <a:r>
              <a:rPr lang="en-US" sz="2000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77774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b="1" dirty="0"/>
              <a:t>MENGAPA PERLU ETIKA KOMPUTER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dirty="0" err="1"/>
              <a:t>Etika</a:t>
            </a:r>
            <a:r>
              <a:rPr lang="en-US" sz="2000" b="1" dirty="0"/>
              <a:t> </a:t>
            </a:r>
            <a:r>
              <a:rPr lang="en-US" sz="2000" b="1" dirty="0" err="1"/>
              <a:t>komputer</a:t>
            </a:r>
            <a:r>
              <a:rPr lang="en-US" sz="2000" b="1" dirty="0"/>
              <a:t> </a:t>
            </a:r>
            <a:r>
              <a:rPr lang="en-US" sz="2000" b="1" dirty="0" err="1"/>
              <a:t>terdiri</a:t>
            </a:r>
            <a:r>
              <a:rPr lang="en-US" sz="2000" b="1" dirty="0"/>
              <a:t> </a:t>
            </a:r>
            <a:r>
              <a:rPr lang="en-US" sz="2000" b="1" dirty="0" err="1"/>
              <a:t>dari</a:t>
            </a:r>
            <a:r>
              <a:rPr lang="en-US" sz="2000" b="1" dirty="0"/>
              <a:t> </a:t>
            </a:r>
            <a:r>
              <a:rPr lang="en-US" sz="2000" b="1" dirty="0" err="1"/>
              <a:t>dua</a:t>
            </a:r>
            <a:r>
              <a:rPr lang="en-US" sz="2000" b="1" dirty="0"/>
              <a:t> </a:t>
            </a:r>
            <a:r>
              <a:rPr lang="en-US" sz="2000" b="1" dirty="0" err="1"/>
              <a:t>aktivitas</a:t>
            </a:r>
            <a:r>
              <a:rPr lang="en-US" sz="2000" b="1" dirty="0"/>
              <a:t> </a:t>
            </a:r>
            <a:r>
              <a:rPr lang="en-US" sz="2000" b="1" dirty="0" err="1"/>
              <a:t>utama</a:t>
            </a:r>
            <a:r>
              <a:rPr lang="en-US" sz="2000" b="1" dirty="0"/>
              <a:t>:</a:t>
            </a:r>
          </a:p>
          <a:p>
            <a:pPr marL="457200" indent="-457200">
              <a:lnSpc>
                <a:spcPct val="150000"/>
              </a:lnSpc>
              <a:spcBef>
                <a:spcPts val="0"/>
              </a:spcBef>
              <a:buFont typeface="+mj-lt"/>
              <a:buAutoNum type="arabicParenR"/>
            </a:pPr>
            <a:r>
              <a:rPr lang="en-US" sz="2000" dirty="0" err="1"/>
              <a:t>waspada</a:t>
            </a:r>
            <a:r>
              <a:rPr lang="en-US" sz="2000" dirty="0"/>
              <a:t> dan </a:t>
            </a:r>
            <a:r>
              <a:rPr lang="en-US" sz="2000" dirty="0" err="1"/>
              <a:t>sadar</a:t>
            </a:r>
            <a:r>
              <a:rPr lang="en-US" sz="2000" dirty="0"/>
              <a:t> </a:t>
            </a:r>
            <a:r>
              <a:rPr lang="en-US" sz="2000" dirty="0" err="1"/>
              <a:t>bagaimana</a:t>
            </a:r>
            <a:r>
              <a:rPr lang="en-US" sz="2000" dirty="0"/>
              <a:t> </a:t>
            </a:r>
            <a:r>
              <a:rPr lang="en-US" sz="2000" dirty="0" err="1"/>
              <a:t>pengaruh</a:t>
            </a:r>
            <a:r>
              <a:rPr lang="en-US" sz="2000" dirty="0"/>
              <a:t> </a:t>
            </a:r>
            <a:r>
              <a:rPr lang="en-US" sz="2000" dirty="0" err="1"/>
              <a:t>komputer</a:t>
            </a:r>
            <a:r>
              <a:rPr lang="en-US" sz="2000" dirty="0"/>
              <a:t> </a:t>
            </a:r>
            <a:r>
              <a:rPr lang="en-US" sz="2000" dirty="0" err="1"/>
              <a:t>terhadap</a:t>
            </a:r>
            <a:r>
              <a:rPr lang="en-US" sz="2000" dirty="0"/>
              <a:t> </a:t>
            </a:r>
            <a:r>
              <a:rPr lang="en-US" sz="2000" dirty="0" err="1"/>
              <a:t>masyarakat</a:t>
            </a:r>
            <a:r>
              <a:rPr lang="en-US" sz="2000" dirty="0"/>
              <a:t>; dan</a:t>
            </a:r>
          </a:p>
          <a:p>
            <a:pPr marL="457200" indent="-457200">
              <a:lnSpc>
                <a:spcPct val="150000"/>
              </a:lnSpc>
              <a:spcBef>
                <a:spcPts val="0"/>
              </a:spcBef>
              <a:buFont typeface="+mj-lt"/>
              <a:buAutoNum type="arabicParenR"/>
            </a:pPr>
            <a:r>
              <a:rPr lang="en-US" sz="2000" dirty="0" err="1"/>
              <a:t>menentukan</a:t>
            </a:r>
            <a:r>
              <a:rPr lang="en-US" sz="2000" dirty="0"/>
              <a:t> </a:t>
            </a:r>
            <a:r>
              <a:rPr lang="en-US" sz="2000" dirty="0" err="1"/>
              <a:t>kebijakan</a:t>
            </a:r>
            <a:r>
              <a:rPr lang="en-US" sz="2000" dirty="0"/>
              <a:t> yang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memastikan</a:t>
            </a:r>
            <a:r>
              <a:rPr lang="en-US" sz="2000" dirty="0"/>
              <a:t> </a:t>
            </a:r>
            <a:r>
              <a:rPr lang="en-US" sz="2000" dirty="0" err="1"/>
              <a:t>bahwa</a:t>
            </a:r>
            <a:r>
              <a:rPr lang="en-US" sz="2000" dirty="0"/>
              <a:t>           </a:t>
            </a:r>
            <a:r>
              <a:rPr lang="en-US" sz="2000" dirty="0" err="1"/>
              <a:t>teknologi</a:t>
            </a:r>
            <a:r>
              <a:rPr lang="en-US" sz="2000" dirty="0"/>
              <a:t> </a:t>
            </a:r>
            <a:r>
              <a:rPr lang="en-US" sz="2000" dirty="0" err="1"/>
              <a:t>tersebut</a:t>
            </a:r>
            <a:r>
              <a:rPr lang="en-US" sz="2000" dirty="0"/>
              <a:t> </a:t>
            </a:r>
            <a:r>
              <a:rPr lang="en-US" sz="2000" dirty="0" err="1"/>
              <a:t>digunakan</a:t>
            </a:r>
            <a:r>
              <a:rPr lang="en-US" sz="2000" dirty="0"/>
              <a:t> </a:t>
            </a:r>
            <a:r>
              <a:rPr lang="en-US" sz="2000" dirty="0" err="1"/>
              <a:t>secara</a:t>
            </a:r>
            <a:r>
              <a:rPr lang="en-US" sz="2000" dirty="0"/>
              <a:t> </a:t>
            </a:r>
            <a:r>
              <a:rPr lang="en-US" sz="2000" dirty="0" err="1"/>
              <a:t>akurat</a:t>
            </a:r>
            <a:r>
              <a:rPr lang="en-US" sz="2000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06126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b="1" dirty="0"/>
              <a:t>ALASAN PENTINGNYA ETIKA KOMPUTER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Ada </a:t>
            </a:r>
            <a:r>
              <a:rPr lang="en-US" sz="2000" dirty="0" err="1"/>
              <a:t>tiga</a:t>
            </a:r>
            <a:r>
              <a:rPr lang="en-US" sz="2000" dirty="0"/>
              <a:t> </a:t>
            </a:r>
            <a:r>
              <a:rPr lang="en-US" sz="2000" dirty="0" err="1"/>
              <a:t>alasan</a:t>
            </a:r>
            <a:r>
              <a:rPr lang="en-US" sz="2000" dirty="0"/>
              <a:t> </a:t>
            </a:r>
            <a:r>
              <a:rPr lang="en-US" sz="2000" dirty="0" err="1"/>
              <a:t>utama</a:t>
            </a:r>
            <a:r>
              <a:rPr lang="en-US" sz="2000" dirty="0"/>
              <a:t> </a:t>
            </a:r>
            <a:r>
              <a:rPr lang="en-US" sz="2000" dirty="0" err="1"/>
              <a:t>mengapa</a:t>
            </a:r>
            <a:r>
              <a:rPr lang="en-US" sz="2000" dirty="0"/>
              <a:t> </a:t>
            </a:r>
            <a:r>
              <a:rPr lang="en-US" sz="2000" dirty="0" err="1"/>
              <a:t>etika</a:t>
            </a:r>
            <a:r>
              <a:rPr lang="en-US" sz="2000" dirty="0"/>
              <a:t> </a:t>
            </a:r>
            <a:r>
              <a:rPr lang="en-US" sz="2000" dirty="0" err="1"/>
              <a:t>komputer</a:t>
            </a:r>
            <a:r>
              <a:rPr lang="en-US" sz="2000" dirty="0"/>
              <a:t> </a:t>
            </a:r>
            <a:r>
              <a:rPr lang="en-US" sz="2000" dirty="0" err="1"/>
              <a:t>sangat</a:t>
            </a:r>
            <a:r>
              <a:rPr lang="en-US" sz="2000" dirty="0"/>
              <a:t> </a:t>
            </a:r>
            <a:r>
              <a:rPr lang="en-US" sz="2000" dirty="0" err="1"/>
              <a:t>penting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bagi</a:t>
            </a:r>
            <a:r>
              <a:rPr lang="en-US" sz="2000" dirty="0"/>
              <a:t> </a:t>
            </a:r>
            <a:r>
              <a:rPr lang="en-US" sz="2000" dirty="0" err="1"/>
              <a:t>masyarakat</a:t>
            </a:r>
            <a:r>
              <a:rPr lang="en-US" sz="2000" dirty="0"/>
              <a:t>:</a:t>
            </a:r>
          </a:p>
          <a:p>
            <a:pPr marL="457200" indent="-45720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000" dirty="0" err="1"/>
              <a:t>Kelenturan</a:t>
            </a:r>
            <a:r>
              <a:rPr lang="en-US" sz="2000" dirty="0"/>
              <a:t> </a:t>
            </a:r>
            <a:r>
              <a:rPr lang="en-US" sz="2000" dirty="0" err="1"/>
              <a:t>Logika</a:t>
            </a:r>
            <a:r>
              <a:rPr lang="en-US" sz="2000" dirty="0"/>
              <a:t> (Logical Malleability),</a:t>
            </a:r>
          </a:p>
          <a:p>
            <a:pPr marL="457200" indent="-45720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000" dirty="0" err="1"/>
              <a:t>Faktor</a:t>
            </a:r>
            <a:r>
              <a:rPr lang="en-US" sz="2000" dirty="0"/>
              <a:t> </a:t>
            </a:r>
            <a:r>
              <a:rPr lang="en-US" sz="2000" dirty="0" err="1"/>
              <a:t>Transformasi</a:t>
            </a:r>
            <a:r>
              <a:rPr lang="en-US" sz="2000" dirty="0"/>
              <a:t>, </a:t>
            </a:r>
          </a:p>
          <a:p>
            <a:pPr marL="457200" indent="-45720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000" dirty="0" err="1"/>
              <a:t>Faktor</a:t>
            </a:r>
            <a:r>
              <a:rPr lang="en-US" sz="2000" dirty="0"/>
              <a:t>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Terlihat</a:t>
            </a:r>
            <a:r>
              <a:rPr lang="en-US" sz="2000" dirty="0"/>
              <a:t> (Invisibility Factor).</a:t>
            </a:r>
          </a:p>
        </p:txBody>
      </p:sp>
    </p:spTree>
    <p:extLst>
      <p:ext uri="{BB962C8B-B14F-4D97-AF65-F5344CB8AC3E}">
        <p14:creationId xmlns:p14="http://schemas.microsoft.com/office/powerpoint/2010/main" val="8423415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b="1" dirty="0"/>
              <a:t>ALASAN PENTINGNYA ETIKA KOMPUTER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dirty="0"/>
              <a:t>KELENTURAN LOGIKA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Definisi</a:t>
            </a:r>
            <a:r>
              <a:rPr lang="en-US" sz="2000" dirty="0"/>
              <a:t>: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Kita </a:t>
            </a:r>
            <a:r>
              <a:rPr lang="en-US" sz="2000" dirty="0" err="1"/>
              <a:t>mampu</a:t>
            </a:r>
            <a:r>
              <a:rPr lang="en-US" sz="2000" dirty="0"/>
              <a:t> </a:t>
            </a:r>
            <a:r>
              <a:rPr lang="en-US" sz="2000" dirty="0" err="1"/>
              <a:t>memprogram</a:t>
            </a:r>
            <a:r>
              <a:rPr lang="en-US" sz="2000" dirty="0"/>
              <a:t> </a:t>
            </a:r>
            <a:r>
              <a:rPr lang="en-US" sz="2000" dirty="0" err="1"/>
              <a:t>komputer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melakukan</a:t>
            </a:r>
            <a:r>
              <a:rPr lang="en-US" sz="2000" dirty="0"/>
              <a:t> </a:t>
            </a:r>
            <a:r>
              <a:rPr lang="en-US" sz="2000" dirty="0" err="1"/>
              <a:t>apa</a:t>
            </a:r>
            <a:r>
              <a:rPr lang="en-US" sz="2000" dirty="0"/>
              <a:t> pun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yang </a:t>
            </a:r>
            <a:r>
              <a:rPr lang="en-US" sz="2000" dirty="0" err="1"/>
              <a:t>kita</a:t>
            </a:r>
            <a:r>
              <a:rPr lang="en-US" sz="2000" dirty="0"/>
              <a:t> </a:t>
            </a:r>
            <a:r>
              <a:rPr lang="en-US" sz="2000" dirty="0" err="1"/>
              <a:t>inginkan</a:t>
            </a:r>
            <a:r>
              <a:rPr lang="en-US" sz="2000" dirty="0"/>
              <a:t>.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Komputer</a:t>
            </a:r>
            <a:r>
              <a:rPr lang="en-US" sz="2000" dirty="0"/>
              <a:t> </a:t>
            </a:r>
            <a:r>
              <a:rPr lang="en-US" sz="2000" dirty="0" err="1"/>
              <a:t>bekerja</a:t>
            </a:r>
            <a:r>
              <a:rPr lang="en-US" sz="2000" dirty="0"/>
              <a:t> </a:t>
            </a:r>
            <a:r>
              <a:rPr lang="en-US" sz="2000" dirty="0" err="1"/>
              <a:t>akurat</a:t>
            </a:r>
            <a:r>
              <a:rPr lang="en-US" sz="2000" dirty="0"/>
              <a:t> </a:t>
            </a:r>
            <a:r>
              <a:rPr lang="en-US" sz="2000" dirty="0" err="1"/>
              <a:t>seperti</a:t>
            </a:r>
            <a:r>
              <a:rPr lang="en-US" sz="2000" dirty="0"/>
              <a:t> yang </a:t>
            </a:r>
            <a:r>
              <a:rPr lang="en-US" sz="2000" dirty="0" err="1"/>
              <a:t>diinstruksikan</a:t>
            </a:r>
            <a:r>
              <a:rPr lang="en-US" sz="2000" dirty="0"/>
              <a:t> oleh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programernya</a:t>
            </a:r>
            <a:r>
              <a:rPr lang="en-US" sz="2000" dirty="0"/>
              <a:t> dan </a:t>
            </a:r>
            <a:r>
              <a:rPr lang="en-US" sz="2000" dirty="0" err="1"/>
              <a:t>kemampuan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berubah</a:t>
            </a:r>
            <a:r>
              <a:rPr lang="en-US" sz="2000" dirty="0"/>
              <a:t> </a:t>
            </a:r>
            <a:r>
              <a:rPr lang="en-US" sz="2000" dirty="0" err="1"/>
              <a:t>menjadi</a:t>
            </a:r>
            <a:r>
              <a:rPr lang="en-US" sz="2000" dirty="0"/>
              <a:t> </a:t>
            </a:r>
            <a:r>
              <a:rPr lang="en-US" sz="2000" dirty="0" err="1"/>
              <a:t>hal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yang </a:t>
            </a:r>
            <a:r>
              <a:rPr lang="en-US" sz="2000" dirty="0" err="1"/>
              <a:t>menakutkan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078019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b="1" dirty="0"/>
              <a:t>ALASAN PENTINGNYA ETIKA KOMPUTER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Masyarakat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perlu</a:t>
            </a:r>
            <a:r>
              <a:rPr lang="en-US" sz="2000" dirty="0"/>
              <a:t> </a:t>
            </a:r>
            <a:r>
              <a:rPr lang="en-US" sz="2000" dirty="0" err="1"/>
              <a:t>khawatir</a:t>
            </a:r>
            <a:r>
              <a:rPr lang="en-US" sz="2000" dirty="0"/>
              <a:t> </a:t>
            </a:r>
            <a:r>
              <a:rPr lang="en-US" sz="2000" dirty="0" err="1"/>
              <a:t>terhadap</a:t>
            </a:r>
            <a:r>
              <a:rPr lang="en-US" sz="2000" dirty="0"/>
              <a:t> </a:t>
            </a:r>
            <a:r>
              <a:rPr lang="en-US" sz="2000" dirty="0" err="1"/>
              <a:t>teknologi</a:t>
            </a:r>
            <a:r>
              <a:rPr lang="en-US" sz="2000" dirty="0"/>
              <a:t> </a:t>
            </a:r>
            <a:r>
              <a:rPr lang="en-US" sz="2000" dirty="0" err="1"/>
              <a:t>komputer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sebab</a:t>
            </a:r>
            <a:r>
              <a:rPr lang="en-US" sz="2000" dirty="0"/>
              <a:t> </a:t>
            </a:r>
            <a:r>
              <a:rPr lang="en-US" sz="2000" dirty="0" err="1"/>
              <a:t>bila</a:t>
            </a:r>
            <a:r>
              <a:rPr lang="en-US" sz="2000" dirty="0"/>
              <a:t> </a:t>
            </a:r>
            <a:r>
              <a:rPr lang="en-US" sz="2000" dirty="0" err="1"/>
              <a:t>komputer</a:t>
            </a:r>
            <a:r>
              <a:rPr lang="en-US" sz="2000" dirty="0"/>
              <a:t> </a:t>
            </a:r>
            <a:r>
              <a:rPr lang="en-US" sz="2000" dirty="0" err="1"/>
              <a:t>digunakan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aktivitas</a:t>
            </a:r>
            <a:r>
              <a:rPr lang="en-US" sz="2000" dirty="0"/>
              <a:t> yang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etis</a:t>
            </a:r>
            <a:r>
              <a:rPr lang="en-US" sz="2000" dirty="0"/>
              <a:t>,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maka</a:t>
            </a:r>
            <a:r>
              <a:rPr lang="en-US" sz="2000" dirty="0"/>
              <a:t> orang yang </a:t>
            </a:r>
            <a:r>
              <a:rPr lang="en-US" sz="2000" dirty="0" err="1"/>
              <a:t>berada</a:t>
            </a:r>
            <a:r>
              <a:rPr lang="en-US" sz="2000" dirty="0"/>
              <a:t> di </a:t>
            </a:r>
            <a:r>
              <a:rPr lang="en-US" sz="2000" dirty="0" err="1"/>
              <a:t>belakang</a:t>
            </a:r>
            <a:r>
              <a:rPr lang="en-US" sz="2000" dirty="0"/>
              <a:t> </a:t>
            </a:r>
            <a:r>
              <a:rPr lang="en-US" sz="2000" dirty="0" err="1"/>
              <a:t>komputer</a:t>
            </a:r>
            <a:r>
              <a:rPr lang="en-US" sz="2000" dirty="0"/>
              <a:t> </a:t>
            </a:r>
            <a:r>
              <a:rPr lang="en-US" sz="2000" dirty="0" err="1"/>
              <a:t>itulah</a:t>
            </a:r>
            <a:r>
              <a:rPr lang="en-US" sz="2000" dirty="0"/>
              <a:t> yang </a:t>
            </a:r>
            <a:r>
              <a:rPr lang="en-US" sz="2000" dirty="0" err="1"/>
              <a:t>harus</a:t>
            </a:r>
            <a:r>
              <a:rPr lang="en-US" sz="2000" dirty="0"/>
              <a:t> </a:t>
            </a:r>
            <a:r>
              <a:rPr lang="en-US" sz="2000" dirty="0" err="1"/>
              <a:t>dipersalahkan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4689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b="1" dirty="0"/>
              <a:t>ALASAN PENTINGNYA ETIKA KOMPUTER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dirty="0"/>
              <a:t>FAKTOR TRANSFORMASI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Definisi</a:t>
            </a:r>
            <a:r>
              <a:rPr lang="en-US" sz="2000" dirty="0"/>
              <a:t>: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penggunaan</a:t>
            </a:r>
            <a:r>
              <a:rPr lang="en-US" sz="2000" dirty="0"/>
              <a:t> </a:t>
            </a:r>
            <a:r>
              <a:rPr lang="en-US" sz="2000" dirty="0" err="1"/>
              <a:t>komputer</a:t>
            </a:r>
            <a:r>
              <a:rPr lang="en-US" sz="2000" dirty="0"/>
              <a:t> </a:t>
            </a:r>
            <a:r>
              <a:rPr lang="en-US" sz="2000" dirty="0" err="1"/>
              <a:t>telah</a:t>
            </a:r>
            <a:r>
              <a:rPr lang="en-US" sz="2000" dirty="0"/>
              <a:t> </a:t>
            </a:r>
            <a:r>
              <a:rPr lang="en-US" sz="2000" dirty="0" err="1"/>
              <a:t>mengubah</a:t>
            </a:r>
            <a:r>
              <a:rPr lang="en-US" sz="2000" dirty="0"/>
              <a:t> </a:t>
            </a:r>
            <a:r>
              <a:rPr lang="en-US" sz="2000" dirty="0" err="1"/>
              <a:t>secara</a:t>
            </a:r>
            <a:r>
              <a:rPr lang="en-US" sz="2000" dirty="0"/>
              <a:t> </a:t>
            </a:r>
            <a:r>
              <a:rPr lang="en-US" sz="2000" dirty="0" err="1"/>
              <a:t>drastis</a:t>
            </a:r>
            <a:r>
              <a:rPr lang="en-US" sz="2000" dirty="0"/>
              <a:t> </a:t>
            </a:r>
            <a:r>
              <a:rPr lang="en-US" sz="2000" dirty="0" err="1"/>
              <a:t>cara-cara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kita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melakukan</a:t>
            </a:r>
            <a:r>
              <a:rPr lang="en-US" sz="2000" dirty="0"/>
              <a:t> </a:t>
            </a:r>
            <a:r>
              <a:rPr lang="en-US" sz="2000" dirty="0" err="1"/>
              <a:t>tugas-tugas</a:t>
            </a:r>
            <a:r>
              <a:rPr lang="en-US" sz="2000" dirty="0"/>
              <a:t> </a:t>
            </a:r>
            <a:r>
              <a:rPr lang="en-US" sz="2000" dirty="0" err="1"/>
              <a:t>perusahaan</a:t>
            </a:r>
            <a:r>
              <a:rPr lang="en-US" sz="2000" dirty="0"/>
              <a:t>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Contohnya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hanya</a:t>
            </a:r>
            <a:r>
              <a:rPr lang="en-US" sz="2000" dirty="0"/>
              <a:t> </a:t>
            </a:r>
            <a:r>
              <a:rPr lang="en-US" sz="2000" dirty="0" err="1"/>
              <a:t>menggantikan</a:t>
            </a:r>
            <a:r>
              <a:rPr lang="en-US" sz="2000" dirty="0"/>
              <a:t> </a:t>
            </a:r>
            <a:r>
              <a:rPr lang="en-US" sz="2000" dirty="0" err="1"/>
              <a:t>fungsi</a:t>
            </a:r>
            <a:r>
              <a:rPr lang="en-US" sz="2000" dirty="0"/>
              <a:t> </a:t>
            </a:r>
            <a:r>
              <a:rPr lang="en-US" sz="2000" dirty="0" err="1"/>
              <a:t>surat-surat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dan </a:t>
            </a:r>
            <a:r>
              <a:rPr lang="en-US" sz="2000" dirty="0" err="1"/>
              <a:t>telepon</a:t>
            </a:r>
            <a:r>
              <a:rPr lang="en-US" sz="2000" dirty="0"/>
              <a:t>, </a:t>
            </a:r>
            <a:r>
              <a:rPr lang="en-US" sz="2000" dirty="0" err="1"/>
              <a:t>tetapi</a:t>
            </a:r>
            <a:r>
              <a:rPr lang="en-US" sz="2000" dirty="0"/>
              <a:t> </a:t>
            </a:r>
            <a:r>
              <a:rPr lang="en-US" sz="2000" dirty="0" err="1"/>
              <a:t>merupakan</a:t>
            </a:r>
            <a:r>
              <a:rPr lang="en-US" sz="2000" dirty="0"/>
              <a:t> </a:t>
            </a:r>
            <a:r>
              <a:rPr lang="en-US" sz="2000" dirty="0" err="1"/>
              <a:t>bentuk</a:t>
            </a:r>
            <a:r>
              <a:rPr lang="en-US" sz="2000" dirty="0"/>
              <a:t> </a:t>
            </a:r>
            <a:r>
              <a:rPr lang="en-US" sz="2000" dirty="0" err="1"/>
              <a:t>komunikasi</a:t>
            </a:r>
            <a:r>
              <a:rPr lang="en-US" sz="2000" dirty="0"/>
              <a:t> yang </a:t>
            </a:r>
            <a:r>
              <a:rPr lang="en-US" sz="2000" dirty="0" err="1"/>
              <a:t>sama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sekali</a:t>
            </a:r>
            <a:r>
              <a:rPr lang="en-US" sz="2000" dirty="0"/>
              <a:t> </a:t>
            </a:r>
            <a:r>
              <a:rPr lang="en-US" sz="2000" dirty="0" err="1"/>
              <a:t>baru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002217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b="1" dirty="0"/>
              <a:t>ALASAN PENTINGNYA ETIKA KOMPUTER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dirty="0"/>
              <a:t>FAKTOR TRANSFORMASI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Contoh</a:t>
            </a:r>
            <a:r>
              <a:rPr lang="en-US" sz="2000" dirty="0"/>
              <a:t> lain, </a:t>
            </a:r>
            <a:r>
              <a:rPr lang="en-US" sz="2000" dirty="0" err="1"/>
              <a:t>dulu</a:t>
            </a:r>
            <a:r>
              <a:rPr lang="en-US" sz="2000" dirty="0"/>
              <a:t> para </a:t>
            </a:r>
            <a:r>
              <a:rPr lang="en-US" sz="2000" dirty="0" err="1"/>
              <a:t>manajer</a:t>
            </a:r>
            <a:r>
              <a:rPr lang="en-US" sz="2000" dirty="0"/>
              <a:t> </a:t>
            </a:r>
            <a:r>
              <a:rPr lang="en-US" sz="2000" dirty="0" err="1"/>
              <a:t>harus</a:t>
            </a:r>
            <a:r>
              <a:rPr lang="en-US" sz="2000" dirty="0"/>
              <a:t> </a:t>
            </a:r>
            <a:r>
              <a:rPr lang="en-US" sz="2000" dirty="0" err="1"/>
              <a:t>berkumpul</a:t>
            </a:r>
            <a:r>
              <a:rPr lang="en-US" sz="2000" dirty="0"/>
              <a:t> </a:t>
            </a:r>
            <a:r>
              <a:rPr lang="en-US" sz="2000" dirty="0" err="1"/>
              <a:t>secara</a:t>
            </a:r>
            <a:r>
              <a:rPr lang="en-US" sz="2000" dirty="0"/>
              <a:t> </a:t>
            </a:r>
            <a:r>
              <a:rPr lang="en-US" sz="2000" dirty="0" err="1"/>
              <a:t>fisik</a:t>
            </a:r>
            <a:r>
              <a:rPr lang="en-US" sz="2000" dirty="0"/>
              <a:t> di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satu</a:t>
            </a:r>
            <a:r>
              <a:rPr lang="en-US" sz="2000" dirty="0"/>
              <a:t> </a:t>
            </a:r>
            <a:r>
              <a:rPr lang="en-US" sz="2000" dirty="0" err="1"/>
              <a:t>lokasi</a:t>
            </a:r>
            <a:r>
              <a:rPr lang="en-US" sz="2000" dirty="0"/>
              <a:t>, </a:t>
            </a:r>
            <a:r>
              <a:rPr lang="en-US" sz="2000" dirty="0" err="1"/>
              <a:t>sekarang</a:t>
            </a:r>
            <a:r>
              <a:rPr lang="en-US" sz="2000" dirty="0"/>
              <a:t> </a:t>
            </a:r>
            <a:r>
              <a:rPr lang="en-US" sz="2000" dirty="0" err="1"/>
              <a:t>mereka</a:t>
            </a:r>
            <a:r>
              <a:rPr lang="en-US" sz="2000" dirty="0"/>
              <a:t>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bertemu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bentuk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konferensi</a:t>
            </a:r>
            <a:r>
              <a:rPr lang="en-US" sz="2000" dirty="0"/>
              <a:t> video.</a:t>
            </a:r>
          </a:p>
        </p:txBody>
      </p:sp>
    </p:spTree>
    <p:extLst>
      <p:ext uri="{BB962C8B-B14F-4D97-AF65-F5344CB8AC3E}">
        <p14:creationId xmlns:p14="http://schemas.microsoft.com/office/powerpoint/2010/main" val="27482058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b="1" dirty="0"/>
              <a:t>ALASAN PENTINGNYA ETIKA KOMPUTER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dirty="0"/>
              <a:t>FAKTOR TIDAK TERLIHAT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Umumnya</a:t>
            </a:r>
            <a:r>
              <a:rPr lang="en-US" sz="2000" dirty="0"/>
              <a:t> </a:t>
            </a:r>
            <a:r>
              <a:rPr lang="en-US" sz="2000" dirty="0" err="1"/>
              <a:t>masyarakat</a:t>
            </a:r>
            <a:r>
              <a:rPr lang="en-US" sz="2000" dirty="0"/>
              <a:t> </a:t>
            </a:r>
            <a:r>
              <a:rPr lang="en-US" sz="2000" dirty="0" err="1"/>
              <a:t>memandang</a:t>
            </a:r>
            <a:r>
              <a:rPr lang="en-US" sz="2000" dirty="0"/>
              <a:t> </a:t>
            </a:r>
            <a:r>
              <a:rPr lang="en-US" sz="2000" dirty="0" err="1"/>
              <a:t>komputer</a:t>
            </a:r>
            <a:r>
              <a:rPr lang="en-US" sz="2000" dirty="0"/>
              <a:t> </a:t>
            </a:r>
            <a:r>
              <a:rPr lang="en-US" sz="2000" dirty="0" err="1"/>
              <a:t>sebagai</a:t>
            </a:r>
            <a:r>
              <a:rPr lang="en-US" sz="2000" dirty="0"/>
              <a:t> "</a:t>
            </a:r>
            <a:r>
              <a:rPr lang="en-US" sz="2000" dirty="0" err="1"/>
              <a:t>kotak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hitam</a:t>
            </a:r>
            <a:r>
              <a:rPr lang="en-US" sz="2000" dirty="0"/>
              <a:t>" </a:t>
            </a:r>
            <a:r>
              <a:rPr lang="en-US" sz="2000" dirty="0" err="1"/>
              <a:t>karena</a:t>
            </a:r>
            <a:r>
              <a:rPr lang="en-US" sz="2000" dirty="0"/>
              <a:t> </a:t>
            </a:r>
            <a:r>
              <a:rPr lang="en-US" sz="2000" dirty="0" err="1"/>
              <a:t>semua</a:t>
            </a:r>
            <a:r>
              <a:rPr lang="en-US" sz="2000" dirty="0"/>
              <a:t> </a:t>
            </a:r>
            <a:r>
              <a:rPr lang="en-US" sz="2000" dirty="0" err="1"/>
              <a:t>operasi</a:t>
            </a:r>
            <a:r>
              <a:rPr lang="en-US" sz="2000" dirty="0"/>
              <a:t> internal </a:t>
            </a:r>
            <a:r>
              <a:rPr lang="en-US" sz="2000" dirty="0" err="1"/>
              <a:t>komputer</a:t>
            </a:r>
            <a:r>
              <a:rPr lang="en-US" sz="2000" dirty="0"/>
              <a:t>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dilihat</a:t>
            </a:r>
            <a:r>
              <a:rPr lang="en-US" sz="2000" dirty="0"/>
              <a:t> </a:t>
            </a:r>
            <a:r>
              <a:rPr lang="en-US" sz="2000" dirty="0" err="1"/>
              <a:t>secara</a:t>
            </a:r>
            <a:r>
              <a:rPr lang="en-US" sz="2000" dirty="0"/>
              <a:t> </a:t>
            </a:r>
            <a:r>
              <a:rPr lang="en-US" sz="2000" dirty="0" err="1"/>
              <a:t>langsung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781775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b="1" dirty="0"/>
              <a:t>ALASAN PENTINGNYA ETIKA KOMPUTER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dirty="0"/>
              <a:t>FAKTOR TIDAK TERLIHAT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Tersembunyinya</a:t>
            </a:r>
            <a:r>
              <a:rPr lang="en-US" sz="2000" dirty="0"/>
              <a:t> </a:t>
            </a:r>
            <a:r>
              <a:rPr lang="en-US" sz="2000" dirty="0" err="1"/>
              <a:t>operasi</a:t>
            </a:r>
            <a:r>
              <a:rPr lang="en-US" sz="2000" dirty="0"/>
              <a:t> internal </a:t>
            </a:r>
            <a:r>
              <a:rPr lang="en-US" sz="2000" dirty="0" err="1"/>
              <a:t>komputer</a:t>
            </a:r>
            <a:r>
              <a:rPr lang="en-US" sz="2000" dirty="0"/>
              <a:t> </a:t>
            </a:r>
            <a:r>
              <a:rPr lang="en-US" sz="2000" dirty="0" err="1"/>
              <a:t>membuka</a:t>
            </a:r>
            <a:r>
              <a:rPr lang="en-US" sz="2000" dirty="0"/>
              <a:t> </a:t>
            </a:r>
            <a:r>
              <a:rPr lang="en-US" sz="2000" dirty="0" err="1"/>
              <a:t>peluang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untuk</a:t>
            </a:r>
            <a:r>
              <a:rPr lang="en-US" sz="2000" dirty="0"/>
              <a:t>: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en-US" sz="2000" dirty="0" err="1"/>
              <a:t>Membuat</a:t>
            </a:r>
            <a:r>
              <a:rPr lang="en-US" sz="2000" dirty="0"/>
              <a:t> program-program </a:t>
            </a:r>
            <a:r>
              <a:rPr lang="en-US" sz="2000" dirty="0" err="1"/>
              <a:t>secara</a:t>
            </a:r>
            <a:r>
              <a:rPr lang="en-US" sz="2000" dirty="0"/>
              <a:t> </a:t>
            </a:r>
            <a:r>
              <a:rPr lang="en-US" sz="2000" dirty="0" err="1"/>
              <a:t>tersembunyi</a:t>
            </a:r>
            <a:endParaRPr lang="en-US" sz="2000" dirty="0"/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en-US" sz="2000" dirty="0" err="1"/>
              <a:t>Melakukan</a:t>
            </a:r>
            <a:r>
              <a:rPr lang="en-US" sz="2000" dirty="0"/>
              <a:t> </a:t>
            </a:r>
            <a:r>
              <a:rPr lang="en-US" sz="2000" dirty="0" err="1"/>
              <a:t>kalkulasi</a:t>
            </a:r>
            <a:r>
              <a:rPr lang="en-US" sz="2000" dirty="0"/>
              <a:t> </a:t>
            </a:r>
            <a:r>
              <a:rPr lang="en-US" sz="2000" dirty="0" err="1"/>
              <a:t>kompleks</a:t>
            </a:r>
            <a:r>
              <a:rPr lang="en-US" sz="2000" dirty="0"/>
              <a:t> </a:t>
            </a:r>
            <a:r>
              <a:rPr lang="en-US" sz="2000" dirty="0" err="1"/>
              <a:t>secara</a:t>
            </a:r>
            <a:r>
              <a:rPr lang="en-US" sz="2000" dirty="0"/>
              <a:t> diam-diam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en-US" sz="2000" dirty="0" err="1"/>
              <a:t>Penyalahgunaan</a:t>
            </a:r>
            <a:r>
              <a:rPr lang="en-US" sz="2000" dirty="0"/>
              <a:t> dan </a:t>
            </a:r>
            <a:r>
              <a:rPr lang="en-US" sz="2000" dirty="0" err="1"/>
              <a:t>pengrusakan</a:t>
            </a:r>
            <a:r>
              <a:rPr lang="en-US" sz="2000" dirty="0"/>
              <a:t> yang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terlihat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684868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b="1" dirty="0" err="1"/>
              <a:t>Hak</a:t>
            </a:r>
            <a:r>
              <a:rPr lang="en-US" b="1" dirty="0"/>
              <a:t> Masyarakat dan </a:t>
            </a:r>
            <a:r>
              <a:rPr lang="en-US" b="1" dirty="0" err="1"/>
              <a:t>Komputer</a:t>
            </a:r>
            <a:endParaRPr lang="en-US" b="1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Pemerintah</a:t>
            </a:r>
            <a:r>
              <a:rPr lang="en-US" sz="2000" dirty="0"/>
              <a:t> dan </a:t>
            </a:r>
            <a:r>
              <a:rPr lang="en-US" sz="2000" dirty="0" err="1"/>
              <a:t>kalangan</a:t>
            </a:r>
            <a:r>
              <a:rPr lang="en-US" sz="2000" dirty="0"/>
              <a:t> </a:t>
            </a:r>
            <a:r>
              <a:rPr lang="en-US" sz="2000" dirty="0" err="1"/>
              <a:t>bisnis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menggunakan</a:t>
            </a:r>
            <a:r>
              <a:rPr lang="en-US" sz="2000" dirty="0"/>
              <a:t> </a:t>
            </a:r>
            <a:r>
              <a:rPr lang="en-US" sz="2000" dirty="0" err="1"/>
              <a:t>komputer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cara</a:t>
            </a:r>
            <a:r>
              <a:rPr lang="en-US" sz="2000" dirty="0"/>
              <a:t> yang </a:t>
            </a:r>
            <a:r>
              <a:rPr lang="en-US" sz="2000" dirty="0" err="1"/>
              <a:t>etis</a:t>
            </a:r>
            <a:endParaRPr lang="en-US" sz="2000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Mempunyai</a:t>
            </a:r>
            <a:r>
              <a:rPr lang="en-US" sz="2000" dirty="0"/>
              <a:t> </a:t>
            </a:r>
            <a:r>
              <a:rPr lang="en-US" sz="2000" dirty="0" err="1"/>
              <a:t>hak-hak</a:t>
            </a:r>
            <a:r>
              <a:rPr lang="en-US" sz="2000" dirty="0"/>
              <a:t> </a:t>
            </a:r>
            <a:r>
              <a:rPr lang="en-US" sz="2000" dirty="0" err="1"/>
              <a:t>tertentu</a:t>
            </a:r>
            <a:r>
              <a:rPr lang="en-US" sz="2000" dirty="0"/>
              <a:t> yang </a:t>
            </a:r>
            <a:r>
              <a:rPr lang="en-US" sz="2000" dirty="0" err="1"/>
              <a:t>terkait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komputer</a:t>
            </a:r>
            <a:r>
              <a:rPr lang="en-US" sz="2000" dirty="0"/>
              <a:t>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Penggolongan</a:t>
            </a:r>
            <a:r>
              <a:rPr lang="en-US" sz="2000" dirty="0"/>
              <a:t> </a:t>
            </a:r>
            <a:r>
              <a:rPr lang="en-US" sz="2000" dirty="0" err="1"/>
              <a:t>hak</a:t>
            </a:r>
            <a:r>
              <a:rPr lang="en-US" sz="2000" dirty="0"/>
              <a:t> </a:t>
            </a:r>
            <a:r>
              <a:rPr lang="en-US" sz="2000" dirty="0" err="1"/>
              <a:t>asasi</a:t>
            </a:r>
            <a:r>
              <a:rPr lang="en-US" sz="2000" dirty="0"/>
              <a:t> </a:t>
            </a:r>
            <a:r>
              <a:rPr lang="en-US" sz="2000" dirty="0" err="1"/>
              <a:t>manusia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area </a:t>
            </a:r>
            <a:r>
              <a:rPr lang="en-US" sz="2000" dirty="0" err="1"/>
              <a:t>komputer</a:t>
            </a:r>
            <a:r>
              <a:rPr lang="en-US" sz="2000" dirty="0"/>
              <a:t> yang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diistilahkan</a:t>
            </a:r>
            <a:r>
              <a:rPr lang="en-US" sz="2000" dirty="0"/>
              <a:t> PAPA, </a:t>
            </a:r>
            <a:r>
              <a:rPr lang="en-US" sz="2000" dirty="0" err="1"/>
              <a:t>yaitu</a:t>
            </a:r>
            <a:r>
              <a:rPr lang="en-US" sz="2000" dirty="0"/>
              <a:t> Privacy, Accuracy, Property dan </a:t>
            </a:r>
            <a:r>
              <a:rPr lang="en-US" sz="2000" dirty="0" err="1"/>
              <a:t>Accesibility</a:t>
            </a:r>
            <a:r>
              <a:rPr lang="en-US" sz="2000" dirty="0"/>
              <a:t> (</a:t>
            </a:r>
            <a:r>
              <a:rPr lang="en-US" sz="2000" dirty="0" err="1"/>
              <a:t>Kerahasiaan</a:t>
            </a:r>
            <a:r>
              <a:rPr lang="en-US" sz="2000" dirty="0"/>
              <a:t>, </a:t>
            </a:r>
            <a:r>
              <a:rPr lang="en-US" sz="2000" dirty="0" err="1"/>
              <a:t>Keakuratan</a:t>
            </a:r>
            <a:r>
              <a:rPr lang="en-US" sz="2000" dirty="0"/>
              <a:t>, </a:t>
            </a:r>
            <a:r>
              <a:rPr lang="en-US" sz="2000" dirty="0" err="1"/>
              <a:t>Kepemilikan</a:t>
            </a:r>
            <a:r>
              <a:rPr lang="en-US" sz="2000" dirty="0"/>
              <a:t>, dan </a:t>
            </a:r>
            <a:r>
              <a:rPr lang="en-US" sz="2000" dirty="0" err="1"/>
              <a:t>Kemudahan</a:t>
            </a:r>
            <a:r>
              <a:rPr lang="en-US" sz="2000" dirty="0"/>
              <a:t> </a:t>
            </a:r>
            <a:r>
              <a:rPr lang="en-US" sz="2000" dirty="0" err="1"/>
              <a:t>Akses</a:t>
            </a:r>
            <a:r>
              <a:rPr lang="en-US" sz="2000" dirty="0"/>
              <a:t>).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9258236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b="1" dirty="0"/>
              <a:t>Audit </a:t>
            </a:r>
            <a:r>
              <a:rPr lang="en-US" b="1" dirty="0" err="1"/>
              <a:t>Informasi</a:t>
            </a:r>
            <a:endParaRPr lang="en-US" b="1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Ketika</a:t>
            </a:r>
            <a:r>
              <a:rPr lang="en-US" sz="2000" dirty="0"/>
              <a:t> </a:t>
            </a:r>
            <a:r>
              <a:rPr lang="en-US" sz="2000" dirty="0" err="1"/>
              <a:t>kita</a:t>
            </a:r>
            <a:r>
              <a:rPr lang="en-US" sz="2000" dirty="0"/>
              <a:t> </a:t>
            </a:r>
            <a:r>
              <a:rPr lang="en-US" sz="2000" dirty="0" err="1"/>
              <a:t>membangun</a:t>
            </a:r>
            <a:r>
              <a:rPr lang="en-US" sz="2000" dirty="0"/>
              <a:t> </a:t>
            </a:r>
            <a:r>
              <a:rPr lang="en-US" sz="2000" dirty="0" err="1"/>
              <a:t>seperangkat</a:t>
            </a:r>
            <a:r>
              <a:rPr lang="en-US" sz="2000" dirty="0"/>
              <a:t> </a:t>
            </a:r>
            <a:r>
              <a:rPr lang="en-US" sz="2000" dirty="0" err="1"/>
              <a:t>aturan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etika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penggunaan</a:t>
            </a:r>
            <a:r>
              <a:rPr lang="en-US" sz="2000" dirty="0"/>
              <a:t> </a:t>
            </a:r>
            <a:r>
              <a:rPr lang="en-US" sz="2000" dirty="0" err="1"/>
              <a:t>komputer</a:t>
            </a:r>
            <a:r>
              <a:rPr lang="en-US" sz="2000" dirty="0"/>
              <a:t>, </a:t>
            </a:r>
            <a:r>
              <a:rPr lang="en-US" sz="2000" dirty="0" err="1"/>
              <a:t>ada</a:t>
            </a:r>
            <a:r>
              <a:rPr lang="en-US" sz="2000" dirty="0"/>
              <a:t> </a:t>
            </a:r>
            <a:r>
              <a:rPr lang="en-US" sz="2000" dirty="0" err="1"/>
              <a:t>kelompok</a:t>
            </a:r>
            <a:r>
              <a:rPr lang="en-US" sz="2000" dirty="0"/>
              <a:t> yang </a:t>
            </a:r>
            <a:r>
              <a:rPr lang="en-US" sz="2000" dirty="0" err="1"/>
              <a:t>sebagai</a:t>
            </a:r>
            <a:r>
              <a:rPr lang="en-US" sz="2000" dirty="0"/>
              <a:t> </a:t>
            </a:r>
            <a:r>
              <a:rPr lang="en-US" sz="2000" dirty="0" err="1"/>
              <a:t>kunci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bangunan</a:t>
            </a:r>
            <a:r>
              <a:rPr lang="en-US" sz="2000" dirty="0"/>
              <a:t> </a:t>
            </a:r>
            <a:r>
              <a:rPr lang="en-US" sz="2000" dirty="0" err="1"/>
              <a:t>tersebut</a:t>
            </a:r>
            <a:r>
              <a:rPr lang="en-US" sz="2000" dirty="0"/>
              <a:t>.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Mereka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auditor internal dan </a:t>
            </a:r>
            <a:r>
              <a:rPr lang="en-US" sz="2000" dirty="0" err="1"/>
              <a:t>eksternal</a:t>
            </a:r>
            <a:r>
              <a:rPr lang="en-US" sz="2000" dirty="0"/>
              <a:t>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Seluruh</a:t>
            </a:r>
            <a:r>
              <a:rPr lang="en-US" sz="2000" dirty="0"/>
              <a:t> </a:t>
            </a:r>
            <a:r>
              <a:rPr lang="en-US" sz="2000" dirty="0" err="1"/>
              <a:t>perusahaan</a:t>
            </a:r>
            <a:r>
              <a:rPr lang="en-US" sz="2000" dirty="0"/>
              <a:t> </a:t>
            </a:r>
            <a:r>
              <a:rPr lang="en-US" sz="2000" dirty="0" err="1"/>
              <a:t>baik</a:t>
            </a:r>
            <a:r>
              <a:rPr lang="en-US" sz="2000" dirty="0"/>
              <a:t> </a:t>
            </a:r>
            <a:r>
              <a:rPr lang="en-US" sz="2000" dirty="0" err="1"/>
              <a:t>kecil</a:t>
            </a:r>
            <a:r>
              <a:rPr lang="en-US" sz="2000" dirty="0"/>
              <a:t> </a:t>
            </a:r>
            <a:r>
              <a:rPr lang="en-US" sz="2000" dirty="0" err="1"/>
              <a:t>maupun</a:t>
            </a:r>
            <a:r>
              <a:rPr lang="en-US" sz="2000" dirty="0"/>
              <a:t> </a:t>
            </a:r>
            <a:r>
              <a:rPr lang="en-US" sz="2000" dirty="0" err="1"/>
              <a:t>besar</a:t>
            </a:r>
            <a:r>
              <a:rPr lang="en-US" sz="2000" dirty="0"/>
              <a:t> </a:t>
            </a:r>
            <a:r>
              <a:rPr lang="en-US" sz="2000" dirty="0" err="1"/>
              <a:t>bersandar</a:t>
            </a:r>
            <a:r>
              <a:rPr lang="en-US" sz="2000" dirty="0"/>
              <a:t> pada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auditor </a:t>
            </a:r>
            <a:r>
              <a:rPr lang="en-US" sz="2000" dirty="0" err="1"/>
              <a:t>eksternal</a:t>
            </a:r>
            <a:endParaRPr lang="en-US" sz="2000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Auditor </a:t>
            </a:r>
            <a:r>
              <a:rPr lang="en-US" sz="2000" dirty="0" err="1"/>
              <a:t>eksternal</a:t>
            </a:r>
            <a:r>
              <a:rPr lang="en-US" sz="2000" dirty="0"/>
              <a:t>, </a:t>
            </a:r>
            <a:r>
              <a:rPr lang="en-US" sz="2000" dirty="0" err="1"/>
              <a:t>mengerjakan</a:t>
            </a:r>
            <a:r>
              <a:rPr lang="en-US" sz="2000" dirty="0"/>
              <a:t> auditing internal dan </a:t>
            </a:r>
            <a:r>
              <a:rPr lang="en-US" sz="2000" dirty="0" err="1"/>
              <a:t>memeriksa</a:t>
            </a:r>
            <a:r>
              <a:rPr lang="en-US" sz="2000" dirty="0"/>
              <a:t> </a:t>
            </a:r>
            <a:r>
              <a:rPr lang="en-US" sz="2000" dirty="0" err="1"/>
              <a:t>ulang</a:t>
            </a:r>
            <a:r>
              <a:rPr lang="en-US" sz="2000" dirty="0"/>
              <a:t> </a:t>
            </a:r>
            <a:r>
              <a:rPr lang="en-US" sz="2000" dirty="0" err="1"/>
              <a:t>hasil-hasil</a:t>
            </a:r>
            <a:r>
              <a:rPr lang="en-US" sz="2000" dirty="0"/>
              <a:t> yang </a:t>
            </a:r>
            <a:r>
              <a:rPr lang="en-US" sz="2000" dirty="0" err="1"/>
              <a:t>telah</a:t>
            </a:r>
            <a:r>
              <a:rPr lang="en-US" sz="2000" dirty="0"/>
              <a:t> </a:t>
            </a:r>
            <a:r>
              <a:rPr lang="en-US" sz="2000" dirty="0" err="1"/>
              <a:t>dikerjakan</a:t>
            </a:r>
            <a:r>
              <a:rPr lang="en-US" sz="2000" dirty="0"/>
              <a:t> auditor internal.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1925549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b="1" dirty="0"/>
              <a:t>Audit </a:t>
            </a:r>
            <a:r>
              <a:rPr lang="en-US" b="1" dirty="0" err="1"/>
              <a:t>Informasi</a:t>
            </a:r>
            <a:endParaRPr lang="en-US" b="1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Ketika</a:t>
            </a:r>
            <a:r>
              <a:rPr lang="en-US" sz="2000" dirty="0"/>
              <a:t> </a:t>
            </a:r>
            <a:r>
              <a:rPr lang="en-US" sz="2000" dirty="0" err="1"/>
              <a:t>kita</a:t>
            </a:r>
            <a:r>
              <a:rPr lang="en-US" sz="2000" dirty="0"/>
              <a:t> </a:t>
            </a:r>
            <a:r>
              <a:rPr lang="en-US" sz="2000" dirty="0" err="1"/>
              <a:t>membangun</a:t>
            </a:r>
            <a:r>
              <a:rPr lang="en-US" sz="2000" dirty="0"/>
              <a:t> </a:t>
            </a:r>
            <a:r>
              <a:rPr lang="en-US" sz="2000" dirty="0" err="1"/>
              <a:t>seperangkat</a:t>
            </a:r>
            <a:r>
              <a:rPr lang="en-US" sz="2000" dirty="0"/>
              <a:t> </a:t>
            </a:r>
            <a:r>
              <a:rPr lang="en-US" sz="2000" dirty="0" err="1"/>
              <a:t>aturan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etika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penggunaan</a:t>
            </a:r>
            <a:r>
              <a:rPr lang="en-US" sz="2000" dirty="0"/>
              <a:t> </a:t>
            </a:r>
            <a:r>
              <a:rPr lang="en-US" sz="2000" dirty="0" err="1"/>
              <a:t>komputer</a:t>
            </a:r>
            <a:r>
              <a:rPr lang="en-US" sz="2000" dirty="0"/>
              <a:t>, </a:t>
            </a:r>
            <a:r>
              <a:rPr lang="en-US" sz="2000" dirty="0" err="1"/>
              <a:t>ada</a:t>
            </a:r>
            <a:r>
              <a:rPr lang="en-US" sz="2000" dirty="0"/>
              <a:t> </a:t>
            </a:r>
            <a:r>
              <a:rPr lang="en-US" sz="2000" dirty="0" err="1"/>
              <a:t>kelompok</a:t>
            </a:r>
            <a:r>
              <a:rPr lang="en-US" sz="2000" dirty="0"/>
              <a:t> yang </a:t>
            </a:r>
            <a:r>
              <a:rPr lang="en-US" sz="2000" dirty="0" err="1"/>
              <a:t>sebagai</a:t>
            </a:r>
            <a:r>
              <a:rPr lang="en-US" sz="2000" dirty="0"/>
              <a:t> </a:t>
            </a:r>
            <a:r>
              <a:rPr lang="en-US" sz="2000" dirty="0" err="1"/>
              <a:t>kunci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bangunan</a:t>
            </a:r>
            <a:r>
              <a:rPr lang="en-US" sz="2000" dirty="0"/>
              <a:t> </a:t>
            </a:r>
            <a:r>
              <a:rPr lang="en-US" sz="2000" dirty="0" err="1"/>
              <a:t>tersebut</a:t>
            </a:r>
            <a:r>
              <a:rPr lang="en-US" sz="2000" dirty="0"/>
              <a:t>.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Mereka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auditor internal dan </a:t>
            </a:r>
            <a:r>
              <a:rPr lang="en-US" sz="2000" dirty="0" err="1"/>
              <a:t>eksternal</a:t>
            </a:r>
            <a:r>
              <a:rPr lang="en-US" sz="2000" dirty="0"/>
              <a:t>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Seluruh</a:t>
            </a:r>
            <a:r>
              <a:rPr lang="en-US" sz="2000" dirty="0"/>
              <a:t> </a:t>
            </a:r>
            <a:r>
              <a:rPr lang="en-US" sz="2000" dirty="0" err="1"/>
              <a:t>perusahaan</a:t>
            </a:r>
            <a:r>
              <a:rPr lang="en-US" sz="2000" dirty="0"/>
              <a:t> </a:t>
            </a:r>
            <a:r>
              <a:rPr lang="en-US" sz="2000" dirty="0" err="1"/>
              <a:t>baik</a:t>
            </a:r>
            <a:r>
              <a:rPr lang="en-US" sz="2000" dirty="0"/>
              <a:t> </a:t>
            </a:r>
            <a:r>
              <a:rPr lang="en-US" sz="2000" dirty="0" err="1"/>
              <a:t>kecil</a:t>
            </a:r>
            <a:r>
              <a:rPr lang="en-US" sz="2000" dirty="0"/>
              <a:t> </a:t>
            </a:r>
            <a:r>
              <a:rPr lang="en-US" sz="2000" dirty="0" err="1"/>
              <a:t>maupun</a:t>
            </a:r>
            <a:r>
              <a:rPr lang="en-US" sz="2000" dirty="0"/>
              <a:t> </a:t>
            </a:r>
            <a:r>
              <a:rPr lang="en-US" sz="2000" dirty="0" err="1"/>
              <a:t>besar</a:t>
            </a:r>
            <a:r>
              <a:rPr lang="en-US" sz="2000" dirty="0"/>
              <a:t> </a:t>
            </a:r>
            <a:r>
              <a:rPr lang="en-US" sz="2000" dirty="0" err="1"/>
              <a:t>bersandar</a:t>
            </a:r>
            <a:r>
              <a:rPr lang="en-US" sz="2000" dirty="0"/>
              <a:t> pada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auditor </a:t>
            </a:r>
            <a:r>
              <a:rPr lang="en-US" sz="2000" dirty="0" err="1"/>
              <a:t>eksternal</a:t>
            </a:r>
            <a:endParaRPr lang="en-US" sz="2000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Auditor </a:t>
            </a:r>
            <a:r>
              <a:rPr lang="en-US" sz="2000" dirty="0" err="1"/>
              <a:t>eksternal</a:t>
            </a:r>
            <a:r>
              <a:rPr lang="en-US" sz="2000" dirty="0"/>
              <a:t>, </a:t>
            </a:r>
            <a:r>
              <a:rPr lang="en-US" sz="2000" dirty="0" err="1"/>
              <a:t>mengerjakan</a:t>
            </a:r>
            <a:r>
              <a:rPr lang="en-US" sz="2000" dirty="0"/>
              <a:t> auditing internal dan </a:t>
            </a:r>
            <a:r>
              <a:rPr lang="en-US" sz="2000" dirty="0" err="1"/>
              <a:t>memeriksa</a:t>
            </a:r>
            <a:r>
              <a:rPr lang="en-US" sz="2000" dirty="0"/>
              <a:t> </a:t>
            </a:r>
            <a:r>
              <a:rPr lang="en-US" sz="2000" dirty="0" err="1"/>
              <a:t>ulang</a:t>
            </a:r>
            <a:r>
              <a:rPr lang="en-US" sz="2000" dirty="0"/>
              <a:t> </a:t>
            </a:r>
            <a:r>
              <a:rPr lang="en-US" sz="2000" dirty="0" err="1"/>
              <a:t>hasil-hasil</a:t>
            </a:r>
            <a:r>
              <a:rPr lang="en-US" sz="2000" dirty="0"/>
              <a:t> yang </a:t>
            </a:r>
            <a:r>
              <a:rPr lang="en-US" sz="2000" dirty="0" err="1"/>
              <a:t>telah</a:t>
            </a:r>
            <a:r>
              <a:rPr lang="en-US" sz="2000" dirty="0"/>
              <a:t> </a:t>
            </a:r>
            <a:r>
              <a:rPr lang="en-US" sz="2000" dirty="0" err="1"/>
              <a:t>dikerjakan</a:t>
            </a:r>
            <a:r>
              <a:rPr lang="en-US" sz="2000" dirty="0"/>
              <a:t> auditor internal.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79691592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b="1" dirty="0" err="1"/>
              <a:t>Pentingnya</a:t>
            </a:r>
            <a:r>
              <a:rPr lang="en-US" b="1" dirty="0"/>
              <a:t> </a:t>
            </a:r>
            <a:r>
              <a:rPr lang="en-US" b="1" dirty="0" err="1"/>
              <a:t>Objektivitas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Audit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Ciri</a:t>
            </a:r>
            <a:r>
              <a:rPr lang="en-US" sz="2000" dirty="0"/>
              <a:t> </a:t>
            </a:r>
            <a:r>
              <a:rPr lang="en-US" sz="2000" dirty="0" err="1"/>
              <a:t>khas</a:t>
            </a:r>
            <a:r>
              <a:rPr lang="en-US" sz="2000" dirty="0"/>
              <a:t> yang </a:t>
            </a:r>
            <a:r>
              <a:rPr lang="en-US" sz="2000" dirty="0" err="1"/>
              <a:t>dimiliki</a:t>
            </a:r>
            <a:r>
              <a:rPr lang="en-US" sz="2000" dirty="0"/>
              <a:t> auditor internal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objektifitas</a:t>
            </a:r>
            <a:r>
              <a:rPr lang="en-US" sz="2000" dirty="0"/>
              <a:t>.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Auditor internal </a:t>
            </a:r>
            <a:r>
              <a:rPr lang="en-US" sz="2000" dirty="0" err="1"/>
              <a:t>bekerja</a:t>
            </a:r>
            <a:r>
              <a:rPr lang="en-US" sz="2000" dirty="0"/>
              <a:t> </a:t>
            </a:r>
            <a:r>
              <a:rPr lang="en-US" sz="2000" dirty="0" err="1"/>
              <a:t>secara</a:t>
            </a:r>
            <a:r>
              <a:rPr lang="en-US" sz="2000" dirty="0"/>
              <a:t> </a:t>
            </a:r>
            <a:r>
              <a:rPr lang="en-US" sz="2000" dirty="0" err="1"/>
              <a:t>independen</a:t>
            </a:r>
            <a:r>
              <a:rPr lang="en-US" sz="2000" dirty="0"/>
              <a:t>.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Mereka</a:t>
            </a:r>
            <a:r>
              <a:rPr lang="en-US" sz="2000" dirty="0"/>
              <a:t> </a:t>
            </a:r>
            <a:r>
              <a:rPr lang="en-US" sz="2000" dirty="0" err="1"/>
              <a:t>hanya</a:t>
            </a:r>
            <a:r>
              <a:rPr lang="en-US" sz="2000" dirty="0"/>
              <a:t> </a:t>
            </a:r>
            <a:r>
              <a:rPr lang="en-US" sz="2000" dirty="0" err="1"/>
              <a:t>bertanggung</a:t>
            </a:r>
            <a:r>
              <a:rPr lang="en-US" sz="2000" dirty="0"/>
              <a:t> </a:t>
            </a:r>
            <a:r>
              <a:rPr lang="en-US" sz="2000" dirty="0" err="1"/>
              <a:t>jawab</a:t>
            </a:r>
            <a:r>
              <a:rPr lang="en-US" sz="2000" dirty="0"/>
              <a:t> </a:t>
            </a:r>
            <a:r>
              <a:rPr lang="en-US" sz="2000" dirty="0" err="1"/>
              <a:t>kepada</a:t>
            </a:r>
            <a:r>
              <a:rPr lang="en-US" sz="2000" dirty="0"/>
              <a:t> CEO dan CFO.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Auditor </a:t>
            </a:r>
            <a:r>
              <a:rPr lang="en-US" sz="2000" dirty="0" err="1"/>
              <a:t>bekerja</a:t>
            </a:r>
            <a:r>
              <a:rPr lang="en-US" sz="2000" dirty="0"/>
              <a:t> </a:t>
            </a:r>
            <a:r>
              <a:rPr lang="en-US" sz="2000" dirty="0" err="1"/>
              <a:t>terbatas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kapasitasnya</a:t>
            </a:r>
            <a:r>
              <a:rPr lang="en-US" sz="2000" dirty="0"/>
              <a:t> </a:t>
            </a:r>
            <a:r>
              <a:rPr lang="en-US" sz="2000" dirty="0" err="1"/>
              <a:t>sebagai</a:t>
            </a:r>
            <a:r>
              <a:rPr lang="en-US" sz="2000" dirty="0"/>
              <a:t> </a:t>
            </a:r>
            <a:r>
              <a:rPr lang="en-US" sz="2000" dirty="0" err="1"/>
              <a:t>penasihat</a:t>
            </a:r>
            <a:r>
              <a:rPr lang="en-US" sz="2000" dirty="0"/>
              <a:t>.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Mereka</a:t>
            </a:r>
            <a:r>
              <a:rPr lang="en-US" sz="2000" dirty="0"/>
              <a:t> </a:t>
            </a:r>
            <a:r>
              <a:rPr lang="en-US" sz="2000" dirty="0" err="1"/>
              <a:t>memberikan</a:t>
            </a:r>
            <a:r>
              <a:rPr lang="en-US" sz="2000" dirty="0"/>
              <a:t> </a:t>
            </a:r>
            <a:r>
              <a:rPr lang="en-US" sz="2000" dirty="0" err="1"/>
              <a:t>rekomendasi</a:t>
            </a:r>
            <a:r>
              <a:rPr lang="en-US" sz="2000" dirty="0"/>
              <a:t> </a:t>
            </a:r>
            <a:r>
              <a:rPr lang="en-US" sz="2000" dirty="0" err="1"/>
              <a:t>kepada</a:t>
            </a:r>
            <a:r>
              <a:rPr lang="en-US" sz="2000" dirty="0"/>
              <a:t> </a:t>
            </a:r>
            <a:r>
              <a:rPr lang="en-US" sz="2000" dirty="0" err="1"/>
              <a:t>manajemen</a:t>
            </a:r>
            <a:r>
              <a:rPr lang="en-US" sz="2000" dirty="0"/>
              <a:t>, dan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manajemen</a:t>
            </a:r>
            <a:r>
              <a:rPr lang="en-US" sz="2000" dirty="0"/>
              <a:t> </a:t>
            </a:r>
            <a:r>
              <a:rPr lang="en-US" sz="2000" dirty="0" err="1"/>
              <a:t>memutuskan</a:t>
            </a:r>
            <a:r>
              <a:rPr lang="en-US" sz="2000" dirty="0"/>
              <a:t> </a:t>
            </a:r>
            <a:r>
              <a:rPr lang="en-US" sz="2000" dirty="0" err="1"/>
              <a:t>apakah</a:t>
            </a:r>
            <a:r>
              <a:rPr lang="en-US" sz="2000" dirty="0"/>
              <a:t> </a:t>
            </a:r>
            <a:r>
              <a:rPr lang="en-US" sz="2000" dirty="0" err="1"/>
              <a:t>rekomendasi</a:t>
            </a:r>
            <a:r>
              <a:rPr lang="en-US" sz="2000" dirty="0"/>
              <a:t> </a:t>
            </a:r>
            <a:r>
              <a:rPr lang="en-US" sz="2000" dirty="0" err="1"/>
              <a:t>tersebut</a:t>
            </a:r>
            <a:r>
              <a:rPr lang="en-US" sz="2000" dirty="0"/>
              <a:t>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diimplementasikan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tidak</a:t>
            </a:r>
            <a:r>
              <a:rPr lang="en-US" sz="2000" dirty="0"/>
              <a:t>.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67103620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b="1" dirty="0" err="1"/>
              <a:t>Jenis-jenis</a:t>
            </a:r>
            <a:r>
              <a:rPr lang="en-US" b="1" dirty="0"/>
              <a:t> </a:t>
            </a:r>
            <a:r>
              <a:rPr lang="en-US" b="1" dirty="0" err="1"/>
              <a:t>Aktivitas</a:t>
            </a:r>
            <a:r>
              <a:rPr lang="en-US" b="1" dirty="0"/>
              <a:t> Audit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dirty="0"/>
              <a:t>Ada </a:t>
            </a:r>
            <a:r>
              <a:rPr lang="en-US" sz="2000" b="1" dirty="0" err="1"/>
              <a:t>empat</a:t>
            </a:r>
            <a:r>
              <a:rPr lang="en-US" sz="2000" b="1" dirty="0"/>
              <a:t> </a:t>
            </a:r>
            <a:r>
              <a:rPr lang="en-US" sz="2000" b="1" dirty="0" err="1"/>
              <a:t>jenis</a:t>
            </a:r>
            <a:r>
              <a:rPr lang="en-US" sz="2000" b="1" dirty="0"/>
              <a:t> </a:t>
            </a:r>
            <a:r>
              <a:rPr lang="en-US" sz="2000" b="1" dirty="0" err="1"/>
              <a:t>aktivitas</a:t>
            </a:r>
            <a:r>
              <a:rPr lang="en-US" sz="2000" b="1" dirty="0"/>
              <a:t> audit internal, </a:t>
            </a:r>
            <a:r>
              <a:rPr lang="en-US" sz="2000" b="1" dirty="0" err="1"/>
              <a:t>yaitu</a:t>
            </a:r>
            <a:r>
              <a:rPr lang="en-US" sz="2000" b="1" dirty="0"/>
              <a:t>:</a:t>
            </a:r>
          </a:p>
          <a:p>
            <a:pPr marL="457200" indent="-45720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000" dirty="0"/>
              <a:t>Audit </a:t>
            </a:r>
            <a:r>
              <a:rPr lang="en-US" sz="2000" dirty="0" err="1"/>
              <a:t>keuangan</a:t>
            </a:r>
            <a:r>
              <a:rPr lang="en-US" sz="2000" dirty="0"/>
              <a:t>,</a:t>
            </a:r>
          </a:p>
          <a:p>
            <a:pPr marL="457200" indent="-45720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000" dirty="0"/>
              <a:t>Audit </a:t>
            </a:r>
            <a:r>
              <a:rPr lang="en-US" sz="2000" dirty="0" err="1"/>
              <a:t>operasional</a:t>
            </a:r>
            <a:r>
              <a:rPr lang="en-US" sz="2000" dirty="0"/>
              <a:t>,</a:t>
            </a:r>
          </a:p>
          <a:p>
            <a:pPr marL="457200" indent="-45720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000" dirty="0"/>
              <a:t>Audit </a:t>
            </a:r>
            <a:r>
              <a:rPr lang="en-US" sz="2000" dirty="0" err="1"/>
              <a:t>lapangan</a:t>
            </a:r>
            <a:r>
              <a:rPr lang="en-US" sz="2000" dirty="0"/>
              <a:t> dan</a:t>
            </a:r>
          </a:p>
          <a:p>
            <a:pPr marL="457200" indent="-45720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000" dirty="0" err="1"/>
              <a:t>Kontrol</a:t>
            </a:r>
            <a:r>
              <a:rPr lang="en-US" sz="2000" dirty="0"/>
              <a:t> internal </a:t>
            </a:r>
            <a:r>
              <a:rPr lang="en-US" sz="2000" dirty="0" err="1"/>
              <a:t>desain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Seorang</a:t>
            </a:r>
            <a:r>
              <a:rPr lang="en-US" sz="2000" dirty="0"/>
              <a:t> auditor internal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mengerjakan</a:t>
            </a:r>
            <a:r>
              <a:rPr lang="en-US" sz="2000" dirty="0"/>
              <a:t> </a:t>
            </a:r>
            <a:r>
              <a:rPr lang="en-US" sz="2000" dirty="0" err="1"/>
              <a:t>keempat</a:t>
            </a:r>
            <a:r>
              <a:rPr lang="en-US" sz="2000" dirty="0"/>
              <a:t> </a:t>
            </a:r>
            <a:r>
              <a:rPr lang="en-US" sz="2000" dirty="0" err="1"/>
              <a:t>jenis</a:t>
            </a:r>
            <a:r>
              <a:rPr lang="en-US" sz="2000" dirty="0"/>
              <a:t> audit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ini</a:t>
            </a:r>
            <a:r>
              <a:rPr lang="en-US" sz="2000" dirty="0"/>
              <a:t>.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67688792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b="1" dirty="0"/>
              <a:t>1. AUDIT KEUANGAN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aktivitas</a:t>
            </a:r>
            <a:r>
              <a:rPr lang="en-US" sz="2000" dirty="0"/>
              <a:t> </a:t>
            </a:r>
            <a:r>
              <a:rPr lang="en-US" sz="2000" dirty="0" err="1"/>
              <a:t>verifikasi</a:t>
            </a:r>
            <a:r>
              <a:rPr lang="en-US" sz="2000" dirty="0"/>
              <a:t> </a:t>
            </a:r>
            <a:r>
              <a:rPr lang="en-US" sz="2000" dirty="0" err="1"/>
              <a:t>terhadap</a:t>
            </a:r>
            <a:r>
              <a:rPr lang="en-US" sz="2000" dirty="0"/>
              <a:t> </a:t>
            </a:r>
            <a:r>
              <a:rPr lang="en-US" sz="2000" dirty="0" err="1"/>
              <a:t>keakuratan</a:t>
            </a:r>
            <a:r>
              <a:rPr lang="en-US" sz="2000" dirty="0"/>
              <a:t> </a:t>
            </a:r>
            <a:r>
              <a:rPr lang="en-US" sz="2000" dirty="0" err="1"/>
              <a:t>arsip</a:t>
            </a:r>
            <a:r>
              <a:rPr lang="en-US" sz="2000" dirty="0"/>
              <a:t> dan </a:t>
            </a:r>
            <a:r>
              <a:rPr lang="en-US" sz="2000" dirty="0" err="1"/>
              <a:t>catatan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perusahaan</a:t>
            </a:r>
            <a:r>
              <a:rPr lang="en-US" sz="2000" dirty="0"/>
              <a:t>.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Secara</a:t>
            </a:r>
            <a:r>
              <a:rPr lang="en-US" sz="2000" dirty="0"/>
              <a:t> </a:t>
            </a:r>
            <a:r>
              <a:rPr lang="en-US" sz="2000" dirty="0" err="1"/>
              <a:t>umum</a:t>
            </a:r>
            <a:r>
              <a:rPr lang="en-US" sz="2000" dirty="0"/>
              <a:t> </a:t>
            </a:r>
            <a:r>
              <a:rPr lang="en-US" sz="2000" dirty="0" err="1"/>
              <a:t>aktivitas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dilakukan</a:t>
            </a:r>
            <a:r>
              <a:rPr lang="en-US" sz="2000" dirty="0"/>
              <a:t> oleh auditor </a:t>
            </a:r>
            <a:r>
              <a:rPr lang="en-US" sz="2000" dirty="0" err="1"/>
              <a:t>eksternal</a:t>
            </a:r>
            <a:r>
              <a:rPr lang="en-US" sz="2000" dirty="0"/>
              <a:t>.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situasi</a:t>
            </a:r>
            <a:r>
              <a:rPr lang="en-US" sz="2000" dirty="0"/>
              <a:t> dan </a:t>
            </a:r>
            <a:r>
              <a:rPr lang="en-US" sz="2000" dirty="0" err="1"/>
              <a:t>pekerjaan</a:t>
            </a:r>
            <a:r>
              <a:rPr lang="en-US" sz="2000" dirty="0"/>
              <a:t> </a:t>
            </a:r>
            <a:r>
              <a:rPr lang="en-US" sz="2000" dirty="0" err="1"/>
              <a:t>tertentu</a:t>
            </a:r>
            <a:r>
              <a:rPr lang="en-US" sz="2000" dirty="0"/>
              <a:t>, audit </a:t>
            </a:r>
            <a:r>
              <a:rPr lang="en-US" sz="2000" dirty="0" err="1"/>
              <a:t>keuangan</a:t>
            </a:r>
            <a:r>
              <a:rPr lang="en-US" sz="2000" dirty="0"/>
              <a:t> </a:t>
            </a:r>
            <a:r>
              <a:rPr lang="en-US" sz="2000" dirty="0" err="1"/>
              <a:t>dilakukan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auditor internal </a:t>
            </a:r>
            <a:r>
              <a:rPr lang="en-US" sz="2000" dirty="0" err="1"/>
              <a:t>bekerja</a:t>
            </a:r>
            <a:r>
              <a:rPr lang="en-US" sz="2000" dirty="0"/>
              <a:t> </a:t>
            </a:r>
            <a:r>
              <a:rPr lang="en-US" sz="2000" dirty="0" err="1"/>
              <a:t>sama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auditor </a:t>
            </a:r>
            <a:r>
              <a:rPr lang="en-US" sz="2000" dirty="0" err="1"/>
              <a:t>eksternal</a:t>
            </a:r>
            <a:r>
              <a:rPr lang="en-US" sz="2000" dirty="0"/>
              <a:t>, dan pada </a:t>
            </a:r>
            <a:r>
              <a:rPr lang="en-US" sz="2000" dirty="0" err="1"/>
              <a:t>tugas</a:t>
            </a:r>
            <a:r>
              <a:rPr lang="en-US" sz="2000" dirty="0"/>
              <a:t> lain, audit </a:t>
            </a:r>
            <a:r>
              <a:rPr lang="en-US" sz="2000" dirty="0" err="1"/>
              <a:t>keuangan</a:t>
            </a:r>
            <a:r>
              <a:rPr lang="en-US" sz="2000" dirty="0"/>
              <a:t> </a:t>
            </a:r>
            <a:r>
              <a:rPr lang="en-US" sz="2000" dirty="0" err="1"/>
              <a:t>dilakukan</a:t>
            </a:r>
            <a:r>
              <a:rPr lang="en-US" sz="2000" dirty="0"/>
              <a:t> </a:t>
            </a:r>
            <a:r>
              <a:rPr lang="en-US" sz="2000" dirty="0" err="1"/>
              <a:t>sendiri</a:t>
            </a:r>
            <a:r>
              <a:rPr lang="en-US" sz="2000" dirty="0"/>
              <a:t> oleh auditor internal.</a:t>
            </a:r>
          </a:p>
        </p:txBody>
      </p:sp>
    </p:spTree>
    <p:extLst>
      <p:ext uri="{BB962C8B-B14F-4D97-AF65-F5344CB8AC3E}">
        <p14:creationId xmlns:p14="http://schemas.microsoft.com/office/powerpoint/2010/main" val="43339449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/>
              <a:t>2. AUDIT OPERASIONAL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Aktivitas</a:t>
            </a:r>
            <a:r>
              <a:rPr lang="en-US" sz="2000" dirty="0"/>
              <a:t> audit </a:t>
            </a:r>
            <a:r>
              <a:rPr lang="en-US" sz="2000" dirty="0" err="1"/>
              <a:t>operasional</a:t>
            </a:r>
            <a:r>
              <a:rPr lang="en-US" sz="2000" dirty="0"/>
              <a:t> </a:t>
            </a:r>
            <a:r>
              <a:rPr lang="en-US" sz="2000" dirty="0" err="1"/>
              <a:t>diselenggarakan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menilai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efektivitas</a:t>
            </a:r>
            <a:r>
              <a:rPr lang="en-US" sz="2000" dirty="0"/>
              <a:t> </a:t>
            </a:r>
            <a:r>
              <a:rPr lang="en-US" sz="2000" dirty="0" err="1"/>
              <a:t>prosedur</a:t>
            </a:r>
            <a:r>
              <a:rPr lang="en-US" sz="2000" dirty="0"/>
              <a:t>, </a:t>
            </a:r>
            <a:r>
              <a:rPr lang="en-US" sz="2000" dirty="0" err="1"/>
              <a:t>bukan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memeriksa</a:t>
            </a:r>
            <a:r>
              <a:rPr lang="en-US" sz="2000" dirty="0"/>
              <a:t> </a:t>
            </a:r>
            <a:r>
              <a:rPr lang="en-US" sz="2000" dirty="0" err="1"/>
              <a:t>keakuratan</a:t>
            </a:r>
            <a:r>
              <a:rPr lang="en-US" sz="2000" dirty="0"/>
              <a:t> </a:t>
            </a:r>
            <a:r>
              <a:rPr lang="en-US" sz="2000" dirty="0" err="1"/>
              <a:t>arsip</a:t>
            </a:r>
            <a:r>
              <a:rPr lang="en-US" sz="2000" dirty="0"/>
              <a:t>.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Aktivitas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dilakukan</a:t>
            </a:r>
            <a:r>
              <a:rPr lang="en-US" sz="2000" dirty="0"/>
              <a:t> oleh </a:t>
            </a:r>
            <a:r>
              <a:rPr lang="en-US" sz="2000" dirty="0" err="1"/>
              <a:t>analis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pada </a:t>
            </a:r>
            <a:r>
              <a:rPr lang="en-US" sz="2000" dirty="0" err="1"/>
              <a:t>fase</a:t>
            </a:r>
            <a:r>
              <a:rPr lang="en-US" sz="2000" dirty="0"/>
              <a:t> </a:t>
            </a:r>
            <a:r>
              <a:rPr lang="en-US" sz="2000" dirty="0" err="1"/>
              <a:t>analisis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siklus</a:t>
            </a:r>
            <a:r>
              <a:rPr lang="en-US" sz="2000" dirty="0"/>
              <a:t> </a:t>
            </a:r>
            <a:r>
              <a:rPr lang="en-US" sz="2000" dirty="0" err="1"/>
              <a:t>hidup</a:t>
            </a:r>
            <a:r>
              <a:rPr lang="en-US" sz="2000" dirty="0"/>
              <a:t> </a:t>
            </a:r>
            <a:r>
              <a:rPr lang="en-US" sz="2000" dirty="0" err="1"/>
              <a:t>pengembangan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68909075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b="1" dirty="0"/>
              <a:t>2. AUDIT OPERASIONAL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lebih</a:t>
            </a:r>
            <a:r>
              <a:rPr lang="en-US" sz="2000" dirty="0"/>
              <a:t> </a:t>
            </a:r>
            <a:r>
              <a:rPr lang="en-US" sz="2000" dirty="0" err="1"/>
              <a:t>bersifat</a:t>
            </a:r>
            <a:r>
              <a:rPr lang="en-US" sz="2000" dirty="0"/>
              <a:t> </a:t>
            </a:r>
            <a:r>
              <a:rPr lang="en-US" sz="2000" dirty="0" err="1"/>
              <a:t>konseptual</a:t>
            </a:r>
            <a:r>
              <a:rPr lang="en-US" sz="2000" dirty="0"/>
              <a:t> </a:t>
            </a:r>
            <a:r>
              <a:rPr lang="en-US" sz="2000" dirty="0" err="1"/>
              <a:t>daripada</a:t>
            </a:r>
            <a:r>
              <a:rPr lang="en-US" sz="2000" dirty="0"/>
              <a:t> </a:t>
            </a:r>
            <a:r>
              <a:rPr lang="en-US" sz="2000" dirty="0" err="1"/>
              <a:t>fisik</a:t>
            </a:r>
            <a:r>
              <a:rPr lang="en-US" sz="2000" dirty="0"/>
              <a:t>, </a:t>
            </a:r>
            <a:r>
              <a:rPr lang="en-US" sz="2000" dirty="0" err="1"/>
              <a:t>tetapi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audit </a:t>
            </a:r>
            <a:r>
              <a:rPr lang="en-US" sz="2000" dirty="0" err="1"/>
              <a:t>operasional</a:t>
            </a:r>
            <a:r>
              <a:rPr lang="en-US" sz="2000" dirty="0"/>
              <a:t>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terlalu</a:t>
            </a:r>
            <a:r>
              <a:rPr lang="en-US" sz="2000" dirty="0"/>
              <a:t> </a:t>
            </a:r>
            <a:r>
              <a:rPr lang="en-US" sz="2000" dirty="0" err="1"/>
              <a:t>dibutuhkan</a:t>
            </a:r>
            <a:r>
              <a:rPr lang="en-US" sz="2000" dirty="0"/>
              <a:t> </a:t>
            </a:r>
            <a:r>
              <a:rPr lang="en-US" sz="2000" dirty="0" err="1"/>
              <a:t>pemakaian</a:t>
            </a:r>
            <a:r>
              <a:rPr lang="en-US" sz="2000" dirty="0"/>
              <a:t> </a:t>
            </a:r>
            <a:r>
              <a:rPr lang="en-US" sz="2000" dirty="0" err="1"/>
              <a:t>komputer</a:t>
            </a:r>
            <a:r>
              <a:rPr lang="en-US" sz="2000" dirty="0"/>
              <a:t>.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Bila</a:t>
            </a:r>
            <a:r>
              <a:rPr lang="en-US" sz="2000" dirty="0"/>
              <a:t> audit </a:t>
            </a:r>
            <a:r>
              <a:rPr lang="en-US" sz="2000" dirty="0" err="1"/>
              <a:t>operasional</a:t>
            </a:r>
            <a:r>
              <a:rPr lang="en-US" sz="2000" dirty="0"/>
              <a:t> </a:t>
            </a:r>
            <a:r>
              <a:rPr lang="en-US" sz="2000" dirty="0" err="1"/>
              <a:t>telah</a:t>
            </a:r>
            <a:r>
              <a:rPr lang="en-US" sz="2000" dirty="0"/>
              <a:t> </a:t>
            </a:r>
            <a:r>
              <a:rPr lang="en-US" sz="2000" dirty="0" err="1"/>
              <a:t>dilaksanakan</a:t>
            </a:r>
            <a:r>
              <a:rPr lang="en-US" sz="2000" dirty="0"/>
              <a:t>, auditor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memberikan</a:t>
            </a:r>
            <a:r>
              <a:rPr lang="en-US" sz="2000" dirty="0"/>
              <a:t> </a:t>
            </a:r>
            <a:r>
              <a:rPr lang="en-US" sz="2000" dirty="0" err="1"/>
              <a:t>sejumlah</a:t>
            </a:r>
            <a:r>
              <a:rPr lang="en-US" sz="2000" dirty="0"/>
              <a:t> saran </a:t>
            </a:r>
            <a:r>
              <a:rPr lang="en-US" sz="2000" dirty="0" err="1"/>
              <a:t>kepada</a:t>
            </a:r>
            <a:r>
              <a:rPr lang="en-US" sz="2000" dirty="0"/>
              <a:t> </a:t>
            </a:r>
            <a:r>
              <a:rPr lang="en-US" sz="2000" dirty="0" err="1"/>
              <a:t>manajemen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memperbaiki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yang </a:t>
            </a:r>
            <a:r>
              <a:rPr lang="en-US" sz="2000" dirty="0" err="1"/>
              <a:t>ada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2823725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b="1" dirty="0"/>
              <a:t>2. AUDIT OPERASIONAL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Tujuan</a:t>
            </a:r>
            <a:r>
              <a:rPr lang="en-US" sz="2000" dirty="0"/>
              <a:t>: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menilai</a:t>
            </a:r>
            <a:r>
              <a:rPr lang="en-US" sz="2000" dirty="0"/>
              <a:t> </a:t>
            </a:r>
            <a:r>
              <a:rPr lang="en-US" sz="2000" dirty="0" err="1"/>
              <a:t>efektivitas</a:t>
            </a:r>
            <a:r>
              <a:rPr lang="en-US" sz="2000" dirty="0"/>
              <a:t> </a:t>
            </a:r>
            <a:r>
              <a:rPr lang="en-US" sz="2000" dirty="0" err="1"/>
              <a:t>prosedur</a:t>
            </a:r>
            <a:r>
              <a:rPr lang="en-US" sz="2000" dirty="0"/>
              <a:t>, </a:t>
            </a:r>
            <a:r>
              <a:rPr lang="en-US" sz="2000" dirty="0" err="1"/>
              <a:t>bukan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memeriksa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keakuratan</a:t>
            </a:r>
            <a:r>
              <a:rPr lang="en-US" sz="2000" dirty="0"/>
              <a:t> </a:t>
            </a:r>
            <a:r>
              <a:rPr lang="en-US" sz="2000" dirty="0" err="1"/>
              <a:t>arsip</a:t>
            </a:r>
            <a:r>
              <a:rPr lang="en-US" sz="2000" dirty="0"/>
              <a:t>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Aktivitas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dilakukan</a:t>
            </a:r>
            <a:r>
              <a:rPr lang="en-US" sz="2000" dirty="0"/>
              <a:t> oleh </a:t>
            </a:r>
            <a:r>
              <a:rPr lang="en-US" sz="2000" dirty="0" err="1"/>
              <a:t>analis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pada </a:t>
            </a:r>
            <a:r>
              <a:rPr lang="en-US" sz="2000" dirty="0" err="1"/>
              <a:t>fase</a:t>
            </a:r>
            <a:r>
              <a:rPr lang="en-US" sz="2000" dirty="0"/>
              <a:t> </a:t>
            </a:r>
            <a:r>
              <a:rPr lang="en-US" sz="2000" dirty="0" err="1"/>
              <a:t>analisis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siklus</a:t>
            </a:r>
            <a:r>
              <a:rPr lang="en-US" sz="2000" dirty="0"/>
              <a:t> </a:t>
            </a:r>
            <a:r>
              <a:rPr lang="en-US" sz="2000" dirty="0" err="1"/>
              <a:t>hidup</a:t>
            </a:r>
            <a:r>
              <a:rPr lang="en-US" sz="2000" dirty="0"/>
              <a:t> </a:t>
            </a:r>
            <a:r>
              <a:rPr lang="en-US" sz="2000" dirty="0" err="1"/>
              <a:t>pengembangan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2136174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b="1" dirty="0"/>
              <a:t>2. AUDIT OPERASIONAL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lebih</a:t>
            </a:r>
            <a:r>
              <a:rPr lang="en-US" sz="2000" dirty="0"/>
              <a:t> </a:t>
            </a:r>
            <a:r>
              <a:rPr lang="en-US" sz="2000" dirty="0" err="1"/>
              <a:t>bersifat</a:t>
            </a:r>
            <a:r>
              <a:rPr lang="en-US" sz="2000" dirty="0"/>
              <a:t> </a:t>
            </a:r>
            <a:r>
              <a:rPr lang="en-US" sz="2000" dirty="0" err="1"/>
              <a:t>konseptual</a:t>
            </a:r>
            <a:r>
              <a:rPr lang="en-US" sz="2000" dirty="0"/>
              <a:t> </a:t>
            </a:r>
            <a:r>
              <a:rPr lang="en-US" sz="2000" dirty="0" err="1"/>
              <a:t>daripada</a:t>
            </a:r>
            <a:r>
              <a:rPr lang="en-US" sz="2000" dirty="0"/>
              <a:t> </a:t>
            </a:r>
            <a:r>
              <a:rPr lang="en-US" sz="2000" dirty="0" err="1"/>
              <a:t>fisik</a:t>
            </a:r>
            <a:r>
              <a:rPr lang="en-US" sz="2000" dirty="0"/>
              <a:t>, </a:t>
            </a:r>
            <a:r>
              <a:rPr lang="en-US" sz="2000" dirty="0" err="1"/>
              <a:t>sehingga</a:t>
            </a:r>
            <a:r>
              <a:rPr lang="en-US" sz="2000" dirty="0"/>
              <a:t>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terlalu</a:t>
            </a:r>
            <a:r>
              <a:rPr lang="en-US" sz="2000" dirty="0"/>
              <a:t> </a:t>
            </a:r>
            <a:r>
              <a:rPr lang="en-US" sz="2000" dirty="0" err="1"/>
              <a:t>dibutuhkan</a:t>
            </a:r>
            <a:r>
              <a:rPr lang="en-US" sz="2000" dirty="0"/>
              <a:t> </a:t>
            </a:r>
            <a:r>
              <a:rPr lang="en-US" sz="2000" dirty="0" err="1"/>
              <a:t>pemakaian</a:t>
            </a:r>
            <a:r>
              <a:rPr lang="en-US" sz="2000" dirty="0"/>
              <a:t> </a:t>
            </a:r>
            <a:r>
              <a:rPr lang="en-US" sz="2000" dirty="0" err="1"/>
              <a:t>komputer</a:t>
            </a:r>
            <a:r>
              <a:rPr lang="en-US" sz="2000" dirty="0"/>
              <a:t>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Bila</a:t>
            </a:r>
            <a:r>
              <a:rPr lang="en-US" sz="2000" dirty="0"/>
              <a:t> audit </a:t>
            </a:r>
            <a:r>
              <a:rPr lang="en-US" sz="2000" dirty="0" err="1"/>
              <a:t>operasional</a:t>
            </a:r>
            <a:r>
              <a:rPr lang="en-US" sz="2000" dirty="0"/>
              <a:t> </a:t>
            </a:r>
            <a:r>
              <a:rPr lang="en-US" sz="2000" dirty="0" err="1"/>
              <a:t>telah</a:t>
            </a:r>
            <a:r>
              <a:rPr lang="en-US" sz="2000" dirty="0"/>
              <a:t> </a:t>
            </a:r>
            <a:r>
              <a:rPr lang="en-US" sz="2000" dirty="0" err="1"/>
              <a:t>dilaksanakan</a:t>
            </a:r>
            <a:r>
              <a:rPr lang="en-US" sz="2000" dirty="0"/>
              <a:t>, auditor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memberikan</a:t>
            </a:r>
            <a:r>
              <a:rPr lang="en-US" sz="2000" dirty="0"/>
              <a:t> </a:t>
            </a:r>
            <a:r>
              <a:rPr lang="en-US" sz="2000" dirty="0" err="1"/>
              <a:t>sejumlah</a:t>
            </a:r>
            <a:r>
              <a:rPr lang="en-US" sz="2000" dirty="0"/>
              <a:t> saran </a:t>
            </a:r>
            <a:r>
              <a:rPr lang="en-US" sz="2000" dirty="0" err="1"/>
              <a:t>kepada</a:t>
            </a:r>
            <a:r>
              <a:rPr lang="en-US" sz="2000" dirty="0"/>
              <a:t> </a:t>
            </a:r>
            <a:r>
              <a:rPr lang="en-US" sz="2000" dirty="0" err="1"/>
              <a:t>manajemen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memperbaiki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yang </a:t>
            </a:r>
            <a:r>
              <a:rPr lang="en-US" sz="2000" dirty="0" err="1"/>
              <a:t>ada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0406321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b="1" dirty="0"/>
              <a:t>3. AUDIT LAPANGAN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Audit </a:t>
            </a:r>
            <a:r>
              <a:rPr lang="en-US" sz="2000" dirty="0" err="1"/>
              <a:t>lapangan</a:t>
            </a:r>
            <a:r>
              <a:rPr lang="en-US" sz="2000" dirty="0"/>
              <a:t> pada </a:t>
            </a:r>
            <a:r>
              <a:rPr lang="en-US" sz="2000" dirty="0" err="1"/>
              <a:t>dasarnya</a:t>
            </a:r>
            <a:r>
              <a:rPr lang="en-US" sz="2000" dirty="0"/>
              <a:t> </a:t>
            </a:r>
            <a:r>
              <a:rPr lang="en-US" sz="2000" dirty="0" err="1"/>
              <a:t>sama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audit </a:t>
            </a:r>
            <a:r>
              <a:rPr lang="en-US" sz="2000" dirty="0" err="1"/>
              <a:t>operasional</a:t>
            </a:r>
            <a:r>
              <a:rPr lang="en-US" sz="2000" dirty="0"/>
              <a:t>,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hanya</a:t>
            </a:r>
            <a:r>
              <a:rPr lang="en-US" sz="2000" dirty="0"/>
              <a:t> audit </a:t>
            </a:r>
            <a:r>
              <a:rPr lang="en-US" sz="2000" dirty="0" err="1"/>
              <a:t>lapangan</a:t>
            </a:r>
            <a:r>
              <a:rPr lang="en-US" sz="2000" dirty="0"/>
              <a:t> </a:t>
            </a:r>
            <a:r>
              <a:rPr lang="en-US" sz="2000" dirty="0" err="1"/>
              <a:t>dilakukan</a:t>
            </a:r>
            <a:r>
              <a:rPr lang="en-US" sz="2000" dirty="0"/>
              <a:t> pada </a:t>
            </a:r>
            <a:r>
              <a:rPr lang="en-US" sz="2000" dirty="0" err="1"/>
              <a:t>saat</a:t>
            </a:r>
            <a:r>
              <a:rPr lang="en-US" sz="2000" dirty="0"/>
              <a:t> </a:t>
            </a:r>
            <a:r>
              <a:rPr lang="en-US" sz="2000" dirty="0" err="1"/>
              <a:t>kegiatan</a:t>
            </a:r>
            <a:r>
              <a:rPr lang="en-US" sz="2000" dirty="0"/>
              <a:t> yang </a:t>
            </a:r>
            <a:r>
              <a:rPr lang="en-US" sz="2000" dirty="0" err="1"/>
              <a:t>diaudit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tengah</a:t>
            </a:r>
            <a:r>
              <a:rPr lang="en-US" sz="2000" dirty="0"/>
              <a:t> </a:t>
            </a:r>
            <a:r>
              <a:rPr lang="en-US" sz="2000" dirty="0" err="1"/>
              <a:t>berlangsung</a:t>
            </a:r>
            <a:r>
              <a:rPr lang="en-US" sz="2000" dirty="0"/>
              <a:t>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Sebagai</a:t>
            </a:r>
            <a:r>
              <a:rPr lang="en-US" sz="2000" dirty="0"/>
              <a:t> </a:t>
            </a:r>
            <a:r>
              <a:rPr lang="en-US" sz="2000" dirty="0" err="1"/>
              <a:t>contoh</a:t>
            </a:r>
            <a:r>
              <a:rPr lang="en-US" sz="2000" dirty="0"/>
              <a:t>, auditor internal </a:t>
            </a:r>
            <a:r>
              <a:rPr lang="en-US" sz="2000" dirty="0" err="1"/>
              <a:t>secara</a:t>
            </a:r>
            <a:r>
              <a:rPr lang="en-US" sz="2000" dirty="0"/>
              <a:t> </a:t>
            </a:r>
            <a:r>
              <a:rPr lang="en-US" sz="2000" dirty="0" err="1"/>
              <a:t>acak</a:t>
            </a:r>
            <a:r>
              <a:rPr lang="en-US" sz="2000" dirty="0"/>
              <a:t>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memilih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karyawan</a:t>
            </a:r>
            <a:r>
              <a:rPr lang="en-US" sz="2000" dirty="0"/>
              <a:t> dan </a:t>
            </a:r>
            <a:r>
              <a:rPr lang="en-US" sz="2000" dirty="0" err="1"/>
              <a:t>secara</a:t>
            </a:r>
            <a:r>
              <a:rPr lang="en-US" sz="2000" dirty="0"/>
              <a:t> </a:t>
            </a:r>
            <a:r>
              <a:rPr lang="en-US" sz="2000" dirty="0" err="1"/>
              <a:t>pribadi</a:t>
            </a:r>
            <a:r>
              <a:rPr lang="en-US" sz="2000" dirty="0"/>
              <a:t> </a:t>
            </a:r>
            <a:r>
              <a:rPr lang="en-US" sz="2000" dirty="0" err="1"/>
              <a:t>menanyakan</a:t>
            </a:r>
            <a:r>
              <a:rPr lang="en-US" sz="2000" dirty="0"/>
              <a:t> </a:t>
            </a:r>
            <a:r>
              <a:rPr lang="en-US" sz="2000" dirty="0" err="1"/>
              <a:t>bagaimana</a:t>
            </a:r>
            <a:r>
              <a:rPr lang="en-US" sz="2000" dirty="0"/>
              <a:t> </a:t>
            </a:r>
            <a:r>
              <a:rPr lang="en-US" sz="2000" dirty="0" err="1"/>
              <a:t>pembayaran</a:t>
            </a:r>
            <a:r>
              <a:rPr lang="en-US" sz="2000" dirty="0"/>
              <a:t> </a:t>
            </a:r>
            <a:r>
              <a:rPr lang="en-US" sz="2000" dirty="0" err="1"/>
              <a:t>gaji</a:t>
            </a:r>
            <a:r>
              <a:rPr lang="en-US" sz="2000" dirty="0"/>
              <a:t> </a:t>
            </a:r>
            <a:r>
              <a:rPr lang="en-US" sz="2000" dirty="0" err="1"/>
              <a:t>mereka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9590501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b="1" dirty="0"/>
              <a:t>3. AUDIT LAPANGAN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Prosedur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memastikan</a:t>
            </a:r>
            <a:r>
              <a:rPr lang="en-US" sz="2000" dirty="0"/>
              <a:t> </a:t>
            </a:r>
            <a:r>
              <a:rPr lang="en-US" sz="2000" dirty="0" err="1"/>
              <a:t>bahwa</a:t>
            </a:r>
            <a:r>
              <a:rPr lang="en-US" sz="2000" dirty="0"/>
              <a:t> </a:t>
            </a:r>
            <a:r>
              <a:rPr lang="en-US" sz="2000" dirty="0" err="1"/>
              <a:t>nama</a:t>
            </a:r>
            <a:r>
              <a:rPr lang="en-US" sz="2000" dirty="0"/>
              <a:t> yang </a:t>
            </a:r>
            <a:r>
              <a:rPr lang="en-US" sz="2000" dirty="0" err="1"/>
              <a:t>tercantum</a:t>
            </a:r>
            <a:r>
              <a:rPr lang="en-US" sz="2000" dirty="0"/>
              <a:t> </a:t>
            </a:r>
            <a:r>
              <a:rPr lang="en-US" sz="2000" dirty="0" err="1"/>
              <a:t>bukan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nama</a:t>
            </a:r>
            <a:r>
              <a:rPr lang="en-US" sz="2000" dirty="0"/>
              <a:t> </a:t>
            </a:r>
            <a:r>
              <a:rPr lang="en-US" sz="2000" dirty="0" err="1"/>
              <a:t>fiktif</a:t>
            </a:r>
            <a:r>
              <a:rPr lang="en-US" sz="2000" dirty="0"/>
              <a:t> yang </a:t>
            </a:r>
            <a:r>
              <a:rPr lang="en-US" sz="2000" dirty="0" err="1"/>
              <a:t>dibuat</a:t>
            </a:r>
            <a:r>
              <a:rPr lang="en-US" sz="2000" dirty="0"/>
              <a:t> oleh supervisor agar </a:t>
            </a:r>
            <a:r>
              <a:rPr lang="en-US" sz="2000" dirty="0" err="1"/>
              <a:t>dia</a:t>
            </a:r>
            <a:r>
              <a:rPr lang="en-US" sz="2000" dirty="0"/>
              <a:t> </a:t>
            </a:r>
            <a:r>
              <a:rPr lang="en-US" sz="2000" dirty="0" err="1"/>
              <a:t>memperoleh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penghasilan</a:t>
            </a:r>
            <a:r>
              <a:rPr lang="en-US" sz="2000" dirty="0"/>
              <a:t> </a:t>
            </a:r>
            <a:r>
              <a:rPr lang="en-US" sz="2000" dirty="0" err="1"/>
              <a:t>ekstra</a:t>
            </a:r>
            <a:r>
              <a:rPr lang="en-US" sz="2000" dirty="0"/>
              <a:t> </a:t>
            </a:r>
            <a:r>
              <a:rPr lang="en-US" sz="2000" dirty="0" err="1"/>
              <a:t>secara</a:t>
            </a:r>
            <a:r>
              <a:rPr lang="en-US" sz="2000" dirty="0"/>
              <a:t>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jujur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5093706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b="1" dirty="0"/>
              <a:t>4. AUDIT KONTROL INTERNAL DESAIN SISTEM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Auditor internal </a:t>
            </a:r>
            <a:r>
              <a:rPr lang="en-US" sz="2000" dirty="0" err="1"/>
              <a:t>perlu</a:t>
            </a:r>
            <a:r>
              <a:rPr lang="en-US" sz="2000" dirty="0"/>
              <a:t> </a:t>
            </a:r>
            <a:r>
              <a:rPr lang="en-US" sz="2000" dirty="0" err="1"/>
              <a:t>aktif</a:t>
            </a:r>
            <a:r>
              <a:rPr lang="en-US" sz="2000" dirty="0"/>
              <a:t> </a:t>
            </a:r>
            <a:r>
              <a:rPr lang="en-US" sz="2000" dirty="0" err="1"/>
              <a:t>mengambil</a:t>
            </a:r>
            <a:r>
              <a:rPr lang="en-US" sz="2000" dirty="0"/>
              <a:t> </a:t>
            </a:r>
            <a:r>
              <a:rPr lang="en-US" sz="2000" dirty="0" err="1"/>
              <a:t>bagian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pengembangan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7083571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b="1" dirty="0"/>
              <a:t>4. AUDIT KONTROL INTERNAL DESAIN SISTEM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dirty="0"/>
              <a:t>Ada </a:t>
            </a:r>
            <a:r>
              <a:rPr lang="en-US" sz="2000" b="1" dirty="0" err="1"/>
              <a:t>dua</a:t>
            </a:r>
            <a:r>
              <a:rPr lang="en-US" sz="2000" b="1" dirty="0"/>
              <a:t> </a:t>
            </a:r>
            <a:r>
              <a:rPr lang="en-US" sz="2000" b="1" dirty="0" err="1"/>
              <a:t>pertimbangan</a:t>
            </a:r>
            <a:r>
              <a:rPr lang="en-US" sz="2000" b="1" dirty="0"/>
              <a:t> </a:t>
            </a:r>
            <a:r>
              <a:rPr lang="en-US" sz="2000" b="1" dirty="0" err="1"/>
              <a:t>dasar</a:t>
            </a:r>
            <a:r>
              <a:rPr lang="en-US" sz="2000" b="1" dirty="0"/>
              <a:t> </a:t>
            </a:r>
            <a:r>
              <a:rPr lang="en-US" sz="2000" b="1" dirty="0" err="1"/>
              <a:t>untuk</a:t>
            </a:r>
            <a:r>
              <a:rPr lang="en-US" sz="2000" b="1" dirty="0"/>
              <a:t> </a:t>
            </a:r>
            <a:r>
              <a:rPr lang="en-US" sz="2000" b="1" dirty="0" err="1"/>
              <a:t>itu</a:t>
            </a:r>
            <a:r>
              <a:rPr lang="en-US" sz="2000" b="1" dirty="0"/>
              <a:t>: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Pertama</a:t>
            </a:r>
            <a:r>
              <a:rPr lang="en-US" sz="2000" dirty="0"/>
              <a:t> - </a:t>
            </a:r>
            <a:r>
              <a:rPr lang="en-US" sz="2000" dirty="0" err="1"/>
              <a:t>biaya</a:t>
            </a:r>
            <a:r>
              <a:rPr lang="en-US" sz="2000" dirty="0"/>
              <a:t> </a:t>
            </a:r>
            <a:r>
              <a:rPr lang="en-US" sz="2000" dirty="0" err="1"/>
              <a:t>mengoreksi</a:t>
            </a:r>
            <a:r>
              <a:rPr lang="en-US" sz="2000" dirty="0"/>
              <a:t> </a:t>
            </a:r>
            <a:r>
              <a:rPr lang="en-US" sz="2000" dirty="0" err="1"/>
              <a:t>kesalahan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meningkat</a:t>
            </a:r>
            <a:r>
              <a:rPr lang="en-US" sz="2000" dirty="0"/>
              <a:t> dramatis </a:t>
            </a:r>
            <a:r>
              <a:rPr lang="en-US" sz="2000" dirty="0" err="1"/>
              <a:t>bila</a:t>
            </a:r>
            <a:r>
              <a:rPr lang="en-US" sz="2000" dirty="0"/>
              <a:t> </a:t>
            </a:r>
            <a:r>
              <a:rPr lang="en-US" sz="2000" dirty="0" err="1"/>
              <a:t>siklus</a:t>
            </a:r>
            <a:r>
              <a:rPr lang="en-US" sz="2000" dirty="0"/>
              <a:t> </a:t>
            </a:r>
            <a:r>
              <a:rPr lang="en-US" sz="2000" dirty="0" err="1"/>
              <a:t>hidup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telah</a:t>
            </a:r>
            <a:r>
              <a:rPr lang="en-US" sz="2000" dirty="0"/>
              <a:t> </a:t>
            </a:r>
            <a:r>
              <a:rPr lang="en-US" sz="2000" dirty="0" err="1"/>
              <a:t>berjalan</a:t>
            </a:r>
            <a:r>
              <a:rPr lang="en-US" sz="2000" dirty="0"/>
              <a:t>.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Biaya</a:t>
            </a:r>
            <a:r>
              <a:rPr lang="en-US" sz="2000" dirty="0"/>
              <a:t> </a:t>
            </a:r>
            <a:r>
              <a:rPr lang="en-US" sz="2000" dirty="0" err="1"/>
              <a:t>koreksi</a:t>
            </a:r>
            <a:r>
              <a:rPr lang="en-US" sz="2000" dirty="0"/>
              <a:t> </a:t>
            </a:r>
            <a:r>
              <a:rPr lang="en-US" sz="2000" dirty="0" err="1"/>
              <a:t>terhadap</a:t>
            </a:r>
            <a:r>
              <a:rPr lang="en-US" sz="2000" dirty="0"/>
              <a:t> </a:t>
            </a:r>
            <a:r>
              <a:rPr lang="en-US" sz="2000" dirty="0" err="1"/>
              <a:t>kesalahan</a:t>
            </a:r>
            <a:r>
              <a:rPr lang="en-US" sz="2000" dirty="0"/>
              <a:t> </a:t>
            </a:r>
            <a:r>
              <a:rPr lang="en-US" sz="2000" dirty="0" err="1"/>
              <a:t>desain</a:t>
            </a:r>
            <a:r>
              <a:rPr lang="en-US" sz="2000" dirty="0"/>
              <a:t> pada </a:t>
            </a:r>
            <a:r>
              <a:rPr lang="en-US" sz="2000" dirty="0" err="1"/>
              <a:t>saat</a:t>
            </a:r>
            <a:r>
              <a:rPr lang="en-US" sz="2000" dirty="0"/>
              <a:t> </a:t>
            </a:r>
            <a:r>
              <a:rPr lang="en-US" sz="2000" dirty="0" err="1"/>
              <a:t>operasi</a:t>
            </a:r>
            <a:r>
              <a:rPr lang="en-US" sz="2000" dirty="0"/>
              <a:t> dan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pemeliharaan</a:t>
            </a:r>
            <a:r>
              <a:rPr lang="en-US" sz="2000" dirty="0"/>
              <a:t> </a:t>
            </a:r>
            <a:r>
              <a:rPr lang="en-US" sz="2000" dirty="0" err="1"/>
              <a:t>sebesar</a:t>
            </a:r>
            <a:r>
              <a:rPr lang="en-US" sz="2000" dirty="0"/>
              <a:t> 40 kali </a:t>
            </a:r>
            <a:r>
              <a:rPr lang="en-US" sz="2000" dirty="0" err="1"/>
              <a:t>lipat</a:t>
            </a:r>
            <a:r>
              <a:rPr lang="en-US" sz="2000" dirty="0"/>
              <a:t> </a:t>
            </a:r>
            <a:r>
              <a:rPr lang="en-US" sz="2000" dirty="0" err="1"/>
              <a:t>dibandingkan</a:t>
            </a:r>
            <a:r>
              <a:rPr lang="en-US" sz="2000" dirty="0"/>
              <a:t> </a:t>
            </a:r>
            <a:r>
              <a:rPr lang="en-US" sz="2000" dirty="0" err="1"/>
              <a:t>mengoreksi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kesalahan</a:t>
            </a:r>
            <a:r>
              <a:rPr lang="en-US" sz="2000" dirty="0"/>
              <a:t> </a:t>
            </a:r>
            <a:r>
              <a:rPr lang="en-US" sz="2000" dirty="0" err="1"/>
              <a:t>saat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masih</a:t>
            </a:r>
            <a:r>
              <a:rPr lang="en-US" sz="2000" dirty="0"/>
              <a:t> </a:t>
            </a:r>
            <a:r>
              <a:rPr lang="en-US" sz="2000" dirty="0" err="1"/>
              <a:t>berbentuk</a:t>
            </a:r>
            <a:r>
              <a:rPr lang="en-US" sz="2000" dirty="0"/>
              <a:t> </a:t>
            </a:r>
            <a:r>
              <a:rPr lang="en-US" sz="2000" dirty="0" err="1"/>
              <a:t>konsep</a:t>
            </a:r>
            <a:r>
              <a:rPr lang="en-US" sz="2000" dirty="0"/>
              <a:t> Auditor internal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memiliki</a:t>
            </a:r>
            <a:r>
              <a:rPr lang="en-US" sz="2000" dirty="0"/>
              <a:t> </a:t>
            </a:r>
            <a:r>
              <a:rPr lang="en-US" sz="2000" dirty="0" err="1"/>
              <a:t>keahlian</a:t>
            </a:r>
            <a:r>
              <a:rPr lang="en-US" sz="2000" dirty="0"/>
              <a:t> yang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meningkatkan</a:t>
            </a:r>
            <a:r>
              <a:rPr lang="en-US" sz="2000" dirty="0"/>
              <a:t> </a:t>
            </a:r>
            <a:r>
              <a:rPr lang="en-US" sz="2000" dirty="0" err="1"/>
              <a:t>mutu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yang </a:t>
            </a:r>
            <a:r>
              <a:rPr lang="en-US" sz="2000" dirty="0" err="1"/>
              <a:t>dikembangkan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3691337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b="1" dirty="0"/>
              <a:t>4. AUDIT KONTROL INTERNAL DESAIN SISTEM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dirty="0"/>
              <a:t>Ada </a:t>
            </a:r>
            <a:r>
              <a:rPr lang="en-US" sz="2000" b="1" dirty="0" err="1"/>
              <a:t>dua</a:t>
            </a:r>
            <a:r>
              <a:rPr lang="en-US" sz="2000" b="1" dirty="0"/>
              <a:t> </a:t>
            </a:r>
            <a:r>
              <a:rPr lang="en-US" sz="2000" b="1" dirty="0" err="1"/>
              <a:t>pertimbangan</a:t>
            </a:r>
            <a:r>
              <a:rPr lang="en-US" sz="2000" b="1" dirty="0"/>
              <a:t> </a:t>
            </a:r>
            <a:r>
              <a:rPr lang="en-US" sz="2000" b="1" dirty="0" err="1"/>
              <a:t>dasar</a:t>
            </a:r>
            <a:r>
              <a:rPr lang="en-US" sz="2000" b="1" dirty="0"/>
              <a:t> </a:t>
            </a:r>
            <a:r>
              <a:rPr lang="en-US" sz="2000" b="1" dirty="0" err="1"/>
              <a:t>untuk</a:t>
            </a:r>
            <a:r>
              <a:rPr lang="en-US" sz="2000" b="1" dirty="0"/>
              <a:t> </a:t>
            </a:r>
            <a:r>
              <a:rPr lang="en-US" sz="2000" b="1" dirty="0" err="1"/>
              <a:t>itu</a:t>
            </a:r>
            <a:r>
              <a:rPr lang="en-US" sz="2000" b="1" dirty="0"/>
              <a:t>: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Biaya</a:t>
            </a:r>
            <a:r>
              <a:rPr lang="en-US" sz="2000" dirty="0"/>
              <a:t> </a:t>
            </a:r>
            <a:r>
              <a:rPr lang="en-US" sz="2000" dirty="0" err="1"/>
              <a:t>mengoreksi</a:t>
            </a:r>
            <a:r>
              <a:rPr lang="en-US" sz="2000" dirty="0"/>
              <a:t> </a:t>
            </a:r>
            <a:r>
              <a:rPr lang="en-US" sz="2000" dirty="0" err="1"/>
              <a:t>kesalahan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meningkat</a:t>
            </a:r>
            <a:r>
              <a:rPr lang="en-US" sz="2000" dirty="0"/>
              <a:t> dramatis </a:t>
            </a:r>
            <a:r>
              <a:rPr lang="en-US" sz="2000" dirty="0" err="1"/>
              <a:t>bila</a:t>
            </a:r>
            <a:r>
              <a:rPr lang="en-US" sz="2000" dirty="0"/>
              <a:t> </a:t>
            </a:r>
            <a:r>
              <a:rPr lang="en-US" sz="2000" dirty="0" err="1"/>
              <a:t>siklus</a:t>
            </a:r>
            <a:r>
              <a:rPr lang="en-US" sz="2000" dirty="0"/>
              <a:t> </a:t>
            </a:r>
            <a:r>
              <a:rPr lang="en-US" sz="2000" dirty="0" err="1"/>
              <a:t>hidup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telah</a:t>
            </a:r>
            <a:r>
              <a:rPr lang="en-US" sz="2000" dirty="0"/>
              <a:t> </a:t>
            </a:r>
            <a:r>
              <a:rPr lang="en-US" sz="2000" dirty="0" err="1"/>
              <a:t>berjalan</a:t>
            </a:r>
            <a:r>
              <a:rPr lang="en-US" sz="2000" dirty="0"/>
              <a:t>.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Biaya</a:t>
            </a:r>
            <a:r>
              <a:rPr lang="en-US" sz="2000" dirty="0"/>
              <a:t> </a:t>
            </a:r>
            <a:r>
              <a:rPr lang="en-US" sz="2000" dirty="0" err="1"/>
              <a:t>koreksi</a:t>
            </a:r>
            <a:r>
              <a:rPr lang="en-US" sz="2000" dirty="0"/>
              <a:t> </a:t>
            </a:r>
            <a:r>
              <a:rPr lang="en-US" sz="2000" dirty="0" err="1"/>
              <a:t>terhadap</a:t>
            </a:r>
            <a:r>
              <a:rPr lang="en-US" sz="2000" dirty="0"/>
              <a:t> </a:t>
            </a:r>
            <a:r>
              <a:rPr lang="en-US" sz="2000" dirty="0" err="1"/>
              <a:t>kesalahan</a:t>
            </a:r>
            <a:r>
              <a:rPr lang="en-US" sz="2000" dirty="0"/>
              <a:t> </a:t>
            </a:r>
            <a:r>
              <a:rPr lang="en-US" sz="2000" dirty="0" err="1"/>
              <a:t>desain</a:t>
            </a:r>
            <a:r>
              <a:rPr lang="en-US" sz="2000" dirty="0"/>
              <a:t> pada </a:t>
            </a:r>
            <a:r>
              <a:rPr lang="en-US" sz="2000" dirty="0" err="1"/>
              <a:t>saat</a:t>
            </a:r>
            <a:r>
              <a:rPr lang="en-US" sz="2000" dirty="0"/>
              <a:t> </a:t>
            </a:r>
            <a:r>
              <a:rPr lang="en-US" sz="2000" dirty="0" err="1"/>
              <a:t>operasi</a:t>
            </a:r>
            <a:r>
              <a:rPr lang="en-US" sz="2000" dirty="0"/>
              <a:t> dan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pemeliharaan</a:t>
            </a:r>
            <a:r>
              <a:rPr lang="en-US" sz="2000" dirty="0"/>
              <a:t> </a:t>
            </a:r>
            <a:r>
              <a:rPr lang="en-US" sz="2000" dirty="0" err="1"/>
              <a:t>sebesar</a:t>
            </a:r>
            <a:r>
              <a:rPr lang="en-US" sz="2000" dirty="0"/>
              <a:t> 40 kali </a:t>
            </a:r>
            <a:r>
              <a:rPr lang="en-US" sz="2000" dirty="0" err="1"/>
              <a:t>lipat</a:t>
            </a:r>
            <a:r>
              <a:rPr lang="en-US" sz="2000" dirty="0"/>
              <a:t> </a:t>
            </a:r>
            <a:r>
              <a:rPr lang="en-US" sz="2000" dirty="0" err="1"/>
              <a:t>dibandingkan</a:t>
            </a:r>
            <a:r>
              <a:rPr lang="en-US" sz="2000" dirty="0"/>
              <a:t> </a:t>
            </a:r>
            <a:r>
              <a:rPr lang="en-US" sz="2000" dirty="0" err="1"/>
              <a:t>mengoreksi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kesalahan</a:t>
            </a:r>
            <a:r>
              <a:rPr lang="en-US" sz="2000" dirty="0"/>
              <a:t> </a:t>
            </a:r>
            <a:r>
              <a:rPr lang="en-US" sz="2000" dirty="0" err="1"/>
              <a:t>saat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masih</a:t>
            </a:r>
            <a:r>
              <a:rPr lang="en-US" sz="2000" dirty="0"/>
              <a:t> </a:t>
            </a:r>
            <a:r>
              <a:rPr lang="en-US" sz="2000" dirty="0" err="1"/>
              <a:t>berbentuk</a:t>
            </a:r>
            <a:r>
              <a:rPr lang="en-US" sz="2000" dirty="0"/>
              <a:t> </a:t>
            </a:r>
            <a:r>
              <a:rPr lang="en-US" sz="2000" dirty="0" err="1"/>
              <a:t>konsep</a:t>
            </a:r>
            <a:r>
              <a:rPr lang="en-US" sz="2000" dirty="0"/>
              <a:t> Auditor internal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memiliki</a:t>
            </a:r>
            <a:r>
              <a:rPr lang="en-US" sz="2000" dirty="0"/>
              <a:t> </a:t>
            </a:r>
            <a:r>
              <a:rPr lang="en-US" sz="2000" dirty="0" err="1"/>
              <a:t>keahlian</a:t>
            </a:r>
            <a:r>
              <a:rPr lang="en-US" sz="2000" dirty="0"/>
              <a:t> yang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meningkatkan</a:t>
            </a:r>
            <a:r>
              <a:rPr lang="en-US" sz="2000" dirty="0"/>
              <a:t> </a:t>
            </a:r>
            <a:r>
              <a:rPr lang="en-US" sz="2000" dirty="0" err="1"/>
              <a:t>mutu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yang </a:t>
            </a:r>
            <a:r>
              <a:rPr lang="en-US" sz="2000" dirty="0" err="1"/>
              <a:t>dikembangkan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7089616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b="1" dirty="0"/>
              <a:t>ETIKA UNTUK KEBERHASILAN TEKNOLOGI INFORMASI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Perusahaan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mengerjakan</a:t>
            </a:r>
            <a:r>
              <a:rPr lang="en-US" sz="2000" dirty="0"/>
              <a:t> </a:t>
            </a:r>
            <a:r>
              <a:rPr lang="en-US" sz="2000" dirty="0" err="1"/>
              <a:t>semua</a:t>
            </a:r>
            <a:r>
              <a:rPr lang="en-US" sz="2000" dirty="0"/>
              <a:t> </a:t>
            </a:r>
            <a:r>
              <a:rPr lang="en-US" sz="2000" dirty="0" err="1"/>
              <a:t>pekerjaan</a:t>
            </a:r>
            <a:r>
              <a:rPr lang="en-US" sz="2000" dirty="0"/>
              <a:t> </a:t>
            </a:r>
            <a:r>
              <a:rPr lang="en-US" sz="2000" dirty="0" err="1"/>
              <a:t>budaya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etika</a:t>
            </a:r>
            <a:r>
              <a:rPr lang="en-US" sz="2000" dirty="0"/>
              <a:t> </a:t>
            </a:r>
            <a:r>
              <a:rPr lang="en-US" sz="2000" dirty="0" err="1"/>
              <a:t>tanpa</a:t>
            </a:r>
            <a:r>
              <a:rPr lang="en-US" sz="2000" dirty="0"/>
              <a:t> </a:t>
            </a:r>
            <a:r>
              <a:rPr lang="en-US" sz="2000" dirty="0" err="1"/>
              <a:t>bantuan</a:t>
            </a:r>
            <a:r>
              <a:rPr lang="en-US" sz="2000" dirty="0"/>
              <a:t>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Bantuan</a:t>
            </a:r>
            <a:r>
              <a:rPr lang="en-US" sz="2000" dirty="0"/>
              <a:t> </a:t>
            </a:r>
            <a:r>
              <a:rPr lang="en-US" sz="2000" dirty="0" err="1"/>
              <a:t>tersebut</a:t>
            </a:r>
            <a:r>
              <a:rPr lang="en-US" sz="2000" dirty="0"/>
              <a:t> </a:t>
            </a:r>
            <a:r>
              <a:rPr lang="en-US" sz="2000" dirty="0" err="1"/>
              <a:t>berbentuk</a:t>
            </a:r>
            <a:r>
              <a:rPr lang="en-US" sz="2000" dirty="0"/>
              <a:t> </a:t>
            </a:r>
            <a:r>
              <a:rPr lang="en-US" sz="2000" dirty="0" err="1"/>
              <a:t>kode</a:t>
            </a:r>
            <a:r>
              <a:rPr lang="en-US" sz="2000" dirty="0"/>
              <a:t> </a:t>
            </a:r>
            <a:r>
              <a:rPr lang="en-US" sz="2000" dirty="0" err="1"/>
              <a:t>etik</a:t>
            </a:r>
            <a:r>
              <a:rPr lang="en-US" sz="2000" dirty="0"/>
              <a:t> dan program </a:t>
            </a:r>
            <a:r>
              <a:rPr lang="en-US" sz="2000" dirty="0" err="1"/>
              <a:t>pendidikan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etika</a:t>
            </a:r>
            <a:r>
              <a:rPr lang="en-US" sz="2000" dirty="0"/>
              <a:t> yang </a:t>
            </a:r>
            <a:r>
              <a:rPr lang="en-US" sz="2000" dirty="0" err="1"/>
              <a:t>menyediakan</a:t>
            </a:r>
            <a:r>
              <a:rPr lang="en-US" sz="2000" dirty="0"/>
              <a:t> </a:t>
            </a:r>
            <a:r>
              <a:rPr lang="en-US" sz="2000" dirty="0" err="1"/>
              <a:t>landasan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menerapkan</a:t>
            </a:r>
            <a:r>
              <a:rPr lang="en-US" sz="2000" dirty="0"/>
              <a:t> </a:t>
            </a:r>
            <a:r>
              <a:rPr lang="en-US" sz="2000" dirty="0" err="1"/>
              <a:t>budaya</a:t>
            </a:r>
            <a:r>
              <a:rPr lang="en-US" sz="2000" dirty="0"/>
              <a:t> </a:t>
            </a:r>
            <a:r>
              <a:rPr lang="en-US" sz="2000" dirty="0" err="1"/>
              <a:t>etikaProgram</a:t>
            </a:r>
            <a:r>
              <a:rPr lang="en-US" sz="2000" dirty="0"/>
              <a:t> </a:t>
            </a:r>
            <a:r>
              <a:rPr lang="en-US" sz="2000" dirty="0" err="1"/>
              <a:t>pendidikan</a:t>
            </a:r>
            <a:r>
              <a:rPr lang="en-US" sz="2000" dirty="0"/>
              <a:t> </a:t>
            </a:r>
            <a:r>
              <a:rPr lang="en-US" sz="2000" dirty="0" err="1"/>
              <a:t>etika</a:t>
            </a:r>
            <a:r>
              <a:rPr lang="en-US" sz="2000" dirty="0"/>
              <a:t>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membantu</a:t>
            </a:r>
            <a:r>
              <a:rPr lang="en-US" sz="2000" dirty="0"/>
              <a:t> </a:t>
            </a:r>
            <a:r>
              <a:rPr lang="en-US" sz="2000" dirty="0" err="1"/>
              <a:t>mengembangkan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kredo</a:t>
            </a:r>
            <a:r>
              <a:rPr lang="en-US" sz="2000" dirty="0"/>
              <a:t> </a:t>
            </a:r>
            <a:r>
              <a:rPr lang="en-US" sz="2000" dirty="0" err="1"/>
              <a:t>perusahaan</a:t>
            </a:r>
            <a:r>
              <a:rPr lang="en-US" sz="2000" dirty="0"/>
              <a:t> dan </a:t>
            </a:r>
            <a:r>
              <a:rPr lang="en-US" sz="2000" dirty="0" err="1"/>
              <a:t>menempatkan</a:t>
            </a:r>
            <a:r>
              <a:rPr lang="en-US" sz="2000" dirty="0"/>
              <a:t> program-program </a:t>
            </a:r>
            <a:r>
              <a:rPr lang="en-US" sz="2000" dirty="0" err="1"/>
              <a:t>etika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akurat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2789766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b="1" dirty="0"/>
              <a:t>ETIKA UNTUK KEBERHASILAN TEKNOLOGI INFORMASI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ACM (Association for Computing Machinery) yang </a:t>
            </a:r>
            <a:r>
              <a:rPr lang="en-US" sz="2000" dirty="0" err="1"/>
              <a:t>didirikan</a:t>
            </a:r>
            <a:r>
              <a:rPr lang="en-US" sz="2000" dirty="0"/>
              <a:t> </a:t>
            </a:r>
            <a:r>
              <a:rPr lang="en-US" sz="2000" dirty="0" err="1"/>
              <a:t>tahun</a:t>
            </a:r>
            <a:r>
              <a:rPr lang="en-US" sz="2000" dirty="0"/>
              <a:t> 1947 </a:t>
            </a:r>
            <a:r>
              <a:rPr lang="en-US" sz="2000" dirty="0" err="1"/>
              <a:t>telah</a:t>
            </a:r>
            <a:r>
              <a:rPr lang="en-US" sz="2000" dirty="0"/>
              <a:t> </a:t>
            </a:r>
            <a:r>
              <a:rPr lang="en-US" sz="2000" dirty="0" err="1"/>
              <a:t>mengembangkan</a:t>
            </a:r>
            <a:r>
              <a:rPr lang="en-US" sz="2000" dirty="0"/>
              <a:t> </a:t>
            </a:r>
            <a:r>
              <a:rPr lang="en-US" sz="2000" dirty="0" err="1"/>
              <a:t>Kode</a:t>
            </a:r>
            <a:r>
              <a:rPr lang="en-US" sz="2000" dirty="0"/>
              <a:t> </a:t>
            </a:r>
            <a:r>
              <a:rPr lang="en-US" sz="2000" dirty="0" err="1"/>
              <a:t>Etik</a:t>
            </a:r>
            <a:r>
              <a:rPr lang="en-US" sz="2000" dirty="0"/>
              <a:t> dan </a:t>
            </a:r>
            <a:r>
              <a:rPr lang="en-US" sz="2000" dirty="0" err="1"/>
              <a:t>Perilaku</a:t>
            </a:r>
            <a:r>
              <a:rPr lang="en-US" sz="2000" dirty="0"/>
              <a:t> </a:t>
            </a:r>
            <a:r>
              <a:rPr lang="en-US" sz="2000" dirty="0" err="1"/>
              <a:t>Profesional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anggota</a:t>
            </a:r>
            <a:r>
              <a:rPr lang="en-US" sz="2000" dirty="0"/>
              <a:t> </a:t>
            </a:r>
            <a:r>
              <a:rPr lang="en-US" sz="2000" dirty="0" err="1"/>
              <a:t>diharapkan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mengikutinya</a:t>
            </a:r>
            <a:r>
              <a:rPr lang="en-US" sz="2000" dirty="0"/>
              <a:t>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Kode</a:t>
            </a:r>
            <a:r>
              <a:rPr lang="en-US" sz="2000" dirty="0"/>
              <a:t> </a:t>
            </a:r>
            <a:r>
              <a:rPr lang="en-US" sz="2000" dirty="0" err="1"/>
              <a:t>etik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digunakan</a:t>
            </a:r>
            <a:r>
              <a:rPr lang="en-US" sz="2000" dirty="0"/>
              <a:t> </a:t>
            </a:r>
            <a:r>
              <a:rPr lang="en-US" sz="2000" dirty="0" err="1"/>
              <a:t>sebagai</a:t>
            </a:r>
            <a:r>
              <a:rPr lang="en-US" sz="2000" dirty="0"/>
              <a:t> </a:t>
            </a:r>
            <a:r>
              <a:rPr lang="en-US" sz="2000" dirty="0" err="1"/>
              <a:t>pedoman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mengajarkan</a:t>
            </a:r>
            <a:r>
              <a:rPr lang="en-US" sz="2000" dirty="0"/>
              <a:t> dan </a:t>
            </a:r>
            <a:r>
              <a:rPr lang="en-US" sz="2000" dirty="0" err="1"/>
              <a:t>mempraktikan</a:t>
            </a:r>
            <a:r>
              <a:rPr lang="en-US" sz="2000" dirty="0"/>
              <a:t> </a:t>
            </a:r>
            <a:r>
              <a:rPr lang="en-US" sz="2000" dirty="0" err="1"/>
              <a:t>rekayasa</a:t>
            </a:r>
            <a:r>
              <a:rPr lang="en-US" sz="2000" dirty="0"/>
              <a:t> </a:t>
            </a:r>
            <a:r>
              <a:rPr lang="en-US" sz="2000" dirty="0" err="1"/>
              <a:t>perangkat</a:t>
            </a:r>
            <a:r>
              <a:rPr lang="en-US" sz="2000" dirty="0"/>
              <a:t> </a:t>
            </a:r>
            <a:r>
              <a:rPr lang="en-US" sz="2000" dirty="0" err="1"/>
              <a:t>lunak</a:t>
            </a:r>
            <a:r>
              <a:rPr lang="en-US" sz="2000" dirty="0"/>
              <a:t>, </a:t>
            </a:r>
            <a:r>
              <a:rPr lang="en-US" sz="2000" dirty="0" err="1"/>
              <a:t>serta</a:t>
            </a:r>
            <a:r>
              <a:rPr lang="en-US" sz="2000" dirty="0"/>
              <a:t> </a:t>
            </a:r>
            <a:r>
              <a:rPr lang="en-US" sz="2000" dirty="0" err="1"/>
              <a:t>mengatur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penggunaan</a:t>
            </a:r>
            <a:r>
              <a:rPr lang="en-US" sz="2000" dirty="0"/>
              <a:t> </a:t>
            </a:r>
            <a:r>
              <a:rPr lang="en-US" sz="2000" dirty="0" err="1"/>
              <a:t>prinsip-prinsip</a:t>
            </a:r>
            <a:r>
              <a:rPr lang="en-US" sz="2000" dirty="0"/>
              <a:t> </a:t>
            </a:r>
            <a:r>
              <a:rPr lang="en-US" sz="2000" dirty="0" err="1"/>
              <a:t>rekayasa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mengembangkan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perangkat</a:t>
            </a:r>
            <a:r>
              <a:rPr lang="en-US" sz="2000" dirty="0"/>
              <a:t> </a:t>
            </a:r>
            <a:r>
              <a:rPr lang="en-US" sz="2000" dirty="0" err="1"/>
              <a:t>lunak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4539439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b="1" dirty="0"/>
              <a:t>ETIKA UNTUK KEBERHASILAN TEKNOLOGI INFORMASI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Kode</a:t>
            </a:r>
            <a:r>
              <a:rPr lang="en-US" sz="2000" dirty="0"/>
              <a:t> </a:t>
            </a:r>
            <a:r>
              <a:rPr lang="en-US" sz="2000" dirty="0" err="1"/>
              <a:t>Etik</a:t>
            </a:r>
            <a:r>
              <a:rPr lang="en-US" sz="2000" dirty="0"/>
              <a:t> </a:t>
            </a:r>
            <a:r>
              <a:rPr lang="en-US" sz="2000" dirty="0" err="1"/>
              <a:t>menunjukan</a:t>
            </a:r>
            <a:r>
              <a:rPr lang="en-US" sz="2000" dirty="0"/>
              <a:t> </a:t>
            </a:r>
            <a:r>
              <a:rPr lang="en-US" sz="2000" b="1" dirty="0"/>
              <a:t>lima </a:t>
            </a:r>
            <a:r>
              <a:rPr lang="en-US" sz="2000" b="1" dirty="0" err="1"/>
              <a:t>dimensi</a:t>
            </a:r>
            <a:r>
              <a:rPr lang="en-US" sz="2000" b="1" dirty="0"/>
              <a:t> </a:t>
            </a:r>
            <a:r>
              <a:rPr lang="en-US" sz="2000" b="1" dirty="0" err="1"/>
              <a:t>utama</a:t>
            </a:r>
            <a:r>
              <a:rPr lang="en-US" sz="2000" b="1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penggunaan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komputer</a:t>
            </a:r>
            <a:r>
              <a:rPr lang="en-US" sz="2000" dirty="0"/>
              <a:t>, </a:t>
            </a:r>
            <a:r>
              <a:rPr lang="en-US" sz="2000" dirty="0" err="1"/>
              <a:t>yaitu</a:t>
            </a:r>
            <a:r>
              <a:rPr lang="en-US" sz="2000" dirty="0"/>
              <a:t> </a:t>
            </a:r>
            <a:r>
              <a:rPr lang="en-US" sz="2000" b="1" dirty="0"/>
              <a:t>moral, </a:t>
            </a:r>
            <a:r>
              <a:rPr lang="en-US" sz="2000" b="1" dirty="0" err="1"/>
              <a:t>hukum</a:t>
            </a:r>
            <a:r>
              <a:rPr lang="en-US" sz="2000" b="1" dirty="0"/>
              <a:t>, </a:t>
            </a:r>
            <a:r>
              <a:rPr lang="en-US" sz="2000" b="1" dirty="0" err="1"/>
              <a:t>kinerja</a:t>
            </a:r>
            <a:r>
              <a:rPr lang="en-US" sz="2000" b="1" dirty="0"/>
              <a:t> </a:t>
            </a:r>
            <a:r>
              <a:rPr lang="en-US" sz="2000" b="1" dirty="0" err="1"/>
              <a:t>profesional</a:t>
            </a:r>
            <a:r>
              <a:rPr lang="en-US" sz="2000" b="1" dirty="0"/>
              <a:t>, </a:t>
            </a:r>
            <a:r>
              <a:rPr lang="en-US" sz="2000" b="1" dirty="0" err="1"/>
              <a:t>tanggung</a:t>
            </a:r>
            <a:r>
              <a:rPr lang="en-US" sz="2000" b="1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dirty="0" err="1"/>
              <a:t>jawab</a:t>
            </a:r>
            <a:r>
              <a:rPr lang="en-US" sz="2000" b="1" dirty="0"/>
              <a:t> </a:t>
            </a:r>
            <a:r>
              <a:rPr lang="en-US" sz="2000" b="1" dirty="0" err="1"/>
              <a:t>sosial</a:t>
            </a:r>
            <a:r>
              <a:rPr lang="en-US" sz="2000" b="1" dirty="0"/>
              <a:t>, dan </a:t>
            </a:r>
            <a:r>
              <a:rPr lang="en-US" sz="2000" b="1" dirty="0" err="1"/>
              <a:t>dukungan</a:t>
            </a:r>
            <a:r>
              <a:rPr lang="en-US" sz="2000" b="1" dirty="0"/>
              <a:t> internal</a:t>
            </a:r>
            <a:r>
              <a:rPr lang="en-US" sz="2000" dirty="0"/>
              <a:t>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Walaupun</a:t>
            </a:r>
            <a:r>
              <a:rPr lang="en-US" sz="2000" dirty="0"/>
              <a:t> </a:t>
            </a:r>
            <a:r>
              <a:rPr lang="en-US" sz="2000" dirty="0" err="1"/>
              <a:t>Kode</a:t>
            </a:r>
            <a:r>
              <a:rPr lang="en-US" sz="2000" dirty="0"/>
              <a:t> ACM </a:t>
            </a:r>
            <a:r>
              <a:rPr lang="en-US" sz="2000" dirty="0" err="1"/>
              <a:t>ditujukan</a:t>
            </a:r>
            <a:r>
              <a:rPr lang="en-US" sz="2000" dirty="0"/>
              <a:t> </a:t>
            </a:r>
            <a:r>
              <a:rPr lang="en-US" sz="2000" dirty="0" err="1"/>
              <a:t>sebagai</a:t>
            </a:r>
            <a:r>
              <a:rPr lang="en-US" sz="2000" dirty="0"/>
              <a:t> </a:t>
            </a:r>
            <a:r>
              <a:rPr lang="en-US" sz="2000" dirty="0" err="1"/>
              <a:t>pedoman</a:t>
            </a:r>
            <a:r>
              <a:rPr lang="en-US" sz="2000" dirty="0"/>
              <a:t> </a:t>
            </a:r>
            <a:r>
              <a:rPr lang="en-US" sz="2000" dirty="0" err="1"/>
              <a:t>bagi</a:t>
            </a:r>
            <a:r>
              <a:rPr lang="en-US" sz="2000" dirty="0"/>
              <a:t> </a:t>
            </a:r>
            <a:r>
              <a:rPr lang="en-US" sz="2000" dirty="0" err="1"/>
              <a:t>anggota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ACM, </a:t>
            </a:r>
            <a:r>
              <a:rPr lang="en-US" sz="2000" dirty="0" err="1"/>
              <a:t>tapi</a:t>
            </a:r>
            <a:r>
              <a:rPr lang="en-US" sz="2000" dirty="0"/>
              <a:t>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digunakan</a:t>
            </a:r>
            <a:r>
              <a:rPr lang="en-US" sz="2000" dirty="0"/>
              <a:t> juga oleh </a:t>
            </a:r>
            <a:r>
              <a:rPr lang="en-US" sz="2000" dirty="0" err="1"/>
              <a:t>pengguna</a:t>
            </a:r>
            <a:r>
              <a:rPr lang="en-US" sz="2000" dirty="0"/>
              <a:t> dan para </a:t>
            </a:r>
            <a:r>
              <a:rPr lang="en-US" sz="2000" dirty="0" err="1"/>
              <a:t>ahli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komputer</a:t>
            </a:r>
            <a:r>
              <a:rPr lang="en-US" sz="2000" dirty="0"/>
              <a:t> pada </a:t>
            </a:r>
            <a:r>
              <a:rPr lang="en-US" sz="2000" dirty="0" err="1"/>
              <a:t>umumnya</a:t>
            </a:r>
            <a:r>
              <a:rPr lang="en-US" sz="2000" dirty="0"/>
              <a:t> </a:t>
            </a:r>
            <a:r>
              <a:rPr lang="en-US" sz="2000" dirty="0" err="1"/>
              <a:t>sebagai</a:t>
            </a:r>
            <a:r>
              <a:rPr lang="en-US" sz="2000" dirty="0"/>
              <a:t> </a:t>
            </a:r>
            <a:r>
              <a:rPr lang="en-US" sz="2000" dirty="0" err="1"/>
              <a:t>pedoman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aktivitas-aktivitas</a:t>
            </a:r>
            <a:r>
              <a:rPr lang="en-US" sz="2000" dirty="0"/>
              <a:t> yang </a:t>
            </a:r>
            <a:r>
              <a:rPr lang="en-US" sz="2000" dirty="0" err="1"/>
              <a:t>berhubungan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komputer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3711699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b="1" dirty="0" err="1"/>
              <a:t>Etika</a:t>
            </a:r>
            <a:r>
              <a:rPr lang="en-US" b="1" dirty="0"/>
              <a:t> dan CIO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</a:t>
            </a:r>
            <a:r>
              <a:rPr lang="en-US" sz="2000" dirty="0" err="1"/>
              <a:t>hanya</a:t>
            </a:r>
            <a:r>
              <a:rPr lang="en-US" sz="2000" dirty="0"/>
              <a:t> </a:t>
            </a:r>
            <a:r>
              <a:rPr lang="en-US" sz="2000" dirty="0" err="1"/>
              <a:t>satu</a:t>
            </a:r>
            <a:r>
              <a:rPr lang="en-US" sz="2000" dirty="0"/>
              <a:t> unit di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perusahaan</a:t>
            </a:r>
            <a:r>
              <a:rPr lang="en-US" sz="2000" dirty="0"/>
              <a:t>, </a:t>
            </a:r>
            <a:r>
              <a:rPr lang="en-US" sz="2000" dirty="0" err="1"/>
              <a:t>tetapi</a:t>
            </a:r>
            <a:r>
              <a:rPr lang="en-US" sz="2000" dirty="0"/>
              <a:t> unit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berpengaruh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memenuhi</a:t>
            </a:r>
            <a:r>
              <a:rPr lang="en-US" sz="2000" dirty="0"/>
              <a:t> </a:t>
            </a:r>
            <a:r>
              <a:rPr lang="en-US" sz="2000" dirty="0" err="1"/>
              <a:t>permintaan</a:t>
            </a:r>
            <a:r>
              <a:rPr lang="en-US" sz="2000" dirty="0"/>
              <a:t> </a:t>
            </a:r>
            <a:r>
              <a:rPr lang="en-US" sz="2000" dirty="0" err="1"/>
              <a:t>pemerintah</a:t>
            </a:r>
            <a:r>
              <a:rPr lang="en-US" sz="2000" dirty="0"/>
              <a:t> dan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masyarakat</a:t>
            </a:r>
            <a:r>
              <a:rPr lang="en-US" sz="2000" dirty="0"/>
              <a:t> </a:t>
            </a:r>
            <a:r>
              <a:rPr lang="en-US" sz="2000" dirty="0" err="1"/>
              <a:t>terhadap</a:t>
            </a:r>
            <a:r>
              <a:rPr lang="en-US" sz="2000" dirty="0"/>
              <a:t> </a:t>
            </a:r>
            <a:r>
              <a:rPr lang="en-US" sz="2000" dirty="0" err="1"/>
              <a:t>laporan</a:t>
            </a:r>
            <a:r>
              <a:rPr lang="en-US" sz="2000" dirty="0"/>
              <a:t> </a:t>
            </a:r>
            <a:r>
              <a:rPr lang="en-US" sz="2000" dirty="0" err="1"/>
              <a:t>keuangan</a:t>
            </a:r>
            <a:r>
              <a:rPr lang="en-US" sz="2000" dirty="0"/>
              <a:t> yang </a:t>
            </a:r>
            <a:r>
              <a:rPr lang="en-US" sz="2000" dirty="0" err="1"/>
              <a:t>akurat</a:t>
            </a:r>
            <a:r>
              <a:rPr lang="en-US" sz="2000" dirty="0"/>
              <a:t>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dirty="0"/>
              <a:t>CIO (chief information officer)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orang yang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memberikan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yang </a:t>
            </a:r>
            <a:r>
              <a:rPr lang="en-US" sz="2000" dirty="0" err="1"/>
              <a:t>objektif</a:t>
            </a:r>
            <a:r>
              <a:rPr lang="en-US" sz="2000" dirty="0"/>
              <a:t> dan </a:t>
            </a:r>
            <a:r>
              <a:rPr lang="en-US" sz="2000" dirty="0" err="1"/>
              <a:t>akurat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perusahaan</a:t>
            </a:r>
            <a:r>
              <a:rPr lang="en-US" sz="2000" dirty="0"/>
              <a:t>, </a:t>
            </a:r>
            <a:r>
              <a:rPr lang="en-US" sz="2000" dirty="0" err="1"/>
              <a:t>masyarakat</a:t>
            </a:r>
            <a:r>
              <a:rPr lang="en-US" sz="2000" dirty="0"/>
              <a:t> </a:t>
            </a:r>
            <a:r>
              <a:rPr lang="en-US" sz="2000" dirty="0" err="1"/>
              <a:t>pengguna</a:t>
            </a:r>
            <a:r>
              <a:rPr lang="en-US" sz="2000" dirty="0"/>
              <a:t>, </a:t>
            </a:r>
            <a:r>
              <a:rPr lang="en-US" sz="2000" dirty="0" err="1"/>
              <a:t>pemerintah</a:t>
            </a:r>
            <a:r>
              <a:rPr lang="en-US" sz="2000" dirty="0"/>
              <a:t>, dan </a:t>
            </a:r>
            <a:r>
              <a:rPr lang="en-US" sz="2000" dirty="0" err="1"/>
              <a:t>pihak</a:t>
            </a:r>
            <a:r>
              <a:rPr lang="en-US" sz="2000" dirty="0"/>
              <a:t> lain yang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berkepentingan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1980585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7B9B5-6563-421A-BFDE-C7CF2F745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ea typeface="맑은 고딕" pitchFamily="50" charset="-127"/>
              </a:rPr>
              <a:t>Implikasi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Etis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dari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Teknologi</a:t>
            </a:r>
            <a:r>
              <a:rPr lang="en-US" altLang="ko-KR" sz="3200" dirty="0">
                <a:ea typeface="맑은 고딕" pitchFamily="50" charset="-127"/>
              </a:rPr>
              <a:t> </a:t>
            </a:r>
            <a:r>
              <a:rPr lang="en-US" altLang="ko-KR" sz="3200" dirty="0" err="1">
                <a:ea typeface="맑은 고딕" pitchFamily="50" charset="-127"/>
              </a:rPr>
              <a:t>Informasi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7D3C0-9B7D-43A3-A3F1-09321749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4" y="1600201"/>
            <a:ext cx="7859216" cy="46064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b="1" dirty="0" err="1"/>
              <a:t>Etika</a:t>
            </a:r>
            <a:r>
              <a:rPr lang="en-US" b="1" dirty="0"/>
              <a:t> dan CIO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134288-9EC2-43FD-9C97-0F0B13B2933D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CIO </a:t>
            </a:r>
            <a:r>
              <a:rPr lang="en-US" sz="2000" dirty="0" err="1"/>
              <a:t>telah</a:t>
            </a:r>
            <a:r>
              <a:rPr lang="en-US" sz="2000" dirty="0"/>
              <a:t> </a:t>
            </a:r>
            <a:r>
              <a:rPr lang="en-US" sz="2000" dirty="0" err="1"/>
              <a:t>memahami</a:t>
            </a:r>
            <a:r>
              <a:rPr lang="en-US" sz="2000" dirty="0"/>
              <a:t> </a:t>
            </a:r>
            <a:r>
              <a:rPr lang="en-US" sz="2000" dirty="0" err="1"/>
              <a:t>prinsip-prinsip</a:t>
            </a:r>
            <a:r>
              <a:rPr lang="en-US" sz="2000" dirty="0"/>
              <a:t> </a:t>
            </a:r>
            <a:r>
              <a:rPr lang="en-US" sz="2000" dirty="0" err="1"/>
              <a:t>bisnis</a:t>
            </a:r>
            <a:r>
              <a:rPr lang="en-US" sz="2000" dirty="0"/>
              <a:t> dan </a:t>
            </a:r>
            <a:r>
              <a:rPr lang="en-US" sz="2000" dirty="0" err="1"/>
              <a:t>operasi</a:t>
            </a:r>
            <a:r>
              <a:rPr lang="en-US" sz="2000" dirty="0"/>
              <a:t> </a:t>
            </a:r>
            <a:r>
              <a:rPr lang="en-US" sz="2000" dirty="0" err="1"/>
              <a:t>bisnis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baik</a:t>
            </a:r>
            <a:r>
              <a:rPr lang="en-US" sz="2000" dirty="0"/>
              <a:t>.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Saat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 CIO </a:t>
            </a:r>
            <a:r>
              <a:rPr lang="en-US" sz="2000" dirty="0" err="1"/>
              <a:t>dituntut</a:t>
            </a:r>
            <a:r>
              <a:rPr lang="en-US" sz="2000" dirty="0"/>
              <a:t> </a:t>
            </a:r>
            <a:r>
              <a:rPr lang="en-US" sz="2000" dirty="0" err="1"/>
              <a:t>memiliki</a:t>
            </a:r>
            <a:r>
              <a:rPr lang="en-US" sz="2000" dirty="0"/>
              <a:t> </a:t>
            </a:r>
            <a:r>
              <a:rPr lang="en-US" sz="2000" dirty="0" err="1"/>
              <a:t>ilmu</a:t>
            </a:r>
            <a:r>
              <a:rPr lang="en-US" sz="2000" dirty="0"/>
              <a:t> dan </a:t>
            </a:r>
            <a:r>
              <a:rPr lang="en-US" sz="2000" dirty="0" err="1"/>
              <a:t>pemahaman</a:t>
            </a:r>
            <a:r>
              <a:rPr lang="en-US" sz="2000" dirty="0"/>
              <a:t> di </a:t>
            </a:r>
            <a:r>
              <a:rPr lang="en-US" sz="2000" dirty="0" err="1"/>
              <a:t>bidang</a:t>
            </a:r>
            <a:r>
              <a:rPr lang="en-US" sz="2000" dirty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akutansi</a:t>
            </a:r>
            <a:r>
              <a:rPr lang="en-US" sz="2000" dirty="0"/>
              <a:t>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Selain</a:t>
            </a:r>
            <a:r>
              <a:rPr lang="en-US" sz="2000" dirty="0"/>
              <a:t> </a:t>
            </a:r>
            <a:r>
              <a:rPr lang="en-US" sz="2000" dirty="0" err="1"/>
              <a:t>itu</a:t>
            </a:r>
            <a:r>
              <a:rPr lang="en-US" sz="2000" dirty="0"/>
              <a:t> CIO juga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bekerja</a:t>
            </a:r>
            <a:r>
              <a:rPr lang="en-US" sz="2000" dirty="0"/>
              <a:t> </a:t>
            </a:r>
            <a:r>
              <a:rPr lang="en-US" sz="2000" dirty="0" err="1"/>
              <a:t>sama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auditor internal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/>
              <a:t>dan </a:t>
            </a:r>
            <a:r>
              <a:rPr lang="en-US" sz="2000" dirty="0" err="1"/>
              <a:t>anggota</a:t>
            </a:r>
            <a:r>
              <a:rPr lang="en-US" sz="2000" dirty="0"/>
              <a:t> </a:t>
            </a:r>
            <a:r>
              <a:rPr lang="en-US" sz="2000" dirty="0" err="1"/>
              <a:t>tim</a:t>
            </a:r>
            <a:r>
              <a:rPr lang="en-US" sz="2000" dirty="0"/>
              <a:t> </a:t>
            </a:r>
            <a:r>
              <a:rPr lang="en-US" sz="2000" dirty="0" err="1"/>
              <a:t>proyek</a:t>
            </a:r>
            <a:r>
              <a:rPr lang="en-US" sz="2000" dirty="0"/>
              <a:t> yang </a:t>
            </a:r>
            <a:r>
              <a:rPr lang="en-US" sz="2000" dirty="0" err="1"/>
              <a:t>mengembangkan</a:t>
            </a:r>
            <a:r>
              <a:rPr lang="en-US" sz="2000" dirty="0"/>
              <a:t>, </a:t>
            </a:r>
            <a:r>
              <a:rPr lang="en-US" sz="2000" dirty="0" err="1"/>
              <a:t>mengelola</a:t>
            </a:r>
            <a:r>
              <a:rPr lang="en-US" sz="2000" dirty="0"/>
              <a:t> dan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/>
              <a:t>memelihara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pengolahan</a:t>
            </a:r>
            <a:r>
              <a:rPr lang="en-US" sz="2000" dirty="0"/>
              <a:t> </a:t>
            </a:r>
            <a:r>
              <a:rPr lang="en-US" sz="2000" dirty="0" err="1"/>
              <a:t>transaksi</a:t>
            </a:r>
            <a:r>
              <a:rPr lang="en-US" sz="2000" dirty="0"/>
              <a:t> </a:t>
            </a:r>
            <a:r>
              <a:rPr lang="en-US" sz="2000" dirty="0" err="1"/>
              <a:t>perusahaan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3907611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2653DB9-6452-4A3E-9C91-4D3195D23F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1537" y="2636912"/>
            <a:ext cx="7524328" cy="1069514"/>
          </a:xfrm>
        </p:spPr>
        <p:txBody>
          <a:bodyPr/>
          <a:lstStyle/>
          <a:p>
            <a:pPr algn="ctr"/>
            <a:r>
              <a:rPr lang="en-US" dirty="0"/>
              <a:t>TERIMA KASIH</a:t>
            </a:r>
          </a:p>
        </p:txBody>
      </p:sp>
    </p:spTree>
    <p:extLst>
      <p:ext uri="{BB962C8B-B14F-4D97-AF65-F5344CB8AC3E}">
        <p14:creationId xmlns:p14="http://schemas.microsoft.com/office/powerpoint/2010/main" val="36596743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586</TotalTime>
  <Words>2140</Words>
  <Application>Microsoft Office PowerPoint</Application>
  <PresentationFormat>On-screen Show (4:3)</PresentationFormat>
  <Paragraphs>317</Paragraphs>
  <Slides>46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46</vt:i4>
      </vt:variant>
    </vt:vector>
  </HeadingPairs>
  <TitlesOfParts>
    <vt:vector size="52" baseType="lpstr">
      <vt:lpstr>맑은 고딕</vt:lpstr>
      <vt:lpstr>Arial</vt:lpstr>
      <vt:lpstr>Calibri</vt:lpstr>
      <vt:lpstr>Wingdings</vt:lpstr>
      <vt:lpstr>Office Theme</vt:lpstr>
      <vt:lpstr>Custom Design</vt:lpstr>
      <vt:lpstr>PowerPoint Presentation</vt:lpstr>
      <vt:lpstr> 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Implikasi Etis dari Teknologi Informasi</vt:lpstr>
      <vt:lpstr>TERIMA KASIH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Registered User</dc:creator>
  <cp:lastModifiedBy>asus</cp:lastModifiedBy>
  <cp:revision>38</cp:revision>
  <dcterms:created xsi:type="dcterms:W3CDTF">2014-04-01T16:35:38Z</dcterms:created>
  <dcterms:modified xsi:type="dcterms:W3CDTF">2019-05-15T07:25:04Z</dcterms:modified>
</cp:coreProperties>
</file>