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1" r:id="rId11"/>
    <p:sldId id="266" r:id="rId12"/>
    <p:sldId id="267" r:id="rId13"/>
    <p:sldId id="268" r:id="rId14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726" y="6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526CFD-EE07-454B-8FA5-5CB8A4F704BC}" type="doc">
      <dgm:prSet loTypeId="urn:microsoft.com/office/officeart/2009/layout/CircleArrowProcess" loCatId="cycle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id-ID"/>
        </a:p>
      </dgm:t>
    </dgm:pt>
    <dgm:pt modelId="{FD571365-B44E-4B62-A4B1-1E5C57A26B9D}">
      <dgm:prSet phldrT="[Text]"/>
      <dgm:spPr/>
      <dgm:t>
        <a:bodyPr/>
        <a:lstStyle/>
        <a:p>
          <a:r>
            <a:rPr lang="id-ID" dirty="0" smtClean="0"/>
            <a:t>Wp/perusahaan swasta yg wajib memungut PPh 22</a:t>
          </a:r>
          <a:endParaRPr lang="id-ID" dirty="0"/>
        </a:p>
      </dgm:t>
    </dgm:pt>
    <dgm:pt modelId="{0DBBA28D-E25C-4B49-A342-2017B6D65538}" type="parTrans" cxnId="{F6251103-1F48-4C18-BB6E-BCFFBF968BA4}">
      <dgm:prSet/>
      <dgm:spPr/>
      <dgm:t>
        <a:bodyPr/>
        <a:lstStyle/>
        <a:p>
          <a:endParaRPr lang="id-ID"/>
        </a:p>
      </dgm:t>
    </dgm:pt>
    <dgm:pt modelId="{E7FC6727-9391-48A2-9E9E-E98BCD6E1CF8}" type="sibTrans" cxnId="{F6251103-1F48-4C18-BB6E-BCFFBF968BA4}">
      <dgm:prSet/>
      <dgm:spPr/>
      <dgm:t>
        <a:bodyPr/>
        <a:lstStyle/>
        <a:p>
          <a:endParaRPr lang="id-ID"/>
        </a:p>
      </dgm:t>
    </dgm:pt>
    <dgm:pt modelId="{27F23D24-B455-4A98-8844-EA52DB8130D5}">
      <dgm:prSet phldrT="[Text]"/>
      <dgm:spPr/>
      <dgm:t>
        <a:bodyPr/>
        <a:lstStyle/>
        <a:p>
          <a:r>
            <a:rPr lang="id-ID" b="1" dirty="0" smtClean="0"/>
            <a:t>Badan usaha</a:t>
          </a:r>
          <a:endParaRPr lang="id-ID" dirty="0"/>
        </a:p>
      </dgm:t>
    </dgm:pt>
    <dgm:pt modelId="{641F6D28-7BB7-42AB-A07C-58A7F6E726FB}" type="parTrans" cxnId="{6C3D4E5F-F0E7-448F-9745-4A18DDE0C60B}">
      <dgm:prSet/>
      <dgm:spPr/>
      <dgm:t>
        <a:bodyPr/>
        <a:lstStyle/>
        <a:p>
          <a:endParaRPr lang="id-ID"/>
        </a:p>
      </dgm:t>
    </dgm:pt>
    <dgm:pt modelId="{1CE5AAE5-943D-469C-BC2E-A65A7C3FFA32}" type="sibTrans" cxnId="{6C3D4E5F-F0E7-448F-9745-4A18DDE0C60B}">
      <dgm:prSet/>
      <dgm:spPr/>
      <dgm:t>
        <a:bodyPr/>
        <a:lstStyle/>
        <a:p>
          <a:endParaRPr lang="id-ID"/>
        </a:p>
      </dgm:t>
    </dgm:pt>
    <dgm:pt modelId="{AD519C21-446D-4C75-B6D0-A612DDE7E324}">
      <dgm:prSet phldrT="[Text]"/>
      <dgm:spPr/>
      <dgm:t>
        <a:bodyPr/>
        <a:lstStyle/>
        <a:p>
          <a:r>
            <a:rPr lang="id-ID" b="1" dirty="0" smtClean="0"/>
            <a:t>Agen Tunggal Pemegang Merek (ATPM), Agen Pemegang Merek (APM), dan importir umum kendaraan bermotor</a:t>
          </a:r>
          <a:endParaRPr lang="id-ID" dirty="0"/>
        </a:p>
      </dgm:t>
    </dgm:pt>
    <dgm:pt modelId="{101538AC-4CB2-41E3-8630-70F858DB0FA3}" type="parTrans" cxnId="{81C3A189-EE77-473B-89F1-F60435F95CC9}">
      <dgm:prSet/>
      <dgm:spPr/>
      <dgm:t>
        <a:bodyPr/>
        <a:lstStyle/>
        <a:p>
          <a:endParaRPr lang="id-ID"/>
        </a:p>
      </dgm:t>
    </dgm:pt>
    <dgm:pt modelId="{2F1CF00D-A19F-417B-8781-5E451282E99F}" type="sibTrans" cxnId="{81C3A189-EE77-473B-89F1-F60435F95CC9}">
      <dgm:prSet/>
      <dgm:spPr/>
      <dgm:t>
        <a:bodyPr/>
        <a:lstStyle/>
        <a:p>
          <a:endParaRPr lang="id-ID"/>
        </a:p>
      </dgm:t>
    </dgm:pt>
    <dgm:pt modelId="{D1A36BE2-CB5B-408C-A11D-8334FB500E60}">
      <dgm:prSet phldrT="[Text]"/>
      <dgm:spPr/>
      <dgm:t>
        <a:bodyPr/>
        <a:lstStyle/>
        <a:p>
          <a:r>
            <a:rPr lang="id-ID" b="1" dirty="0" smtClean="0"/>
            <a:t>Badan usaha yang bergerak dalam bidang usaha industri baja</a:t>
          </a:r>
          <a:endParaRPr lang="id-ID" dirty="0"/>
        </a:p>
      </dgm:t>
    </dgm:pt>
    <dgm:pt modelId="{34E9E9B5-2640-4632-BDA3-82AEA7CF13EE}" type="parTrans" cxnId="{1AA47838-3F16-439E-AA6B-D422F6A6C4D4}">
      <dgm:prSet/>
      <dgm:spPr/>
      <dgm:t>
        <a:bodyPr/>
        <a:lstStyle/>
        <a:p>
          <a:endParaRPr lang="id-ID"/>
        </a:p>
      </dgm:t>
    </dgm:pt>
    <dgm:pt modelId="{EDF0A72B-44BF-4F5B-AB3E-85345E8DD6EF}" type="sibTrans" cxnId="{1AA47838-3F16-439E-AA6B-D422F6A6C4D4}">
      <dgm:prSet/>
      <dgm:spPr/>
      <dgm:t>
        <a:bodyPr/>
        <a:lstStyle/>
        <a:p>
          <a:endParaRPr lang="id-ID"/>
        </a:p>
      </dgm:t>
    </dgm:pt>
    <dgm:pt modelId="{2821F027-6432-45A7-AE64-80A80CC921E9}">
      <dgm:prSet phldrT="[Text]"/>
      <dgm:spPr/>
      <dgm:t>
        <a:bodyPr/>
        <a:lstStyle/>
        <a:p>
          <a:r>
            <a:rPr lang="id-ID" b="1" dirty="0" smtClean="0"/>
            <a:t>Produsen atau importir bahan bakar minyak</a:t>
          </a:r>
          <a:endParaRPr lang="id-ID" dirty="0"/>
        </a:p>
      </dgm:t>
    </dgm:pt>
    <dgm:pt modelId="{C1DF9C5D-B370-474E-950F-354775B21C6A}" type="parTrans" cxnId="{D5C8917E-C475-4D4A-91C9-67D2E64727AB}">
      <dgm:prSet/>
      <dgm:spPr/>
      <dgm:t>
        <a:bodyPr/>
        <a:lstStyle/>
        <a:p>
          <a:endParaRPr lang="id-ID"/>
        </a:p>
      </dgm:t>
    </dgm:pt>
    <dgm:pt modelId="{8156A2AF-9144-4FAD-9337-CF9C451ADF7D}" type="sibTrans" cxnId="{D5C8917E-C475-4D4A-91C9-67D2E64727AB}">
      <dgm:prSet/>
      <dgm:spPr/>
      <dgm:t>
        <a:bodyPr/>
        <a:lstStyle/>
        <a:p>
          <a:endParaRPr lang="id-ID"/>
        </a:p>
      </dgm:t>
    </dgm:pt>
    <dgm:pt modelId="{5DF2C3C0-4F66-4132-BE32-30777C4706C4}">
      <dgm:prSet/>
      <dgm:spPr/>
      <dgm:t>
        <a:bodyPr/>
        <a:lstStyle/>
        <a:p>
          <a:r>
            <a:rPr lang="id-ID" b="1" dirty="0" smtClean="0"/>
            <a:t>Pedagang pengumpul</a:t>
          </a:r>
          <a:endParaRPr lang="id-ID" dirty="0"/>
        </a:p>
      </dgm:t>
    </dgm:pt>
    <dgm:pt modelId="{D81E0EB8-4F2B-4EFA-9E43-91FF67AFDDD2}" type="parTrans" cxnId="{950367F5-405C-4838-B23E-8136A8D11394}">
      <dgm:prSet/>
      <dgm:spPr/>
      <dgm:t>
        <a:bodyPr/>
        <a:lstStyle/>
        <a:p>
          <a:endParaRPr lang="id-ID"/>
        </a:p>
      </dgm:t>
    </dgm:pt>
    <dgm:pt modelId="{B8392E41-DFBC-49DB-A5C5-7DAD4F672041}" type="sibTrans" cxnId="{950367F5-405C-4838-B23E-8136A8D11394}">
      <dgm:prSet/>
      <dgm:spPr/>
      <dgm:t>
        <a:bodyPr/>
        <a:lstStyle/>
        <a:p>
          <a:endParaRPr lang="id-ID"/>
        </a:p>
      </dgm:t>
    </dgm:pt>
    <dgm:pt modelId="{98E654CE-8D90-4877-A52E-9488C7D3E031}">
      <dgm:prSet/>
      <dgm:spPr/>
      <dgm:t>
        <a:bodyPr/>
        <a:lstStyle/>
        <a:p>
          <a:r>
            <a:rPr lang="sv-SE" b="1" dirty="0" smtClean="0"/>
            <a:t>Penjualan barang yang tergolong sangat mewah. </a:t>
          </a:r>
          <a:endParaRPr lang="sv-SE" b="1" dirty="0"/>
        </a:p>
      </dgm:t>
    </dgm:pt>
    <dgm:pt modelId="{AA3B619D-6EE3-4A38-B389-4AE8CE38BECD}" type="parTrans" cxnId="{21668120-A867-4DC0-9593-4302E70FAD56}">
      <dgm:prSet/>
      <dgm:spPr/>
      <dgm:t>
        <a:bodyPr/>
        <a:lstStyle/>
        <a:p>
          <a:endParaRPr lang="id-ID"/>
        </a:p>
      </dgm:t>
    </dgm:pt>
    <dgm:pt modelId="{1C68515B-874C-4BF1-85A0-2283231ABE58}" type="sibTrans" cxnId="{21668120-A867-4DC0-9593-4302E70FAD56}">
      <dgm:prSet/>
      <dgm:spPr/>
      <dgm:t>
        <a:bodyPr/>
        <a:lstStyle/>
        <a:p>
          <a:endParaRPr lang="id-ID"/>
        </a:p>
      </dgm:t>
    </dgm:pt>
    <dgm:pt modelId="{80E8FB23-C3E7-43FE-92DE-9559C8CE82CE}" type="pres">
      <dgm:prSet presAssocID="{87526CFD-EE07-454B-8FA5-5CB8A4F704BC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id-ID"/>
        </a:p>
      </dgm:t>
    </dgm:pt>
    <dgm:pt modelId="{53D31160-0F4D-4671-9B2A-5593056E51D5}" type="pres">
      <dgm:prSet presAssocID="{FD571365-B44E-4B62-A4B1-1E5C57A26B9D}" presName="Accent1" presStyleCnt="0"/>
      <dgm:spPr/>
    </dgm:pt>
    <dgm:pt modelId="{FF2614CE-B047-484A-AD31-42758E547B68}" type="pres">
      <dgm:prSet presAssocID="{FD571365-B44E-4B62-A4B1-1E5C57A26B9D}" presName="Accent" presStyleLbl="node1" presStyleIdx="0" presStyleCnt="1"/>
      <dgm:spPr/>
    </dgm:pt>
    <dgm:pt modelId="{39B2F915-B18A-44BB-8D37-9B87CB537F7D}" type="pres">
      <dgm:prSet presAssocID="{FD571365-B44E-4B62-A4B1-1E5C57A26B9D}" presName="Child1" presStyleLbl="revTx" presStyleIdx="0" presStyleCnt="2" custScaleX="98578" custScaleY="14747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719B5109-3C53-4031-9B92-A838000D56A5}" type="pres">
      <dgm:prSet presAssocID="{FD571365-B44E-4B62-A4B1-1E5C57A26B9D}" presName="Parent1" presStyleLbl="revTx" presStyleIdx="1" presStyleCnt="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950367F5-405C-4838-B23E-8136A8D11394}" srcId="{FD571365-B44E-4B62-A4B1-1E5C57A26B9D}" destId="{5DF2C3C0-4F66-4132-BE32-30777C4706C4}" srcOrd="5" destOrd="0" parTransId="{D81E0EB8-4F2B-4EFA-9E43-91FF67AFDDD2}" sibTransId="{B8392E41-DFBC-49DB-A5C5-7DAD4F672041}"/>
    <dgm:cxn modelId="{81C3A189-EE77-473B-89F1-F60435F95CC9}" srcId="{FD571365-B44E-4B62-A4B1-1E5C57A26B9D}" destId="{AD519C21-446D-4C75-B6D0-A612DDE7E324}" srcOrd="1" destOrd="0" parTransId="{101538AC-4CB2-41E3-8630-70F858DB0FA3}" sibTransId="{2F1CF00D-A19F-417B-8781-5E451282E99F}"/>
    <dgm:cxn modelId="{E791B678-551F-457D-827A-069CEBF3A07F}" type="presOf" srcId="{87526CFD-EE07-454B-8FA5-5CB8A4F704BC}" destId="{80E8FB23-C3E7-43FE-92DE-9559C8CE82CE}" srcOrd="0" destOrd="0" presId="urn:microsoft.com/office/officeart/2009/layout/CircleArrowProcess"/>
    <dgm:cxn modelId="{2CD98C52-E5AD-4099-8158-CBAB88D17569}" type="presOf" srcId="{98E654CE-8D90-4877-A52E-9488C7D3E031}" destId="{39B2F915-B18A-44BB-8D37-9B87CB537F7D}" srcOrd="0" destOrd="4" presId="urn:microsoft.com/office/officeart/2009/layout/CircleArrowProcess"/>
    <dgm:cxn modelId="{E8B33095-40CD-4A6C-9B56-921CB9CAC76C}" type="presOf" srcId="{27F23D24-B455-4A98-8844-EA52DB8130D5}" destId="{39B2F915-B18A-44BB-8D37-9B87CB537F7D}" srcOrd="0" destOrd="0" presId="urn:microsoft.com/office/officeart/2009/layout/CircleArrowProcess"/>
    <dgm:cxn modelId="{4726A77B-636A-4507-AE22-3BAFD2D4F62A}" type="presOf" srcId="{FD571365-B44E-4B62-A4B1-1E5C57A26B9D}" destId="{719B5109-3C53-4031-9B92-A838000D56A5}" srcOrd="0" destOrd="0" presId="urn:microsoft.com/office/officeart/2009/layout/CircleArrowProcess"/>
    <dgm:cxn modelId="{9B3F506F-FFDB-4ED6-A3CD-2EB67B8AF4DD}" type="presOf" srcId="{D1A36BE2-CB5B-408C-A11D-8334FB500E60}" destId="{39B2F915-B18A-44BB-8D37-9B87CB537F7D}" srcOrd="0" destOrd="2" presId="urn:microsoft.com/office/officeart/2009/layout/CircleArrowProcess"/>
    <dgm:cxn modelId="{1AA47838-3F16-439E-AA6B-D422F6A6C4D4}" srcId="{FD571365-B44E-4B62-A4B1-1E5C57A26B9D}" destId="{D1A36BE2-CB5B-408C-A11D-8334FB500E60}" srcOrd="2" destOrd="0" parTransId="{34E9E9B5-2640-4632-BDA3-82AEA7CF13EE}" sibTransId="{EDF0A72B-44BF-4F5B-AB3E-85345E8DD6EF}"/>
    <dgm:cxn modelId="{21668120-A867-4DC0-9593-4302E70FAD56}" srcId="{FD571365-B44E-4B62-A4B1-1E5C57A26B9D}" destId="{98E654CE-8D90-4877-A52E-9488C7D3E031}" srcOrd="4" destOrd="0" parTransId="{AA3B619D-6EE3-4A38-B389-4AE8CE38BECD}" sibTransId="{1C68515B-874C-4BF1-85A0-2283231ABE58}"/>
    <dgm:cxn modelId="{8A2B91F2-4161-42ED-A598-DA78C36DD74C}" type="presOf" srcId="{5DF2C3C0-4F66-4132-BE32-30777C4706C4}" destId="{39B2F915-B18A-44BB-8D37-9B87CB537F7D}" srcOrd="0" destOrd="5" presId="urn:microsoft.com/office/officeart/2009/layout/CircleArrowProcess"/>
    <dgm:cxn modelId="{D5C8917E-C475-4D4A-91C9-67D2E64727AB}" srcId="{FD571365-B44E-4B62-A4B1-1E5C57A26B9D}" destId="{2821F027-6432-45A7-AE64-80A80CC921E9}" srcOrd="3" destOrd="0" parTransId="{C1DF9C5D-B370-474E-950F-354775B21C6A}" sibTransId="{8156A2AF-9144-4FAD-9337-CF9C451ADF7D}"/>
    <dgm:cxn modelId="{26D7161B-398F-490E-99C8-6203681B6ACA}" type="presOf" srcId="{AD519C21-446D-4C75-B6D0-A612DDE7E324}" destId="{39B2F915-B18A-44BB-8D37-9B87CB537F7D}" srcOrd="0" destOrd="1" presId="urn:microsoft.com/office/officeart/2009/layout/CircleArrowProcess"/>
    <dgm:cxn modelId="{F6251103-1F48-4C18-BB6E-BCFFBF968BA4}" srcId="{87526CFD-EE07-454B-8FA5-5CB8A4F704BC}" destId="{FD571365-B44E-4B62-A4B1-1E5C57A26B9D}" srcOrd="0" destOrd="0" parTransId="{0DBBA28D-E25C-4B49-A342-2017B6D65538}" sibTransId="{E7FC6727-9391-48A2-9E9E-E98BCD6E1CF8}"/>
    <dgm:cxn modelId="{FA773A8C-5E57-4A05-88D4-033E42DB4132}" type="presOf" srcId="{2821F027-6432-45A7-AE64-80A80CC921E9}" destId="{39B2F915-B18A-44BB-8D37-9B87CB537F7D}" srcOrd="0" destOrd="3" presId="urn:microsoft.com/office/officeart/2009/layout/CircleArrowProcess"/>
    <dgm:cxn modelId="{6C3D4E5F-F0E7-448F-9745-4A18DDE0C60B}" srcId="{FD571365-B44E-4B62-A4B1-1E5C57A26B9D}" destId="{27F23D24-B455-4A98-8844-EA52DB8130D5}" srcOrd="0" destOrd="0" parTransId="{641F6D28-7BB7-42AB-A07C-58A7F6E726FB}" sibTransId="{1CE5AAE5-943D-469C-BC2E-A65A7C3FFA32}"/>
    <dgm:cxn modelId="{87576C7F-85BB-43E2-9093-3C403B74C5E9}" type="presParOf" srcId="{80E8FB23-C3E7-43FE-92DE-9559C8CE82CE}" destId="{53D31160-0F4D-4671-9B2A-5593056E51D5}" srcOrd="0" destOrd="0" presId="urn:microsoft.com/office/officeart/2009/layout/CircleArrowProcess"/>
    <dgm:cxn modelId="{83D87374-7B42-4567-BE79-C9B67224D309}" type="presParOf" srcId="{53D31160-0F4D-4671-9B2A-5593056E51D5}" destId="{FF2614CE-B047-484A-AD31-42758E547B68}" srcOrd="0" destOrd="0" presId="urn:microsoft.com/office/officeart/2009/layout/CircleArrowProcess"/>
    <dgm:cxn modelId="{91F2F944-8781-458C-A4F4-74718E8347BA}" type="presParOf" srcId="{80E8FB23-C3E7-43FE-92DE-9559C8CE82CE}" destId="{39B2F915-B18A-44BB-8D37-9B87CB537F7D}" srcOrd="1" destOrd="0" presId="urn:microsoft.com/office/officeart/2009/layout/CircleArrowProcess"/>
    <dgm:cxn modelId="{B8EB42F0-2019-430F-BFFB-4CB31A0FFA07}" type="presParOf" srcId="{80E8FB23-C3E7-43FE-92DE-9559C8CE82CE}" destId="{719B5109-3C53-4031-9B92-A838000D56A5}" srcOrd="2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2614CE-B047-484A-AD31-42758E547B68}">
      <dsp:nvSpPr>
        <dsp:cNvPr id="0" name=""/>
        <dsp:cNvSpPr/>
      </dsp:nvSpPr>
      <dsp:spPr>
        <a:xfrm>
          <a:off x="145156" y="0"/>
          <a:ext cx="4607486" cy="4608512"/>
        </a:xfrm>
        <a:prstGeom prst="circularArrow">
          <a:avLst>
            <a:gd name="adj1" fmla="val 10980"/>
            <a:gd name="adj2" fmla="val 1142322"/>
            <a:gd name="adj3" fmla="val 9000000"/>
            <a:gd name="adj4" fmla="val 10800000"/>
            <a:gd name="adj5" fmla="val 125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9B2F915-B18A-44BB-8D37-9B87CB537F7D}">
      <dsp:nvSpPr>
        <dsp:cNvPr id="0" name=""/>
        <dsp:cNvSpPr/>
      </dsp:nvSpPr>
      <dsp:spPr>
        <a:xfrm>
          <a:off x="4773038" y="936109"/>
          <a:ext cx="2725617" cy="2719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1000" b="1" kern="1200" dirty="0" smtClean="0"/>
            <a:t>Badan usaha</a:t>
          </a:r>
          <a:endParaRPr lang="id-ID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1000" b="1" kern="1200" dirty="0" smtClean="0"/>
            <a:t>Agen Tunggal Pemegang Merek (ATPM), Agen Pemegang Merek (APM), dan importir umum kendaraan bermotor</a:t>
          </a:r>
          <a:endParaRPr lang="id-ID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1000" b="1" kern="1200" dirty="0" smtClean="0"/>
            <a:t>Badan usaha yang bergerak dalam bidang usaha industri baja</a:t>
          </a:r>
          <a:endParaRPr lang="id-ID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1000" b="1" kern="1200" dirty="0" smtClean="0"/>
            <a:t>Produsen atau importir bahan bakar minyak</a:t>
          </a:r>
          <a:endParaRPr lang="id-ID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v-SE" sz="1000" b="1" kern="1200" dirty="0" smtClean="0"/>
            <a:t>Penjualan barang yang tergolong sangat mewah. </a:t>
          </a:r>
          <a:endParaRPr lang="sv-SE" sz="1000" b="1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1000" b="1" kern="1200" dirty="0" smtClean="0"/>
            <a:t>Pedagang pengumpul</a:t>
          </a:r>
          <a:endParaRPr lang="id-ID" sz="1000" kern="1200" dirty="0"/>
        </a:p>
      </dsp:txBody>
      <dsp:txXfrm>
        <a:off x="4773038" y="936109"/>
        <a:ext cx="2725617" cy="2719240"/>
      </dsp:txXfrm>
    </dsp:sp>
    <dsp:sp modelId="{719B5109-3C53-4031-9B92-A838000D56A5}">
      <dsp:nvSpPr>
        <dsp:cNvPr id="0" name=""/>
        <dsp:cNvSpPr/>
      </dsp:nvSpPr>
      <dsp:spPr>
        <a:xfrm>
          <a:off x="1162652" y="1668281"/>
          <a:ext cx="2571020" cy="12853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100" kern="1200" dirty="0" smtClean="0"/>
            <a:t>Wp/perusahaan swasta yg wajib memungut PPh 22</a:t>
          </a:r>
          <a:endParaRPr lang="id-ID" sz="2100" kern="1200" dirty="0"/>
        </a:p>
      </dsp:txBody>
      <dsp:txXfrm>
        <a:off x="1162652" y="1668281"/>
        <a:ext cx="2571020" cy="12853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9768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4000" cy="884466"/>
          </a:xfrm>
          <a:prstGeom prst="rect">
            <a:avLst/>
          </a:prstGeom>
        </p:spPr>
        <p:txBody>
          <a:bodyPr anchor="ctr"/>
          <a:lstStyle>
            <a:lvl1pPr algn="l">
              <a:defRPr/>
            </a:lvl1pPr>
          </a:lstStyle>
          <a:p>
            <a:r>
              <a:rPr lang="en-US" altLang="ko-KR" dirty="0" smtClean="0"/>
              <a:t> Click to edit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6943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 dirty="0" smtClean="0"/>
              <a:t>Click to edit title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F8C5CDB-1AEF-4522-8EAF-CE1F4E5D863E}" type="datetimeFigureOut">
              <a:rPr lang="ko-KR" altLang="en-US" smtClean="0"/>
              <a:t>2018-05-02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83B0A39C-9AA3-4A83-82D7-24ADE08503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9806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6948264" cy="884466"/>
          </a:xfrm>
          <a:prstGeom prst="rect">
            <a:avLst/>
          </a:prstGeom>
        </p:spPr>
        <p:txBody>
          <a:bodyPr anchor="ctr"/>
          <a:lstStyle>
            <a:lvl1pPr algn="l">
              <a:defRPr/>
            </a:lvl1pPr>
          </a:lstStyle>
          <a:p>
            <a:r>
              <a:rPr lang="en-US" altLang="ko-KR" dirty="0" smtClean="0"/>
              <a:t>Click to edit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F8C5CDB-1AEF-4522-8EAF-CE1F4E5D863E}" type="datetimeFigureOut">
              <a:rPr lang="ko-KR" altLang="en-US" smtClean="0"/>
              <a:t>2018-05-02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83B0A39C-9AA3-4A83-82D7-24ADE08503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6615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anchor="ctr"/>
          <a:lstStyle>
            <a:lvl1pPr algn="l">
              <a:defRPr/>
            </a:lvl1pPr>
          </a:lstStyle>
          <a:p>
            <a:r>
              <a:rPr lang="en-US" altLang="ko-KR" dirty="0" smtClean="0"/>
              <a:t>Click to edit title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F8C5CDB-1AEF-4522-8EAF-CE1F4E5D863E}" type="datetimeFigureOut">
              <a:rPr lang="ko-KR" altLang="en-US" smtClean="0"/>
              <a:t>2018-05-02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83B0A39C-9AA3-4A83-82D7-24ADE08503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7851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216"/>
            <a:ext cx="6948264" cy="857250"/>
          </a:xfrm>
          <a:prstGeom prst="rect">
            <a:avLst/>
          </a:prstGeo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F8C5CDB-1AEF-4522-8EAF-CE1F4E5D863E}" type="datetimeFigureOut">
              <a:rPr lang="ko-KR" altLang="en-US" smtClean="0"/>
              <a:t>2018-05-02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83B0A39C-9AA3-4A83-82D7-24ADE08503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104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F8C5CDB-1AEF-4522-8EAF-CE1F4E5D863E}" type="datetimeFigureOut">
              <a:rPr lang="ko-KR" altLang="en-US" smtClean="0"/>
              <a:t>2018-05-02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83B0A39C-9AA3-4A83-82D7-24ADE08503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7280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F8C5CDB-1AEF-4522-8EAF-CE1F4E5D863E}" type="datetimeFigureOut">
              <a:rPr lang="ko-KR" altLang="en-US" smtClean="0"/>
              <a:t>2018-05-02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83B0A39C-9AA3-4A83-82D7-24ADE08503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7004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F8C5CDB-1AEF-4522-8EAF-CE1F4E5D863E}" type="datetimeFigureOut">
              <a:rPr lang="ko-KR" altLang="en-US" smtClean="0"/>
              <a:t>2018-05-02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83B0A39C-9AA3-4A83-82D7-24ADE08503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359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216"/>
            <a:ext cx="6948264" cy="857250"/>
          </a:xfrm>
          <a:prstGeom prst="rect">
            <a:avLst/>
          </a:prstGeo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F8C5CDB-1AEF-4522-8EAF-CE1F4E5D863E}" type="datetimeFigureOut">
              <a:rPr lang="ko-KR" altLang="en-US" smtClean="0"/>
              <a:t>2018-05-02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83B0A39C-9AA3-4A83-82D7-24ADE08503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5552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  <a:prstGeom prst="rect">
            <a:avLst/>
          </a:prstGeom>
        </p:spPr>
        <p:txBody>
          <a:bodyPr vert="eaVert"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F8C5CDB-1AEF-4522-8EAF-CE1F4E5D863E}" type="datetimeFigureOut">
              <a:rPr lang="ko-KR" altLang="en-US" smtClean="0"/>
              <a:t>2018-05-02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83B0A39C-9AA3-4A83-82D7-24ADE08503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3033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2391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36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free-powerpoint-templates-design.com/free-powerpoint-templates-design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nline-pajak.com/id/npwp-bagi-wajib-pajak-badan-wpb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hlinkClick r:id="rId2"/>
          </p:cNvPr>
          <p:cNvSpPr txBox="1"/>
          <p:nvPr/>
        </p:nvSpPr>
        <p:spPr>
          <a:xfrm>
            <a:off x="0" y="4844068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ALLPPT.com _ Free PowerPoint Templates, Diagrams and Charts</a:t>
            </a:r>
            <a:endParaRPr lang="ko-KR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73532" y="3108273"/>
            <a:ext cx="396044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id-ID" altLang="ko-KR" sz="1000" b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Present by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altLang="ko-KR" sz="1000" b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Wulan Indri Widiar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altLang="ko-KR" sz="1000" b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 w.wulanindri@yahoo.com</a:t>
            </a:r>
            <a:r>
              <a:rPr kumimoji="0" lang="en-US" altLang="ko-KR" sz="1000" b="1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    </a:t>
            </a:r>
            <a:endParaRPr kumimoji="0" lang="en-US" altLang="ko-KR" sz="1000" b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"/>
          <p:cNvSpPr txBox="1">
            <a:spLocks noChangeArrowheads="1"/>
          </p:cNvSpPr>
          <p:nvPr/>
        </p:nvSpPr>
        <p:spPr bwMode="auto">
          <a:xfrm>
            <a:off x="2573532" y="1779662"/>
            <a:ext cx="3960440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id-ID" altLang="ko-KR" sz="2200" b="1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Adm. Pajak</a:t>
            </a:r>
          </a:p>
          <a:p>
            <a:pPr algn="ctr"/>
            <a:r>
              <a:rPr lang="id-ID" altLang="ko-K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PPh pasal 22</a:t>
            </a:r>
            <a:endParaRPr lang="en-US" altLang="ko-KR" sz="2800" b="1" dirty="0" smtClean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187" y="1133071"/>
            <a:ext cx="245130" cy="326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47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0"/>
            <a:ext cx="8460432" cy="884466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id-ID" altLang="ko-KR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SUB PEMBAHASAN</a:t>
            </a:r>
            <a:endParaRPr lang="ko-KR" altLang="en-US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403648" y="1131590"/>
            <a:ext cx="7283152" cy="3394472"/>
          </a:xfrm>
        </p:spPr>
        <p:txBody>
          <a:bodyPr>
            <a:normAutofit/>
          </a:bodyPr>
          <a:lstStyle/>
          <a:p>
            <a:r>
              <a:rPr lang="id-ID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Definisi PPh 22</a:t>
            </a:r>
          </a:p>
          <a:p>
            <a:r>
              <a:rPr lang="id-ID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Dasar Peraturan PPh 22</a:t>
            </a:r>
          </a:p>
          <a:p>
            <a:r>
              <a:rPr lang="id-ID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Objek dan Tarif PPh pasal 22</a:t>
            </a:r>
          </a:p>
          <a:p>
            <a:r>
              <a:rPr lang="id-ID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Perhitungan PPh 22</a:t>
            </a:r>
          </a:p>
          <a:p>
            <a:r>
              <a:rPr lang="id-ID" altLang="ko-KR" sz="20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Case</a:t>
            </a:r>
          </a:p>
          <a:p>
            <a:endParaRPr lang="ko-KR" altLang="en-US" sz="2000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0594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0"/>
            <a:ext cx="8460432" cy="884466"/>
          </a:xfrm>
        </p:spPr>
        <p:txBody>
          <a:bodyPr/>
          <a:lstStyle/>
          <a:p>
            <a:r>
              <a:rPr lang="id-ID" dirty="0" smtClean="0"/>
              <a:t>INTRODUCTION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9632" y="1131590"/>
            <a:ext cx="7632848" cy="3463033"/>
          </a:xfrm>
        </p:spPr>
        <p:txBody>
          <a:bodyPr/>
          <a:lstStyle/>
          <a:p>
            <a:pPr marL="0" indent="0">
              <a:buNone/>
            </a:pPr>
            <a:endParaRPr lang="id-ID" sz="2200" dirty="0"/>
          </a:p>
        </p:txBody>
      </p:sp>
      <p:sp>
        <p:nvSpPr>
          <p:cNvPr id="4" name="Rectangle 3"/>
          <p:cNvSpPr/>
          <p:nvPr/>
        </p:nvSpPr>
        <p:spPr>
          <a:xfrm>
            <a:off x="1205176" y="1131590"/>
            <a:ext cx="734481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d-ID" sz="2200" dirty="0"/>
              <a:t>PPh Pasal 22 atau Pajak Penghasilan Pasal 22 </a:t>
            </a:r>
            <a:r>
              <a:rPr lang="id-ID" sz="2200" dirty="0" smtClean="0"/>
              <a:t>dikenakan </a:t>
            </a:r>
            <a:r>
              <a:rPr lang="id-ID" sz="2200" dirty="0"/>
              <a:t>kepada badan-badan usaha tertentu, baik milik </a:t>
            </a:r>
            <a:endParaRPr lang="id-ID" sz="2200" dirty="0" smtClean="0"/>
          </a:p>
          <a:p>
            <a:pPr algn="just"/>
            <a:r>
              <a:rPr lang="id-ID" sz="2200" dirty="0" smtClean="0"/>
              <a:t>pemerintah </a:t>
            </a:r>
            <a:r>
              <a:rPr lang="id-ID" sz="2200" dirty="0"/>
              <a:t>maupun swasta yang melakukan kegiatan </a:t>
            </a:r>
            <a:endParaRPr lang="id-ID" sz="2200" dirty="0" smtClean="0"/>
          </a:p>
          <a:p>
            <a:pPr algn="just"/>
            <a:r>
              <a:rPr lang="id-ID" sz="2200" dirty="0" smtClean="0"/>
              <a:t>perdagangan </a:t>
            </a:r>
            <a:r>
              <a:rPr lang="id-ID" sz="2200" dirty="0"/>
              <a:t>ekspor, impor dan re-impor. </a:t>
            </a:r>
            <a:endParaRPr lang="id-ID" sz="2200" dirty="0" smtClean="0"/>
          </a:p>
          <a:p>
            <a:pPr algn="just"/>
            <a:r>
              <a:rPr lang="id-ID" sz="2200" dirty="0" smtClean="0"/>
              <a:t>Melalui </a:t>
            </a:r>
            <a:r>
              <a:rPr lang="id-ID" sz="2200" dirty="0"/>
              <a:t>penerbitan peraturan No. 90/PMK.03/2015, </a:t>
            </a:r>
            <a:endParaRPr lang="id-ID" sz="2200" dirty="0" smtClean="0"/>
          </a:p>
          <a:p>
            <a:pPr algn="just"/>
            <a:r>
              <a:rPr lang="id-ID" sz="2200" dirty="0" smtClean="0"/>
              <a:t>pemerintah </a:t>
            </a:r>
            <a:r>
              <a:rPr lang="id-ID" sz="2200" dirty="0"/>
              <a:t>melebarkan badan-badan yang berhak </a:t>
            </a:r>
            <a:endParaRPr lang="id-ID" sz="2200" dirty="0" smtClean="0"/>
          </a:p>
          <a:p>
            <a:pPr algn="just"/>
            <a:r>
              <a:rPr lang="id-ID" sz="2200" dirty="0" smtClean="0"/>
              <a:t>memungut </a:t>
            </a:r>
            <a:r>
              <a:rPr lang="id-ID" sz="2200" dirty="0"/>
              <a:t>PPh Pasal 22 yaitu menjadi wajib pajak </a:t>
            </a:r>
            <a:endParaRPr lang="id-ID" sz="2200" dirty="0" smtClean="0"/>
          </a:p>
          <a:p>
            <a:pPr algn="just"/>
            <a:r>
              <a:rPr lang="id-ID" sz="2200" dirty="0" smtClean="0"/>
              <a:t>badan </a:t>
            </a:r>
            <a:r>
              <a:rPr lang="id-ID" sz="2200" dirty="0"/>
              <a:t>yang melakukan penjualan barang yang </a:t>
            </a:r>
            <a:endParaRPr lang="id-ID" sz="2200" dirty="0" smtClean="0"/>
          </a:p>
          <a:p>
            <a:pPr algn="just"/>
            <a:r>
              <a:rPr lang="id-ID" sz="2200" dirty="0" smtClean="0"/>
              <a:t>tergolong </a:t>
            </a:r>
            <a:r>
              <a:rPr lang="id-ID" sz="2200" dirty="0"/>
              <a:t>sangat mewah.</a:t>
            </a:r>
          </a:p>
        </p:txBody>
      </p:sp>
    </p:spTree>
    <p:extLst>
      <p:ext uri="{BB962C8B-B14F-4D97-AF65-F5344CB8AC3E}">
        <p14:creationId xmlns:p14="http://schemas.microsoft.com/office/powerpoint/2010/main" val="3032867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0"/>
            <a:ext cx="8532440" cy="884466"/>
          </a:xfrm>
        </p:spPr>
        <p:txBody>
          <a:bodyPr/>
          <a:lstStyle/>
          <a:p>
            <a:r>
              <a:rPr lang="id-ID" dirty="0" smtClean="0"/>
              <a:t>DEFINISI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Menurut UU PPh Nomor 36 Tahun 2008</a:t>
            </a:r>
            <a:endParaRPr lang="id-ID" dirty="0"/>
          </a:p>
        </p:txBody>
      </p:sp>
      <p:sp>
        <p:nvSpPr>
          <p:cNvPr id="4" name="Pentagon 3"/>
          <p:cNvSpPr/>
          <p:nvPr/>
        </p:nvSpPr>
        <p:spPr>
          <a:xfrm>
            <a:off x="2267744" y="1779662"/>
            <a:ext cx="5040560" cy="3130646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“</a:t>
            </a:r>
            <a:r>
              <a:rPr lang="id-ID" b="1" dirty="0"/>
              <a:t>B</a:t>
            </a:r>
            <a:r>
              <a:rPr lang="id-ID" b="1" dirty="0" smtClean="0"/>
              <a:t>entuk </a:t>
            </a:r>
            <a:r>
              <a:rPr lang="id-ID" b="1" dirty="0"/>
              <a:t>pemotongan atau pemungutan pajak yang dilakukan </a:t>
            </a:r>
            <a:r>
              <a:rPr lang="id-ID" b="1" dirty="0" smtClean="0"/>
              <a:t>satu </a:t>
            </a:r>
            <a:r>
              <a:rPr lang="id-ID" b="1" dirty="0"/>
              <a:t>pihak </a:t>
            </a:r>
            <a:r>
              <a:rPr lang="id-ID" b="1" dirty="0" smtClean="0"/>
              <a:t>terhadap </a:t>
            </a:r>
            <a:r>
              <a:rPr lang="id-ID" b="1" dirty="0">
                <a:hlinkClick r:id="rId2"/>
              </a:rPr>
              <a:t>Wajib Pajak</a:t>
            </a:r>
            <a:r>
              <a:rPr lang="id-ID" b="1" dirty="0"/>
              <a:t> dan berkaitan dengan kegiatan perdagangan </a:t>
            </a:r>
            <a:endParaRPr lang="id-ID" b="1" dirty="0" smtClean="0"/>
          </a:p>
          <a:p>
            <a:pPr algn="ctr"/>
            <a:r>
              <a:rPr lang="id-ID" b="1" dirty="0" smtClean="0"/>
              <a:t>barang</a:t>
            </a:r>
            <a:r>
              <a:rPr lang="id-ID" dirty="0" smtClean="0"/>
              <a:t>”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462988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PEMUNGUTAN PPh 22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16" y="1200151"/>
            <a:ext cx="7571184" cy="3394472"/>
          </a:xfrm>
        </p:spPr>
        <p:txBody>
          <a:bodyPr/>
          <a:lstStyle/>
          <a:p>
            <a:pPr marL="0" indent="0">
              <a:buNone/>
            </a:pPr>
            <a:r>
              <a:rPr lang="id-ID" sz="1800" dirty="0" smtClean="0"/>
              <a:t>Bendahara dan badan-badan yang memungut PPh pasal 22 sebesar 1,5% </a:t>
            </a:r>
          </a:p>
          <a:p>
            <a:pPr marL="0" indent="0">
              <a:buNone/>
            </a:pPr>
            <a:r>
              <a:rPr lang="id-ID" sz="1800" dirty="0" smtClean="0"/>
              <a:t>Dari pembelian:</a:t>
            </a:r>
          </a:p>
          <a:p>
            <a:pPr>
              <a:buFont typeface="+mj-lt"/>
              <a:buAutoNum type="arabicPeriod"/>
            </a:pPr>
            <a:r>
              <a:rPr lang="id-ID" sz="1800" b="1" dirty="0"/>
              <a:t>Bank Devisa dan Direktorat Jenderal Bea dan Cukai (DJBC)</a:t>
            </a:r>
            <a:r>
              <a:rPr lang="id-ID" sz="1800" dirty="0"/>
              <a:t> atas objek PPh Pasal 22 impor barang</a:t>
            </a:r>
            <a:r>
              <a:rPr lang="id-ID" sz="1800" dirty="0" smtClean="0"/>
              <a:t>.</a:t>
            </a:r>
          </a:p>
          <a:p>
            <a:pPr>
              <a:buFont typeface="+mj-lt"/>
              <a:buAutoNum type="arabicPeriod"/>
            </a:pPr>
            <a:r>
              <a:rPr lang="id-ID" sz="1800" b="1" dirty="0"/>
              <a:t>Bendahara Pemerintah dan Kuasa Pengguna Anggaran (KPA) </a:t>
            </a:r>
            <a:r>
              <a:rPr lang="id-ID" sz="1800" dirty="0" smtClean="0"/>
              <a:t>sebagai </a:t>
            </a:r>
            <a:r>
              <a:rPr lang="id-ID" sz="1800" dirty="0"/>
              <a:t>pemungut pajak pada Pemerintah Pusat, Pemerintah Daerah, Instansi atau Lembaga Pemerintah dan lembaga-lembaga </a:t>
            </a:r>
            <a:r>
              <a:rPr lang="id-ID" sz="1800" dirty="0" smtClean="0"/>
              <a:t>negara   lainnya</a:t>
            </a:r>
            <a:r>
              <a:rPr lang="id-ID" sz="1800" dirty="0"/>
              <a:t>, berkenaan dengan pembayaran atas pembelian barang</a:t>
            </a:r>
            <a:r>
              <a:rPr lang="id-ID" sz="1800" dirty="0" smtClean="0"/>
              <a:t>.</a:t>
            </a:r>
          </a:p>
          <a:p>
            <a:pPr>
              <a:buFont typeface="+mj-lt"/>
              <a:buAutoNum type="arabicPeriod"/>
            </a:pPr>
            <a:r>
              <a:rPr lang="id-ID" sz="1800" b="1" dirty="0"/>
              <a:t>Bendahara pengeluaran</a:t>
            </a:r>
            <a:r>
              <a:rPr lang="id-ID" sz="1800" dirty="0"/>
              <a:t> berkenaan dengan pembayaran atas pembelian barang yang dilakukan dengan mekanisme uang persediaan (UP</a:t>
            </a:r>
            <a:r>
              <a:rPr lang="id-ID" sz="1800" dirty="0" smtClean="0"/>
              <a:t>).</a:t>
            </a:r>
          </a:p>
          <a:p>
            <a:pPr marL="0" indent="0">
              <a:buNone/>
            </a:pPr>
            <a:endParaRPr lang="id-ID" sz="1800" dirty="0" smtClean="0"/>
          </a:p>
          <a:p>
            <a:pPr>
              <a:buFont typeface="+mj-lt"/>
              <a:buAutoNum type="arabicPeriod"/>
            </a:pPr>
            <a:endParaRPr lang="id-ID" sz="1800" dirty="0"/>
          </a:p>
        </p:txBody>
      </p:sp>
    </p:spTree>
    <p:extLst>
      <p:ext uri="{BB962C8B-B14F-4D97-AF65-F5344CB8AC3E}">
        <p14:creationId xmlns:p14="http://schemas.microsoft.com/office/powerpoint/2010/main" val="39050370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24" y="1200150"/>
            <a:ext cx="7560840" cy="3459831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d-ID" sz="1600" b="1" dirty="0"/>
              <a:t>Kuasa Pengguna Anggaran (KPA)  </a:t>
            </a:r>
            <a:r>
              <a:rPr lang="id-ID" sz="1600" dirty="0"/>
              <a:t>atau pejabat penerbit Surat Perintah Membayar yang diberikan delegasi oleh Kuasa </a:t>
            </a:r>
            <a:r>
              <a:rPr lang="id-ID" sz="1600" dirty="0" smtClean="0"/>
              <a:t>Penggna </a:t>
            </a:r>
            <a:r>
              <a:rPr lang="id-ID" sz="1600" dirty="0"/>
              <a:t>Anggaran (KPA), berkenaan dengan pembayaran atas pembelian barang kepada pihak </a:t>
            </a:r>
            <a:r>
              <a:rPr lang="id-ID" sz="1600" dirty="0" smtClean="0"/>
              <a:t>    ketiga </a:t>
            </a:r>
            <a:r>
              <a:rPr lang="id-ID" sz="1600" dirty="0"/>
              <a:t>yang dilakukan dengan mekanisme pembayaran langsung (LS</a:t>
            </a:r>
            <a:r>
              <a:rPr lang="id-ID" sz="1600" dirty="0" smtClean="0"/>
              <a:t>).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1600" b="1" dirty="0"/>
              <a:t>Badan Usaha Milik Negara (BUMN)</a:t>
            </a:r>
            <a:r>
              <a:rPr lang="id-ID" sz="1600" dirty="0"/>
              <a:t>, yaitu badan usaha yang </a:t>
            </a:r>
            <a:r>
              <a:rPr lang="id-ID" sz="1600" dirty="0" smtClean="0"/>
              <a:t>seluruh    </a:t>
            </a:r>
            <a:r>
              <a:rPr lang="id-ID" sz="1600" dirty="0"/>
              <a:t>atau sebagian besar modalnya dimiliki oleh negara melalui penyertaan </a:t>
            </a:r>
            <a:r>
              <a:rPr lang="id-ID" sz="1600" dirty="0" smtClean="0"/>
              <a:t>  secara </a:t>
            </a:r>
            <a:r>
              <a:rPr lang="id-ID" sz="1600" dirty="0"/>
              <a:t>langsung yang berasal dari kekayaan negara </a:t>
            </a:r>
            <a:r>
              <a:rPr lang="id-ID" sz="1600" dirty="0" smtClean="0"/>
              <a:t>  yang </a:t>
            </a:r>
            <a:r>
              <a:rPr lang="id-ID" sz="1600" dirty="0"/>
              <a:t>dipisahkan</a:t>
            </a:r>
            <a:r>
              <a:rPr lang="id-ID" sz="16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1600" b="1" dirty="0"/>
              <a:t>Industri dan eksportir</a:t>
            </a:r>
            <a:r>
              <a:rPr lang="id-ID" sz="1600" dirty="0"/>
              <a:t> yang bergerak dalam sektor kehutanan, </a:t>
            </a:r>
            <a:r>
              <a:rPr lang="id-ID" sz="1600" dirty="0" smtClean="0"/>
              <a:t> perkebunan</a:t>
            </a:r>
            <a:r>
              <a:rPr lang="id-ID" sz="1600" dirty="0"/>
              <a:t>, pertanian, peternakan, dan perikanan, </a:t>
            </a:r>
            <a:r>
              <a:rPr lang="id-ID" sz="1600" dirty="0" smtClean="0"/>
              <a:t>ats pembelian bahan-bahan  </a:t>
            </a:r>
            <a:r>
              <a:rPr lang="id-ID" sz="1600" dirty="0"/>
              <a:t>dari pedagang pengumpul untuk keperluan industrinya atau ekspornya</a:t>
            </a:r>
            <a:r>
              <a:rPr lang="id-ID" sz="16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1600" b="1" dirty="0"/>
              <a:t>Industri atau badan usaha</a:t>
            </a:r>
            <a:r>
              <a:rPr lang="id-ID" sz="1600" dirty="0"/>
              <a:t> yang melakukan pembelian komoditas </a:t>
            </a:r>
            <a:r>
              <a:rPr lang="id-ID" sz="1600" dirty="0" smtClean="0"/>
              <a:t>        tambang </a:t>
            </a:r>
            <a:r>
              <a:rPr lang="id-ID" sz="1600" dirty="0"/>
              <a:t>batubara, mineral logam, dan mineral bukan logam, dari badan atau orang pribadi pemegang izin usaha pertambangan.</a:t>
            </a:r>
            <a:endParaRPr lang="id-ID" sz="1600" dirty="0" smtClean="0"/>
          </a:p>
          <a:p>
            <a:pPr marL="514350" indent="-514350">
              <a:buFont typeface="+mj-lt"/>
              <a:buAutoNum type="arabicPeriod"/>
            </a:pPr>
            <a:endParaRPr lang="id-ID" sz="1600" dirty="0"/>
          </a:p>
        </p:txBody>
      </p:sp>
    </p:spTree>
    <p:extLst>
      <p:ext uri="{BB962C8B-B14F-4D97-AF65-F5344CB8AC3E}">
        <p14:creationId xmlns:p14="http://schemas.microsoft.com/office/powerpoint/2010/main" val="57429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0"/>
            <a:ext cx="8532440" cy="884466"/>
          </a:xfrm>
        </p:spPr>
        <p:txBody>
          <a:bodyPr/>
          <a:lstStyle/>
          <a:p>
            <a:r>
              <a:rPr lang="id-ID" sz="1800" dirty="0"/>
              <a:t/>
            </a:r>
            <a:br>
              <a:rPr lang="id-ID" sz="1800" dirty="0"/>
            </a:br>
            <a:endParaRPr lang="id-ID" sz="1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3215490"/>
              </p:ext>
            </p:extLst>
          </p:nvPr>
        </p:nvGraphicFramePr>
        <p:xfrm>
          <a:off x="1043608" y="267494"/>
          <a:ext cx="7643812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27968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TARIF PPh 22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16" y="1200151"/>
            <a:ext cx="7571184" cy="3394472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id-ID" sz="1600" dirty="0"/>
              <a:t>Atas </a:t>
            </a:r>
            <a:r>
              <a:rPr lang="id-ID" sz="1600" b="1" dirty="0"/>
              <a:t>impor</a:t>
            </a:r>
            <a:r>
              <a:rPr lang="id-ID" sz="1600" dirty="0" smtClean="0"/>
              <a:t>:</a:t>
            </a:r>
          </a:p>
          <a:p>
            <a:r>
              <a:rPr lang="id-ID" sz="1600" dirty="0" smtClean="0"/>
              <a:t>Yang </a:t>
            </a:r>
            <a:r>
              <a:rPr lang="id-ID" sz="1600" dirty="0"/>
              <a:t>menggunakan Angka Pengenal Importir (API) = 2,5% x nilai </a:t>
            </a:r>
            <a:r>
              <a:rPr lang="id-ID" sz="1600" dirty="0" smtClean="0"/>
              <a:t>  impor</a:t>
            </a:r>
            <a:r>
              <a:rPr lang="id-ID" sz="1600" dirty="0"/>
              <a:t>;</a:t>
            </a:r>
          </a:p>
          <a:p>
            <a:r>
              <a:rPr lang="id-ID" sz="1600" dirty="0"/>
              <a:t>Non-API = 7,5% x nilai impor;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id-ID" sz="1600" dirty="0"/>
              <a:t>Atas </a:t>
            </a:r>
            <a:r>
              <a:rPr lang="id-ID" sz="1600" b="1" dirty="0"/>
              <a:t>pembelian barang yang dilakukan oleh DJPB, Bendahara </a:t>
            </a:r>
            <a:r>
              <a:rPr lang="id-ID" sz="1600" b="1" dirty="0" smtClean="0"/>
              <a:t>Pemerint, </a:t>
            </a:r>
            <a:r>
              <a:rPr lang="id-ID" sz="1600" b="1" dirty="0"/>
              <a:t>BUMN/BUMD</a:t>
            </a:r>
            <a:r>
              <a:rPr lang="id-ID" sz="1600" dirty="0"/>
              <a:t> = 1,5% x harga pembelian (tidak termasuk PPN dan tidak </a:t>
            </a:r>
            <a:r>
              <a:rPr lang="id-ID" sz="1600" dirty="0" smtClean="0"/>
              <a:t>  final.)</a:t>
            </a:r>
          </a:p>
          <a:p>
            <a:r>
              <a:rPr lang="id-ID" sz="1600" dirty="0"/>
              <a:t>Atas </a:t>
            </a:r>
            <a:r>
              <a:rPr lang="id-ID" sz="1600" b="1" dirty="0"/>
              <a:t>penjualan hasil produksi </a:t>
            </a:r>
            <a:r>
              <a:rPr lang="id-ID" sz="1600" dirty="0"/>
              <a:t>ditetapkan berdasarkan Keputusan Direktur Jenderal Pajak, yaitu:Kertas = 0,1% x DPP PPN (Tidak </a:t>
            </a:r>
            <a:r>
              <a:rPr lang="id-ID" sz="1600" dirty="0" smtClean="0"/>
              <a:t>Final</a:t>
            </a:r>
            <a:endParaRPr lang="id-ID" sz="1600" dirty="0"/>
          </a:p>
          <a:p>
            <a:r>
              <a:rPr lang="id-ID" sz="1600" dirty="0"/>
              <a:t>Semen = 0,25% x DPP PPN (Tidak Final)</a:t>
            </a:r>
          </a:p>
          <a:p>
            <a:r>
              <a:rPr lang="id-ID" sz="1600" dirty="0"/>
              <a:t>Baja = 0,3% x DPP PPN (Tidak Final)</a:t>
            </a:r>
          </a:p>
          <a:p>
            <a:r>
              <a:rPr lang="id-ID" sz="1600" dirty="0"/>
              <a:t>Otomotif = 0,45% x DPP P</a:t>
            </a:r>
          </a:p>
          <a:p>
            <a:pPr marL="0" indent="0">
              <a:buNone/>
            </a:pPr>
            <a:endParaRPr lang="id-ID" sz="1600" dirty="0"/>
          </a:p>
        </p:txBody>
      </p:sp>
    </p:spTree>
    <p:extLst>
      <p:ext uri="{BB962C8B-B14F-4D97-AF65-F5344CB8AC3E}">
        <p14:creationId xmlns:p14="http://schemas.microsoft.com/office/powerpoint/2010/main" val="2487839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24" y="1200151"/>
            <a:ext cx="7499176" cy="3394472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id-ID" sz="1600" dirty="0"/>
              <a:t>Atas </a:t>
            </a:r>
            <a:r>
              <a:rPr lang="id-ID" sz="1600" b="1" dirty="0"/>
              <a:t>pembelian bahan-bahan untuk keperluan industri</a:t>
            </a:r>
            <a:r>
              <a:rPr lang="id-ID" sz="1600" dirty="0"/>
              <a:t> atau ekspor dari </a:t>
            </a:r>
            <a:r>
              <a:rPr lang="id-ID" sz="1600" dirty="0" smtClean="0"/>
              <a:t>    pedagang </a:t>
            </a:r>
            <a:r>
              <a:rPr lang="id-ID" sz="1600" dirty="0"/>
              <a:t>pengumpul ditetapkan = 0,25% x harga pembelian (tidak termasuk </a:t>
            </a:r>
            <a:r>
              <a:rPr lang="id-ID" sz="1600" dirty="0" smtClean="0"/>
              <a:t>PPN)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id-ID" sz="1600" dirty="0"/>
              <a:t>Atas </a:t>
            </a:r>
            <a:r>
              <a:rPr lang="id-ID" sz="1600" b="1" dirty="0"/>
              <a:t>impor kedelai, gandum, dan tepung terigu oleh importir</a:t>
            </a:r>
            <a:r>
              <a:rPr lang="id-ID" sz="1600" dirty="0"/>
              <a:t> </a:t>
            </a:r>
            <a:r>
              <a:rPr lang="id-ID" sz="1600" dirty="0" smtClean="0"/>
              <a:t>yang     menggunakan </a:t>
            </a:r>
            <a:r>
              <a:rPr lang="id-ID" sz="1600" dirty="0"/>
              <a:t>API = 0,5% x nilai impor</a:t>
            </a:r>
            <a:r>
              <a:rPr lang="id-ID" sz="1600" dirty="0" smtClean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id-ID" sz="1600" dirty="0"/>
              <a:t>Untuk yang </a:t>
            </a:r>
            <a:r>
              <a:rPr lang="id-ID" sz="1600" b="1" dirty="0"/>
              <a:t>tidak memiliki NPWP dipotong 100% lebih tinggi</a:t>
            </a:r>
            <a:r>
              <a:rPr lang="id-ID" sz="1600" dirty="0"/>
              <a:t> dari tarif PPh Pasal 22.</a:t>
            </a:r>
            <a:endParaRPr lang="id-ID" sz="1600" dirty="0" smtClean="0"/>
          </a:p>
          <a:p>
            <a:pPr marL="0" indent="0">
              <a:buNone/>
            </a:pPr>
            <a:endParaRPr lang="id-ID" sz="1600" dirty="0"/>
          </a:p>
        </p:txBody>
      </p:sp>
    </p:spTree>
    <p:extLst>
      <p:ext uri="{BB962C8B-B14F-4D97-AF65-F5344CB8AC3E}">
        <p14:creationId xmlns:p14="http://schemas.microsoft.com/office/powerpoint/2010/main" val="3048736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0"/>
            <a:ext cx="8460432" cy="884466"/>
          </a:xfrm>
        </p:spPr>
        <p:txBody>
          <a:bodyPr/>
          <a:lstStyle/>
          <a:p>
            <a:r>
              <a:rPr lang="id-ID" dirty="0" smtClean="0"/>
              <a:t>Case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1200151"/>
            <a:ext cx="7715200" cy="3394472"/>
          </a:xfrm>
        </p:spPr>
        <p:txBody>
          <a:bodyPr/>
          <a:lstStyle/>
          <a:p>
            <a:r>
              <a:rPr lang="id-ID" sz="2000" dirty="0"/>
              <a:t>Pada tanggal 5 Juli 2017 PT XYZ mengimpor barang dari USA dengan harga faktur </a:t>
            </a:r>
            <a:r>
              <a:rPr lang="id-ID" sz="2000" dirty="0" smtClean="0"/>
              <a:t>US$20.000. </a:t>
            </a:r>
            <a:r>
              <a:rPr lang="id-ID" sz="2000" dirty="0"/>
              <a:t>Biaya asuransi </a:t>
            </a:r>
            <a:r>
              <a:rPr lang="id-ID" sz="2000" dirty="0" smtClean="0"/>
              <a:t>sebesar 3%   </a:t>
            </a:r>
            <a:r>
              <a:rPr lang="id-ID" sz="2000" dirty="0" smtClean="0"/>
              <a:t>dari </a:t>
            </a:r>
            <a:r>
              <a:rPr lang="id-ID" sz="2000" dirty="0"/>
              <a:t>nilai faktur, biaya angkut sebesar </a:t>
            </a:r>
            <a:r>
              <a:rPr lang="id-ID" sz="2000" dirty="0" smtClean="0"/>
              <a:t>10% </a:t>
            </a:r>
            <a:r>
              <a:rPr lang="id-ID" sz="2000" dirty="0"/>
              <a:t>dari nilai faktur.</a:t>
            </a:r>
          </a:p>
          <a:p>
            <a:r>
              <a:rPr lang="id-ID" sz="2000" dirty="0"/>
              <a:t>Ada pula bea masuk sebesar 15% dan bea masuk tambahan sebesar 10%. Asumsi US$1 = </a:t>
            </a:r>
            <a:r>
              <a:rPr lang="id-ID" sz="2000" dirty="0" smtClean="0"/>
              <a:t>Rp15.000</a:t>
            </a:r>
          </a:p>
          <a:p>
            <a:endParaRPr lang="id-ID" sz="2000" dirty="0"/>
          </a:p>
          <a:p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3255885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0"/>
            <a:ext cx="8532440" cy="884466"/>
          </a:xfrm>
        </p:spPr>
        <p:txBody>
          <a:bodyPr/>
          <a:lstStyle/>
          <a:p>
            <a:r>
              <a:rPr lang="id-ID" dirty="0" smtClean="0"/>
              <a:t>Try Me </a:t>
            </a:r>
            <a:r>
              <a:rPr lang="id-ID" dirty="0" smtClean="0">
                <a:sym typeface="Wingdings" panose="05000000000000000000" pitchFamily="2" charset="2"/>
              </a:rPr>
              <a:t>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24" y="1200151"/>
            <a:ext cx="7499176" cy="3394472"/>
          </a:xfrm>
        </p:spPr>
        <p:txBody>
          <a:bodyPr/>
          <a:lstStyle/>
          <a:p>
            <a:r>
              <a:rPr lang="id-ID" sz="2200" dirty="0"/>
              <a:t>PT . </a:t>
            </a:r>
            <a:r>
              <a:rPr lang="id-ID" sz="2200" dirty="0" smtClean="0"/>
              <a:t>JINJU </a:t>
            </a:r>
            <a:r>
              <a:rPr lang="id-ID" sz="2200" dirty="0"/>
              <a:t>adalah distributor tunggal </a:t>
            </a:r>
            <a:r>
              <a:rPr lang="id-ID" sz="2200" dirty="0" smtClean="0"/>
              <a:t>semen </a:t>
            </a:r>
            <a:r>
              <a:rPr lang="id-ID" sz="2200" i="1" dirty="0" smtClean="0"/>
              <a:t>Dua Roda </a:t>
            </a:r>
            <a:r>
              <a:rPr lang="id-ID" sz="2200" dirty="0" smtClean="0"/>
              <a:t>menjual </a:t>
            </a:r>
            <a:r>
              <a:rPr lang="id-ID" sz="2200" dirty="0"/>
              <a:t>semen kepada </a:t>
            </a:r>
            <a:r>
              <a:rPr lang="id-ID" sz="2200" dirty="0" smtClean="0"/>
              <a:t>TB. Doraemon seharga         Rp </a:t>
            </a:r>
            <a:r>
              <a:rPr lang="id-ID" sz="2200" dirty="0"/>
              <a:t>500.000.000 secara </a:t>
            </a:r>
            <a:r>
              <a:rPr lang="id-ID" sz="2200" dirty="0" smtClean="0"/>
              <a:t>tunai. Hitunglah PPh 22.</a:t>
            </a:r>
          </a:p>
          <a:p>
            <a:r>
              <a:rPr lang="id-ID" sz="2200" dirty="0" smtClean="0"/>
              <a:t>PT. KERTASSAKTI merupakan perusahaan kertas skala nasional. Pada tanggal 17 Januari 2018 menjual 3000 rim kertas dengan harga jual Rp 36.000/rim kepada   CV. MENTARI secara tunai. Hitunglah PPh 22 yang     harus dibayar jika terdapat potongan penjualan         sebesar 3% bagi pembeli.</a:t>
            </a:r>
          </a:p>
          <a:p>
            <a:endParaRPr lang="id-ID" sz="2200" dirty="0" smtClean="0"/>
          </a:p>
        </p:txBody>
      </p:sp>
    </p:spTree>
    <p:extLst>
      <p:ext uri="{BB962C8B-B14F-4D97-AF65-F5344CB8AC3E}">
        <p14:creationId xmlns:p14="http://schemas.microsoft.com/office/powerpoint/2010/main" val="1094252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0"/>
            <a:ext cx="8460432" cy="884466"/>
          </a:xfrm>
        </p:spPr>
        <p:txBody>
          <a:bodyPr/>
          <a:lstStyle/>
          <a:p>
            <a:r>
              <a:rPr lang="id-ID" dirty="0" smtClean="0"/>
              <a:t>Homework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24" y="1200151"/>
            <a:ext cx="7499176" cy="3394472"/>
          </a:xfrm>
        </p:spPr>
        <p:txBody>
          <a:bodyPr/>
          <a:lstStyle/>
          <a:p>
            <a:r>
              <a:rPr lang="id-ID" sz="2200" dirty="0"/>
              <a:t>PT. </a:t>
            </a:r>
            <a:r>
              <a:rPr lang="id-ID" sz="2200" dirty="0" smtClean="0"/>
              <a:t>DELL </a:t>
            </a:r>
            <a:r>
              <a:rPr lang="id-ID" sz="2200" dirty="0"/>
              <a:t>melakukan impor </a:t>
            </a:r>
            <a:r>
              <a:rPr lang="id-ID" sz="2200" i="1" dirty="0"/>
              <a:t>Air Conditioner (</a:t>
            </a:r>
            <a:r>
              <a:rPr lang="id-ID" sz="2200" dirty="0"/>
              <a:t>AC) sebanyak </a:t>
            </a:r>
            <a:r>
              <a:rPr lang="id-ID" sz="2200" dirty="0" smtClean="0"/>
              <a:t>1.000 </a:t>
            </a:r>
            <a:r>
              <a:rPr lang="id-ID" sz="2200" dirty="0"/>
              <a:t>unit dari Jepang dengan </a:t>
            </a:r>
            <a:r>
              <a:rPr lang="id-ID" sz="2200" dirty="0" smtClean="0"/>
              <a:t>harga barang       ¥ 10.000 </a:t>
            </a:r>
            <a:r>
              <a:rPr lang="id-ID" sz="2200" dirty="0"/>
              <a:t>per </a:t>
            </a:r>
            <a:r>
              <a:rPr lang="id-ID" sz="2200" dirty="0" smtClean="0"/>
              <a:t>unit. Biaya angkut 2% dari harga faktur dan biaya lain-lain berkaitan teknis sebesar 1%           dari harga faktur. </a:t>
            </a:r>
            <a:r>
              <a:rPr lang="id-ID" sz="2200" dirty="0"/>
              <a:t>A</a:t>
            </a:r>
            <a:r>
              <a:rPr lang="id-ID" sz="2200" dirty="0" smtClean="0"/>
              <a:t>tas </a:t>
            </a:r>
            <a:r>
              <a:rPr lang="id-ID" sz="2200" dirty="0"/>
              <a:t>impor </a:t>
            </a:r>
            <a:r>
              <a:rPr lang="id-ID" sz="2200" dirty="0" smtClean="0"/>
              <a:t>AC tersebut terdapat      </a:t>
            </a:r>
            <a:r>
              <a:rPr lang="id-ID" sz="2200" dirty="0"/>
              <a:t>Bea Masuk </a:t>
            </a:r>
            <a:r>
              <a:rPr lang="id-ID" sz="2200" dirty="0" smtClean="0"/>
              <a:t>15%. Bea masuk anti </a:t>
            </a:r>
            <a:r>
              <a:rPr lang="id-ID" sz="2200" i="1" dirty="0" smtClean="0"/>
              <a:t>dumping </a:t>
            </a:r>
            <a:r>
              <a:rPr lang="id-ID" sz="2200" dirty="0" smtClean="0"/>
              <a:t>10%.        Hitunglah PPh 22 terpotong.</a:t>
            </a:r>
          </a:p>
          <a:p>
            <a:pPr marL="0" indent="0">
              <a:buNone/>
            </a:pPr>
            <a:r>
              <a:rPr lang="id-ID" sz="2000" i="1" dirty="0" smtClean="0">
                <a:solidFill>
                  <a:srgbClr val="C00000"/>
                </a:solidFill>
              </a:rPr>
              <a:t>    (Asumsi </a:t>
            </a:r>
            <a:r>
              <a:rPr lang="id-ID" sz="2000" dirty="0">
                <a:solidFill>
                  <a:srgbClr val="C00000"/>
                </a:solidFill>
              </a:rPr>
              <a:t>¥ </a:t>
            </a:r>
            <a:r>
              <a:rPr lang="id-ID" sz="2000" dirty="0" smtClean="0">
                <a:solidFill>
                  <a:srgbClr val="C00000"/>
                </a:solidFill>
              </a:rPr>
              <a:t>1 = Rp 300,)</a:t>
            </a:r>
            <a:endParaRPr lang="id-ID" sz="20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709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627534"/>
            <a:ext cx="3739732" cy="34414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33147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763</TotalTime>
  <Words>639</Words>
  <Application>Microsoft Office PowerPoint</Application>
  <PresentationFormat>On-screen Show (16:9)</PresentationFormat>
  <Paragraphs>64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맑은 고딕</vt:lpstr>
      <vt:lpstr>Arial</vt:lpstr>
      <vt:lpstr>Wingdings</vt:lpstr>
      <vt:lpstr>Office Theme</vt:lpstr>
      <vt:lpstr>PowerPoint Presentation</vt:lpstr>
      <vt:lpstr> SUB PEMBAHASAN</vt:lpstr>
      <vt:lpstr>INTRODUCTION</vt:lpstr>
      <vt:lpstr>DEFINISI</vt:lpstr>
      <vt:lpstr>PEMUNGUTAN PPh 22</vt:lpstr>
      <vt:lpstr>PowerPoint Presentation</vt:lpstr>
      <vt:lpstr> </vt:lpstr>
      <vt:lpstr>TARIF PPh 22</vt:lpstr>
      <vt:lpstr>PowerPoint Presentation</vt:lpstr>
      <vt:lpstr>Case</vt:lpstr>
      <vt:lpstr>Try Me </vt:lpstr>
      <vt:lpstr>Homework</vt:lpstr>
      <vt:lpstr>PowerPoint Presentation</vt:lpstr>
    </vt:vector>
  </TitlesOfParts>
  <Company>Microsoft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ACER</cp:lastModifiedBy>
  <cp:revision>37</cp:revision>
  <dcterms:created xsi:type="dcterms:W3CDTF">2014-04-01T16:27:38Z</dcterms:created>
  <dcterms:modified xsi:type="dcterms:W3CDTF">2018-05-01T20:12:22Z</dcterms:modified>
</cp:coreProperties>
</file>