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2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/>
            </a:r>
            <a:br>
              <a:rPr lang="id-ID" dirty="0"/>
            </a:br>
            <a:r>
              <a:rPr lang="id-ID" dirty="0"/>
              <a:t>Topik#6:</a:t>
            </a:r>
            <a:r>
              <a:rPr lang="en-US" dirty="0"/>
              <a:t>DRAINASE JALAN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9079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Preface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drainase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didasarkan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keberadaan</a:t>
            </a:r>
            <a:r>
              <a:rPr lang="en-US" dirty="0"/>
              <a:t> air </a:t>
            </a:r>
            <a:r>
              <a:rPr lang="en-US" dirty="0" err="1"/>
              <a:t>permukaan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drainase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(</a:t>
            </a:r>
            <a:r>
              <a:rPr lang="en-US" i="1" dirty="0"/>
              <a:t>surface drainage</a:t>
            </a:r>
            <a:r>
              <a:rPr lang="en-US" dirty="0"/>
              <a:t>)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id-ID" dirty="0" smtClean="0"/>
              <a:t>10</a:t>
            </a:r>
            <a:r>
              <a:rPr lang="en-US" dirty="0" smtClean="0"/>
              <a:t>.1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drainase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(</a:t>
            </a:r>
            <a:r>
              <a:rPr lang="en-US" i="1" dirty="0"/>
              <a:t>sub </a:t>
            </a:r>
            <a:r>
              <a:rPr lang="en-US" i="1" dirty="0" err="1"/>
              <a:t>surtace</a:t>
            </a:r>
            <a:r>
              <a:rPr lang="en-US" i="1" dirty="0"/>
              <a:t> drainage</a:t>
            </a:r>
            <a:r>
              <a:rPr lang="en-US" dirty="0"/>
              <a:t>)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id-ID" dirty="0" smtClean="0"/>
              <a:t>10</a:t>
            </a:r>
            <a:r>
              <a:rPr lang="en-US" dirty="0" smtClean="0"/>
              <a:t>.2</a:t>
            </a:r>
            <a:r>
              <a:rPr lang="en-US" dirty="0"/>
              <a:t>. </a:t>
            </a:r>
            <a:endParaRPr lang="id-ID" dirty="0"/>
          </a:p>
          <a:p>
            <a:r>
              <a:rPr lang="en-US" dirty="0" err="1"/>
              <a:t>Drainase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infiltrasi</a:t>
            </a:r>
            <a:r>
              <a:rPr lang="en-US" dirty="0"/>
              <a:t> yang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lapis </a:t>
            </a:r>
            <a:r>
              <a:rPr lang="en-US" dirty="0" err="1"/>
              <a:t>perkerasan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permeabel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drainase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perkerasan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lolos</a:t>
            </a:r>
            <a:r>
              <a:rPr lang="en-US" dirty="0"/>
              <a:t> air </a:t>
            </a:r>
            <a:r>
              <a:rPr lang="en-US" dirty="0" err="1"/>
              <a:t>ataupun</a:t>
            </a:r>
            <a:r>
              <a:rPr lang="en-US" dirty="0"/>
              <a:t> </a:t>
            </a:r>
            <a:r>
              <a:rPr lang="en-US" dirty="0" err="1"/>
              <a:t>retak</a:t>
            </a:r>
            <a:r>
              <a:rPr lang="en-US" dirty="0"/>
              <a:t> yang </a:t>
            </a:r>
            <a:r>
              <a:rPr lang="en-US" dirty="0" err="1"/>
              <a:t>memungkinkan</a:t>
            </a:r>
            <a:r>
              <a:rPr lang="en-US" dirty="0"/>
              <a:t> air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terserap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tipikal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drainase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id-ID" dirty="0" smtClean="0"/>
              <a:t>10</a:t>
            </a:r>
            <a:r>
              <a:rPr lang="en-US" dirty="0" smtClean="0"/>
              <a:t>.3</a:t>
            </a:r>
            <a:r>
              <a:rPr lang="en-US" dirty="0"/>
              <a:t>. </a:t>
            </a:r>
            <a:r>
              <a:rPr lang="en-US" dirty="0" err="1"/>
              <a:t>Tipikal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lapis </a:t>
            </a:r>
            <a:r>
              <a:rPr lang="en-US" dirty="0" err="1"/>
              <a:t>perkerasan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paving block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id-ID" dirty="0" smtClean="0"/>
              <a:t>10</a:t>
            </a:r>
            <a:r>
              <a:rPr lang="en-US" dirty="0" smtClean="0"/>
              <a:t>.4</a:t>
            </a:r>
            <a:r>
              <a:rPr lang="en-US" dirty="0"/>
              <a:t>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35682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910" y="314376"/>
            <a:ext cx="9599353" cy="3497212"/>
          </a:xfrm>
          <a:prstGeom prst="rect">
            <a:avLst/>
          </a:prstGeom>
        </p:spPr>
      </p:pic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1593850" y="3811588"/>
            <a:ext cx="9269413" cy="3046412"/>
            <a:chOff x="1004" y="2401"/>
            <a:chExt cx="5839" cy="1919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04" y="2401"/>
              <a:ext cx="5794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6710" y="3861"/>
              <a:ext cx="133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1822" y="4023"/>
              <a:ext cx="664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Gambar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2381" y="4023"/>
              <a:ext cx="132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2418" y="4023"/>
              <a:ext cx="314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10.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2635" y="4023"/>
              <a:ext cx="86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2</a:t>
              </a:r>
              <a:endParaRPr kumimoji="0" lang="id-ID" altLang="id-ID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2722" y="4023"/>
              <a:ext cx="179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: 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2806" y="4023"/>
              <a:ext cx="3377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Tipikal sistem drainase untuk muka air rendah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5996" y="4023"/>
              <a:ext cx="132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altLang="id-ID" sz="2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id-ID" altLang="id-ID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6" y="2486"/>
              <a:ext cx="5604" cy="1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28111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188" y="0"/>
            <a:ext cx="10099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201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Tujuan Drainase Jalan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id-ID" dirty="0"/>
              <a:t>pengumpulan dan pembuangan air permukaan dari </a:t>
            </a:r>
            <a:r>
              <a:rPr lang="id-ID" dirty="0" err="1"/>
              <a:t>perkerasan</a:t>
            </a:r>
            <a:r>
              <a:rPr lang="id-ID" dirty="0"/>
              <a:t> jalan dan daerah </a:t>
            </a:r>
            <a:r>
              <a:rPr lang="id-ID" dirty="0" err="1"/>
              <a:t>sekitarya</a:t>
            </a:r>
            <a:r>
              <a:rPr lang="id-ID" dirty="0"/>
              <a:t>, </a:t>
            </a:r>
          </a:p>
          <a:p>
            <a:pPr lvl="0"/>
            <a:r>
              <a:rPr lang="id-ID" dirty="0"/>
              <a:t>pengumpulan dan pembuangan air tanah dari bagian </a:t>
            </a:r>
            <a:r>
              <a:rPr lang="id-ID" dirty="0" err="1"/>
              <a:t>pondasi</a:t>
            </a:r>
            <a:r>
              <a:rPr lang="id-ID" dirty="0"/>
              <a:t> jalan dan pertemuan antara bagian </a:t>
            </a:r>
            <a:r>
              <a:rPr lang="id-ID" dirty="0" err="1"/>
              <a:t>pondasi</a:t>
            </a:r>
            <a:r>
              <a:rPr lang="id-ID" dirty="0"/>
              <a:t> dan tanah dasar, </a:t>
            </a:r>
          </a:p>
          <a:p>
            <a:pPr lvl="0"/>
            <a:r>
              <a:rPr lang="id-ID" dirty="0"/>
              <a:t>melindungi atau memperlambat terjadinya erosi pada badan jalan, </a:t>
            </a:r>
          </a:p>
          <a:p>
            <a:pPr lvl="0"/>
            <a:r>
              <a:rPr lang="id-ID" dirty="0"/>
              <a:t>menyalurkan air pada saluran alami yang memotong rute jalan, sehingga aliran air mengalir dari sisi </a:t>
            </a:r>
            <a:r>
              <a:rPr lang="id-ID" dirty="0" err="1"/>
              <a:t>jatan</a:t>
            </a:r>
            <a:r>
              <a:rPr lang="id-ID" dirty="0"/>
              <a:t> ke sisi lain tanpa merusak konstruksi </a:t>
            </a:r>
            <a:r>
              <a:rPr lang="id-ID" dirty="0" err="1"/>
              <a:t>ialan</a:t>
            </a:r>
            <a:r>
              <a:rPr lang="id-ID" dirty="0"/>
              <a:t>, </a:t>
            </a:r>
          </a:p>
          <a:p>
            <a:pPr lvl="0"/>
            <a:r>
              <a:rPr lang="id-ID" dirty="0"/>
              <a:t>pada keadaan tertentu dan dibutuhkan untuk menurunkan muka air tanah.</a:t>
            </a:r>
          </a:p>
        </p:txBody>
      </p:sp>
    </p:spTree>
    <p:extLst>
      <p:ext uri="{BB962C8B-B14F-4D97-AF65-F5344CB8AC3E}">
        <p14:creationId xmlns:p14="http://schemas.microsoft.com/office/powerpoint/2010/main" val="3123569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Gambar 10.5: Skema perencanaan sistem drainase jalan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13775" y="1918674"/>
            <a:ext cx="7745815" cy="475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964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Drainase Permukaan Jalan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725284"/>
            <a:ext cx="10363826" cy="4796286"/>
          </a:xfrm>
        </p:spPr>
        <p:txBody>
          <a:bodyPr>
            <a:normAutofit/>
          </a:bodyPr>
          <a:lstStyle/>
          <a:p>
            <a:r>
              <a:rPr lang="en-US" sz="1600" dirty="0"/>
              <a:t>Tata </a:t>
            </a:r>
            <a:r>
              <a:rPr lang="en-US" sz="1600" dirty="0" err="1"/>
              <a:t>cara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drainase</a:t>
            </a:r>
            <a:r>
              <a:rPr lang="en-US" sz="1600" dirty="0"/>
              <a:t> </a:t>
            </a:r>
            <a:r>
              <a:rPr lang="en-US" sz="1600" dirty="0" err="1"/>
              <a:t>permukaan</a:t>
            </a:r>
            <a:r>
              <a:rPr lang="en-US" sz="1600" dirty="0"/>
              <a:t> </a:t>
            </a:r>
            <a:r>
              <a:rPr lang="en-US" sz="1600" dirty="0" err="1"/>
              <a:t>jalan</a:t>
            </a:r>
            <a:r>
              <a:rPr lang="en-US" sz="1600" dirty="0"/>
              <a:t> di </a:t>
            </a:r>
            <a:r>
              <a:rPr lang="en-US" sz="1600" dirty="0" err="1"/>
              <a:t>indonesia</a:t>
            </a:r>
            <a:r>
              <a:rPr lang="en-US" sz="1600" dirty="0"/>
              <a:t> </a:t>
            </a:r>
            <a:r>
              <a:rPr lang="en-US" sz="1600" dirty="0" err="1"/>
              <a:t>meliputi</a:t>
            </a:r>
            <a:r>
              <a:rPr lang="en-US" sz="1600" dirty="0"/>
              <a:t> </a:t>
            </a:r>
            <a:r>
              <a:rPr lang="en-US" sz="1600" dirty="0" err="1"/>
              <a:t>persyaratan-persyaratan</a:t>
            </a:r>
            <a:r>
              <a:rPr lang="en-US" sz="1600" dirty="0"/>
              <a:t> </a:t>
            </a:r>
            <a:r>
              <a:rPr lang="en-US" sz="1600" dirty="0" err="1"/>
              <a:t>kemiringan</a:t>
            </a:r>
            <a:r>
              <a:rPr lang="en-US" sz="1600" dirty="0"/>
              <a:t> </a:t>
            </a:r>
            <a:r>
              <a:rPr lang="en-US" sz="1600" dirty="0" err="1"/>
              <a:t>melintang</a:t>
            </a:r>
            <a:r>
              <a:rPr lang="en-US" sz="1600" dirty="0"/>
              <a:t> </a:t>
            </a:r>
            <a:r>
              <a:rPr lang="en-US" sz="1600" dirty="0" err="1"/>
              <a:t>perkerasan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bahu </a:t>
            </a:r>
            <a:r>
              <a:rPr lang="en-US" sz="1600" dirty="0" err="1"/>
              <a:t>jalan</a:t>
            </a:r>
            <a:r>
              <a:rPr lang="en-US" sz="1600" dirty="0"/>
              <a:t> </a:t>
            </a:r>
            <a:r>
              <a:rPr lang="en-US" sz="1600" dirty="0" err="1"/>
              <a:t>serta</a:t>
            </a:r>
            <a:r>
              <a:rPr lang="en-US" sz="1600" dirty="0"/>
              <a:t> </a:t>
            </a:r>
            <a:r>
              <a:rPr lang="en-US" sz="1600" dirty="0" err="1"/>
              <a:t>dimensi</a:t>
            </a:r>
            <a:r>
              <a:rPr lang="en-US" sz="1600" dirty="0"/>
              <a:t>, </a:t>
            </a:r>
            <a:r>
              <a:rPr lang="en-US" sz="1600" dirty="0" err="1"/>
              <a:t>jenis</a:t>
            </a:r>
            <a:r>
              <a:rPr lang="en-US" sz="1600" dirty="0"/>
              <a:t> </a:t>
            </a:r>
            <a:r>
              <a:rPr lang="en-US" sz="1600" dirty="0" err="1"/>
              <a:t>bahan</a:t>
            </a:r>
            <a:r>
              <a:rPr lang="en-US" sz="1600" dirty="0"/>
              <a:t>, </a:t>
            </a:r>
            <a:r>
              <a:rPr lang="en-US" sz="1600" dirty="0" err="1"/>
              <a:t>tipe</a:t>
            </a:r>
            <a:r>
              <a:rPr lang="en-US" sz="1600" dirty="0"/>
              <a:t> </a:t>
            </a:r>
            <a:r>
              <a:rPr lang="en-US" sz="1600" dirty="0" err="1"/>
              <a:t>selokan</a:t>
            </a:r>
            <a:r>
              <a:rPr lang="en-US" sz="1600" dirty="0"/>
              <a:t> </a:t>
            </a:r>
            <a:r>
              <a:rPr lang="en-US" sz="1600" dirty="0" err="1"/>
              <a:t>samping</a:t>
            </a:r>
            <a:r>
              <a:rPr lang="en-US" sz="1600" dirty="0"/>
              <a:t> </a:t>
            </a:r>
            <a:r>
              <a:rPr lang="en-US" sz="1600" dirty="0" err="1"/>
              <a:t>jalan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gorong-gorong</a:t>
            </a:r>
            <a:r>
              <a:rPr lang="en-US" sz="1600" dirty="0"/>
              <a:t> (SNI 03-3424-1994). </a:t>
            </a:r>
            <a:r>
              <a:rPr lang="en-US" sz="1600" dirty="0" err="1"/>
              <a:t>Drainase</a:t>
            </a:r>
            <a:r>
              <a:rPr lang="en-US" sz="1600" dirty="0"/>
              <a:t> </a:t>
            </a:r>
            <a:r>
              <a:rPr lang="en-US" sz="1600" dirty="0" err="1"/>
              <a:t>permukaan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sistem</a:t>
            </a:r>
            <a:r>
              <a:rPr lang="en-US" sz="1600" dirty="0"/>
              <a:t> </a:t>
            </a:r>
            <a:r>
              <a:rPr lang="en-US" sz="1600" dirty="0" err="1"/>
              <a:t>drainase</a:t>
            </a:r>
            <a:r>
              <a:rPr lang="en-US" sz="1600" dirty="0"/>
              <a:t> yang </a:t>
            </a:r>
            <a:r>
              <a:rPr lang="en-US" sz="1600" dirty="0" err="1"/>
              <a:t>berkaitan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pengendalian</a:t>
            </a:r>
            <a:r>
              <a:rPr lang="en-US" sz="1600" dirty="0"/>
              <a:t> air </a:t>
            </a:r>
            <a:r>
              <a:rPr lang="en-US" sz="1600" dirty="0" err="1"/>
              <a:t>permukaan</a:t>
            </a:r>
            <a:r>
              <a:rPr lang="en-US" sz="1600" dirty="0"/>
              <a:t>, </a:t>
            </a:r>
            <a:r>
              <a:rPr lang="en-US" sz="1600" dirty="0" err="1"/>
              <a:t>oleh</a:t>
            </a:r>
            <a:r>
              <a:rPr lang="en-US" sz="1600" dirty="0"/>
              <a:t> </a:t>
            </a:r>
            <a:r>
              <a:rPr lang="en-US" sz="1600" dirty="0" err="1"/>
              <a:t>karena</a:t>
            </a:r>
            <a:r>
              <a:rPr lang="en-US" sz="1600" dirty="0"/>
              <a:t> </a:t>
            </a:r>
            <a:r>
              <a:rPr lang="en-US" sz="1600" dirty="0" err="1"/>
              <a:t>itu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memenuhi</a:t>
            </a:r>
            <a:r>
              <a:rPr lang="en-US" sz="1600" dirty="0"/>
              <a:t> </a:t>
            </a:r>
            <a:r>
              <a:rPr lang="en-US" sz="1600" dirty="0" err="1"/>
              <a:t>persyaratan</a:t>
            </a:r>
            <a:r>
              <a:rPr lang="en-US" sz="1600" dirty="0"/>
              <a:t> </a:t>
            </a:r>
            <a:r>
              <a:rPr lang="en-US" sz="1600" dirty="0" err="1"/>
              <a:t>antara</a:t>
            </a:r>
            <a:r>
              <a:rPr lang="en-US" sz="1600" dirty="0"/>
              <a:t> lain:</a:t>
            </a:r>
            <a:endParaRPr lang="id-ID" sz="1600" dirty="0"/>
          </a:p>
          <a:p>
            <a:pPr lvl="0"/>
            <a:r>
              <a:rPr lang="id-ID" sz="1600" dirty="0"/>
              <a:t>Perencanaan drainase harus sedemikian rupa sehingga fungsi fasilitas drainase sebagai penampung, pembagi dan pembuang air dapat sepenuhnya berdaya guna dan hasil guna.</a:t>
            </a:r>
          </a:p>
          <a:p>
            <a:pPr lvl="0"/>
            <a:r>
              <a:rPr lang="id-ID" sz="1600" dirty="0"/>
              <a:t>Pemilihan dimensi dari fasilitas drainase harus mempertimbangkan faktor ekonomi dan faktor keamanan</a:t>
            </a:r>
          </a:p>
          <a:p>
            <a:pPr lvl="0"/>
            <a:r>
              <a:rPr lang="id-ID" sz="1600" dirty="0"/>
              <a:t>Perencanaan drainase harus mempertimbangkan pula segi kemudahan dan nilai ekonomis terhadap pemeliharaan sistem drainase tersebut.</a:t>
            </a:r>
          </a:p>
          <a:p>
            <a:pPr lvl="0"/>
            <a:r>
              <a:rPr lang="id-ID" sz="1600" dirty="0"/>
              <a:t>Sebagai bagian sistem drainase yang lebih besar atau sungai-sungai pengumpul drainase. </a:t>
            </a:r>
          </a:p>
        </p:txBody>
      </p:sp>
    </p:spTree>
    <p:extLst>
      <p:ext uri="{BB962C8B-B14F-4D97-AF65-F5344CB8AC3E}">
        <p14:creationId xmlns:p14="http://schemas.microsoft.com/office/powerpoint/2010/main" val="1498360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Teknis Perencanaan Drainase Permukaan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id-ID" b="1" dirty="0"/>
              <a:t>Menentukan Debit Rencana (Q)</a:t>
            </a:r>
          </a:p>
          <a:p>
            <a:r>
              <a:rPr lang="id-ID" b="1" dirty="0"/>
              <a:t>Luas Daerah Layanan</a:t>
            </a:r>
          </a:p>
          <a:p>
            <a:r>
              <a:rPr lang="id-ID" b="1" dirty="0"/>
              <a:t>Koefisien Pengaliran (C)</a:t>
            </a:r>
          </a:p>
          <a:p>
            <a:r>
              <a:rPr lang="id-ID" b="1" dirty="0"/>
              <a:t>Intensitas Curah Hujan (I) untuk Perencanaan Drainase Jalan</a:t>
            </a:r>
          </a:p>
          <a:p>
            <a:r>
              <a:rPr lang="id-ID" b="1" dirty="0"/>
              <a:t>Pematah Arus</a:t>
            </a:r>
          </a:p>
          <a:p>
            <a:pPr lvl="1"/>
            <a:r>
              <a:rPr lang="en-US" b="1" dirty="0"/>
              <a:t>Daerah </a:t>
            </a:r>
            <a:r>
              <a:rPr lang="id-ID" b="1" dirty="0"/>
              <a:t>Tanjakan/Turunan</a:t>
            </a:r>
          </a:p>
          <a:p>
            <a:pPr lvl="1"/>
            <a:r>
              <a:rPr lang="en-US" b="1" dirty="0"/>
              <a:t>Daerah </a:t>
            </a:r>
            <a:r>
              <a:rPr lang="id-ID" b="1" dirty="0"/>
              <a:t>T</a:t>
            </a:r>
            <a:r>
              <a:rPr lang="en-US" b="1" dirty="0" err="1"/>
              <a:t>ikungan</a:t>
            </a:r>
            <a:r>
              <a:rPr lang="en-US" b="1" dirty="0"/>
              <a:t> </a:t>
            </a:r>
            <a:endParaRPr lang="id-ID" b="1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17767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Gambar 10.6: </a:t>
            </a:r>
            <a:r>
              <a:rPr lang="en-US" dirty="0"/>
              <a:t>Bagan </a:t>
            </a:r>
            <a:r>
              <a:rPr lang="en-US" dirty="0" err="1"/>
              <a:t>alir</a:t>
            </a:r>
            <a:r>
              <a:rPr lang="en-US" dirty="0"/>
              <a:t> </a:t>
            </a:r>
            <a:r>
              <a:rPr lang="en-US" dirty="0" err="1"/>
              <a:t>perhitungan</a:t>
            </a:r>
            <a:r>
              <a:rPr lang="en-US" dirty="0"/>
              <a:t> debit </a:t>
            </a:r>
            <a:r>
              <a:rPr lang="en-US" dirty="0" err="1"/>
              <a:t>rencana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debit </a:t>
            </a:r>
            <a:r>
              <a:rPr lang="en-US" dirty="0" err="1"/>
              <a:t>saluran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13775" y="1891790"/>
            <a:ext cx="7413622" cy="496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67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325" y="208942"/>
            <a:ext cx="10364451" cy="1596177"/>
          </a:xfrm>
        </p:spPr>
        <p:txBody>
          <a:bodyPr/>
          <a:lstStyle/>
          <a:p>
            <a:r>
              <a:rPr lang="en-US" dirty="0" err="1"/>
              <a:t>Gambar</a:t>
            </a:r>
            <a:r>
              <a:rPr lang="en-US" dirty="0"/>
              <a:t> 10.7: Bagan </a:t>
            </a:r>
            <a:r>
              <a:rPr lang="en-US" dirty="0" err="1"/>
              <a:t>alir</a:t>
            </a:r>
            <a:r>
              <a:rPr lang="en-US" dirty="0"/>
              <a:t> </a:t>
            </a:r>
            <a:r>
              <a:rPr lang="en-US" dirty="0" err="1"/>
              <a:t>perhitungan</a:t>
            </a:r>
            <a:r>
              <a:rPr lang="en-US" dirty="0"/>
              <a:t> </a:t>
            </a:r>
            <a:r>
              <a:rPr lang="en-US" dirty="0" err="1"/>
              <a:t>dimensi</a:t>
            </a:r>
            <a:r>
              <a:rPr lang="en-US" dirty="0"/>
              <a:t> </a:t>
            </a:r>
            <a:r>
              <a:rPr lang="en-US" dirty="0" err="1"/>
              <a:t>saluran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saluran</a:t>
            </a:r>
            <a:endParaRPr lang="id-ID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742325" y="1626622"/>
            <a:ext cx="8183849" cy="523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42850"/>
            <a:ext cx="8963025" cy="68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87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559717"/>
            <a:ext cx="7310438" cy="556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07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924" y="478824"/>
            <a:ext cx="7038975" cy="578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637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163" y="76200"/>
            <a:ext cx="10344150" cy="4038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9850" y="3962400"/>
            <a:ext cx="508635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2557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373</TotalTime>
  <Words>379</Words>
  <Application>Microsoft Office PowerPoint</Application>
  <PresentationFormat>Custom</PresentationFormat>
  <Paragraphs>35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Droplet</vt:lpstr>
      <vt:lpstr> Topik#6:DRAINASE JALAN</vt:lpstr>
      <vt:lpstr>Preface</vt:lpstr>
      <vt:lpstr>PowerPoint Presentation</vt:lpstr>
      <vt:lpstr>PowerPoint Presentation</vt:lpstr>
      <vt:lpstr>Tujuan Drainase Jalan</vt:lpstr>
      <vt:lpstr>Gambar 10.5: Skema perencanaan sistem drainase jalan</vt:lpstr>
      <vt:lpstr>Drainase Permukaan Jalan</vt:lpstr>
      <vt:lpstr>Teknis Perencanaan Drainase Permukaan</vt:lpstr>
      <vt:lpstr>Gambar 10.6: Bagan alir perhitungan debit rencana dan debit saluran</vt:lpstr>
      <vt:lpstr>Gambar 10.7: Bagan alir perhitungan dimensi saluran dan kemiringan saluran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DRAINASE JALAN</dc:title>
  <dc:creator>Tri Mulyono</dc:creator>
  <cp:lastModifiedBy>Windows User</cp:lastModifiedBy>
  <cp:revision>9</cp:revision>
  <dcterms:created xsi:type="dcterms:W3CDTF">2017-06-15T17:49:03Z</dcterms:created>
  <dcterms:modified xsi:type="dcterms:W3CDTF">2020-09-01T10:52:23Z</dcterms:modified>
</cp:coreProperties>
</file>