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57" r:id="rId4"/>
    <p:sldId id="268" r:id="rId5"/>
    <p:sldId id="269" r:id="rId6"/>
    <p:sldId id="258" r:id="rId7"/>
    <p:sldId id="270" r:id="rId8"/>
    <p:sldId id="259" r:id="rId9"/>
    <p:sldId id="263" r:id="rId10"/>
    <p:sldId id="264" r:id="rId11"/>
    <p:sldId id="265" r:id="rId12"/>
    <p:sldId id="266" r:id="rId13"/>
    <p:sldId id="271" r:id="rId14"/>
    <p:sldId id="272" r:id="rId15"/>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413818F4-B917-4CDA-97A3-AFD2AEF7AD09}" type="datetimeFigureOut">
              <a:rPr lang="id-ID" smtClean="0"/>
              <a:t>04/12/2018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13818F4-B917-4CDA-97A3-AFD2AEF7AD09}" type="datetimeFigureOut">
              <a:rPr lang="id-ID" smtClean="0"/>
              <a:t>04/12/2018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3818F4-B917-4CDA-97A3-AFD2AEF7AD09}" type="datetimeFigureOut">
              <a:rPr lang="id-ID" smtClean="0"/>
              <a:t>04/12/2018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413818F4-B917-4CDA-97A3-AFD2AEF7AD09}" type="datetimeFigureOut">
              <a:rPr lang="id-ID" smtClean="0"/>
              <a:t>04/12/2018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413818F4-B917-4CDA-97A3-AFD2AEF7AD09}" type="datetimeFigureOut">
              <a:rPr lang="id-ID" smtClean="0"/>
              <a:t>04/12/2018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413818F4-B917-4CDA-97A3-AFD2AEF7AD09}" type="datetimeFigureOut">
              <a:rPr lang="id-ID" smtClean="0"/>
              <a:t>04/12/2018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3818F4-B917-4CDA-97A3-AFD2AEF7AD09}" type="datetimeFigureOut">
              <a:rPr lang="id-ID" smtClean="0"/>
              <a:t>04/12/2018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3818F4-B917-4CDA-97A3-AFD2AEF7AD09}" type="datetimeFigureOut">
              <a:rPr lang="id-ID" smtClean="0"/>
              <a:t>04/12/2018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3818F4-B917-4CDA-97A3-AFD2AEF7AD09}" type="datetimeFigureOut">
              <a:rPr lang="id-ID" smtClean="0"/>
              <a:t>04/12/2018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13818F4-B917-4CDA-97A3-AFD2AEF7AD09}" type="datetimeFigureOut">
              <a:rPr lang="id-ID" smtClean="0"/>
              <a:t>04/12/2018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13818F4-B917-4CDA-97A3-AFD2AEF7AD09}" type="datetimeFigureOut">
              <a:rPr lang="id-ID" smtClean="0"/>
              <a:t>04/12/2018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283ECBD-AF53-43B2-B5D1-C366FE5C55DF}"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818F4-B917-4CDA-97A3-AFD2AEF7AD09}" type="datetimeFigureOut">
              <a:rPr lang="id-ID" smtClean="0"/>
              <a:t>04/12/2018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83ECBD-AF53-43B2-B5D1-C366FE5C55DF}"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Komunikasi pendidikan</a:t>
            </a:r>
            <a:endParaRPr lang="id-ID" dirty="0"/>
          </a:p>
        </p:txBody>
      </p:sp>
      <p:sp>
        <p:nvSpPr>
          <p:cNvPr id="3" name="Subtitle 2"/>
          <p:cNvSpPr>
            <a:spLocks noGrp="1"/>
          </p:cNvSpPr>
          <p:nvPr>
            <p:ph type="subTitle" idx="1"/>
          </p:nvPr>
        </p:nvSpPr>
        <p:spPr/>
        <p:txBody>
          <a:bodyPr/>
          <a:lstStyle/>
          <a:p>
            <a:endParaRPr lang="id-ID"/>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85000" lnSpcReduction="20000"/>
          </a:bodyPr>
          <a:lstStyle/>
          <a:p>
            <a:pPr>
              <a:buNone/>
            </a:pPr>
            <a:r>
              <a:rPr lang="id-ID" b="1" dirty="0" smtClean="0">
                <a:latin typeface="Times New Roman" pitchFamily="18" charset="0"/>
              </a:rPr>
              <a:t>Latar Belakang</a:t>
            </a:r>
            <a:r>
              <a:rPr lang="id-ID" dirty="0" smtClean="0">
                <a:latin typeface="Times New Roman" pitchFamily="18" charset="0"/>
              </a:rPr>
              <a:t/>
            </a:r>
            <a:br>
              <a:rPr lang="id-ID" dirty="0" smtClean="0">
                <a:latin typeface="Times New Roman" pitchFamily="18" charset="0"/>
              </a:rPr>
            </a:br>
            <a:r>
              <a:rPr lang="en-US" dirty="0" smtClean="0">
                <a:latin typeface="Times New Roman" pitchFamily="18" charset="0"/>
              </a:rPr>
              <a:t/>
            </a:r>
            <a:br>
              <a:rPr lang="en-US" dirty="0" smtClean="0">
                <a:latin typeface="Times New Roman" pitchFamily="18" charset="0"/>
              </a:rPr>
            </a:br>
            <a:r>
              <a:rPr lang="id-ID" dirty="0" smtClean="0">
                <a:latin typeface="Times New Roman" pitchFamily="18" charset="0"/>
              </a:rPr>
              <a:t>Komunikasi pada hakekatnya adalah suatu proses sosial, yaitu sesuatu yang berlangsung atau berjalan antar manusia. Sebagai proses sosial, maka dalam komunikasi terjadi interaksi individu dengan lingkungannya. Inilah yang akhirnya menyebabkan terjadinya proses perubahan perilaku dari tidak tahu menjadi tahu, dari tidak paham menjadi paham dan dari yang sebelumnya tidak mengacuhkan situasi masa depan menjadi berantusias sekali akan harapan-harapan positif pada masa yang akan datang</a:t>
            </a:r>
            <a:r>
              <a:rPr lang="en-US" dirty="0" smtClean="0">
                <a:latin typeface="Times New Roman" pitchFamily="18" charset="0"/>
              </a:rPr>
              <a:t> </a:t>
            </a:r>
            <a:br>
              <a:rPr lang="en-US" dirty="0" smtClean="0">
                <a:latin typeface="Times New Roman" pitchFamily="18" charset="0"/>
              </a:rPr>
            </a:br>
            <a:endParaRPr lang="id-ID"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500306"/>
            <a:ext cx="8229600" cy="1143000"/>
          </a:xfrm>
        </p:spPr>
        <p:txBody>
          <a:bodyPr>
            <a:normAutofit fontScale="90000"/>
          </a:bodyPr>
          <a:lstStyle/>
          <a:p>
            <a:r>
              <a:rPr lang="id-ID" dirty="0" smtClean="0"/>
              <a:t>Tujuan</a:t>
            </a:r>
            <a:br>
              <a:rPr lang="id-ID" dirty="0" smtClean="0"/>
            </a:br>
            <a:r>
              <a:rPr lang="id-ID" dirty="0" smtClean="0"/>
              <a:t>Efek</a:t>
            </a:r>
            <a:endParaRPr lang="id-ID" dirty="0"/>
          </a:p>
        </p:txBody>
      </p:sp>
      <p:graphicFrame>
        <p:nvGraphicFramePr>
          <p:cNvPr id="4" name="Content Placeholder 3"/>
          <p:cNvGraphicFramePr>
            <a:graphicFrameLocks noGrp="1"/>
          </p:cNvGraphicFramePr>
          <p:nvPr>
            <p:ph idx="1"/>
          </p:nvPr>
        </p:nvGraphicFramePr>
        <p:xfrm>
          <a:off x="500034" y="857232"/>
          <a:ext cx="8229600" cy="111252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70840">
                <a:tc>
                  <a:txBody>
                    <a:bodyPr/>
                    <a:lstStyle/>
                    <a:p>
                      <a:r>
                        <a:rPr lang="id-ID" dirty="0" smtClean="0"/>
                        <a:t>Komonikator</a:t>
                      </a:r>
                      <a:r>
                        <a:rPr lang="id-ID" baseline="0" dirty="0" smtClean="0"/>
                        <a:t> </a:t>
                      </a:r>
                      <a:endParaRPr lang="id-ID" dirty="0"/>
                    </a:p>
                  </a:txBody>
                  <a:tcPr/>
                </a:tc>
                <a:tc>
                  <a:txBody>
                    <a:bodyPr/>
                    <a:lstStyle/>
                    <a:p>
                      <a:r>
                        <a:rPr lang="id-ID" dirty="0" smtClean="0"/>
                        <a:t>Komonikan </a:t>
                      </a:r>
                      <a:endParaRPr lang="id-ID" dirty="0"/>
                    </a:p>
                  </a:txBody>
                  <a:tcPr/>
                </a:tc>
                <a:extLst>
                  <a:ext uri="{0D108BD9-81ED-4DB2-BD59-A6C34878D82A}">
                    <a16:rowId xmlns:a16="http://schemas.microsoft.com/office/drawing/2014/main" val="10000"/>
                  </a:ext>
                </a:extLst>
              </a:tr>
              <a:tr h="370840">
                <a:tc>
                  <a:txBody>
                    <a:bodyPr/>
                    <a:lstStyle/>
                    <a:p>
                      <a:r>
                        <a:rPr lang="id-ID" dirty="0" smtClean="0"/>
                        <a:t>Guru</a:t>
                      </a:r>
                      <a:endParaRPr lang="id-ID" dirty="0"/>
                    </a:p>
                  </a:txBody>
                  <a:tcPr/>
                </a:tc>
                <a:tc>
                  <a:txBody>
                    <a:bodyPr/>
                    <a:lstStyle/>
                    <a:p>
                      <a:r>
                        <a:rPr lang="id-ID" dirty="0" smtClean="0"/>
                        <a:t>Murid</a:t>
                      </a:r>
                      <a:endParaRPr lang="id-ID" dirty="0"/>
                    </a:p>
                  </a:txBody>
                  <a:tcPr/>
                </a:tc>
                <a:extLst>
                  <a:ext uri="{0D108BD9-81ED-4DB2-BD59-A6C34878D82A}">
                    <a16:rowId xmlns:a16="http://schemas.microsoft.com/office/drawing/2014/main" val="10001"/>
                  </a:ext>
                </a:extLst>
              </a:tr>
              <a:tr h="370840">
                <a:tc>
                  <a:txBody>
                    <a:bodyPr/>
                    <a:lstStyle/>
                    <a:p>
                      <a:r>
                        <a:rPr lang="id-ID" dirty="0" smtClean="0"/>
                        <a:t>Dosen</a:t>
                      </a:r>
                      <a:endParaRPr lang="id-ID" dirty="0"/>
                    </a:p>
                  </a:txBody>
                  <a:tcPr/>
                </a:tc>
                <a:tc>
                  <a:txBody>
                    <a:bodyPr/>
                    <a:lstStyle/>
                    <a:p>
                      <a:r>
                        <a:rPr lang="id-ID" dirty="0" smtClean="0"/>
                        <a:t>Mahasiswa </a:t>
                      </a:r>
                      <a:endParaRPr lang="id-ID" dirty="0"/>
                    </a:p>
                  </a:txBody>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solidFill>
                  <a:schemeClr val="tx1"/>
                </a:solidFill>
                <a:latin typeface="Times New Roman" pitchFamily="18" charset="0"/>
              </a:rPr>
              <a:t>Secara sederhana makna </a:t>
            </a:r>
            <a:r>
              <a:rPr lang="id-ID" i="1" dirty="0" smtClean="0">
                <a:solidFill>
                  <a:schemeClr val="tx1"/>
                </a:solidFill>
                <a:latin typeface="Times New Roman" pitchFamily="18" charset="0"/>
              </a:rPr>
              <a:t>Komunikasi Pendidikan</a:t>
            </a:r>
            <a:r>
              <a:rPr lang="id-ID" dirty="0" smtClean="0">
                <a:solidFill>
                  <a:schemeClr val="tx1"/>
                </a:solidFill>
                <a:latin typeface="Times New Roman" pitchFamily="18" charset="0"/>
              </a:rPr>
              <a:t> adalah komunikasi yang terjadi dalam suasana pendidikan. </a:t>
            </a:r>
            <a:r>
              <a:rPr lang="en-US" dirty="0" smtClean="0">
                <a:solidFill>
                  <a:schemeClr val="tx1"/>
                </a:solidFill>
                <a:latin typeface="Times New Roman" pitchFamily="18" charset="0"/>
              </a:rPr>
              <a:t/>
            </a:r>
            <a:br>
              <a:rPr lang="en-US" dirty="0" smtClean="0">
                <a:solidFill>
                  <a:schemeClr val="tx1"/>
                </a:solidFill>
                <a:latin typeface="Times New Roman" pitchFamily="18" charset="0"/>
              </a:rPr>
            </a:br>
            <a:r>
              <a:rPr lang="id-ID" dirty="0" smtClean="0">
                <a:solidFill>
                  <a:schemeClr val="tx1"/>
                </a:solidFill>
                <a:latin typeface="Times New Roman" pitchFamily="18" charset="0"/>
              </a:rPr>
              <a:t>Di sini komunikasi tidak lagi bebas, tetapi dikendalikan dan dikondisikan untuk tujuan-tujuan pendidikan</a:t>
            </a:r>
            <a:endParaRPr lang="id-ID"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 </a:t>
            </a:r>
            <a:endParaRPr lang="id-ID" dirty="0"/>
          </a:p>
        </p:txBody>
      </p:sp>
      <p:sp>
        <p:nvSpPr>
          <p:cNvPr id="3" name="Content Placeholder 2"/>
          <p:cNvSpPr>
            <a:spLocks noGrp="1"/>
          </p:cNvSpPr>
          <p:nvPr>
            <p:ph idx="1"/>
          </p:nvPr>
        </p:nvSpPr>
        <p:spPr/>
        <p:txBody>
          <a:bodyPr>
            <a:normAutofit fontScale="85000" lnSpcReduction="20000"/>
          </a:bodyPr>
          <a:lstStyle/>
          <a:p>
            <a:r>
              <a:rPr lang="en-US" dirty="0" err="1" smtClean="0">
                <a:latin typeface="Times New Roman" pitchFamily="18" charset="0"/>
              </a:rPr>
              <a:t>Pada</a:t>
            </a:r>
            <a:r>
              <a:rPr lang="en-US" dirty="0" smtClean="0">
                <a:latin typeface="Times New Roman" pitchFamily="18" charset="0"/>
              </a:rPr>
              <a:t> </a:t>
            </a:r>
            <a:r>
              <a:rPr lang="en-US" dirty="0" err="1" smtClean="0">
                <a:latin typeface="Times New Roman" pitchFamily="18" charset="0"/>
              </a:rPr>
              <a:t>kita</a:t>
            </a:r>
            <a:r>
              <a:rPr lang="en-US" dirty="0" smtClean="0">
                <a:latin typeface="Times New Roman" pitchFamily="18" charset="0"/>
              </a:rPr>
              <a:t>, </a:t>
            </a:r>
            <a:r>
              <a:rPr lang="en-US" dirty="0" err="1" smtClean="0">
                <a:latin typeface="Times New Roman" pitchFamily="18" charset="0"/>
              </a:rPr>
              <a:t>tujuan</a:t>
            </a:r>
            <a:r>
              <a:rPr lang="en-US" dirty="0" smtClean="0">
                <a:latin typeface="Times New Roman" pitchFamily="18" charset="0"/>
              </a:rPr>
              <a:t> yang </a:t>
            </a:r>
            <a:r>
              <a:rPr lang="en-US" dirty="0" err="1" smtClean="0">
                <a:latin typeface="Times New Roman" pitchFamily="18" charset="0"/>
              </a:rPr>
              <a:t>harus</a:t>
            </a:r>
            <a:r>
              <a:rPr lang="en-US" dirty="0" smtClean="0">
                <a:latin typeface="Times New Roman" pitchFamily="18" charset="0"/>
              </a:rPr>
              <a:t> </a:t>
            </a:r>
            <a:r>
              <a:rPr lang="en-US" dirty="0" err="1" smtClean="0">
                <a:latin typeface="Times New Roman" pitchFamily="18" charset="0"/>
              </a:rPr>
              <a:t>dicapai</a:t>
            </a:r>
            <a:r>
              <a:rPr lang="en-US" dirty="0" smtClean="0">
                <a:latin typeface="Times New Roman" pitchFamily="18" charset="0"/>
              </a:rPr>
              <a:t> </a:t>
            </a:r>
            <a:r>
              <a:rPr lang="en-US" dirty="0" err="1" smtClean="0">
                <a:latin typeface="Times New Roman" pitchFamily="18" charset="0"/>
              </a:rPr>
              <a:t>oleh</a:t>
            </a:r>
            <a:r>
              <a:rPr lang="en-US" dirty="0" smtClean="0">
                <a:latin typeface="Times New Roman" pitchFamily="18" charset="0"/>
              </a:rPr>
              <a:t> </a:t>
            </a:r>
            <a:r>
              <a:rPr lang="en-US" dirty="0" err="1" smtClean="0">
                <a:latin typeface="Times New Roman" pitchFamily="18" charset="0"/>
              </a:rPr>
              <a:t>pendidikan</a:t>
            </a:r>
            <a:r>
              <a:rPr lang="en-US" dirty="0" smtClean="0">
                <a:latin typeface="Times New Roman" pitchFamily="18" charset="0"/>
              </a:rPr>
              <a:t>, </a:t>
            </a:r>
            <a:r>
              <a:rPr lang="en-US" dirty="0" err="1" smtClean="0">
                <a:latin typeface="Times New Roman" pitchFamily="18" charset="0"/>
              </a:rPr>
              <a:t>dan</a:t>
            </a:r>
            <a:r>
              <a:rPr lang="en-US" dirty="0" smtClean="0">
                <a:latin typeface="Times New Roman" pitchFamily="18" charset="0"/>
              </a:rPr>
              <a:t> </a:t>
            </a:r>
            <a:r>
              <a:rPr lang="en-US" dirty="0" err="1" smtClean="0">
                <a:latin typeface="Times New Roman" pitchFamily="18" charset="0"/>
              </a:rPr>
              <a:t>tentu</a:t>
            </a:r>
            <a:r>
              <a:rPr lang="en-US" dirty="0" smtClean="0">
                <a:latin typeface="Times New Roman" pitchFamily="18" charset="0"/>
              </a:rPr>
              <a:t> </a:t>
            </a:r>
            <a:r>
              <a:rPr lang="en-US" dirty="0" err="1" smtClean="0">
                <a:latin typeface="Times New Roman" pitchFamily="18" charset="0"/>
              </a:rPr>
              <a:t>oleh</a:t>
            </a:r>
            <a:r>
              <a:rPr lang="en-US" dirty="0" smtClean="0">
                <a:latin typeface="Times New Roman" pitchFamily="18" charset="0"/>
              </a:rPr>
              <a:t> </a:t>
            </a:r>
            <a:r>
              <a:rPr lang="en-US" dirty="0" err="1" smtClean="0">
                <a:latin typeface="Times New Roman" pitchFamily="18" charset="0"/>
              </a:rPr>
              <a:t>suatu</a:t>
            </a:r>
            <a:r>
              <a:rPr lang="en-US" dirty="0" smtClean="0">
                <a:latin typeface="Times New Roman" pitchFamily="18" charset="0"/>
              </a:rPr>
              <a:t> </a:t>
            </a:r>
            <a:r>
              <a:rPr lang="en-US" dirty="0" err="1" smtClean="0">
                <a:latin typeface="Times New Roman" pitchFamily="18" charset="0"/>
              </a:rPr>
              <a:t>tindakan</a:t>
            </a:r>
            <a:r>
              <a:rPr lang="en-US" dirty="0" smtClean="0">
                <a:latin typeface="Times New Roman" pitchFamily="18" charset="0"/>
              </a:rPr>
              <a:t> </a:t>
            </a:r>
            <a:r>
              <a:rPr lang="en-US" dirty="0" err="1" smtClean="0">
                <a:latin typeface="Times New Roman" pitchFamily="18" charset="0"/>
              </a:rPr>
              <a:t>komunikasi</a:t>
            </a:r>
            <a:r>
              <a:rPr lang="en-US" dirty="0" smtClean="0">
                <a:latin typeface="Times New Roman" pitchFamily="18" charset="0"/>
              </a:rPr>
              <a:t> </a:t>
            </a:r>
            <a:r>
              <a:rPr lang="en-US" dirty="0" err="1" smtClean="0">
                <a:latin typeface="Times New Roman" pitchFamily="18" charset="0"/>
              </a:rPr>
              <a:t>pendidikan</a:t>
            </a:r>
            <a:r>
              <a:rPr lang="en-US" dirty="0" smtClean="0">
                <a:latin typeface="Times New Roman" pitchFamily="18" charset="0"/>
              </a:rPr>
              <a:t>, </a:t>
            </a:r>
            <a:r>
              <a:rPr lang="en-US" dirty="0" err="1" smtClean="0">
                <a:latin typeface="Times New Roman" pitchFamily="18" charset="0"/>
              </a:rPr>
              <a:t>sesuai</a:t>
            </a:r>
            <a:r>
              <a:rPr lang="en-US" dirty="0" smtClean="0">
                <a:latin typeface="Times New Roman" pitchFamily="18" charset="0"/>
              </a:rPr>
              <a:t> yang </a:t>
            </a:r>
            <a:r>
              <a:rPr lang="en-US" dirty="0" err="1" smtClean="0">
                <a:latin typeface="Times New Roman" pitchFamily="18" charset="0"/>
              </a:rPr>
              <a:t>diamanatkan</a:t>
            </a:r>
            <a:r>
              <a:rPr lang="en-US" dirty="0" smtClean="0">
                <a:latin typeface="Times New Roman" pitchFamily="18" charset="0"/>
              </a:rPr>
              <a:t> </a:t>
            </a:r>
            <a:r>
              <a:rPr lang="en-US" dirty="0" err="1" smtClean="0">
                <a:latin typeface="Times New Roman" pitchFamily="18" charset="0"/>
              </a:rPr>
              <a:t>dalam</a:t>
            </a:r>
            <a:r>
              <a:rPr lang="en-US" dirty="0" smtClean="0">
                <a:latin typeface="Times New Roman" pitchFamily="18" charset="0"/>
              </a:rPr>
              <a:t> </a:t>
            </a:r>
            <a:r>
              <a:rPr lang="en-US" dirty="0" err="1" smtClean="0">
                <a:latin typeface="Times New Roman" pitchFamily="18" charset="0"/>
              </a:rPr>
              <a:t>rumusan</a:t>
            </a:r>
            <a:r>
              <a:rPr lang="en-US" dirty="0" smtClean="0">
                <a:latin typeface="Times New Roman" pitchFamily="18" charset="0"/>
              </a:rPr>
              <a:t> </a:t>
            </a:r>
            <a:r>
              <a:rPr lang="en-US" dirty="0" err="1" smtClean="0">
                <a:latin typeface="Times New Roman" pitchFamily="18" charset="0"/>
              </a:rPr>
              <a:t>tujuan</a:t>
            </a:r>
            <a:r>
              <a:rPr lang="en-US" dirty="0" smtClean="0">
                <a:latin typeface="Times New Roman" pitchFamily="18" charset="0"/>
              </a:rPr>
              <a:t> </a:t>
            </a:r>
            <a:r>
              <a:rPr lang="en-US" dirty="0" err="1" smtClean="0">
                <a:latin typeface="Times New Roman" pitchFamily="18" charset="0"/>
              </a:rPr>
              <a:t>pendidikan</a:t>
            </a:r>
            <a:r>
              <a:rPr lang="en-US" dirty="0" smtClean="0">
                <a:latin typeface="Times New Roman" pitchFamily="18" charset="0"/>
              </a:rPr>
              <a:t> </a:t>
            </a:r>
            <a:r>
              <a:rPr lang="en-US" dirty="0" err="1" smtClean="0">
                <a:latin typeface="Times New Roman" pitchFamily="18" charset="0"/>
              </a:rPr>
              <a:t>nasional</a:t>
            </a:r>
            <a:r>
              <a:rPr lang="en-US" dirty="0" smtClean="0">
                <a:latin typeface="Times New Roman" pitchFamily="18" charset="0"/>
              </a:rPr>
              <a:t> yang </a:t>
            </a:r>
            <a:r>
              <a:rPr lang="en-US" dirty="0" err="1" smtClean="0">
                <a:latin typeface="Times New Roman" pitchFamily="18" charset="0"/>
              </a:rPr>
              <a:t>tercantum</a:t>
            </a:r>
            <a:r>
              <a:rPr lang="en-US" dirty="0" smtClean="0">
                <a:latin typeface="Times New Roman" pitchFamily="18" charset="0"/>
              </a:rPr>
              <a:t> </a:t>
            </a:r>
            <a:r>
              <a:rPr lang="en-US" dirty="0" err="1" smtClean="0">
                <a:latin typeface="Times New Roman" pitchFamily="18" charset="0"/>
              </a:rPr>
              <a:t>dalam</a:t>
            </a:r>
            <a:r>
              <a:rPr lang="en-US" dirty="0" smtClean="0">
                <a:latin typeface="Times New Roman" pitchFamily="18" charset="0"/>
              </a:rPr>
              <a:t> </a:t>
            </a:r>
            <a:r>
              <a:rPr lang="en-US" dirty="0" err="1" smtClean="0">
                <a:latin typeface="Times New Roman" pitchFamily="18" charset="0"/>
              </a:rPr>
              <a:t>Garis-garis</a:t>
            </a:r>
            <a:r>
              <a:rPr lang="en-US" dirty="0" smtClean="0">
                <a:latin typeface="Times New Roman" pitchFamily="18" charset="0"/>
              </a:rPr>
              <a:t> </a:t>
            </a:r>
            <a:r>
              <a:rPr lang="en-US" dirty="0" err="1" smtClean="0">
                <a:latin typeface="Times New Roman" pitchFamily="18" charset="0"/>
              </a:rPr>
              <a:t>Besar</a:t>
            </a:r>
            <a:r>
              <a:rPr lang="en-US" dirty="0" smtClean="0">
                <a:latin typeface="Times New Roman" pitchFamily="18" charset="0"/>
              </a:rPr>
              <a:t> </a:t>
            </a:r>
            <a:r>
              <a:rPr lang="en-US" dirty="0" err="1" smtClean="0">
                <a:latin typeface="Times New Roman" pitchFamily="18" charset="0"/>
              </a:rPr>
              <a:t>Haluan</a:t>
            </a:r>
            <a:r>
              <a:rPr lang="en-US" dirty="0" smtClean="0">
                <a:latin typeface="Times New Roman" pitchFamily="18" charset="0"/>
              </a:rPr>
              <a:t> Negara (GBHN), </a:t>
            </a:r>
            <a:r>
              <a:rPr lang="en-US" dirty="0" err="1" smtClean="0">
                <a:latin typeface="Times New Roman" pitchFamily="18" charset="0"/>
              </a:rPr>
              <a:t>yaitu</a:t>
            </a:r>
            <a:r>
              <a:rPr lang="en-US" dirty="0" smtClean="0">
                <a:latin typeface="Times New Roman" pitchFamily="18" charset="0"/>
              </a:rPr>
              <a:t> </a:t>
            </a:r>
            <a:r>
              <a:rPr lang="en-US" dirty="0" err="1" smtClean="0">
                <a:latin typeface="Times New Roman" pitchFamily="18" charset="0"/>
              </a:rPr>
              <a:t>untuk</a:t>
            </a:r>
            <a:r>
              <a:rPr lang="en-US" dirty="0" smtClean="0">
                <a:latin typeface="Times New Roman" pitchFamily="18" charset="0"/>
              </a:rPr>
              <a:t> </a:t>
            </a:r>
            <a:r>
              <a:rPr lang="en-US" dirty="0" err="1" smtClean="0">
                <a:latin typeface="Times New Roman" pitchFamily="18" charset="0"/>
              </a:rPr>
              <a:t>mencapai</a:t>
            </a:r>
            <a:r>
              <a:rPr lang="en-US" dirty="0" smtClean="0">
                <a:latin typeface="Times New Roman" pitchFamily="18" charset="0"/>
              </a:rPr>
              <a:t> </a:t>
            </a:r>
            <a:r>
              <a:rPr lang="en-US" dirty="0" err="1" smtClean="0">
                <a:latin typeface="Times New Roman" pitchFamily="18" charset="0"/>
              </a:rPr>
              <a:t>predikat</a:t>
            </a:r>
            <a:r>
              <a:rPr lang="en-US" dirty="0" smtClean="0">
                <a:latin typeface="Times New Roman" pitchFamily="18" charset="0"/>
              </a:rPr>
              <a:t> </a:t>
            </a:r>
            <a:r>
              <a:rPr lang="en-US" dirty="0" err="1" smtClean="0">
                <a:latin typeface="Times New Roman" pitchFamily="18" charset="0"/>
              </a:rPr>
              <a:t>manusia</a:t>
            </a:r>
            <a:r>
              <a:rPr lang="en-US" dirty="0" smtClean="0">
                <a:latin typeface="Times New Roman" pitchFamily="18" charset="0"/>
              </a:rPr>
              <a:t> Indonesia yang </a:t>
            </a:r>
            <a:r>
              <a:rPr lang="en-US" dirty="0" err="1" smtClean="0">
                <a:latin typeface="Times New Roman" pitchFamily="18" charset="0"/>
              </a:rPr>
              <a:t>berpancasila</a:t>
            </a:r>
            <a:r>
              <a:rPr lang="en-US" dirty="0" smtClean="0">
                <a:latin typeface="Times New Roman" pitchFamily="18" charset="0"/>
              </a:rPr>
              <a:t>,”….. </a:t>
            </a:r>
            <a:r>
              <a:rPr lang="en-US" dirty="0" err="1" smtClean="0">
                <a:latin typeface="Times New Roman" pitchFamily="18" charset="0"/>
              </a:rPr>
              <a:t>meningkatkan</a:t>
            </a:r>
            <a:r>
              <a:rPr lang="en-US" dirty="0" smtClean="0">
                <a:latin typeface="Times New Roman" pitchFamily="18" charset="0"/>
              </a:rPr>
              <a:t> </a:t>
            </a:r>
            <a:r>
              <a:rPr lang="en-US" dirty="0" err="1" smtClean="0">
                <a:latin typeface="Times New Roman" pitchFamily="18" charset="0"/>
              </a:rPr>
              <a:t>ketakwaan</a:t>
            </a:r>
            <a:r>
              <a:rPr lang="en-US" dirty="0" smtClean="0">
                <a:latin typeface="Times New Roman" pitchFamily="18" charset="0"/>
              </a:rPr>
              <a:t> </a:t>
            </a:r>
            <a:r>
              <a:rPr lang="en-US" dirty="0" err="1" smtClean="0">
                <a:latin typeface="Times New Roman" pitchFamily="18" charset="0"/>
              </a:rPr>
              <a:t>terhadap</a:t>
            </a:r>
            <a:r>
              <a:rPr lang="en-US" dirty="0" smtClean="0">
                <a:latin typeface="Times New Roman" pitchFamily="18" charset="0"/>
              </a:rPr>
              <a:t> </a:t>
            </a:r>
            <a:r>
              <a:rPr lang="en-US" dirty="0" err="1" smtClean="0">
                <a:latin typeface="Times New Roman" pitchFamily="18" charset="0"/>
              </a:rPr>
              <a:t>Tuhan</a:t>
            </a:r>
            <a:r>
              <a:rPr lang="en-US" dirty="0" smtClean="0">
                <a:latin typeface="Times New Roman" pitchFamily="18" charset="0"/>
              </a:rPr>
              <a:t> Yang </a:t>
            </a:r>
            <a:r>
              <a:rPr lang="en-US" dirty="0" err="1" smtClean="0">
                <a:latin typeface="Times New Roman" pitchFamily="18" charset="0"/>
              </a:rPr>
              <a:t>Maha</a:t>
            </a:r>
            <a:r>
              <a:rPr lang="en-US" dirty="0" smtClean="0">
                <a:latin typeface="Times New Roman" pitchFamily="18" charset="0"/>
              </a:rPr>
              <a:t> </a:t>
            </a:r>
            <a:r>
              <a:rPr lang="en-US" dirty="0" err="1" smtClean="0">
                <a:latin typeface="Times New Roman" pitchFamily="18" charset="0"/>
              </a:rPr>
              <a:t>Esa</a:t>
            </a:r>
            <a:r>
              <a:rPr lang="en-US" dirty="0" smtClean="0">
                <a:latin typeface="Times New Roman" pitchFamily="18" charset="0"/>
              </a:rPr>
              <a:t>, </a:t>
            </a:r>
            <a:r>
              <a:rPr lang="en-US" dirty="0" err="1" smtClean="0">
                <a:latin typeface="Times New Roman" pitchFamily="18" charset="0"/>
              </a:rPr>
              <a:t>kecerdasan</a:t>
            </a:r>
            <a:r>
              <a:rPr lang="en-US" dirty="0" smtClean="0">
                <a:latin typeface="Times New Roman" pitchFamily="18" charset="0"/>
              </a:rPr>
              <a:t>, </a:t>
            </a:r>
            <a:r>
              <a:rPr lang="en-US" dirty="0" err="1" smtClean="0">
                <a:latin typeface="Times New Roman" pitchFamily="18" charset="0"/>
              </a:rPr>
              <a:t>keterampilan</a:t>
            </a:r>
            <a:r>
              <a:rPr lang="en-US" dirty="0" smtClean="0">
                <a:latin typeface="Times New Roman" pitchFamily="18" charset="0"/>
              </a:rPr>
              <a:t>, </a:t>
            </a:r>
            <a:r>
              <a:rPr lang="en-US" dirty="0" err="1" smtClean="0">
                <a:latin typeface="Times New Roman" pitchFamily="18" charset="0"/>
              </a:rPr>
              <a:t>mempertinggi</a:t>
            </a:r>
            <a:r>
              <a:rPr lang="en-US" dirty="0" smtClean="0">
                <a:latin typeface="Times New Roman" pitchFamily="18" charset="0"/>
              </a:rPr>
              <a:t> </a:t>
            </a:r>
            <a:r>
              <a:rPr lang="en-US" dirty="0" err="1" smtClean="0">
                <a:latin typeface="Times New Roman" pitchFamily="18" charset="0"/>
              </a:rPr>
              <a:t>budi</a:t>
            </a:r>
            <a:r>
              <a:rPr lang="en-US" dirty="0" smtClean="0">
                <a:latin typeface="Times New Roman" pitchFamily="18" charset="0"/>
              </a:rPr>
              <a:t> </a:t>
            </a:r>
            <a:r>
              <a:rPr lang="en-US" dirty="0" err="1" smtClean="0">
                <a:latin typeface="Times New Roman" pitchFamily="18" charset="0"/>
              </a:rPr>
              <a:t>pekerti</a:t>
            </a:r>
            <a:r>
              <a:rPr lang="en-US" dirty="0" smtClean="0">
                <a:latin typeface="Times New Roman" pitchFamily="18" charset="0"/>
              </a:rPr>
              <a:t>, </a:t>
            </a:r>
            <a:r>
              <a:rPr lang="en-US" dirty="0" err="1" smtClean="0">
                <a:latin typeface="Times New Roman" pitchFamily="18" charset="0"/>
              </a:rPr>
              <a:t>memperkuat</a:t>
            </a:r>
            <a:r>
              <a:rPr lang="en-US" dirty="0" smtClean="0">
                <a:latin typeface="Times New Roman" pitchFamily="18" charset="0"/>
              </a:rPr>
              <a:t> </a:t>
            </a:r>
            <a:r>
              <a:rPr lang="en-US" dirty="0" err="1" smtClean="0">
                <a:latin typeface="Times New Roman" pitchFamily="18" charset="0"/>
              </a:rPr>
              <a:t>kepribadian</a:t>
            </a:r>
            <a:r>
              <a:rPr lang="en-US" dirty="0" smtClean="0">
                <a:latin typeface="Times New Roman" pitchFamily="18" charset="0"/>
              </a:rPr>
              <a:t> </a:t>
            </a:r>
            <a:r>
              <a:rPr lang="en-US" dirty="0" err="1" smtClean="0">
                <a:latin typeface="Times New Roman" pitchFamily="18" charset="0"/>
              </a:rPr>
              <a:t>dan</a:t>
            </a:r>
            <a:r>
              <a:rPr lang="en-US" dirty="0" smtClean="0">
                <a:latin typeface="Times New Roman" pitchFamily="18" charset="0"/>
              </a:rPr>
              <a:t> </a:t>
            </a:r>
            <a:r>
              <a:rPr lang="en-US" dirty="0" err="1" smtClean="0">
                <a:latin typeface="Times New Roman" pitchFamily="18" charset="0"/>
              </a:rPr>
              <a:t>mempertebal</a:t>
            </a:r>
            <a:r>
              <a:rPr lang="en-US" dirty="0" smtClean="0">
                <a:latin typeface="Times New Roman" pitchFamily="18" charset="0"/>
              </a:rPr>
              <a:t> </a:t>
            </a:r>
            <a:r>
              <a:rPr lang="en-US" dirty="0" err="1" smtClean="0">
                <a:latin typeface="Times New Roman" pitchFamily="18" charset="0"/>
              </a:rPr>
              <a:t>semangat</a:t>
            </a:r>
            <a:r>
              <a:rPr lang="en-US" dirty="0" smtClean="0">
                <a:latin typeface="Times New Roman" pitchFamily="18" charset="0"/>
              </a:rPr>
              <a:t> agar </a:t>
            </a:r>
            <a:r>
              <a:rPr lang="en-US" dirty="0" err="1" smtClean="0">
                <a:latin typeface="Times New Roman" pitchFamily="18" charset="0"/>
              </a:rPr>
              <a:t>dapat</a:t>
            </a:r>
            <a:r>
              <a:rPr lang="en-US" dirty="0" smtClean="0">
                <a:latin typeface="Times New Roman" pitchFamily="18" charset="0"/>
              </a:rPr>
              <a:t> </a:t>
            </a:r>
            <a:r>
              <a:rPr lang="en-US" dirty="0" err="1" smtClean="0">
                <a:latin typeface="Times New Roman" pitchFamily="18" charset="0"/>
              </a:rPr>
              <a:t>menumbuhkan</a:t>
            </a:r>
            <a:r>
              <a:rPr lang="en-US" dirty="0" smtClean="0">
                <a:latin typeface="Times New Roman" pitchFamily="18" charset="0"/>
              </a:rPr>
              <a:t> </a:t>
            </a:r>
            <a:r>
              <a:rPr lang="en-US" dirty="0" err="1" smtClean="0">
                <a:latin typeface="Times New Roman" pitchFamily="18" charset="0"/>
              </a:rPr>
              <a:t>manusia-manusia</a:t>
            </a:r>
            <a:r>
              <a:rPr lang="en-US" dirty="0" smtClean="0">
                <a:latin typeface="Times New Roman" pitchFamily="18" charset="0"/>
              </a:rPr>
              <a:t> yang </a:t>
            </a:r>
            <a:r>
              <a:rPr lang="en-US" dirty="0" err="1" smtClean="0">
                <a:latin typeface="Times New Roman" pitchFamily="18" charset="0"/>
              </a:rPr>
              <a:t>dapat</a:t>
            </a:r>
            <a:r>
              <a:rPr lang="en-US" dirty="0" smtClean="0">
                <a:latin typeface="Times New Roman" pitchFamily="18" charset="0"/>
              </a:rPr>
              <a:t> </a:t>
            </a:r>
            <a:r>
              <a:rPr lang="en-US" dirty="0" err="1" smtClean="0">
                <a:latin typeface="Times New Roman" pitchFamily="18" charset="0"/>
              </a:rPr>
              <a:t>membangun</a:t>
            </a:r>
            <a:r>
              <a:rPr lang="en-US" dirty="0" smtClean="0">
                <a:latin typeface="Times New Roman" pitchFamily="18" charset="0"/>
              </a:rPr>
              <a:t> </a:t>
            </a:r>
            <a:r>
              <a:rPr lang="en-US" dirty="0" err="1" smtClean="0">
                <a:latin typeface="Times New Roman" pitchFamily="18" charset="0"/>
              </a:rPr>
              <a:t>dirinya</a:t>
            </a:r>
            <a:r>
              <a:rPr lang="en-US" dirty="0" smtClean="0">
                <a:latin typeface="Times New Roman" pitchFamily="18" charset="0"/>
              </a:rPr>
              <a:t> </a:t>
            </a:r>
            <a:r>
              <a:rPr lang="en-US" dirty="0" err="1" smtClean="0">
                <a:latin typeface="Times New Roman" pitchFamily="18" charset="0"/>
              </a:rPr>
              <a:t>sendiri</a:t>
            </a:r>
            <a:r>
              <a:rPr lang="en-US" dirty="0" smtClean="0">
                <a:latin typeface="Times New Roman" pitchFamily="18" charset="0"/>
              </a:rPr>
              <a:t> </a:t>
            </a:r>
            <a:r>
              <a:rPr lang="en-US" dirty="0" err="1" smtClean="0">
                <a:latin typeface="Times New Roman" pitchFamily="18" charset="0"/>
              </a:rPr>
              <a:t>serta</a:t>
            </a:r>
            <a:r>
              <a:rPr lang="en-US" dirty="0" smtClean="0">
                <a:latin typeface="Times New Roman" pitchFamily="18" charset="0"/>
              </a:rPr>
              <a:t> </a:t>
            </a:r>
            <a:r>
              <a:rPr lang="en-US" dirty="0" err="1" smtClean="0">
                <a:latin typeface="Times New Roman" pitchFamily="18" charset="0"/>
              </a:rPr>
              <a:t>bersama-sama</a:t>
            </a:r>
            <a:r>
              <a:rPr lang="en-US" dirty="0" smtClean="0">
                <a:latin typeface="Times New Roman" pitchFamily="18" charset="0"/>
              </a:rPr>
              <a:t> </a:t>
            </a:r>
            <a:r>
              <a:rPr lang="en-US" dirty="0" err="1" smtClean="0">
                <a:latin typeface="Times New Roman" pitchFamily="18" charset="0"/>
              </a:rPr>
              <a:t>bertanggung</a:t>
            </a:r>
            <a:r>
              <a:rPr lang="en-US" dirty="0" smtClean="0">
                <a:latin typeface="Times New Roman" pitchFamily="18" charset="0"/>
              </a:rPr>
              <a:t> </a:t>
            </a:r>
            <a:r>
              <a:rPr lang="en-US" dirty="0" err="1" smtClean="0">
                <a:latin typeface="Times New Roman" pitchFamily="18" charset="0"/>
              </a:rPr>
              <a:t>jawab</a:t>
            </a:r>
            <a:r>
              <a:rPr lang="en-US" dirty="0" smtClean="0">
                <a:latin typeface="Times New Roman" pitchFamily="18" charset="0"/>
              </a:rPr>
              <a:t> </a:t>
            </a:r>
            <a:r>
              <a:rPr lang="en-US" dirty="0" err="1" smtClean="0">
                <a:latin typeface="Times New Roman" pitchFamily="18" charset="0"/>
              </a:rPr>
              <a:t>atas</a:t>
            </a:r>
            <a:r>
              <a:rPr lang="en-US" dirty="0" smtClean="0">
                <a:latin typeface="Times New Roman" pitchFamily="18" charset="0"/>
              </a:rPr>
              <a:t> </a:t>
            </a:r>
            <a:r>
              <a:rPr lang="en-US" dirty="0" err="1" smtClean="0">
                <a:latin typeface="Times New Roman" pitchFamily="18" charset="0"/>
              </a:rPr>
              <a:t>pembangunan</a:t>
            </a:r>
            <a:r>
              <a:rPr lang="en-US" dirty="0" smtClean="0">
                <a:latin typeface="Times New Roman" pitchFamily="18" charset="0"/>
              </a:rPr>
              <a:t> </a:t>
            </a:r>
            <a:r>
              <a:rPr lang="en-US" dirty="0" err="1" smtClean="0">
                <a:latin typeface="Times New Roman" pitchFamily="18" charset="0"/>
              </a:rPr>
              <a:t>bangsa</a:t>
            </a:r>
            <a:r>
              <a:rPr lang="en-US" dirty="0" smtClean="0">
                <a:latin typeface="Times New Roman" pitchFamily="18" charset="0"/>
              </a:rPr>
              <a:t>”. </a:t>
            </a:r>
          </a:p>
          <a:p>
            <a:endParaRPr lang="id-ID"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a:bodyPr>
          <a:lstStyle/>
          <a:p>
            <a:r>
              <a:rPr lang="id-ID" dirty="0" smtClean="0"/>
              <a:t>Agar tujuan penddikan tercapai maka komonikator harus menyampaikan pesannya secara komonikatif. </a:t>
            </a:r>
          </a:p>
          <a:p>
            <a:r>
              <a:rPr lang="id-ID" dirty="0" smtClean="0"/>
              <a:t>Bisa berubah dari komonikasi massa, komonikasi kelompok, dan komonikasi antar pribadi.</a:t>
            </a:r>
          </a:p>
          <a:p>
            <a:r>
              <a:rPr lang="id-ID" dirty="0" smtClean="0"/>
              <a:t>Komunikasi dengan cara diskusi sangat efektif karena bersifat dialogis melatih siswa/mahasiswa mengunggakapkan pendapat secara argumentataif. </a:t>
            </a: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Hambatan</a:t>
            </a:r>
            <a:endParaRPr lang="id-ID" dirty="0"/>
          </a:p>
        </p:txBody>
      </p:sp>
      <p:sp>
        <p:nvSpPr>
          <p:cNvPr id="3" name="Content Placeholder 2"/>
          <p:cNvSpPr>
            <a:spLocks noGrp="1"/>
          </p:cNvSpPr>
          <p:nvPr>
            <p:ph idx="1"/>
          </p:nvPr>
        </p:nvSpPr>
        <p:spPr/>
        <p:txBody>
          <a:bodyPr>
            <a:normAutofit fontScale="70000" lnSpcReduction="20000"/>
          </a:bodyPr>
          <a:lstStyle/>
          <a:p>
            <a:pPr algn="just"/>
            <a:r>
              <a:rPr lang="id-ID" dirty="0" smtClean="0">
                <a:latin typeface="Times New Roman" pitchFamily="18" charset="0"/>
              </a:rPr>
              <a:t>Ada beberapa faktor yang menjadi penghambat atau penghalang proses komunikasi. Penghambat tersebut biasa dikenal dengan istilah </a:t>
            </a:r>
            <a:r>
              <a:rPr lang="id-ID" i="1" dirty="0" smtClean="0">
                <a:latin typeface="Times New Roman" pitchFamily="18" charset="0"/>
              </a:rPr>
              <a:t>barriers, atau noises</a:t>
            </a:r>
            <a:r>
              <a:rPr lang="id-ID" dirty="0" smtClean="0">
                <a:latin typeface="Times New Roman" pitchFamily="18" charset="0"/>
              </a:rPr>
              <a:t>.</a:t>
            </a:r>
            <a:endParaRPr lang="en-US" dirty="0" smtClean="0">
              <a:latin typeface="Times New Roman" pitchFamily="18" charset="0"/>
            </a:endParaRPr>
          </a:p>
          <a:p>
            <a:pPr algn="just"/>
            <a:endParaRPr lang="en-US" dirty="0" smtClean="0">
              <a:latin typeface="Times New Roman" pitchFamily="18" charset="0"/>
            </a:endParaRPr>
          </a:p>
          <a:p>
            <a:pPr algn="just"/>
            <a:r>
              <a:rPr lang="id-ID" dirty="0" smtClean="0">
                <a:latin typeface="Times New Roman" pitchFamily="18" charset="0"/>
              </a:rPr>
              <a:t>Kita kenal adanya hambatan psikologis, seperti minat, sikap, pendapat, kepercayaan, intelegensi, pengetahuan dan hambatan fisik seperti kelelahan, sakit, keterbatasan daya indera dan cacat tubuh</a:t>
            </a:r>
            <a:r>
              <a:rPr lang="en-US" dirty="0" smtClean="0">
                <a:latin typeface="Times New Roman" pitchFamily="18" charset="0"/>
              </a:rPr>
              <a:t>.</a:t>
            </a:r>
          </a:p>
          <a:p>
            <a:pPr algn="just"/>
            <a:endParaRPr lang="en-US" dirty="0" smtClean="0">
              <a:latin typeface="Times New Roman" pitchFamily="18" charset="0"/>
            </a:endParaRPr>
          </a:p>
          <a:p>
            <a:pPr algn="just"/>
            <a:r>
              <a:rPr lang="id-ID" dirty="0" smtClean="0">
                <a:latin typeface="Times New Roman" pitchFamily="18" charset="0"/>
              </a:rPr>
              <a:t>Dua jenis hambatan yang lain adalah hambatan kultural seperti perbedaan adat-istiadat, norma-norma sosial, kepercayaan dan nilai-nilai panutan; dan hambatan lingkungan yaitu hambatan yang ditimbulkan situasi dan kondisi keadaan sekitar</a:t>
            </a:r>
            <a:r>
              <a:rPr lang="en-US" dirty="0" smtClean="0">
                <a:latin typeface="Times New Roman" pitchFamily="18" charset="0"/>
              </a:rPr>
              <a:t>.</a:t>
            </a:r>
            <a:endParaRPr lang="id-ID" dirty="0" smtClean="0">
              <a:latin typeface="Times New Roman" pitchFamily="18" charset="0"/>
            </a:endParaRPr>
          </a:p>
          <a:p>
            <a:endParaRPr lang="id-ID"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Pentingnya komunikasi diskusi dalam pendidikan</a:t>
            </a:r>
            <a:endParaRPr lang="id-ID" dirty="0"/>
          </a:p>
        </p:txBody>
      </p:sp>
      <p:sp>
        <p:nvSpPr>
          <p:cNvPr id="3" name="Content Placeholder 2"/>
          <p:cNvSpPr>
            <a:spLocks noGrp="1"/>
          </p:cNvSpPr>
          <p:nvPr>
            <p:ph idx="1"/>
          </p:nvPr>
        </p:nvSpPr>
        <p:spPr/>
        <p:txBody>
          <a:bodyPr/>
          <a:lstStyle/>
          <a:p>
            <a:r>
              <a:rPr lang="id-ID" dirty="0" smtClean="0"/>
              <a:t>Materi yang didiskusikan meningkatkan intelektualistas</a:t>
            </a:r>
          </a:p>
          <a:p>
            <a:r>
              <a:rPr lang="id-ID" dirty="0" smtClean="0"/>
              <a:t>Komunikasi dalam diskusi bersifat komunikasi intrakomonikasi=dengan diri sendiri, dan interkomonikasi=dengan orang lain. </a:t>
            </a:r>
            <a:endParaRPr lang="id-ID"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Peran </a:t>
            </a:r>
            <a:endParaRPr lang="id-ID" dirty="0"/>
          </a:p>
        </p:txBody>
      </p:sp>
      <p:sp>
        <p:nvSpPr>
          <p:cNvPr id="3" name="Content Placeholder 2"/>
          <p:cNvSpPr>
            <a:spLocks noGrp="1"/>
          </p:cNvSpPr>
          <p:nvPr>
            <p:ph idx="1"/>
          </p:nvPr>
        </p:nvSpPr>
        <p:spPr/>
        <p:txBody>
          <a:bodyPr>
            <a:normAutofit fontScale="92500" lnSpcReduction="10000"/>
          </a:bodyPr>
          <a:lstStyle/>
          <a:p>
            <a:pPr algn="r">
              <a:buNone/>
            </a:pPr>
            <a:r>
              <a:rPr lang="id-ID" dirty="0" smtClean="0">
                <a:latin typeface="Aharoni" pitchFamily="2" charset="-79"/>
                <a:cs typeface="Aharoni" pitchFamily="2" charset="-79"/>
              </a:rPr>
              <a:t>Pada pelaksanaan pendidikan formal atau pendidikan melalui lembaga</a:t>
            </a:r>
            <a:r>
              <a:rPr lang="en-US" dirty="0" smtClean="0">
                <a:latin typeface="Aharoni" pitchFamily="2" charset="-79"/>
                <a:cs typeface="Aharoni" pitchFamily="2" charset="-79"/>
              </a:rPr>
              <a:t>-</a:t>
            </a:r>
            <a:r>
              <a:rPr lang="id-ID" dirty="0" smtClean="0">
                <a:latin typeface="Aharoni" pitchFamily="2" charset="-79"/>
                <a:cs typeface="Aharoni" pitchFamily="2" charset="-79"/>
              </a:rPr>
              <a:t>lembaga pendidikan sekolah, tampak jelas bahwa proses komunikasi sangat dominan kedudukannya.</a:t>
            </a:r>
            <a:endParaRPr lang="en-US" dirty="0" smtClean="0">
              <a:latin typeface="Aharoni" pitchFamily="2" charset="-79"/>
              <a:cs typeface="Aharoni" pitchFamily="2" charset="-79"/>
            </a:endParaRPr>
          </a:p>
          <a:p>
            <a:pPr algn="r">
              <a:buNone/>
            </a:pPr>
            <a:r>
              <a:rPr lang="en-US" dirty="0" smtClean="0"/>
              <a:t>P</a:t>
            </a:r>
            <a:r>
              <a:rPr lang="id-ID" dirty="0" smtClean="0"/>
              <a:t>endidikan bukan sekadar mengajari anak-anak supaya menjadi lebih baik, menjadi pintar, atau sekadar berkomunikasi dengan mereka yang isinya memberi nasehat supaya mereka berperilaku baik. </a:t>
            </a:r>
            <a:r>
              <a:rPr lang="id-ID" dirty="0" smtClean="0">
                <a:latin typeface="Aharoni" pitchFamily="2" charset="-79"/>
                <a:cs typeface="Aharoni" pitchFamily="2" charset="-79"/>
              </a:rPr>
              <a:t> </a:t>
            </a:r>
            <a:endParaRPr lang="en-US" dirty="0" smtClean="0">
              <a:latin typeface="Aharoni" pitchFamily="2" charset="-79"/>
              <a:cs typeface="Aharoni" pitchFamily="2" charset="-79"/>
            </a:endParaRPr>
          </a:p>
          <a:p>
            <a:endParaRPr lang="id-ID"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a:bodyPr>
          <a:lstStyle/>
          <a:p>
            <a:r>
              <a:rPr lang="en-US" dirty="0" err="1" smtClean="0"/>
              <a:t>Pendidik</a:t>
            </a:r>
            <a:r>
              <a:rPr lang="en-US" dirty="0" smtClean="0"/>
              <a:t> </a:t>
            </a:r>
            <a:r>
              <a:rPr lang="id-ID" dirty="0" smtClean="0"/>
              <a:t>menyampaikan pesan, mengajar, memberikan data dan fakta untuk kepentingan pendidikan, merumuskan kalimat yang baik dan benar, semuanya hanya bisa dilakukan dengan penggunaan informasi komunikatif. </a:t>
            </a:r>
            <a:endParaRPr lang="en-US" dirty="0" smtClean="0"/>
          </a:p>
          <a:p>
            <a:r>
              <a:rPr lang="id-ID" dirty="0" smtClean="0"/>
              <a:t>Berbeda dengan komunikasi untuk hal-hal yang lainnya, komunikasi pendidikan mempunyai tujuan yang jelas, yakni untuk </a:t>
            </a:r>
            <a:r>
              <a:rPr lang="id-ID" dirty="0" smtClean="0"/>
              <a:t>me</a:t>
            </a:r>
            <a:r>
              <a:rPr lang="en-US" dirty="0" err="1" smtClean="0"/>
              <a:t>ngu</a:t>
            </a:r>
            <a:r>
              <a:rPr lang="id-ID" dirty="0" smtClean="0"/>
              <a:t>bah </a:t>
            </a:r>
            <a:r>
              <a:rPr lang="id-ID" dirty="0" smtClean="0"/>
              <a:t>perilaku </a:t>
            </a:r>
            <a:r>
              <a:rPr lang="en-US" dirty="0" err="1" smtClean="0"/>
              <a:t>peserta</a:t>
            </a:r>
            <a:r>
              <a:rPr lang="en-US" dirty="0" smtClean="0"/>
              <a:t> </a:t>
            </a:r>
            <a:r>
              <a:rPr lang="en-US" dirty="0" err="1" smtClean="0"/>
              <a:t>didik</a:t>
            </a:r>
            <a:r>
              <a:rPr lang="id-ID" dirty="0" smtClean="0"/>
              <a:t> ke arah yang lebih berkualitas</a:t>
            </a:r>
            <a:endParaRPr lang="en-US" dirty="0" smtClean="0"/>
          </a:p>
          <a:p>
            <a:endParaRPr lang="id-ID"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en-US" dirty="0" err="1" smtClean="0"/>
              <a:t>Tujuan</a:t>
            </a:r>
            <a:r>
              <a:rPr lang="en-US" dirty="0" smtClean="0"/>
              <a:t> </a:t>
            </a:r>
            <a:r>
              <a:rPr lang="en-US" dirty="0" err="1" smtClean="0"/>
              <a:t>Pendidikan</a:t>
            </a:r>
            <a:r>
              <a:rPr lang="en-US" dirty="0" smtClean="0"/>
              <a:t> </a:t>
            </a:r>
            <a:r>
              <a:rPr lang="en-US" dirty="0" err="1" smtClean="0"/>
              <a:t>akan</a:t>
            </a:r>
            <a:r>
              <a:rPr lang="en-US" dirty="0" smtClean="0"/>
              <a:t> </a:t>
            </a:r>
            <a:r>
              <a:rPr lang="en-US" dirty="0" err="1" smtClean="0"/>
              <a:t>tercapai</a:t>
            </a:r>
            <a:r>
              <a:rPr lang="en-US" dirty="0" smtClean="0"/>
              <a:t> </a:t>
            </a:r>
            <a:r>
              <a:rPr lang="en-US" dirty="0" err="1" smtClean="0"/>
              <a:t>jika</a:t>
            </a:r>
            <a:r>
              <a:rPr lang="en-US" dirty="0" smtClean="0"/>
              <a:t> </a:t>
            </a:r>
            <a:r>
              <a:rPr lang="en-US" dirty="0" err="1" smtClean="0"/>
              <a:t>prosesnya</a:t>
            </a:r>
            <a:r>
              <a:rPr lang="en-US" dirty="0" smtClean="0"/>
              <a:t> </a:t>
            </a:r>
            <a:r>
              <a:rPr lang="en-US" dirty="0" err="1" smtClean="0"/>
              <a:t>komunikatif</a:t>
            </a:r>
            <a:r>
              <a:rPr lang="en-US" dirty="0" smtClean="0"/>
              <a:t>. </a:t>
            </a:r>
            <a:r>
              <a:rPr lang="en-US" dirty="0" err="1" smtClean="0"/>
              <a:t>Dalam</a:t>
            </a:r>
            <a:r>
              <a:rPr lang="en-US" dirty="0" smtClean="0"/>
              <a:t> </a:t>
            </a:r>
            <a:r>
              <a:rPr lang="en-US" dirty="0" err="1" smtClean="0"/>
              <a:t>menyajikan</a:t>
            </a:r>
            <a:r>
              <a:rPr lang="en-US" dirty="0" smtClean="0"/>
              <a:t> </a:t>
            </a:r>
            <a:r>
              <a:rPr lang="en-US" dirty="0" err="1" smtClean="0"/>
              <a:t>materi</a:t>
            </a:r>
            <a:r>
              <a:rPr lang="en-US" dirty="0" smtClean="0"/>
              <a:t> </a:t>
            </a:r>
            <a:r>
              <a:rPr lang="en-US" dirty="0" err="1" smtClean="0"/>
              <a:t>pelajarannya</a:t>
            </a:r>
            <a:r>
              <a:rPr lang="en-US" dirty="0" smtClean="0"/>
              <a:t> </a:t>
            </a:r>
            <a:r>
              <a:rPr lang="en-US" dirty="0" err="1" smtClean="0"/>
              <a:t>pendidik</a:t>
            </a:r>
            <a:r>
              <a:rPr lang="en-US" dirty="0" smtClean="0"/>
              <a:t> </a:t>
            </a:r>
            <a:r>
              <a:rPr lang="en-US" dirty="0" err="1" smtClean="0"/>
              <a:t>sebaiknya</a:t>
            </a:r>
            <a:r>
              <a:rPr lang="en-US" dirty="0" smtClean="0"/>
              <a:t> </a:t>
            </a:r>
            <a:r>
              <a:rPr lang="en-US" dirty="0" err="1" smtClean="0"/>
              <a:t>bukan</a:t>
            </a:r>
            <a:r>
              <a:rPr lang="en-US" dirty="0" smtClean="0"/>
              <a:t> </a:t>
            </a:r>
            <a:r>
              <a:rPr lang="en-US" dirty="0" err="1" smtClean="0"/>
              <a:t>hanya</a:t>
            </a:r>
            <a:r>
              <a:rPr lang="en-US" dirty="0" smtClean="0"/>
              <a:t> </a:t>
            </a:r>
            <a:r>
              <a:rPr lang="en-US" dirty="0" err="1" smtClean="0"/>
              <a:t>dengan</a:t>
            </a:r>
            <a:r>
              <a:rPr lang="en-US" dirty="0" smtClean="0"/>
              <a:t> </a:t>
            </a:r>
            <a:r>
              <a:rPr lang="en-US" dirty="0" err="1" smtClean="0"/>
              <a:t>metode</a:t>
            </a:r>
            <a:r>
              <a:rPr lang="en-US" dirty="0" smtClean="0"/>
              <a:t> </a:t>
            </a:r>
            <a:r>
              <a:rPr lang="en-US" dirty="0" err="1" smtClean="0"/>
              <a:t>ceramah</a:t>
            </a:r>
            <a:r>
              <a:rPr lang="en-US" dirty="0" smtClean="0"/>
              <a:t> </a:t>
            </a:r>
            <a:r>
              <a:rPr lang="en-US" dirty="0" err="1" smtClean="0"/>
              <a:t>saja</a:t>
            </a:r>
            <a:r>
              <a:rPr lang="en-US" dirty="0" smtClean="0"/>
              <a:t> </a:t>
            </a:r>
            <a:r>
              <a:rPr lang="en-US" dirty="0" err="1" smtClean="0"/>
              <a:t>sebaiknya</a:t>
            </a:r>
            <a:r>
              <a:rPr lang="en-US" dirty="0" smtClean="0"/>
              <a:t> </a:t>
            </a:r>
            <a:r>
              <a:rPr lang="en-US" dirty="0" err="1" smtClean="0"/>
              <a:t>juga</a:t>
            </a:r>
            <a:r>
              <a:rPr lang="en-US" dirty="0" smtClean="0"/>
              <a:t> </a:t>
            </a:r>
            <a:r>
              <a:rPr lang="en-US" dirty="0" err="1" smtClean="0"/>
              <a:t>dengan</a:t>
            </a:r>
            <a:r>
              <a:rPr lang="en-US" dirty="0" smtClean="0"/>
              <a:t> </a:t>
            </a:r>
            <a:r>
              <a:rPr lang="en-US" dirty="0" err="1" smtClean="0"/>
              <a:t>metode</a:t>
            </a:r>
            <a:r>
              <a:rPr lang="en-US" dirty="0" smtClean="0"/>
              <a:t> </a:t>
            </a:r>
            <a:r>
              <a:rPr lang="en-US" dirty="0" err="1" smtClean="0"/>
              <a:t>diskusi</a:t>
            </a:r>
            <a:r>
              <a:rPr lang="en-US" dirty="0" smtClean="0"/>
              <a:t> </a:t>
            </a:r>
          </a:p>
          <a:p>
            <a:r>
              <a:rPr lang="en-US" dirty="0" err="1" smtClean="0"/>
              <a:t>Selanjutnya</a:t>
            </a:r>
            <a:r>
              <a:rPr lang="en-US" dirty="0" smtClean="0"/>
              <a:t> </a:t>
            </a:r>
            <a:r>
              <a:rPr lang="en-US" dirty="0" err="1" smtClean="0"/>
              <a:t>tujuan</a:t>
            </a:r>
            <a:r>
              <a:rPr lang="en-US" dirty="0" smtClean="0"/>
              <a:t> </a:t>
            </a:r>
            <a:r>
              <a:rPr lang="en-US" dirty="0" err="1" smtClean="0"/>
              <a:t>akhir</a:t>
            </a:r>
            <a:r>
              <a:rPr lang="en-US" dirty="0" smtClean="0"/>
              <a:t> </a:t>
            </a:r>
            <a:r>
              <a:rPr lang="en-US" dirty="0" err="1" smtClean="0"/>
              <a:t>dari</a:t>
            </a:r>
            <a:r>
              <a:rPr lang="en-US" dirty="0" smtClean="0"/>
              <a:t> </a:t>
            </a:r>
            <a:r>
              <a:rPr lang="en-US" dirty="0" err="1" smtClean="0"/>
              <a:t>komunikasi</a:t>
            </a:r>
            <a:r>
              <a:rPr lang="en-US" dirty="0" smtClean="0"/>
              <a:t> </a:t>
            </a:r>
            <a:r>
              <a:rPr lang="en-US" dirty="0" err="1" smtClean="0"/>
              <a:t>tersebut</a:t>
            </a:r>
            <a:r>
              <a:rPr lang="en-US" dirty="0" smtClean="0"/>
              <a:t> (</a:t>
            </a:r>
            <a:r>
              <a:rPr lang="en-US" dirty="0" err="1" smtClean="0"/>
              <a:t>metode</a:t>
            </a:r>
            <a:r>
              <a:rPr lang="en-US" dirty="0" smtClean="0"/>
              <a:t> </a:t>
            </a:r>
            <a:r>
              <a:rPr lang="en-US" dirty="0" err="1" smtClean="0"/>
              <a:t>diskusi</a:t>
            </a:r>
            <a:r>
              <a:rPr lang="en-US" dirty="0" smtClean="0"/>
              <a:t>)</a:t>
            </a:r>
            <a:r>
              <a:rPr lang="en-US" dirty="0" err="1" smtClean="0"/>
              <a:t>adalah</a:t>
            </a:r>
            <a:r>
              <a:rPr lang="en-US" dirty="0" smtClean="0"/>
              <a:t> </a:t>
            </a:r>
            <a:r>
              <a:rPr lang="en-US" dirty="0" err="1" smtClean="0"/>
              <a:t>untuk</a:t>
            </a:r>
            <a:r>
              <a:rPr lang="en-US" dirty="0" smtClean="0"/>
              <a:t> </a:t>
            </a:r>
            <a:r>
              <a:rPr lang="en-US" dirty="0" err="1" smtClean="0"/>
              <a:t>mencapai</a:t>
            </a:r>
            <a:r>
              <a:rPr lang="en-US" dirty="0" smtClean="0"/>
              <a:t> </a:t>
            </a:r>
            <a:r>
              <a:rPr lang="en-US" dirty="0" err="1" smtClean="0"/>
              <a:t>keberhasilan</a:t>
            </a:r>
            <a:r>
              <a:rPr lang="en-US" dirty="0" smtClean="0"/>
              <a:t> </a:t>
            </a:r>
            <a:r>
              <a:rPr lang="en-US" dirty="0" err="1" smtClean="0"/>
              <a:t>pendidikan</a:t>
            </a:r>
            <a:r>
              <a:rPr lang="en-US" dirty="0" smtClean="0"/>
              <a:t> </a:t>
            </a:r>
            <a:r>
              <a:rPr lang="en-US" dirty="0" err="1" smtClean="0"/>
              <a:t>itu</a:t>
            </a:r>
            <a:r>
              <a:rPr lang="en-US" dirty="0" smtClean="0"/>
              <a:t> </a:t>
            </a:r>
            <a:r>
              <a:rPr lang="en-US" dirty="0" err="1" smtClean="0"/>
              <a:t>sendiri</a:t>
            </a:r>
            <a:r>
              <a:rPr lang="en-US" dirty="0" smtClean="0"/>
              <a:t>. </a:t>
            </a:r>
          </a:p>
          <a:p>
            <a:endParaRPr lang="id-ID"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Kiat </a:t>
            </a:r>
            <a:endParaRPr lang="id-ID" dirty="0"/>
          </a:p>
        </p:txBody>
      </p:sp>
      <p:sp>
        <p:nvSpPr>
          <p:cNvPr id="3" name="Content Placeholder 2"/>
          <p:cNvSpPr>
            <a:spLocks noGrp="1"/>
          </p:cNvSpPr>
          <p:nvPr>
            <p:ph idx="1"/>
          </p:nvPr>
        </p:nvSpPr>
        <p:spPr/>
        <p:txBody>
          <a:bodyPr>
            <a:normAutofit fontScale="92500" lnSpcReduction="20000"/>
          </a:bodyPr>
          <a:lstStyle/>
          <a:p>
            <a:pPr>
              <a:buFontTx/>
              <a:buAutoNum type="arabicPeriod"/>
            </a:pPr>
            <a:r>
              <a:rPr lang="en-US" b="1" dirty="0" smtClean="0">
                <a:solidFill>
                  <a:schemeClr val="tx2"/>
                </a:solidFill>
                <a:latin typeface="Times New Roman" pitchFamily="18" charset="0"/>
              </a:rPr>
              <a:t> </a:t>
            </a:r>
            <a:r>
              <a:rPr lang="id-ID" b="1" dirty="0" smtClean="0">
                <a:solidFill>
                  <a:schemeClr val="tx2"/>
                </a:solidFill>
                <a:latin typeface="Times New Roman" pitchFamily="18" charset="0"/>
              </a:rPr>
              <a:t>Perumusan Strategi Komunikasi </a:t>
            </a:r>
            <a:endParaRPr lang="en-US" b="1" dirty="0" smtClean="0">
              <a:solidFill>
                <a:schemeClr val="tx2"/>
              </a:solidFill>
              <a:latin typeface="Times New Roman" pitchFamily="18" charset="0"/>
            </a:endParaRPr>
          </a:p>
          <a:p>
            <a:r>
              <a:rPr lang="en-US" b="1" dirty="0" smtClean="0">
                <a:solidFill>
                  <a:schemeClr val="tx2"/>
                </a:solidFill>
                <a:latin typeface="Times New Roman" pitchFamily="18" charset="0"/>
              </a:rPr>
              <a:t>    P</a:t>
            </a:r>
            <a:r>
              <a:rPr lang="id-ID" b="1" dirty="0" smtClean="0">
                <a:solidFill>
                  <a:schemeClr val="tx2"/>
                </a:solidFill>
                <a:latin typeface="Times New Roman" pitchFamily="18" charset="0"/>
              </a:rPr>
              <a:t>endidikan</a:t>
            </a:r>
            <a:r>
              <a:rPr lang="en-US" b="1" dirty="0" smtClean="0">
                <a:solidFill>
                  <a:schemeClr val="tx2"/>
                </a:solidFill>
                <a:latin typeface="Times New Roman" pitchFamily="18" charset="0"/>
              </a:rPr>
              <a:t>.</a:t>
            </a:r>
          </a:p>
          <a:p>
            <a:endParaRPr lang="en-US" b="1" dirty="0" smtClean="0">
              <a:solidFill>
                <a:schemeClr val="tx2"/>
              </a:solidFill>
              <a:latin typeface="Times New Roman" pitchFamily="18" charset="0"/>
            </a:endParaRPr>
          </a:p>
          <a:p>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Langkah-langkah</a:t>
            </a:r>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perumusan</a:t>
            </a:r>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strategi</a:t>
            </a:r>
            <a:r>
              <a:rPr lang="en-US" dirty="0" smtClean="0">
                <a:solidFill>
                  <a:schemeClr val="tx2"/>
                </a:solidFill>
                <a:latin typeface="Times New Roman" pitchFamily="18" charset="0"/>
              </a:rPr>
              <a:t>  </a:t>
            </a:r>
          </a:p>
          <a:p>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komunikasi</a:t>
            </a:r>
            <a:r>
              <a:rPr lang="en-US" dirty="0" smtClean="0">
                <a:solidFill>
                  <a:schemeClr val="tx2"/>
                </a:solidFill>
                <a:latin typeface="Times New Roman" pitchFamily="18" charset="0"/>
              </a:rPr>
              <a:t> :</a:t>
            </a:r>
          </a:p>
          <a:p>
            <a:pPr>
              <a:buFont typeface="Times New Roman" pitchFamily="18" charset="0"/>
              <a:buChar char="►"/>
            </a:pPr>
            <a:r>
              <a:rPr lang="en-US" dirty="0" err="1" smtClean="0">
                <a:solidFill>
                  <a:schemeClr val="tx2"/>
                </a:solidFill>
                <a:latin typeface="Times New Roman" pitchFamily="18" charset="0"/>
              </a:rPr>
              <a:t>Mengenal</a:t>
            </a:r>
            <a:r>
              <a:rPr lang="en-US" dirty="0" smtClean="0">
                <a:solidFill>
                  <a:schemeClr val="tx2"/>
                </a:solidFill>
                <a:latin typeface="Times New Roman" pitchFamily="18" charset="0"/>
              </a:rPr>
              <a:t> </a:t>
            </a:r>
            <a:r>
              <a:rPr lang="en-US" dirty="0" err="1" smtClean="0">
                <a:solidFill>
                  <a:schemeClr val="tx2"/>
                </a:solidFill>
                <a:latin typeface="Times New Roman" pitchFamily="18" charset="0"/>
              </a:rPr>
              <a:t>khalayak</a:t>
            </a:r>
            <a:endParaRPr lang="id-ID" dirty="0" smtClean="0">
              <a:solidFill>
                <a:schemeClr val="tx2"/>
              </a:solidFill>
              <a:latin typeface="Times New Roman" pitchFamily="18" charset="0"/>
            </a:endParaRPr>
          </a:p>
          <a:p>
            <a:pPr>
              <a:buFont typeface="Times New Roman" pitchFamily="18" charset="0"/>
              <a:buChar char="►"/>
            </a:pPr>
            <a:r>
              <a:rPr lang="id-ID" dirty="0" smtClean="0">
                <a:solidFill>
                  <a:schemeClr val="tx2"/>
                </a:solidFill>
                <a:latin typeface="Times New Roman" pitchFamily="18" charset="0"/>
              </a:rPr>
              <a:t>Menyusun pesan</a:t>
            </a:r>
          </a:p>
          <a:p>
            <a:pPr>
              <a:buFont typeface="Times New Roman" pitchFamily="18" charset="0"/>
              <a:buChar char="►"/>
            </a:pPr>
            <a:r>
              <a:rPr lang="id-ID" dirty="0" smtClean="0">
                <a:solidFill>
                  <a:schemeClr val="tx2"/>
                </a:solidFill>
                <a:latin typeface="Times New Roman" pitchFamily="18" charset="0"/>
              </a:rPr>
              <a:t>Menetapkan metode</a:t>
            </a:r>
            <a:endParaRPr lang="en-US" dirty="0" smtClean="0">
              <a:solidFill>
                <a:schemeClr val="tx2"/>
              </a:solidFill>
              <a:latin typeface="Times New Roman" pitchFamily="18" charset="0"/>
            </a:endParaRPr>
          </a:p>
          <a:p>
            <a:pPr>
              <a:buFont typeface="Times New Roman" pitchFamily="18" charset="0"/>
              <a:buChar char="►"/>
            </a:pPr>
            <a:r>
              <a:rPr lang="id-ID" dirty="0" smtClean="0">
                <a:solidFill>
                  <a:schemeClr val="tx2"/>
                </a:solidFill>
                <a:latin typeface="Times New Roman" pitchFamily="18" charset="0"/>
              </a:rPr>
              <a:t>Seleksi Penggunaan Media</a:t>
            </a:r>
          </a:p>
          <a:p>
            <a:endParaRPr lang="id-ID"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pPr>
              <a:buFontTx/>
              <a:buAutoNum type="arabicPeriod" startAt="2"/>
            </a:pPr>
            <a:r>
              <a:rPr lang="en-US" b="1" dirty="0" smtClean="0">
                <a:solidFill>
                  <a:schemeClr val="folHlink"/>
                </a:solidFill>
                <a:latin typeface="Times New Roman" pitchFamily="18" charset="0"/>
              </a:rPr>
              <a:t> </a:t>
            </a:r>
            <a:r>
              <a:rPr lang="id-ID" b="1" dirty="0" smtClean="0">
                <a:solidFill>
                  <a:schemeClr val="folHlink"/>
                </a:solidFill>
                <a:latin typeface="Times New Roman" pitchFamily="18" charset="0"/>
              </a:rPr>
              <a:t>Pemanfaatan Media Pendidikan</a:t>
            </a:r>
            <a:endParaRPr lang="en-US" b="1" dirty="0" smtClean="0">
              <a:solidFill>
                <a:schemeClr val="folHlink"/>
              </a:solidFill>
              <a:latin typeface="Times New Roman" pitchFamily="18" charset="0"/>
            </a:endParaRPr>
          </a:p>
          <a:p>
            <a:endParaRPr lang="en-US" dirty="0" smtClean="0">
              <a:solidFill>
                <a:schemeClr val="folHlink"/>
              </a:solidFill>
              <a:latin typeface="Times New Roman" pitchFamily="18" charset="0"/>
            </a:endParaRPr>
          </a:p>
          <a:p>
            <a:r>
              <a:rPr lang="en-US" dirty="0" smtClean="0">
                <a:solidFill>
                  <a:schemeClr val="folHlink"/>
                </a:solidFill>
                <a:latin typeface="Times New Roman" pitchFamily="18" charset="0"/>
              </a:rPr>
              <a:t>	</a:t>
            </a:r>
            <a:r>
              <a:rPr lang="id-ID" dirty="0" smtClean="0">
                <a:solidFill>
                  <a:schemeClr val="folHlink"/>
                </a:solidFill>
                <a:latin typeface="Times New Roman" pitchFamily="18" charset="0"/>
              </a:rPr>
              <a:t>Media Pendidikan sebagai salah satu sumber belajar yang dapat menyalurkan pesan sehingga membantu mengatasi hambatan-hambatan komunikasi pendidikan. Perbedaan gaya belajar, minat, intelegensi, keterbatasan daya indera, cacat tubuh atau hambatan jarak geografis, jarak waktu dan lain-lain dapat dibantu diatasi dengan pemanfaatan media pendidikan.</a:t>
            </a:r>
            <a:r>
              <a:rPr lang="en-US" dirty="0" smtClean="0">
                <a:solidFill>
                  <a:schemeClr val="folHlink"/>
                </a:solidFill>
                <a:latin typeface="Times New Roman" pitchFamily="18" charset="0"/>
              </a:rPr>
              <a:t> </a:t>
            </a:r>
          </a:p>
          <a:p>
            <a:endParaRPr lang="id-ID"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20000"/>
          </a:bodyPr>
          <a:lstStyle/>
          <a:p>
            <a:pPr>
              <a:tabLst>
                <a:tab pos="914400" algn="l"/>
              </a:tabLst>
            </a:pPr>
            <a:r>
              <a:rPr lang="id-ID" sz="2400" dirty="0" smtClean="0">
                <a:latin typeface="Times New Roman" pitchFamily="18" charset="0"/>
              </a:rPr>
              <a:t>AECT (Association For Education Communication and Technology) mengklasifikasikan sumber belajar menjadi 6 yaitu :</a:t>
            </a:r>
            <a:endParaRPr lang="en-US" sz="2400" dirty="0" smtClean="0">
              <a:latin typeface="Times New Roman" pitchFamily="18" charset="0"/>
            </a:endParaRPr>
          </a:p>
          <a:p>
            <a:pPr>
              <a:buFont typeface="Wingdings" pitchFamily="2" charset="2"/>
              <a:buChar char="Ø"/>
              <a:tabLst>
                <a:tab pos="914400" algn="l"/>
              </a:tabLst>
            </a:pPr>
            <a:r>
              <a:rPr lang="en-US" sz="2400" dirty="0" smtClean="0">
                <a:latin typeface="Times New Roman" pitchFamily="18" charset="0"/>
              </a:rPr>
              <a:t>  </a:t>
            </a:r>
            <a:r>
              <a:rPr lang="id-ID" sz="2400" dirty="0" smtClean="0">
                <a:latin typeface="Times New Roman" pitchFamily="18" charset="0"/>
              </a:rPr>
              <a:t>Pesan (messages), yaitu informasi yang ditransmisikan </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(diteruskan) oleh komponen lain dalam bentuk ide, fakta arti </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dan data.</a:t>
            </a:r>
            <a:endParaRPr lang="en-US" sz="2400" dirty="0" smtClean="0">
              <a:latin typeface="Times New Roman" pitchFamily="18" charset="0"/>
            </a:endParaRPr>
          </a:p>
          <a:p>
            <a:pPr>
              <a:buFont typeface="Wingdings" pitchFamily="2" charset="2"/>
              <a:buChar char="Ø"/>
              <a:tabLst>
                <a:tab pos="914400" algn="l"/>
              </a:tabLst>
            </a:pPr>
            <a:r>
              <a:rPr lang="en-US" sz="2400" dirty="0" smtClean="0">
                <a:latin typeface="Times New Roman" pitchFamily="18" charset="0"/>
              </a:rPr>
              <a:t>  </a:t>
            </a:r>
            <a:r>
              <a:rPr lang="id-ID" sz="2400" dirty="0" smtClean="0">
                <a:latin typeface="Times New Roman" pitchFamily="18" charset="0"/>
              </a:rPr>
              <a:t>Orang (peoples), yaitu manusia yang bertindak sebagai </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penyimpan, pengolah, penyaji pesan.</a:t>
            </a:r>
            <a:endParaRPr lang="en-US" sz="2400" dirty="0" smtClean="0">
              <a:latin typeface="Times New Roman" pitchFamily="18" charset="0"/>
            </a:endParaRPr>
          </a:p>
          <a:p>
            <a:pPr>
              <a:buFont typeface="Wingdings" pitchFamily="2" charset="2"/>
              <a:buChar char="Ø"/>
              <a:tabLst>
                <a:tab pos="914400" algn="l"/>
              </a:tabLst>
            </a:pPr>
            <a:r>
              <a:rPr lang="en-US" sz="2400" dirty="0" smtClean="0">
                <a:latin typeface="Times New Roman" pitchFamily="18" charset="0"/>
              </a:rPr>
              <a:t>   </a:t>
            </a:r>
            <a:r>
              <a:rPr lang="id-ID" sz="2400" dirty="0" smtClean="0">
                <a:latin typeface="Times New Roman" pitchFamily="18" charset="0"/>
              </a:rPr>
              <a:t>Bahan (materials), yaitu perangkat lunak yang mengandung</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pesan untuk disajikan melalui penggunaan alat ataupun oleh</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 dirinya sendiri.</a:t>
            </a:r>
            <a:endParaRPr lang="en-US" sz="2400" dirty="0" smtClean="0">
              <a:latin typeface="Times New Roman" pitchFamily="18" charset="0"/>
            </a:endParaRPr>
          </a:p>
          <a:p>
            <a:pPr>
              <a:buFont typeface="Wingdings" pitchFamily="2" charset="2"/>
              <a:buChar char="Ø"/>
              <a:tabLst>
                <a:tab pos="914400" algn="l"/>
              </a:tabLst>
            </a:pPr>
            <a:r>
              <a:rPr lang="en-US" sz="2400" dirty="0" smtClean="0">
                <a:latin typeface="Times New Roman" pitchFamily="18" charset="0"/>
              </a:rPr>
              <a:t>  </a:t>
            </a:r>
            <a:r>
              <a:rPr lang="id-ID" sz="2400" dirty="0" smtClean="0">
                <a:latin typeface="Times New Roman" pitchFamily="18" charset="0"/>
              </a:rPr>
              <a:t>Alat (devices), yaitu perangkat keras yang digunakan untuk </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penyampaian pesan yang tersimpan dalam bahan.</a:t>
            </a:r>
            <a:endParaRPr lang="en-US" sz="2400" dirty="0" smtClean="0">
              <a:latin typeface="Times New Roman" pitchFamily="18" charset="0"/>
            </a:endParaRPr>
          </a:p>
          <a:p>
            <a:pPr>
              <a:buFont typeface="Wingdings" pitchFamily="2" charset="2"/>
              <a:buChar char="Ø"/>
              <a:tabLst>
                <a:tab pos="914400" algn="l"/>
              </a:tabLst>
            </a:pPr>
            <a:r>
              <a:rPr lang="en-US" sz="2400" dirty="0" smtClean="0">
                <a:latin typeface="Times New Roman" pitchFamily="18" charset="0"/>
              </a:rPr>
              <a:t>  </a:t>
            </a:r>
            <a:r>
              <a:rPr lang="id-ID" sz="2400" dirty="0" smtClean="0">
                <a:latin typeface="Times New Roman" pitchFamily="18" charset="0"/>
              </a:rPr>
              <a:t>Teknik (Techniques), yaitu prosedur atau acuan yang </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disiapkan untuk menggunakan bahan, peralatan, orang dan</a:t>
            </a:r>
            <a:endParaRPr lang="en-US" sz="2400" dirty="0" smtClean="0">
              <a:latin typeface="Times New Roman" pitchFamily="18" charset="0"/>
            </a:endParaRPr>
          </a:p>
          <a:p>
            <a:pPr>
              <a:buFont typeface="Wingdings" pitchFamily="2" charset="2"/>
              <a:buNone/>
              <a:tabLst>
                <a:tab pos="914400" algn="l"/>
              </a:tabLst>
            </a:pPr>
            <a:r>
              <a:rPr lang="en-US" sz="2400" dirty="0" smtClean="0">
                <a:latin typeface="Times New Roman" pitchFamily="18" charset="0"/>
              </a:rPr>
              <a:t>     </a:t>
            </a:r>
            <a:r>
              <a:rPr lang="id-ID" sz="2400" dirty="0" smtClean="0">
                <a:latin typeface="Times New Roman" pitchFamily="18" charset="0"/>
              </a:rPr>
              <a:t> </a:t>
            </a:r>
            <a:r>
              <a:rPr lang="en-US" sz="2400" dirty="0" smtClean="0">
                <a:latin typeface="Times New Roman" pitchFamily="18" charset="0"/>
              </a:rPr>
              <a:t>             </a:t>
            </a:r>
            <a:r>
              <a:rPr lang="id-ID" sz="2400" dirty="0" smtClean="0">
                <a:latin typeface="Times New Roman" pitchFamily="18" charset="0"/>
              </a:rPr>
              <a:t>lingkungan untuk menyampaikan pesan.</a:t>
            </a:r>
            <a:endParaRPr lang="en-US" sz="2400" dirty="0" smtClean="0">
              <a:latin typeface="Times New Roman" pitchFamily="18" charset="0"/>
            </a:endParaRPr>
          </a:p>
          <a:p>
            <a:pPr lvl="3">
              <a:buFont typeface="Wingdings" pitchFamily="2" charset="2"/>
              <a:buChar char="Ø"/>
              <a:tabLst>
                <a:tab pos="914400" algn="l"/>
              </a:tabLst>
            </a:pPr>
            <a:r>
              <a:rPr lang="en-US" sz="2400" dirty="0" smtClean="0">
                <a:latin typeface="Times New Roman" pitchFamily="18" charset="0"/>
              </a:rPr>
              <a:t>  </a:t>
            </a:r>
            <a:r>
              <a:rPr lang="id-ID" sz="2400" dirty="0" smtClean="0">
                <a:latin typeface="Times New Roman" pitchFamily="18" charset="0"/>
              </a:rPr>
              <a:t>Lingkungan (setting), yaitu situasi sekitar dimana pesan</a:t>
            </a:r>
            <a:r>
              <a:rPr lang="en-US" sz="2400" dirty="0" smtClean="0">
                <a:latin typeface="Times New Roman" pitchFamily="18" charset="0"/>
              </a:rPr>
              <a:t> </a:t>
            </a:r>
            <a:r>
              <a:rPr lang="id-ID" sz="2400" dirty="0" smtClean="0">
                <a:latin typeface="Times New Roman" pitchFamily="18" charset="0"/>
              </a:rPr>
              <a:t>disampaikan.</a:t>
            </a:r>
          </a:p>
          <a:p>
            <a:endParaRPr lang="id-ID"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TotalTime>
  <Words>582</Words>
  <Application>Microsoft Office PowerPoint</Application>
  <PresentationFormat>On-screen Show (4:3)</PresentationFormat>
  <Paragraphs>59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Aharoni</vt:lpstr>
      <vt:lpstr>Arial</vt:lpstr>
      <vt:lpstr>Calibri</vt:lpstr>
      <vt:lpstr>Times New Roman</vt:lpstr>
      <vt:lpstr>Wingdings</vt:lpstr>
      <vt:lpstr>Office Theme</vt:lpstr>
      <vt:lpstr>Komunikasi pendidikan</vt:lpstr>
      <vt:lpstr>PowerPoint Presentation</vt:lpstr>
      <vt:lpstr>Tujuan Efek</vt:lpstr>
      <vt:lpstr>PowerPoint Presentation</vt:lpstr>
      <vt:lpstr>Tujuan </vt:lpstr>
      <vt:lpstr>PowerPoint Presentation</vt:lpstr>
      <vt:lpstr>Hambatan</vt:lpstr>
      <vt:lpstr>Pentingnya komunikasi diskusi dalam pendidikan</vt:lpstr>
      <vt:lpstr>Peran </vt:lpstr>
      <vt:lpstr>PowerPoint Presentation</vt:lpstr>
      <vt:lpstr>PowerPoint Presentation</vt:lpstr>
      <vt:lpstr>Kiat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Komunikasi pendidikan</dc:title>
  <dc:creator>humas</dc:creator>
  <cp:lastModifiedBy>Muhajir</cp:lastModifiedBy>
  <cp:revision>12</cp:revision>
  <dcterms:created xsi:type="dcterms:W3CDTF">2014-11-12T04:14:28Z</dcterms:created>
  <dcterms:modified xsi:type="dcterms:W3CDTF">2018-12-04T06:56:06Z</dcterms:modified>
</cp:coreProperties>
</file>