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0" r:id="rId10"/>
    <p:sldId id="283" r:id="rId11"/>
    <p:sldId id="277" r:id="rId12"/>
    <p:sldId id="278" r:id="rId13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66" d="100"/>
          <a:sy n="66" d="100"/>
        </p:scale>
        <p:origin x="44" y="10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F9571C-8F60-469A-AEF5-EB7EC0F45039}" type="datetimeFigureOut">
              <a:rPr lang="en-US" smtClean="0"/>
              <a:t>3/17/2020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1FC691-6499-4ED0-8E74-F2767A91EC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226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1FC691-6499-4ED0-8E74-F2767A91ECE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691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1FC691-6499-4ED0-8E74-F2767A91ECE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389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1FC691-6499-4ED0-8E74-F2767A91ECE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979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93108" y="3280105"/>
            <a:ext cx="3605783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3/17/2020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00731"/>
            <a:ext cx="11277600" cy="6064795"/>
          </a:xfrm>
          <a:prstGeom prst="rect">
            <a:avLst/>
          </a:prstGeom>
          <a:noFill/>
          <a:ln>
            <a:noFill/>
          </a:ln>
          <a:effectLst>
            <a:glow>
              <a:schemeClr val="accent1"/>
            </a:glow>
            <a:outerShdw dist="50800" sx="1000" sy="1000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ject 7"/>
          <p:cNvSpPr txBox="1"/>
          <p:nvPr/>
        </p:nvSpPr>
        <p:spPr>
          <a:xfrm>
            <a:off x="6871461" y="4748910"/>
            <a:ext cx="17030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Pertemuan</a:t>
            </a:r>
            <a:r>
              <a:rPr sz="1800" b="1" spc="-100" dirty="0">
                <a:latin typeface="Arial"/>
                <a:cs typeface="Arial"/>
              </a:rPr>
              <a:t> </a:t>
            </a:r>
            <a:r>
              <a:rPr sz="1800" b="1" spc="-45" dirty="0">
                <a:latin typeface="Arial"/>
                <a:cs typeface="Arial"/>
              </a:rPr>
              <a:t>ke-3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71461" y="5003749"/>
            <a:ext cx="217233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H</a:t>
            </a:r>
            <a:r>
              <a:rPr sz="2500" spc="5" dirty="0">
                <a:solidFill>
                  <a:srgbClr val="C00000"/>
                </a:solidFill>
                <a:latin typeface="Arial Black"/>
                <a:cs typeface="Arial Black"/>
              </a:rPr>
              <a:t>i</a:t>
            </a:r>
            <a:r>
              <a:rPr sz="2500" spc="-15" dirty="0">
                <a:solidFill>
                  <a:srgbClr val="C00000"/>
                </a:solidFill>
                <a:latin typeface="Arial Black"/>
                <a:cs typeface="Arial Black"/>
              </a:rPr>
              <a:t>d</a:t>
            </a:r>
            <a:r>
              <a:rPr sz="2500" spc="35" dirty="0">
                <a:solidFill>
                  <a:srgbClr val="C00000"/>
                </a:solidFill>
                <a:latin typeface="Arial Black"/>
                <a:cs typeface="Arial Black"/>
              </a:rPr>
              <a:t>r</a:t>
            </a:r>
            <a:r>
              <a:rPr sz="2500" spc="-15" dirty="0">
                <a:solidFill>
                  <a:srgbClr val="C00000"/>
                </a:solidFill>
                <a:latin typeface="Arial Black"/>
                <a:cs typeface="Arial Black"/>
              </a:rPr>
              <a:t>o</a:t>
            </a:r>
            <a:r>
              <a:rPr sz="2500" dirty="0">
                <a:solidFill>
                  <a:srgbClr val="C00000"/>
                </a:solidFill>
                <a:latin typeface="Arial Black"/>
                <a:cs typeface="Arial Black"/>
              </a:rPr>
              <a:t>s</a:t>
            </a: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t</a:t>
            </a:r>
            <a:r>
              <a:rPr sz="2500" spc="-70" dirty="0">
                <a:solidFill>
                  <a:srgbClr val="C00000"/>
                </a:solidFill>
                <a:latin typeface="Arial Black"/>
                <a:cs typeface="Arial Black"/>
              </a:rPr>
              <a:t>a</a:t>
            </a: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ti</a:t>
            </a:r>
            <a:r>
              <a:rPr sz="2500" spc="-15" dirty="0">
                <a:solidFill>
                  <a:srgbClr val="C00000"/>
                </a:solidFill>
                <a:latin typeface="Arial Black"/>
                <a:cs typeface="Arial Black"/>
              </a:rPr>
              <a:t>k</a:t>
            </a: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a</a:t>
            </a:r>
            <a:endParaRPr sz="2500">
              <a:latin typeface="Arial Black"/>
              <a:cs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2144" y="105304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b="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b="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b="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b="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243566"/>
            <a:ext cx="5995409" cy="7803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344167"/>
            <a:ext cx="473964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77111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5"/>
                </a:lnTo>
                <a:lnTo>
                  <a:pt x="5562600" y="676655"/>
                </a:lnTo>
                <a:lnTo>
                  <a:pt x="5900928" y="338327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444879"/>
            <a:ext cx="6013450" cy="51854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Rencana Pembelajaran Semester</a:t>
            </a:r>
            <a:r>
              <a:rPr sz="2000" spc="15" dirty="0">
                <a:latin typeface="Franklin Gothic Medium"/>
                <a:cs typeface="Franklin Gothic Medium"/>
              </a:rPr>
              <a:t> </a:t>
            </a:r>
            <a:r>
              <a:rPr sz="2000" spc="-15" dirty="0">
                <a:latin typeface="Franklin Gothic Medium"/>
                <a:cs typeface="Franklin Gothic Medium"/>
              </a:rPr>
              <a:t>(RPS)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Times New Roman"/>
              <a:cs typeface="Times New Roman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25" dirty="0">
                <a:latin typeface="Calibri"/>
                <a:cs typeface="Calibri"/>
              </a:rPr>
              <a:t>PENGANTAR </a:t>
            </a:r>
            <a:r>
              <a:rPr sz="1800" spc="-5" dirty="0">
                <a:latin typeface="Calibri"/>
                <a:cs typeface="Calibri"/>
              </a:rPr>
              <a:t>MEKANIKA </a:t>
            </a:r>
            <a:r>
              <a:rPr sz="1800" spc="-15" dirty="0">
                <a:latin typeface="Calibri"/>
                <a:cs typeface="Calibri"/>
              </a:rPr>
              <a:t>FLUIDA DAN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HIDROLIKA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0" dirty="0">
                <a:latin typeface="Calibri"/>
                <a:cs typeface="Calibri"/>
              </a:rPr>
              <a:t>SIFAT-SIFAT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30" dirty="0">
                <a:latin typeface="Calibri"/>
                <a:cs typeface="Calibri"/>
              </a:rPr>
              <a:t>HIDROSTATIKA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KESEIMBANGAN BENDA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KESETIMBANGAN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20" dirty="0">
                <a:latin typeface="Calibri"/>
                <a:cs typeface="Calibri"/>
              </a:rPr>
              <a:t>KINEMATIKA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TENGAH</a:t>
            </a:r>
            <a:r>
              <a:rPr sz="2000" b="1" spc="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10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MOMENTUM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LUBANG DAN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PELUAP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SISTEM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SALURAN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TERBUKA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MODEL </a:t>
            </a:r>
            <a:r>
              <a:rPr sz="1800" spc="-15" dirty="0">
                <a:latin typeface="Calibri"/>
                <a:cs typeface="Calibri"/>
              </a:rPr>
              <a:t>DAN </a:t>
            </a:r>
            <a:r>
              <a:rPr sz="1800" spc="-5" dirty="0">
                <a:latin typeface="Calibri"/>
                <a:cs typeface="Calibri"/>
              </a:rPr>
              <a:t>ANALISIS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AKHIR</a:t>
            </a:r>
            <a:r>
              <a:rPr sz="2000" b="1" spc="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170432"/>
            <a:ext cx="5995409" cy="7772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71016"/>
            <a:ext cx="2115312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03960"/>
            <a:ext cx="5901055" cy="673735"/>
          </a:xfrm>
          <a:custGeom>
            <a:avLst/>
            <a:gdLst/>
            <a:ahLst/>
            <a:cxnLst/>
            <a:rect l="l" t="t" r="r" b="b"/>
            <a:pathLst>
              <a:path w="5901055" h="673735">
                <a:moveTo>
                  <a:pt x="5564124" y="0"/>
                </a:moveTo>
                <a:lnTo>
                  <a:pt x="0" y="0"/>
                </a:lnTo>
                <a:lnTo>
                  <a:pt x="0" y="673607"/>
                </a:lnTo>
                <a:lnTo>
                  <a:pt x="5564124" y="673607"/>
                </a:lnTo>
                <a:lnTo>
                  <a:pt x="5900928" y="336803"/>
                </a:lnTo>
                <a:lnTo>
                  <a:pt x="5564124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369822"/>
            <a:ext cx="172910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5" dirty="0">
                <a:latin typeface="Franklin Gothic Medium"/>
                <a:cs typeface="Franklin Gothic Medium"/>
              </a:rPr>
              <a:t>Pokok</a:t>
            </a:r>
            <a:r>
              <a:rPr sz="2000" spc="-60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25646" y="2070480"/>
            <a:ext cx="973455" cy="4625340"/>
          </a:xfrm>
          <a:custGeom>
            <a:avLst/>
            <a:gdLst/>
            <a:ahLst/>
            <a:cxnLst/>
            <a:rect l="l" t="t" r="r" b="b"/>
            <a:pathLst>
              <a:path w="973454" h="4625340">
                <a:moveTo>
                  <a:pt x="15239" y="0"/>
                </a:moveTo>
                <a:lnTo>
                  <a:pt x="49146" y="34397"/>
                </a:lnTo>
                <a:lnTo>
                  <a:pt x="82441" y="69167"/>
                </a:lnTo>
                <a:lnTo>
                  <a:pt x="115126" y="104303"/>
                </a:lnTo>
                <a:lnTo>
                  <a:pt x="147199" y="139798"/>
                </a:lnTo>
                <a:lnTo>
                  <a:pt x="178662" y="175646"/>
                </a:lnTo>
                <a:lnTo>
                  <a:pt x="209513" y="211840"/>
                </a:lnTo>
                <a:lnTo>
                  <a:pt x="239754" y="248372"/>
                </a:lnTo>
                <a:lnTo>
                  <a:pt x="269384" y="285237"/>
                </a:lnTo>
                <a:lnTo>
                  <a:pt x="298403" y="322427"/>
                </a:lnTo>
                <a:lnTo>
                  <a:pt x="326811" y="359936"/>
                </a:lnTo>
                <a:lnTo>
                  <a:pt x="354608" y="397757"/>
                </a:lnTo>
                <a:lnTo>
                  <a:pt x="381794" y="435883"/>
                </a:lnTo>
                <a:lnTo>
                  <a:pt x="408369" y="474307"/>
                </a:lnTo>
                <a:lnTo>
                  <a:pt x="434334" y="513023"/>
                </a:lnTo>
                <a:lnTo>
                  <a:pt x="459687" y="552024"/>
                </a:lnTo>
                <a:lnTo>
                  <a:pt x="484429" y="591302"/>
                </a:lnTo>
                <a:lnTo>
                  <a:pt x="508561" y="630852"/>
                </a:lnTo>
                <a:lnTo>
                  <a:pt x="532081" y="670666"/>
                </a:lnTo>
                <a:lnTo>
                  <a:pt x="554991" y="710737"/>
                </a:lnTo>
                <a:lnTo>
                  <a:pt x="577290" y="751060"/>
                </a:lnTo>
                <a:lnTo>
                  <a:pt x="598978" y="791627"/>
                </a:lnTo>
                <a:lnTo>
                  <a:pt x="620055" y="832431"/>
                </a:lnTo>
                <a:lnTo>
                  <a:pt x="640520" y="873465"/>
                </a:lnTo>
                <a:lnTo>
                  <a:pt x="660376" y="914723"/>
                </a:lnTo>
                <a:lnTo>
                  <a:pt x="679620" y="956198"/>
                </a:lnTo>
                <a:lnTo>
                  <a:pt x="698253" y="997884"/>
                </a:lnTo>
                <a:lnTo>
                  <a:pt x="716275" y="1039772"/>
                </a:lnTo>
                <a:lnTo>
                  <a:pt x="733686" y="1081858"/>
                </a:lnTo>
                <a:lnTo>
                  <a:pt x="750487" y="1124133"/>
                </a:lnTo>
                <a:lnTo>
                  <a:pt x="766676" y="1166591"/>
                </a:lnTo>
                <a:lnTo>
                  <a:pt x="782255" y="1209226"/>
                </a:lnTo>
                <a:lnTo>
                  <a:pt x="797223" y="1252030"/>
                </a:lnTo>
                <a:lnTo>
                  <a:pt x="811579" y="1294996"/>
                </a:lnTo>
                <a:lnTo>
                  <a:pt x="825325" y="1338119"/>
                </a:lnTo>
                <a:lnTo>
                  <a:pt x="838460" y="1381391"/>
                </a:lnTo>
                <a:lnTo>
                  <a:pt x="850984" y="1424805"/>
                </a:lnTo>
                <a:lnTo>
                  <a:pt x="862897" y="1468355"/>
                </a:lnTo>
                <a:lnTo>
                  <a:pt x="874199" y="1512033"/>
                </a:lnTo>
                <a:lnTo>
                  <a:pt x="884890" y="1555834"/>
                </a:lnTo>
                <a:lnTo>
                  <a:pt x="894970" y="1599750"/>
                </a:lnTo>
                <a:lnTo>
                  <a:pt x="904440" y="1643775"/>
                </a:lnTo>
                <a:lnTo>
                  <a:pt x="913298" y="1687901"/>
                </a:lnTo>
                <a:lnTo>
                  <a:pt x="921546" y="1732122"/>
                </a:lnTo>
                <a:lnTo>
                  <a:pt x="929182" y="1776431"/>
                </a:lnTo>
                <a:lnTo>
                  <a:pt x="936208" y="1820821"/>
                </a:lnTo>
                <a:lnTo>
                  <a:pt x="942623" y="1865287"/>
                </a:lnTo>
                <a:lnTo>
                  <a:pt x="948426" y="1909820"/>
                </a:lnTo>
                <a:lnTo>
                  <a:pt x="953619" y="1954414"/>
                </a:lnTo>
                <a:lnTo>
                  <a:pt x="958201" y="1999062"/>
                </a:lnTo>
                <a:lnTo>
                  <a:pt x="962172" y="2043757"/>
                </a:lnTo>
                <a:lnTo>
                  <a:pt x="965532" y="2088494"/>
                </a:lnTo>
                <a:lnTo>
                  <a:pt x="968281" y="2133264"/>
                </a:lnTo>
                <a:lnTo>
                  <a:pt x="970420" y="2178062"/>
                </a:lnTo>
                <a:lnTo>
                  <a:pt x="971947" y="2222879"/>
                </a:lnTo>
                <a:lnTo>
                  <a:pt x="972863" y="2267711"/>
                </a:lnTo>
                <a:lnTo>
                  <a:pt x="973169" y="2312549"/>
                </a:lnTo>
                <a:lnTo>
                  <a:pt x="972863" y="2357387"/>
                </a:lnTo>
                <a:lnTo>
                  <a:pt x="971947" y="2402218"/>
                </a:lnTo>
                <a:lnTo>
                  <a:pt x="970420" y="2447036"/>
                </a:lnTo>
                <a:lnTo>
                  <a:pt x="968281" y="2491834"/>
                </a:lnTo>
                <a:lnTo>
                  <a:pt x="965532" y="2536604"/>
                </a:lnTo>
                <a:lnTo>
                  <a:pt x="962172" y="2581341"/>
                </a:lnTo>
                <a:lnTo>
                  <a:pt x="958201" y="2626037"/>
                </a:lnTo>
                <a:lnTo>
                  <a:pt x="953619" y="2670685"/>
                </a:lnTo>
                <a:lnTo>
                  <a:pt x="948426" y="2715279"/>
                </a:lnTo>
                <a:lnTo>
                  <a:pt x="942623" y="2759812"/>
                </a:lnTo>
                <a:lnTo>
                  <a:pt x="936208" y="2804278"/>
                </a:lnTo>
                <a:lnTo>
                  <a:pt x="929182" y="2848669"/>
                </a:lnTo>
                <a:lnTo>
                  <a:pt x="921546" y="2892978"/>
                </a:lnTo>
                <a:lnTo>
                  <a:pt x="913298" y="2937199"/>
                </a:lnTo>
                <a:lnTo>
                  <a:pt x="904440" y="2981326"/>
                </a:lnTo>
                <a:lnTo>
                  <a:pt x="894970" y="3025351"/>
                </a:lnTo>
                <a:lnTo>
                  <a:pt x="884890" y="3069267"/>
                </a:lnTo>
                <a:lnTo>
                  <a:pt x="874199" y="3113068"/>
                </a:lnTo>
                <a:lnTo>
                  <a:pt x="862897" y="3156747"/>
                </a:lnTo>
                <a:lnTo>
                  <a:pt x="850984" y="3200298"/>
                </a:lnTo>
                <a:lnTo>
                  <a:pt x="838460" y="3243712"/>
                </a:lnTo>
                <a:lnTo>
                  <a:pt x="825325" y="3286985"/>
                </a:lnTo>
                <a:lnTo>
                  <a:pt x="811579" y="3330108"/>
                </a:lnTo>
                <a:lnTo>
                  <a:pt x="797223" y="3373075"/>
                </a:lnTo>
                <a:lnTo>
                  <a:pt x="782255" y="3415880"/>
                </a:lnTo>
                <a:lnTo>
                  <a:pt x="766676" y="3458515"/>
                </a:lnTo>
                <a:lnTo>
                  <a:pt x="750487" y="3500974"/>
                </a:lnTo>
                <a:lnTo>
                  <a:pt x="733686" y="3543249"/>
                </a:lnTo>
                <a:lnTo>
                  <a:pt x="716275" y="3585336"/>
                </a:lnTo>
                <a:lnTo>
                  <a:pt x="698253" y="3627225"/>
                </a:lnTo>
                <a:lnTo>
                  <a:pt x="679620" y="3668911"/>
                </a:lnTo>
                <a:lnTo>
                  <a:pt x="660376" y="3710387"/>
                </a:lnTo>
                <a:lnTo>
                  <a:pt x="640520" y="3751646"/>
                </a:lnTo>
                <a:lnTo>
                  <a:pt x="620055" y="3792681"/>
                </a:lnTo>
                <a:lnTo>
                  <a:pt x="598978" y="3833486"/>
                </a:lnTo>
                <a:lnTo>
                  <a:pt x="577290" y="3874053"/>
                </a:lnTo>
                <a:lnTo>
                  <a:pt x="554991" y="3914377"/>
                </a:lnTo>
                <a:lnTo>
                  <a:pt x="532081" y="3954449"/>
                </a:lnTo>
                <a:lnTo>
                  <a:pt x="508561" y="3994264"/>
                </a:lnTo>
                <a:lnTo>
                  <a:pt x="484429" y="4033815"/>
                </a:lnTo>
                <a:lnTo>
                  <a:pt x="459687" y="4073095"/>
                </a:lnTo>
                <a:lnTo>
                  <a:pt x="434334" y="4112096"/>
                </a:lnTo>
                <a:lnTo>
                  <a:pt x="408369" y="4150813"/>
                </a:lnTo>
                <a:lnTo>
                  <a:pt x="381794" y="4189238"/>
                </a:lnTo>
                <a:lnTo>
                  <a:pt x="354608" y="4227365"/>
                </a:lnTo>
                <a:lnTo>
                  <a:pt x="326811" y="4265187"/>
                </a:lnTo>
                <a:lnTo>
                  <a:pt x="298403" y="4302697"/>
                </a:lnTo>
                <a:lnTo>
                  <a:pt x="269384" y="4339889"/>
                </a:lnTo>
                <a:lnTo>
                  <a:pt x="239754" y="4376755"/>
                </a:lnTo>
                <a:lnTo>
                  <a:pt x="209513" y="4413289"/>
                </a:lnTo>
                <a:lnTo>
                  <a:pt x="178662" y="4449483"/>
                </a:lnTo>
                <a:lnTo>
                  <a:pt x="147199" y="4485333"/>
                </a:lnTo>
                <a:lnTo>
                  <a:pt x="115126" y="4520829"/>
                </a:lnTo>
                <a:lnTo>
                  <a:pt x="82441" y="4555967"/>
                </a:lnTo>
                <a:lnTo>
                  <a:pt x="49146" y="4590738"/>
                </a:lnTo>
                <a:lnTo>
                  <a:pt x="15239" y="4625136"/>
                </a:lnTo>
                <a:lnTo>
                  <a:pt x="0" y="4609884"/>
                </a:lnTo>
                <a:lnTo>
                  <a:pt x="33984" y="4575402"/>
                </a:lnTo>
                <a:lnTo>
                  <a:pt x="67351" y="4540543"/>
                </a:lnTo>
                <a:lnTo>
                  <a:pt x="100099" y="4505314"/>
                </a:lnTo>
                <a:lnTo>
                  <a:pt x="132230" y="4469722"/>
                </a:lnTo>
                <a:lnTo>
                  <a:pt x="163743" y="4433774"/>
                </a:lnTo>
                <a:lnTo>
                  <a:pt x="194638" y="4397476"/>
                </a:lnTo>
                <a:lnTo>
                  <a:pt x="224915" y="4360836"/>
                </a:lnTo>
                <a:lnTo>
                  <a:pt x="254574" y="4323860"/>
                </a:lnTo>
                <a:lnTo>
                  <a:pt x="283615" y="4286556"/>
                </a:lnTo>
                <a:lnTo>
                  <a:pt x="312039" y="4248930"/>
                </a:lnTo>
                <a:lnTo>
                  <a:pt x="339844" y="4210990"/>
                </a:lnTo>
                <a:lnTo>
                  <a:pt x="367032" y="4172741"/>
                </a:lnTo>
                <a:lnTo>
                  <a:pt x="393602" y="4134192"/>
                </a:lnTo>
                <a:lnTo>
                  <a:pt x="419553" y="4095349"/>
                </a:lnTo>
                <a:lnTo>
                  <a:pt x="444887" y="4056218"/>
                </a:lnTo>
                <a:lnTo>
                  <a:pt x="469603" y="4016808"/>
                </a:lnTo>
                <a:lnTo>
                  <a:pt x="493701" y="3977124"/>
                </a:lnTo>
                <a:lnTo>
                  <a:pt x="517182" y="3937174"/>
                </a:lnTo>
                <a:lnTo>
                  <a:pt x="540044" y="3896965"/>
                </a:lnTo>
                <a:lnTo>
                  <a:pt x="562288" y="3856503"/>
                </a:lnTo>
                <a:lnTo>
                  <a:pt x="583915" y="3815795"/>
                </a:lnTo>
                <a:lnTo>
                  <a:pt x="604923" y="3774849"/>
                </a:lnTo>
                <a:lnTo>
                  <a:pt x="625314" y="3733671"/>
                </a:lnTo>
                <a:lnTo>
                  <a:pt x="645087" y="3692268"/>
                </a:lnTo>
                <a:lnTo>
                  <a:pt x="664242" y="3650648"/>
                </a:lnTo>
                <a:lnTo>
                  <a:pt x="682779" y="3608816"/>
                </a:lnTo>
                <a:lnTo>
                  <a:pt x="700698" y="3566781"/>
                </a:lnTo>
                <a:lnTo>
                  <a:pt x="717999" y="3524548"/>
                </a:lnTo>
                <a:lnTo>
                  <a:pt x="734682" y="3482125"/>
                </a:lnTo>
                <a:lnTo>
                  <a:pt x="750748" y="3439518"/>
                </a:lnTo>
                <a:lnTo>
                  <a:pt x="766195" y="3396736"/>
                </a:lnTo>
                <a:lnTo>
                  <a:pt x="781025" y="3353784"/>
                </a:lnTo>
                <a:lnTo>
                  <a:pt x="795236" y="3310669"/>
                </a:lnTo>
                <a:lnTo>
                  <a:pt x="808830" y="3267398"/>
                </a:lnTo>
                <a:lnTo>
                  <a:pt x="821806" y="3223979"/>
                </a:lnTo>
                <a:lnTo>
                  <a:pt x="834164" y="3180418"/>
                </a:lnTo>
                <a:lnTo>
                  <a:pt x="845904" y="3136723"/>
                </a:lnTo>
                <a:lnTo>
                  <a:pt x="857026" y="3092899"/>
                </a:lnTo>
                <a:lnTo>
                  <a:pt x="867531" y="3048954"/>
                </a:lnTo>
                <a:lnTo>
                  <a:pt x="877417" y="3004895"/>
                </a:lnTo>
                <a:lnTo>
                  <a:pt x="886686" y="2960729"/>
                </a:lnTo>
                <a:lnTo>
                  <a:pt x="895336" y="2916463"/>
                </a:lnTo>
                <a:lnTo>
                  <a:pt x="903369" y="2872103"/>
                </a:lnTo>
                <a:lnTo>
                  <a:pt x="910784" y="2827656"/>
                </a:lnTo>
                <a:lnTo>
                  <a:pt x="917581" y="2783131"/>
                </a:lnTo>
                <a:lnTo>
                  <a:pt x="923760" y="2738532"/>
                </a:lnTo>
                <a:lnTo>
                  <a:pt x="929321" y="2693868"/>
                </a:lnTo>
                <a:lnTo>
                  <a:pt x="934264" y="2649145"/>
                </a:lnTo>
                <a:lnTo>
                  <a:pt x="938589" y="2604370"/>
                </a:lnTo>
                <a:lnTo>
                  <a:pt x="942297" y="2559550"/>
                </a:lnTo>
                <a:lnTo>
                  <a:pt x="945386" y="2514693"/>
                </a:lnTo>
                <a:lnTo>
                  <a:pt x="947858" y="2469804"/>
                </a:lnTo>
                <a:lnTo>
                  <a:pt x="949711" y="2424891"/>
                </a:lnTo>
                <a:lnTo>
                  <a:pt x="950947" y="2379960"/>
                </a:lnTo>
                <a:lnTo>
                  <a:pt x="951565" y="2335019"/>
                </a:lnTo>
                <a:lnTo>
                  <a:pt x="951565" y="2290075"/>
                </a:lnTo>
                <a:lnTo>
                  <a:pt x="950947" y="2245134"/>
                </a:lnTo>
                <a:lnTo>
                  <a:pt x="949711" y="2200204"/>
                </a:lnTo>
                <a:lnTo>
                  <a:pt x="947858" y="2155291"/>
                </a:lnTo>
                <a:lnTo>
                  <a:pt x="945386" y="2110402"/>
                </a:lnTo>
                <a:lnTo>
                  <a:pt x="942297" y="2065544"/>
                </a:lnTo>
                <a:lnTo>
                  <a:pt x="938589" y="2020725"/>
                </a:lnTo>
                <a:lnTo>
                  <a:pt x="934264" y="1975950"/>
                </a:lnTo>
                <a:lnTo>
                  <a:pt x="929321" y="1931227"/>
                </a:lnTo>
                <a:lnTo>
                  <a:pt x="923760" y="1886563"/>
                </a:lnTo>
                <a:lnTo>
                  <a:pt x="917581" y="1841965"/>
                </a:lnTo>
                <a:lnTo>
                  <a:pt x="910784" y="1797439"/>
                </a:lnTo>
                <a:lnTo>
                  <a:pt x="903369" y="1752993"/>
                </a:lnTo>
                <a:lnTo>
                  <a:pt x="895336" y="1708634"/>
                </a:lnTo>
                <a:lnTo>
                  <a:pt x="886686" y="1664367"/>
                </a:lnTo>
                <a:lnTo>
                  <a:pt x="877417" y="1620202"/>
                </a:lnTo>
                <a:lnTo>
                  <a:pt x="867531" y="1576143"/>
                </a:lnTo>
                <a:lnTo>
                  <a:pt x="857026" y="1532198"/>
                </a:lnTo>
                <a:lnTo>
                  <a:pt x="845904" y="1488375"/>
                </a:lnTo>
                <a:lnTo>
                  <a:pt x="834164" y="1444680"/>
                </a:lnTo>
                <a:lnTo>
                  <a:pt x="821806" y="1401119"/>
                </a:lnTo>
                <a:lnTo>
                  <a:pt x="808830" y="1357700"/>
                </a:lnTo>
                <a:lnTo>
                  <a:pt x="795236" y="1314430"/>
                </a:lnTo>
                <a:lnTo>
                  <a:pt x="781025" y="1271316"/>
                </a:lnTo>
                <a:lnTo>
                  <a:pt x="766195" y="1228364"/>
                </a:lnTo>
                <a:lnTo>
                  <a:pt x="750748" y="1185582"/>
                </a:lnTo>
                <a:lnTo>
                  <a:pt x="734682" y="1142976"/>
                </a:lnTo>
                <a:lnTo>
                  <a:pt x="717999" y="1100554"/>
                </a:lnTo>
                <a:lnTo>
                  <a:pt x="700698" y="1058321"/>
                </a:lnTo>
                <a:lnTo>
                  <a:pt x="682779" y="1016286"/>
                </a:lnTo>
                <a:lnTo>
                  <a:pt x="664242" y="974455"/>
                </a:lnTo>
                <a:lnTo>
                  <a:pt x="645087" y="932835"/>
                </a:lnTo>
                <a:lnTo>
                  <a:pt x="625314" y="891433"/>
                </a:lnTo>
                <a:lnTo>
                  <a:pt x="604923" y="850256"/>
                </a:lnTo>
                <a:lnTo>
                  <a:pt x="583915" y="809310"/>
                </a:lnTo>
                <a:lnTo>
                  <a:pt x="562288" y="768604"/>
                </a:lnTo>
                <a:lnTo>
                  <a:pt x="540044" y="728142"/>
                </a:lnTo>
                <a:lnTo>
                  <a:pt x="517182" y="687933"/>
                </a:lnTo>
                <a:lnTo>
                  <a:pt x="493701" y="647984"/>
                </a:lnTo>
                <a:lnTo>
                  <a:pt x="469603" y="608301"/>
                </a:lnTo>
                <a:lnTo>
                  <a:pt x="444887" y="568891"/>
                </a:lnTo>
                <a:lnTo>
                  <a:pt x="419553" y="529762"/>
                </a:lnTo>
                <a:lnTo>
                  <a:pt x="393602" y="490919"/>
                </a:lnTo>
                <a:lnTo>
                  <a:pt x="367032" y="452371"/>
                </a:lnTo>
                <a:lnTo>
                  <a:pt x="339844" y="414123"/>
                </a:lnTo>
                <a:lnTo>
                  <a:pt x="312039" y="376183"/>
                </a:lnTo>
                <a:lnTo>
                  <a:pt x="283615" y="338558"/>
                </a:lnTo>
                <a:lnTo>
                  <a:pt x="254574" y="301255"/>
                </a:lnTo>
                <a:lnTo>
                  <a:pt x="224915" y="264281"/>
                </a:lnTo>
                <a:lnTo>
                  <a:pt x="194638" y="227641"/>
                </a:lnTo>
                <a:lnTo>
                  <a:pt x="163743" y="191345"/>
                </a:lnTo>
                <a:lnTo>
                  <a:pt x="132230" y="155397"/>
                </a:lnTo>
                <a:lnTo>
                  <a:pt x="100099" y="119806"/>
                </a:lnTo>
                <a:lnTo>
                  <a:pt x="67351" y="84578"/>
                </a:lnTo>
                <a:lnTo>
                  <a:pt x="33984" y="49720"/>
                </a:lnTo>
                <a:lnTo>
                  <a:pt x="0" y="15240"/>
                </a:lnTo>
                <a:lnTo>
                  <a:pt x="15239" y="0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791711" y="2173223"/>
            <a:ext cx="6736080" cy="441959"/>
          </a:xfrm>
          <a:custGeom>
            <a:avLst/>
            <a:gdLst/>
            <a:ahLst/>
            <a:cxnLst/>
            <a:rect l="l" t="t" r="r" b="b"/>
            <a:pathLst>
              <a:path w="6736080" h="441960">
                <a:moveTo>
                  <a:pt x="0" y="441960"/>
                </a:moveTo>
                <a:lnTo>
                  <a:pt x="6736080" y="441960"/>
                </a:lnTo>
                <a:lnTo>
                  <a:pt x="6736080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791711" y="2173223"/>
            <a:ext cx="6736080" cy="441959"/>
          </a:xfrm>
          <a:custGeom>
            <a:avLst/>
            <a:gdLst/>
            <a:ahLst/>
            <a:cxnLst/>
            <a:rect l="l" t="t" r="r" b="b"/>
            <a:pathLst>
              <a:path w="6736080" h="441960">
                <a:moveTo>
                  <a:pt x="0" y="441960"/>
                </a:moveTo>
                <a:lnTo>
                  <a:pt x="6736080" y="441960"/>
                </a:lnTo>
                <a:lnTo>
                  <a:pt x="6736080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14344" y="211836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275843" y="0"/>
                </a:moveTo>
                <a:lnTo>
                  <a:pt x="226246" y="4442"/>
                </a:lnTo>
                <a:lnTo>
                  <a:pt x="179570" y="17251"/>
                </a:lnTo>
                <a:lnTo>
                  <a:pt x="136595" y="37648"/>
                </a:lnTo>
                <a:lnTo>
                  <a:pt x="98098" y="64856"/>
                </a:lnTo>
                <a:lnTo>
                  <a:pt x="64856" y="98098"/>
                </a:lnTo>
                <a:lnTo>
                  <a:pt x="37648" y="136595"/>
                </a:lnTo>
                <a:lnTo>
                  <a:pt x="17251" y="179570"/>
                </a:lnTo>
                <a:lnTo>
                  <a:pt x="4442" y="226246"/>
                </a:lnTo>
                <a:lnTo>
                  <a:pt x="0" y="275843"/>
                </a:lnTo>
                <a:lnTo>
                  <a:pt x="4442" y="325441"/>
                </a:lnTo>
                <a:lnTo>
                  <a:pt x="17251" y="372117"/>
                </a:lnTo>
                <a:lnTo>
                  <a:pt x="37648" y="415092"/>
                </a:lnTo>
                <a:lnTo>
                  <a:pt x="64856" y="453589"/>
                </a:lnTo>
                <a:lnTo>
                  <a:pt x="98098" y="486831"/>
                </a:lnTo>
                <a:lnTo>
                  <a:pt x="136595" y="514039"/>
                </a:lnTo>
                <a:lnTo>
                  <a:pt x="179570" y="534436"/>
                </a:lnTo>
                <a:lnTo>
                  <a:pt x="226246" y="547245"/>
                </a:lnTo>
                <a:lnTo>
                  <a:pt x="275843" y="551688"/>
                </a:lnTo>
                <a:lnTo>
                  <a:pt x="325441" y="547245"/>
                </a:lnTo>
                <a:lnTo>
                  <a:pt x="372117" y="534436"/>
                </a:lnTo>
                <a:lnTo>
                  <a:pt x="415092" y="514039"/>
                </a:lnTo>
                <a:lnTo>
                  <a:pt x="453589" y="486831"/>
                </a:lnTo>
                <a:lnTo>
                  <a:pt x="486831" y="453589"/>
                </a:lnTo>
                <a:lnTo>
                  <a:pt x="514039" y="415092"/>
                </a:lnTo>
                <a:lnTo>
                  <a:pt x="534436" y="372117"/>
                </a:lnTo>
                <a:lnTo>
                  <a:pt x="547245" y="325441"/>
                </a:lnTo>
                <a:lnTo>
                  <a:pt x="551688" y="275843"/>
                </a:lnTo>
                <a:lnTo>
                  <a:pt x="547245" y="226246"/>
                </a:lnTo>
                <a:lnTo>
                  <a:pt x="534436" y="179570"/>
                </a:lnTo>
                <a:lnTo>
                  <a:pt x="514039" y="136595"/>
                </a:lnTo>
                <a:lnTo>
                  <a:pt x="486831" y="98098"/>
                </a:lnTo>
                <a:lnTo>
                  <a:pt x="453589" y="64856"/>
                </a:lnTo>
                <a:lnTo>
                  <a:pt x="415092" y="37648"/>
                </a:lnTo>
                <a:lnTo>
                  <a:pt x="372117" y="17251"/>
                </a:lnTo>
                <a:lnTo>
                  <a:pt x="325441" y="4442"/>
                </a:lnTo>
                <a:lnTo>
                  <a:pt x="2758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14344" y="211836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0" y="275843"/>
                </a:moveTo>
                <a:lnTo>
                  <a:pt x="4442" y="226246"/>
                </a:lnTo>
                <a:lnTo>
                  <a:pt x="17251" y="179570"/>
                </a:lnTo>
                <a:lnTo>
                  <a:pt x="37648" y="136595"/>
                </a:lnTo>
                <a:lnTo>
                  <a:pt x="64856" y="98098"/>
                </a:lnTo>
                <a:lnTo>
                  <a:pt x="98098" y="64856"/>
                </a:lnTo>
                <a:lnTo>
                  <a:pt x="136595" y="37648"/>
                </a:lnTo>
                <a:lnTo>
                  <a:pt x="179570" y="17251"/>
                </a:lnTo>
                <a:lnTo>
                  <a:pt x="226246" y="4442"/>
                </a:lnTo>
                <a:lnTo>
                  <a:pt x="275843" y="0"/>
                </a:lnTo>
                <a:lnTo>
                  <a:pt x="325441" y="4442"/>
                </a:lnTo>
                <a:lnTo>
                  <a:pt x="372117" y="17251"/>
                </a:lnTo>
                <a:lnTo>
                  <a:pt x="415092" y="37648"/>
                </a:lnTo>
                <a:lnTo>
                  <a:pt x="453589" y="64856"/>
                </a:lnTo>
                <a:lnTo>
                  <a:pt x="486831" y="98098"/>
                </a:lnTo>
                <a:lnTo>
                  <a:pt x="514039" y="136595"/>
                </a:lnTo>
                <a:lnTo>
                  <a:pt x="534436" y="179570"/>
                </a:lnTo>
                <a:lnTo>
                  <a:pt x="547245" y="226246"/>
                </a:lnTo>
                <a:lnTo>
                  <a:pt x="551688" y="275843"/>
                </a:lnTo>
                <a:lnTo>
                  <a:pt x="547245" y="325441"/>
                </a:lnTo>
                <a:lnTo>
                  <a:pt x="534436" y="372117"/>
                </a:lnTo>
                <a:lnTo>
                  <a:pt x="514039" y="415092"/>
                </a:lnTo>
                <a:lnTo>
                  <a:pt x="486831" y="453589"/>
                </a:lnTo>
                <a:lnTo>
                  <a:pt x="453589" y="486831"/>
                </a:lnTo>
                <a:lnTo>
                  <a:pt x="415092" y="514039"/>
                </a:lnTo>
                <a:lnTo>
                  <a:pt x="372117" y="534436"/>
                </a:lnTo>
                <a:lnTo>
                  <a:pt x="325441" y="547245"/>
                </a:lnTo>
                <a:lnTo>
                  <a:pt x="275843" y="551688"/>
                </a:lnTo>
                <a:lnTo>
                  <a:pt x="226246" y="547245"/>
                </a:lnTo>
                <a:lnTo>
                  <a:pt x="179570" y="534436"/>
                </a:lnTo>
                <a:lnTo>
                  <a:pt x="136595" y="514039"/>
                </a:lnTo>
                <a:lnTo>
                  <a:pt x="98098" y="486831"/>
                </a:lnTo>
                <a:lnTo>
                  <a:pt x="64856" y="453589"/>
                </a:lnTo>
                <a:lnTo>
                  <a:pt x="37648" y="415092"/>
                </a:lnTo>
                <a:lnTo>
                  <a:pt x="17251" y="372117"/>
                </a:lnTo>
                <a:lnTo>
                  <a:pt x="4442" y="325441"/>
                </a:lnTo>
                <a:lnTo>
                  <a:pt x="0" y="275843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191000" y="2837688"/>
            <a:ext cx="6337300" cy="441959"/>
          </a:xfrm>
          <a:custGeom>
            <a:avLst/>
            <a:gdLst/>
            <a:ahLst/>
            <a:cxnLst/>
            <a:rect l="l" t="t" r="r" b="b"/>
            <a:pathLst>
              <a:path w="6337300" h="441960">
                <a:moveTo>
                  <a:pt x="0" y="441960"/>
                </a:moveTo>
                <a:lnTo>
                  <a:pt x="6336792" y="441960"/>
                </a:lnTo>
                <a:lnTo>
                  <a:pt x="6336792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191000" y="2837688"/>
            <a:ext cx="6337300" cy="441959"/>
          </a:xfrm>
          <a:custGeom>
            <a:avLst/>
            <a:gdLst/>
            <a:ahLst/>
            <a:cxnLst/>
            <a:rect l="l" t="t" r="r" b="b"/>
            <a:pathLst>
              <a:path w="6337300" h="441960">
                <a:moveTo>
                  <a:pt x="0" y="441960"/>
                </a:moveTo>
                <a:lnTo>
                  <a:pt x="6336792" y="441960"/>
                </a:lnTo>
                <a:lnTo>
                  <a:pt x="6336792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13632" y="2782823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275843" y="0"/>
                </a:moveTo>
                <a:lnTo>
                  <a:pt x="226246" y="4442"/>
                </a:lnTo>
                <a:lnTo>
                  <a:pt x="179570" y="17251"/>
                </a:lnTo>
                <a:lnTo>
                  <a:pt x="136595" y="37648"/>
                </a:lnTo>
                <a:lnTo>
                  <a:pt x="98098" y="64856"/>
                </a:lnTo>
                <a:lnTo>
                  <a:pt x="64856" y="98098"/>
                </a:lnTo>
                <a:lnTo>
                  <a:pt x="37648" y="136595"/>
                </a:lnTo>
                <a:lnTo>
                  <a:pt x="17251" y="179570"/>
                </a:lnTo>
                <a:lnTo>
                  <a:pt x="4442" y="226246"/>
                </a:lnTo>
                <a:lnTo>
                  <a:pt x="0" y="275843"/>
                </a:lnTo>
                <a:lnTo>
                  <a:pt x="4442" y="325441"/>
                </a:lnTo>
                <a:lnTo>
                  <a:pt x="17251" y="372117"/>
                </a:lnTo>
                <a:lnTo>
                  <a:pt x="37648" y="415092"/>
                </a:lnTo>
                <a:lnTo>
                  <a:pt x="64856" y="453589"/>
                </a:lnTo>
                <a:lnTo>
                  <a:pt x="98098" y="486831"/>
                </a:lnTo>
                <a:lnTo>
                  <a:pt x="136595" y="514039"/>
                </a:lnTo>
                <a:lnTo>
                  <a:pt x="179570" y="534436"/>
                </a:lnTo>
                <a:lnTo>
                  <a:pt x="226246" y="547245"/>
                </a:lnTo>
                <a:lnTo>
                  <a:pt x="275843" y="551688"/>
                </a:lnTo>
                <a:lnTo>
                  <a:pt x="325441" y="547245"/>
                </a:lnTo>
                <a:lnTo>
                  <a:pt x="372117" y="534436"/>
                </a:lnTo>
                <a:lnTo>
                  <a:pt x="415092" y="514039"/>
                </a:lnTo>
                <a:lnTo>
                  <a:pt x="453589" y="486831"/>
                </a:lnTo>
                <a:lnTo>
                  <a:pt x="486831" y="453589"/>
                </a:lnTo>
                <a:lnTo>
                  <a:pt x="514039" y="415092"/>
                </a:lnTo>
                <a:lnTo>
                  <a:pt x="534436" y="372117"/>
                </a:lnTo>
                <a:lnTo>
                  <a:pt x="547245" y="325441"/>
                </a:lnTo>
                <a:lnTo>
                  <a:pt x="551688" y="275843"/>
                </a:lnTo>
                <a:lnTo>
                  <a:pt x="547245" y="226246"/>
                </a:lnTo>
                <a:lnTo>
                  <a:pt x="534436" y="179570"/>
                </a:lnTo>
                <a:lnTo>
                  <a:pt x="514039" y="136595"/>
                </a:lnTo>
                <a:lnTo>
                  <a:pt x="486831" y="98098"/>
                </a:lnTo>
                <a:lnTo>
                  <a:pt x="453589" y="64856"/>
                </a:lnTo>
                <a:lnTo>
                  <a:pt x="415092" y="37648"/>
                </a:lnTo>
                <a:lnTo>
                  <a:pt x="372117" y="17251"/>
                </a:lnTo>
                <a:lnTo>
                  <a:pt x="325441" y="4442"/>
                </a:lnTo>
                <a:lnTo>
                  <a:pt x="2758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13632" y="2782823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0" y="275843"/>
                </a:moveTo>
                <a:lnTo>
                  <a:pt x="4442" y="226246"/>
                </a:lnTo>
                <a:lnTo>
                  <a:pt x="17251" y="179570"/>
                </a:lnTo>
                <a:lnTo>
                  <a:pt x="37648" y="136595"/>
                </a:lnTo>
                <a:lnTo>
                  <a:pt x="64856" y="98098"/>
                </a:lnTo>
                <a:lnTo>
                  <a:pt x="98098" y="64856"/>
                </a:lnTo>
                <a:lnTo>
                  <a:pt x="136595" y="37648"/>
                </a:lnTo>
                <a:lnTo>
                  <a:pt x="179570" y="17251"/>
                </a:lnTo>
                <a:lnTo>
                  <a:pt x="226246" y="4442"/>
                </a:lnTo>
                <a:lnTo>
                  <a:pt x="275843" y="0"/>
                </a:lnTo>
                <a:lnTo>
                  <a:pt x="325441" y="4442"/>
                </a:lnTo>
                <a:lnTo>
                  <a:pt x="372117" y="17251"/>
                </a:lnTo>
                <a:lnTo>
                  <a:pt x="415092" y="37648"/>
                </a:lnTo>
                <a:lnTo>
                  <a:pt x="453589" y="64856"/>
                </a:lnTo>
                <a:lnTo>
                  <a:pt x="486831" y="98098"/>
                </a:lnTo>
                <a:lnTo>
                  <a:pt x="514039" y="136595"/>
                </a:lnTo>
                <a:lnTo>
                  <a:pt x="534436" y="179570"/>
                </a:lnTo>
                <a:lnTo>
                  <a:pt x="547245" y="226246"/>
                </a:lnTo>
                <a:lnTo>
                  <a:pt x="551688" y="275843"/>
                </a:lnTo>
                <a:lnTo>
                  <a:pt x="547245" y="325441"/>
                </a:lnTo>
                <a:lnTo>
                  <a:pt x="534436" y="372117"/>
                </a:lnTo>
                <a:lnTo>
                  <a:pt x="514039" y="415092"/>
                </a:lnTo>
                <a:lnTo>
                  <a:pt x="486831" y="453589"/>
                </a:lnTo>
                <a:lnTo>
                  <a:pt x="453589" y="486831"/>
                </a:lnTo>
                <a:lnTo>
                  <a:pt x="415092" y="514039"/>
                </a:lnTo>
                <a:lnTo>
                  <a:pt x="372117" y="534436"/>
                </a:lnTo>
                <a:lnTo>
                  <a:pt x="325441" y="547245"/>
                </a:lnTo>
                <a:lnTo>
                  <a:pt x="275843" y="551688"/>
                </a:lnTo>
                <a:lnTo>
                  <a:pt x="226246" y="547245"/>
                </a:lnTo>
                <a:lnTo>
                  <a:pt x="179570" y="534436"/>
                </a:lnTo>
                <a:lnTo>
                  <a:pt x="136595" y="514039"/>
                </a:lnTo>
                <a:lnTo>
                  <a:pt x="98098" y="486831"/>
                </a:lnTo>
                <a:lnTo>
                  <a:pt x="64856" y="453589"/>
                </a:lnTo>
                <a:lnTo>
                  <a:pt x="37648" y="415092"/>
                </a:lnTo>
                <a:lnTo>
                  <a:pt x="17251" y="372117"/>
                </a:lnTo>
                <a:lnTo>
                  <a:pt x="4442" y="325441"/>
                </a:lnTo>
                <a:lnTo>
                  <a:pt x="0" y="275843"/>
                </a:lnTo>
                <a:close/>
              </a:path>
            </a:pathLst>
          </a:custGeom>
          <a:ln w="12192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10455" y="3499103"/>
            <a:ext cx="6117590" cy="441959"/>
          </a:xfrm>
          <a:custGeom>
            <a:avLst/>
            <a:gdLst/>
            <a:ahLst/>
            <a:cxnLst/>
            <a:rect l="l" t="t" r="r" b="b"/>
            <a:pathLst>
              <a:path w="6117590" h="441960">
                <a:moveTo>
                  <a:pt x="0" y="441960"/>
                </a:moveTo>
                <a:lnTo>
                  <a:pt x="6117336" y="441960"/>
                </a:lnTo>
                <a:lnTo>
                  <a:pt x="6117336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10455" y="3499103"/>
            <a:ext cx="6117590" cy="441959"/>
          </a:xfrm>
          <a:custGeom>
            <a:avLst/>
            <a:gdLst/>
            <a:ahLst/>
            <a:cxnLst/>
            <a:rect l="l" t="t" r="r" b="b"/>
            <a:pathLst>
              <a:path w="6117590" h="441960">
                <a:moveTo>
                  <a:pt x="0" y="441960"/>
                </a:moveTo>
                <a:lnTo>
                  <a:pt x="6117336" y="441960"/>
                </a:lnTo>
                <a:lnTo>
                  <a:pt x="6117336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33088" y="344424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275844" y="0"/>
                </a:moveTo>
                <a:lnTo>
                  <a:pt x="226246" y="4442"/>
                </a:lnTo>
                <a:lnTo>
                  <a:pt x="179570" y="17251"/>
                </a:lnTo>
                <a:lnTo>
                  <a:pt x="136595" y="37648"/>
                </a:lnTo>
                <a:lnTo>
                  <a:pt x="98098" y="64856"/>
                </a:lnTo>
                <a:lnTo>
                  <a:pt x="64856" y="98098"/>
                </a:lnTo>
                <a:lnTo>
                  <a:pt x="37648" y="136595"/>
                </a:lnTo>
                <a:lnTo>
                  <a:pt x="17251" y="179570"/>
                </a:lnTo>
                <a:lnTo>
                  <a:pt x="4442" y="226246"/>
                </a:lnTo>
                <a:lnTo>
                  <a:pt x="0" y="275844"/>
                </a:lnTo>
                <a:lnTo>
                  <a:pt x="4442" y="325441"/>
                </a:lnTo>
                <a:lnTo>
                  <a:pt x="17251" y="372117"/>
                </a:lnTo>
                <a:lnTo>
                  <a:pt x="37648" y="415092"/>
                </a:lnTo>
                <a:lnTo>
                  <a:pt x="64856" y="453589"/>
                </a:lnTo>
                <a:lnTo>
                  <a:pt x="98098" y="486831"/>
                </a:lnTo>
                <a:lnTo>
                  <a:pt x="136595" y="514039"/>
                </a:lnTo>
                <a:lnTo>
                  <a:pt x="179570" y="534436"/>
                </a:lnTo>
                <a:lnTo>
                  <a:pt x="226246" y="547245"/>
                </a:lnTo>
                <a:lnTo>
                  <a:pt x="275844" y="551688"/>
                </a:lnTo>
                <a:lnTo>
                  <a:pt x="325441" y="547245"/>
                </a:lnTo>
                <a:lnTo>
                  <a:pt x="372117" y="534436"/>
                </a:lnTo>
                <a:lnTo>
                  <a:pt x="415092" y="514039"/>
                </a:lnTo>
                <a:lnTo>
                  <a:pt x="453589" y="486831"/>
                </a:lnTo>
                <a:lnTo>
                  <a:pt x="486831" y="453589"/>
                </a:lnTo>
                <a:lnTo>
                  <a:pt x="514039" y="415092"/>
                </a:lnTo>
                <a:lnTo>
                  <a:pt x="534436" y="372117"/>
                </a:lnTo>
                <a:lnTo>
                  <a:pt x="547245" y="325441"/>
                </a:lnTo>
                <a:lnTo>
                  <a:pt x="551688" y="275844"/>
                </a:lnTo>
                <a:lnTo>
                  <a:pt x="547245" y="226246"/>
                </a:lnTo>
                <a:lnTo>
                  <a:pt x="534436" y="179570"/>
                </a:lnTo>
                <a:lnTo>
                  <a:pt x="514039" y="136595"/>
                </a:lnTo>
                <a:lnTo>
                  <a:pt x="486831" y="98098"/>
                </a:lnTo>
                <a:lnTo>
                  <a:pt x="453589" y="64856"/>
                </a:lnTo>
                <a:lnTo>
                  <a:pt x="415092" y="37648"/>
                </a:lnTo>
                <a:lnTo>
                  <a:pt x="372117" y="17251"/>
                </a:lnTo>
                <a:lnTo>
                  <a:pt x="325441" y="4442"/>
                </a:lnTo>
                <a:lnTo>
                  <a:pt x="2758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133088" y="344424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0" y="275844"/>
                </a:moveTo>
                <a:lnTo>
                  <a:pt x="4442" y="226246"/>
                </a:lnTo>
                <a:lnTo>
                  <a:pt x="17251" y="179570"/>
                </a:lnTo>
                <a:lnTo>
                  <a:pt x="37648" y="136595"/>
                </a:lnTo>
                <a:lnTo>
                  <a:pt x="64856" y="98098"/>
                </a:lnTo>
                <a:lnTo>
                  <a:pt x="98098" y="64856"/>
                </a:lnTo>
                <a:lnTo>
                  <a:pt x="136595" y="37648"/>
                </a:lnTo>
                <a:lnTo>
                  <a:pt x="179570" y="17251"/>
                </a:lnTo>
                <a:lnTo>
                  <a:pt x="226246" y="4442"/>
                </a:lnTo>
                <a:lnTo>
                  <a:pt x="275844" y="0"/>
                </a:lnTo>
                <a:lnTo>
                  <a:pt x="325441" y="4442"/>
                </a:lnTo>
                <a:lnTo>
                  <a:pt x="372117" y="17251"/>
                </a:lnTo>
                <a:lnTo>
                  <a:pt x="415092" y="37648"/>
                </a:lnTo>
                <a:lnTo>
                  <a:pt x="453589" y="64856"/>
                </a:lnTo>
                <a:lnTo>
                  <a:pt x="486831" y="98098"/>
                </a:lnTo>
                <a:lnTo>
                  <a:pt x="514039" y="136595"/>
                </a:lnTo>
                <a:lnTo>
                  <a:pt x="534436" y="179570"/>
                </a:lnTo>
                <a:lnTo>
                  <a:pt x="547245" y="226246"/>
                </a:lnTo>
                <a:lnTo>
                  <a:pt x="551688" y="275844"/>
                </a:lnTo>
                <a:lnTo>
                  <a:pt x="547245" y="325441"/>
                </a:lnTo>
                <a:lnTo>
                  <a:pt x="534436" y="372117"/>
                </a:lnTo>
                <a:lnTo>
                  <a:pt x="514039" y="415092"/>
                </a:lnTo>
                <a:lnTo>
                  <a:pt x="486831" y="453589"/>
                </a:lnTo>
                <a:lnTo>
                  <a:pt x="453589" y="486831"/>
                </a:lnTo>
                <a:lnTo>
                  <a:pt x="415092" y="514039"/>
                </a:lnTo>
                <a:lnTo>
                  <a:pt x="372117" y="534436"/>
                </a:lnTo>
                <a:lnTo>
                  <a:pt x="325441" y="547245"/>
                </a:lnTo>
                <a:lnTo>
                  <a:pt x="275844" y="551688"/>
                </a:lnTo>
                <a:lnTo>
                  <a:pt x="226246" y="547245"/>
                </a:lnTo>
                <a:lnTo>
                  <a:pt x="179570" y="534436"/>
                </a:lnTo>
                <a:lnTo>
                  <a:pt x="136595" y="514039"/>
                </a:lnTo>
                <a:lnTo>
                  <a:pt x="98098" y="486831"/>
                </a:lnTo>
                <a:lnTo>
                  <a:pt x="64856" y="453589"/>
                </a:lnTo>
                <a:lnTo>
                  <a:pt x="37648" y="415092"/>
                </a:lnTo>
                <a:lnTo>
                  <a:pt x="17251" y="372117"/>
                </a:lnTo>
                <a:lnTo>
                  <a:pt x="4442" y="325441"/>
                </a:lnTo>
                <a:lnTo>
                  <a:pt x="0" y="275844"/>
                </a:lnTo>
                <a:close/>
              </a:path>
            </a:pathLst>
          </a:custGeom>
          <a:ln w="12192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480559" y="4163567"/>
            <a:ext cx="6047740" cy="441959"/>
          </a:xfrm>
          <a:custGeom>
            <a:avLst/>
            <a:gdLst/>
            <a:ahLst/>
            <a:cxnLst/>
            <a:rect l="l" t="t" r="r" b="b"/>
            <a:pathLst>
              <a:path w="6047740" h="441960">
                <a:moveTo>
                  <a:pt x="0" y="441960"/>
                </a:moveTo>
                <a:lnTo>
                  <a:pt x="6047232" y="441960"/>
                </a:lnTo>
                <a:lnTo>
                  <a:pt x="6047232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80559" y="4163567"/>
            <a:ext cx="6047740" cy="441959"/>
          </a:xfrm>
          <a:custGeom>
            <a:avLst/>
            <a:gdLst/>
            <a:ahLst/>
            <a:cxnLst/>
            <a:rect l="l" t="t" r="r" b="b"/>
            <a:pathLst>
              <a:path w="6047740" h="441960">
                <a:moveTo>
                  <a:pt x="0" y="441960"/>
                </a:moveTo>
                <a:lnTo>
                  <a:pt x="6047232" y="441960"/>
                </a:lnTo>
                <a:lnTo>
                  <a:pt x="6047232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203191" y="4105655"/>
            <a:ext cx="551815" cy="554990"/>
          </a:xfrm>
          <a:custGeom>
            <a:avLst/>
            <a:gdLst/>
            <a:ahLst/>
            <a:cxnLst/>
            <a:rect l="l" t="t" r="r" b="b"/>
            <a:pathLst>
              <a:path w="551814" h="554989">
                <a:moveTo>
                  <a:pt x="275844" y="0"/>
                </a:moveTo>
                <a:lnTo>
                  <a:pt x="226246" y="4469"/>
                </a:lnTo>
                <a:lnTo>
                  <a:pt x="179570" y="17355"/>
                </a:lnTo>
                <a:lnTo>
                  <a:pt x="136595" y="37874"/>
                </a:lnTo>
                <a:lnTo>
                  <a:pt x="98098" y="65241"/>
                </a:lnTo>
                <a:lnTo>
                  <a:pt x="64856" y="98673"/>
                </a:lnTo>
                <a:lnTo>
                  <a:pt x="37648" y="137385"/>
                </a:lnTo>
                <a:lnTo>
                  <a:pt x="17251" y="180595"/>
                </a:lnTo>
                <a:lnTo>
                  <a:pt x="4442" y="227517"/>
                </a:lnTo>
                <a:lnTo>
                  <a:pt x="0" y="277368"/>
                </a:lnTo>
                <a:lnTo>
                  <a:pt x="4442" y="327218"/>
                </a:lnTo>
                <a:lnTo>
                  <a:pt x="17251" y="374140"/>
                </a:lnTo>
                <a:lnTo>
                  <a:pt x="37648" y="417350"/>
                </a:lnTo>
                <a:lnTo>
                  <a:pt x="64856" y="456062"/>
                </a:lnTo>
                <a:lnTo>
                  <a:pt x="98098" y="489494"/>
                </a:lnTo>
                <a:lnTo>
                  <a:pt x="136595" y="516861"/>
                </a:lnTo>
                <a:lnTo>
                  <a:pt x="179570" y="537380"/>
                </a:lnTo>
                <a:lnTo>
                  <a:pt x="226246" y="550266"/>
                </a:lnTo>
                <a:lnTo>
                  <a:pt x="275844" y="554736"/>
                </a:lnTo>
                <a:lnTo>
                  <a:pt x="325441" y="550266"/>
                </a:lnTo>
                <a:lnTo>
                  <a:pt x="372117" y="537380"/>
                </a:lnTo>
                <a:lnTo>
                  <a:pt x="415092" y="516861"/>
                </a:lnTo>
                <a:lnTo>
                  <a:pt x="453589" y="489494"/>
                </a:lnTo>
                <a:lnTo>
                  <a:pt x="486831" y="456062"/>
                </a:lnTo>
                <a:lnTo>
                  <a:pt x="514039" y="417350"/>
                </a:lnTo>
                <a:lnTo>
                  <a:pt x="534436" y="374140"/>
                </a:lnTo>
                <a:lnTo>
                  <a:pt x="547245" y="327218"/>
                </a:lnTo>
                <a:lnTo>
                  <a:pt x="551688" y="277368"/>
                </a:lnTo>
                <a:lnTo>
                  <a:pt x="547245" y="227517"/>
                </a:lnTo>
                <a:lnTo>
                  <a:pt x="534436" y="180595"/>
                </a:lnTo>
                <a:lnTo>
                  <a:pt x="514039" y="137385"/>
                </a:lnTo>
                <a:lnTo>
                  <a:pt x="486831" y="98673"/>
                </a:lnTo>
                <a:lnTo>
                  <a:pt x="453589" y="65241"/>
                </a:lnTo>
                <a:lnTo>
                  <a:pt x="415092" y="37874"/>
                </a:lnTo>
                <a:lnTo>
                  <a:pt x="372117" y="17355"/>
                </a:lnTo>
                <a:lnTo>
                  <a:pt x="325441" y="4469"/>
                </a:lnTo>
                <a:lnTo>
                  <a:pt x="2758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203191" y="4105655"/>
            <a:ext cx="551815" cy="554990"/>
          </a:xfrm>
          <a:custGeom>
            <a:avLst/>
            <a:gdLst/>
            <a:ahLst/>
            <a:cxnLst/>
            <a:rect l="l" t="t" r="r" b="b"/>
            <a:pathLst>
              <a:path w="551814" h="554989">
                <a:moveTo>
                  <a:pt x="0" y="277368"/>
                </a:moveTo>
                <a:lnTo>
                  <a:pt x="4442" y="227517"/>
                </a:lnTo>
                <a:lnTo>
                  <a:pt x="17251" y="180595"/>
                </a:lnTo>
                <a:lnTo>
                  <a:pt x="37648" y="137385"/>
                </a:lnTo>
                <a:lnTo>
                  <a:pt x="64856" y="98673"/>
                </a:lnTo>
                <a:lnTo>
                  <a:pt x="98098" y="65241"/>
                </a:lnTo>
                <a:lnTo>
                  <a:pt x="136595" y="37874"/>
                </a:lnTo>
                <a:lnTo>
                  <a:pt x="179570" y="17355"/>
                </a:lnTo>
                <a:lnTo>
                  <a:pt x="226246" y="4469"/>
                </a:lnTo>
                <a:lnTo>
                  <a:pt x="275844" y="0"/>
                </a:lnTo>
                <a:lnTo>
                  <a:pt x="325441" y="4469"/>
                </a:lnTo>
                <a:lnTo>
                  <a:pt x="372117" y="17355"/>
                </a:lnTo>
                <a:lnTo>
                  <a:pt x="415092" y="37874"/>
                </a:lnTo>
                <a:lnTo>
                  <a:pt x="453589" y="65241"/>
                </a:lnTo>
                <a:lnTo>
                  <a:pt x="486831" y="98673"/>
                </a:lnTo>
                <a:lnTo>
                  <a:pt x="514039" y="137385"/>
                </a:lnTo>
                <a:lnTo>
                  <a:pt x="534436" y="180595"/>
                </a:lnTo>
                <a:lnTo>
                  <a:pt x="547245" y="227517"/>
                </a:lnTo>
                <a:lnTo>
                  <a:pt x="551688" y="277368"/>
                </a:lnTo>
                <a:lnTo>
                  <a:pt x="547245" y="327218"/>
                </a:lnTo>
                <a:lnTo>
                  <a:pt x="534436" y="374140"/>
                </a:lnTo>
                <a:lnTo>
                  <a:pt x="514039" y="417350"/>
                </a:lnTo>
                <a:lnTo>
                  <a:pt x="486831" y="456062"/>
                </a:lnTo>
                <a:lnTo>
                  <a:pt x="453589" y="489494"/>
                </a:lnTo>
                <a:lnTo>
                  <a:pt x="415092" y="516861"/>
                </a:lnTo>
                <a:lnTo>
                  <a:pt x="372117" y="537380"/>
                </a:lnTo>
                <a:lnTo>
                  <a:pt x="325441" y="550266"/>
                </a:lnTo>
                <a:lnTo>
                  <a:pt x="275844" y="554736"/>
                </a:lnTo>
                <a:lnTo>
                  <a:pt x="226246" y="550266"/>
                </a:lnTo>
                <a:lnTo>
                  <a:pt x="179570" y="537380"/>
                </a:lnTo>
                <a:lnTo>
                  <a:pt x="136595" y="516861"/>
                </a:lnTo>
                <a:lnTo>
                  <a:pt x="98098" y="489494"/>
                </a:lnTo>
                <a:lnTo>
                  <a:pt x="64856" y="456062"/>
                </a:lnTo>
                <a:lnTo>
                  <a:pt x="37648" y="417350"/>
                </a:lnTo>
                <a:lnTo>
                  <a:pt x="17251" y="374140"/>
                </a:lnTo>
                <a:lnTo>
                  <a:pt x="4442" y="327218"/>
                </a:lnTo>
                <a:lnTo>
                  <a:pt x="0" y="277368"/>
                </a:lnTo>
                <a:close/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410455" y="4824984"/>
            <a:ext cx="6117590" cy="441959"/>
          </a:xfrm>
          <a:custGeom>
            <a:avLst/>
            <a:gdLst/>
            <a:ahLst/>
            <a:cxnLst/>
            <a:rect l="l" t="t" r="r" b="b"/>
            <a:pathLst>
              <a:path w="6117590" h="441960">
                <a:moveTo>
                  <a:pt x="0" y="441959"/>
                </a:moveTo>
                <a:lnTo>
                  <a:pt x="6117336" y="441959"/>
                </a:lnTo>
                <a:lnTo>
                  <a:pt x="6117336" y="0"/>
                </a:lnTo>
                <a:lnTo>
                  <a:pt x="0" y="0"/>
                </a:lnTo>
                <a:lnTo>
                  <a:pt x="0" y="441959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410455" y="4824984"/>
            <a:ext cx="6117590" cy="441959"/>
          </a:xfrm>
          <a:custGeom>
            <a:avLst/>
            <a:gdLst/>
            <a:ahLst/>
            <a:cxnLst/>
            <a:rect l="l" t="t" r="r" b="b"/>
            <a:pathLst>
              <a:path w="6117590" h="441960">
                <a:moveTo>
                  <a:pt x="0" y="441959"/>
                </a:moveTo>
                <a:lnTo>
                  <a:pt x="6117336" y="441959"/>
                </a:lnTo>
                <a:lnTo>
                  <a:pt x="6117336" y="0"/>
                </a:lnTo>
                <a:lnTo>
                  <a:pt x="0" y="0"/>
                </a:lnTo>
                <a:lnTo>
                  <a:pt x="0" y="441959"/>
                </a:lnTo>
                <a:close/>
              </a:path>
            </a:pathLst>
          </a:custGeom>
          <a:ln w="1219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133088" y="477012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275844" y="0"/>
                </a:moveTo>
                <a:lnTo>
                  <a:pt x="226246" y="4442"/>
                </a:lnTo>
                <a:lnTo>
                  <a:pt x="179570" y="17251"/>
                </a:lnTo>
                <a:lnTo>
                  <a:pt x="136595" y="37648"/>
                </a:lnTo>
                <a:lnTo>
                  <a:pt x="98098" y="64856"/>
                </a:lnTo>
                <a:lnTo>
                  <a:pt x="64856" y="98098"/>
                </a:lnTo>
                <a:lnTo>
                  <a:pt x="37648" y="136595"/>
                </a:lnTo>
                <a:lnTo>
                  <a:pt x="17251" y="179570"/>
                </a:lnTo>
                <a:lnTo>
                  <a:pt x="4442" y="226246"/>
                </a:lnTo>
                <a:lnTo>
                  <a:pt x="0" y="275843"/>
                </a:lnTo>
                <a:lnTo>
                  <a:pt x="4442" y="325441"/>
                </a:lnTo>
                <a:lnTo>
                  <a:pt x="17251" y="372117"/>
                </a:lnTo>
                <a:lnTo>
                  <a:pt x="37648" y="415092"/>
                </a:lnTo>
                <a:lnTo>
                  <a:pt x="64856" y="453589"/>
                </a:lnTo>
                <a:lnTo>
                  <a:pt x="98098" y="486831"/>
                </a:lnTo>
                <a:lnTo>
                  <a:pt x="136595" y="514039"/>
                </a:lnTo>
                <a:lnTo>
                  <a:pt x="179570" y="534436"/>
                </a:lnTo>
                <a:lnTo>
                  <a:pt x="226246" y="547245"/>
                </a:lnTo>
                <a:lnTo>
                  <a:pt x="275844" y="551687"/>
                </a:lnTo>
                <a:lnTo>
                  <a:pt x="325441" y="547245"/>
                </a:lnTo>
                <a:lnTo>
                  <a:pt x="372117" y="534436"/>
                </a:lnTo>
                <a:lnTo>
                  <a:pt x="415092" y="514039"/>
                </a:lnTo>
                <a:lnTo>
                  <a:pt x="453589" y="486831"/>
                </a:lnTo>
                <a:lnTo>
                  <a:pt x="486831" y="453589"/>
                </a:lnTo>
                <a:lnTo>
                  <a:pt x="514039" y="415092"/>
                </a:lnTo>
                <a:lnTo>
                  <a:pt x="534436" y="372117"/>
                </a:lnTo>
                <a:lnTo>
                  <a:pt x="547245" y="325441"/>
                </a:lnTo>
                <a:lnTo>
                  <a:pt x="551688" y="275843"/>
                </a:lnTo>
                <a:lnTo>
                  <a:pt x="547245" y="226246"/>
                </a:lnTo>
                <a:lnTo>
                  <a:pt x="534436" y="179570"/>
                </a:lnTo>
                <a:lnTo>
                  <a:pt x="514039" y="136595"/>
                </a:lnTo>
                <a:lnTo>
                  <a:pt x="486831" y="98098"/>
                </a:lnTo>
                <a:lnTo>
                  <a:pt x="453589" y="64856"/>
                </a:lnTo>
                <a:lnTo>
                  <a:pt x="415092" y="37648"/>
                </a:lnTo>
                <a:lnTo>
                  <a:pt x="372117" y="17251"/>
                </a:lnTo>
                <a:lnTo>
                  <a:pt x="325441" y="4442"/>
                </a:lnTo>
                <a:lnTo>
                  <a:pt x="2758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133088" y="477012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4">
                <a:moveTo>
                  <a:pt x="0" y="275843"/>
                </a:moveTo>
                <a:lnTo>
                  <a:pt x="4442" y="226246"/>
                </a:lnTo>
                <a:lnTo>
                  <a:pt x="17251" y="179570"/>
                </a:lnTo>
                <a:lnTo>
                  <a:pt x="37648" y="136595"/>
                </a:lnTo>
                <a:lnTo>
                  <a:pt x="64856" y="98098"/>
                </a:lnTo>
                <a:lnTo>
                  <a:pt x="98098" y="64856"/>
                </a:lnTo>
                <a:lnTo>
                  <a:pt x="136595" y="37648"/>
                </a:lnTo>
                <a:lnTo>
                  <a:pt x="179570" y="17251"/>
                </a:lnTo>
                <a:lnTo>
                  <a:pt x="226246" y="4442"/>
                </a:lnTo>
                <a:lnTo>
                  <a:pt x="275844" y="0"/>
                </a:lnTo>
                <a:lnTo>
                  <a:pt x="325441" y="4442"/>
                </a:lnTo>
                <a:lnTo>
                  <a:pt x="372117" y="17251"/>
                </a:lnTo>
                <a:lnTo>
                  <a:pt x="415092" y="37648"/>
                </a:lnTo>
                <a:lnTo>
                  <a:pt x="453589" y="64856"/>
                </a:lnTo>
                <a:lnTo>
                  <a:pt x="486831" y="98098"/>
                </a:lnTo>
                <a:lnTo>
                  <a:pt x="514039" y="136595"/>
                </a:lnTo>
                <a:lnTo>
                  <a:pt x="534436" y="179570"/>
                </a:lnTo>
                <a:lnTo>
                  <a:pt x="547245" y="226246"/>
                </a:lnTo>
                <a:lnTo>
                  <a:pt x="551688" y="275843"/>
                </a:lnTo>
                <a:lnTo>
                  <a:pt x="547245" y="325441"/>
                </a:lnTo>
                <a:lnTo>
                  <a:pt x="534436" y="372117"/>
                </a:lnTo>
                <a:lnTo>
                  <a:pt x="514039" y="415092"/>
                </a:lnTo>
                <a:lnTo>
                  <a:pt x="486831" y="453589"/>
                </a:lnTo>
                <a:lnTo>
                  <a:pt x="453589" y="486831"/>
                </a:lnTo>
                <a:lnTo>
                  <a:pt x="415092" y="514039"/>
                </a:lnTo>
                <a:lnTo>
                  <a:pt x="372117" y="534436"/>
                </a:lnTo>
                <a:lnTo>
                  <a:pt x="325441" y="547245"/>
                </a:lnTo>
                <a:lnTo>
                  <a:pt x="275844" y="551687"/>
                </a:lnTo>
                <a:lnTo>
                  <a:pt x="226246" y="547245"/>
                </a:lnTo>
                <a:lnTo>
                  <a:pt x="179570" y="534436"/>
                </a:lnTo>
                <a:lnTo>
                  <a:pt x="136595" y="514039"/>
                </a:lnTo>
                <a:lnTo>
                  <a:pt x="98098" y="486831"/>
                </a:lnTo>
                <a:lnTo>
                  <a:pt x="64856" y="453589"/>
                </a:lnTo>
                <a:lnTo>
                  <a:pt x="37648" y="415092"/>
                </a:lnTo>
                <a:lnTo>
                  <a:pt x="17251" y="372117"/>
                </a:lnTo>
                <a:lnTo>
                  <a:pt x="4442" y="325441"/>
                </a:lnTo>
                <a:lnTo>
                  <a:pt x="0" y="275843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191000" y="5486400"/>
            <a:ext cx="6337300" cy="441959"/>
          </a:xfrm>
          <a:custGeom>
            <a:avLst/>
            <a:gdLst/>
            <a:ahLst/>
            <a:cxnLst/>
            <a:rect l="l" t="t" r="r" b="b"/>
            <a:pathLst>
              <a:path w="6337300" h="441960">
                <a:moveTo>
                  <a:pt x="0" y="441959"/>
                </a:moveTo>
                <a:lnTo>
                  <a:pt x="6336792" y="441959"/>
                </a:lnTo>
                <a:lnTo>
                  <a:pt x="6336792" y="0"/>
                </a:lnTo>
                <a:lnTo>
                  <a:pt x="0" y="0"/>
                </a:lnTo>
                <a:lnTo>
                  <a:pt x="0" y="441959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91000" y="5486400"/>
            <a:ext cx="6337300" cy="441959"/>
          </a:xfrm>
          <a:custGeom>
            <a:avLst/>
            <a:gdLst/>
            <a:ahLst/>
            <a:cxnLst/>
            <a:rect l="l" t="t" r="r" b="b"/>
            <a:pathLst>
              <a:path w="6337300" h="441960">
                <a:moveTo>
                  <a:pt x="0" y="441959"/>
                </a:moveTo>
                <a:lnTo>
                  <a:pt x="6336792" y="441959"/>
                </a:lnTo>
                <a:lnTo>
                  <a:pt x="6336792" y="0"/>
                </a:lnTo>
                <a:lnTo>
                  <a:pt x="0" y="0"/>
                </a:lnTo>
                <a:lnTo>
                  <a:pt x="0" y="441959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913632" y="5431535"/>
            <a:ext cx="551815" cy="554990"/>
          </a:xfrm>
          <a:custGeom>
            <a:avLst/>
            <a:gdLst/>
            <a:ahLst/>
            <a:cxnLst/>
            <a:rect l="l" t="t" r="r" b="b"/>
            <a:pathLst>
              <a:path w="551814" h="554989">
                <a:moveTo>
                  <a:pt x="275843" y="0"/>
                </a:moveTo>
                <a:lnTo>
                  <a:pt x="226246" y="4469"/>
                </a:lnTo>
                <a:lnTo>
                  <a:pt x="179570" y="17355"/>
                </a:lnTo>
                <a:lnTo>
                  <a:pt x="136595" y="37874"/>
                </a:lnTo>
                <a:lnTo>
                  <a:pt x="98098" y="65241"/>
                </a:lnTo>
                <a:lnTo>
                  <a:pt x="64856" y="98673"/>
                </a:lnTo>
                <a:lnTo>
                  <a:pt x="37648" y="137385"/>
                </a:lnTo>
                <a:lnTo>
                  <a:pt x="17251" y="180595"/>
                </a:lnTo>
                <a:lnTo>
                  <a:pt x="4442" y="227517"/>
                </a:lnTo>
                <a:lnTo>
                  <a:pt x="0" y="277367"/>
                </a:lnTo>
                <a:lnTo>
                  <a:pt x="4442" y="327225"/>
                </a:lnTo>
                <a:lnTo>
                  <a:pt x="17251" y="374151"/>
                </a:lnTo>
                <a:lnTo>
                  <a:pt x="37648" y="417361"/>
                </a:lnTo>
                <a:lnTo>
                  <a:pt x="64856" y="456073"/>
                </a:lnTo>
                <a:lnTo>
                  <a:pt x="98098" y="489502"/>
                </a:lnTo>
                <a:lnTo>
                  <a:pt x="136595" y="516867"/>
                </a:lnTo>
                <a:lnTo>
                  <a:pt x="179570" y="537383"/>
                </a:lnTo>
                <a:lnTo>
                  <a:pt x="226246" y="550267"/>
                </a:lnTo>
                <a:lnTo>
                  <a:pt x="275843" y="554735"/>
                </a:lnTo>
                <a:lnTo>
                  <a:pt x="325441" y="550267"/>
                </a:lnTo>
                <a:lnTo>
                  <a:pt x="372117" y="537383"/>
                </a:lnTo>
                <a:lnTo>
                  <a:pt x="415092" y="516867"/>
                </a:lnTo>
                <a:lnTo>
                  <a:pt x="453589" y="489502"/>
                </a:lnTo>
                <a:lnTo>
                  <a:pt x="486831" y="456073"/>
                </a:lnTo>
                <a:lnTo>
                  <a:pt x="514039" y="417361"/>
                </a:lnTo>
                <a:lnTo>
                  <a:pt x="534436" y="374151"/>
                </a:lnTo>
                <a:lnTo>
                  <a:pt x="547245" y="327225"/>
                </a:lnTo>
                <a:lnTo>
                  <a:pt x="551688" y="277367"/>
                </a:lnTo>
                <a:lnTo>
                  <a:pt x="547245" y="227517"/>
                </a:lnTo>
                <a:lnTo>
                  <a:pt x="534436" y="180595"/>
                </a:lnTo>
                <a:lnTo>
                  <a:pt x="514039" y="137385"/>
                </a:lnTo>
                <a:lnTo>
                  <a:pt x="486831" y="98673"/>
                </a:lnTo>
                <a:lnTo>
                  <a:pt x="453589" y="65241"/>
                </a:lnTo>
                <a:lnTo>
                  <a:pt x="415092" y="37874"/>
                </a:lnTo>
                <a:lnTo>
                  <a:pt x="372117" y="17355"/>
                </a:lnTo>
                <a:lnTo>
                  <a:pt x="325441" y="4469"/>
                </a:lnTo>
                <a:lnTo>
                  <a:pt x="2758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913632" y="5431535"/>
            <a:ext cx="551815" cy="554990"/>
          </a:xfrm>
          <a:custGeom>
            <a:avLst/>
            <a:gdLst/>
            <a:ahLst/>
            <a:cxnLst/>
            <a:rect l="l" t="t" r="r" b="b"/>
            <a:pathLst>
              <a:path w="551814" h="554989">
                <a:moveTo>
                  <a:pt x="0" y="277367"/>
                </a:moveTo>
                <a:lnTo>
                  <a:pt x="4442" y="227517"/>
                </a:lnTo>
                <a:lnTo>
                  <a:pt x="17251" y="180595"/>
                </a:lnTo>
                <a:lnTo>
                  <a:pt x="37648" y="137385"/>
                </a:lnTo>
                <a:lnTo>
                  <a:pt x="64856" y="98673"/>
                </a:lnTo>
                <a:lnTo>
                  <a:pt x="98098" y="65241"/>
                </a:lnTo>
                <a:lnTo>
                  <a:pt x="136595" y="37874"/>
                </a:lnTo>
                <a:lnTo>
                  <a:pt x="179570" y="17355"/>
                </a:lnTo>
                <a:lnTo>
                  <a:pt x="226246" y="4469"/>
                </a:lnTo>
                <a:lnTo>
                  <a:pt x="275843" y="0"/>
                </a:lnTo>
                <a:lnTo>
                  <a:pt x="325441" y="4469"/>
                </a:lnTo>
                <a:lnTo>
                  <a:pt x="372117" y="17355"/>
                </a:lnTo>
                <a:lnTo>
                  <a:pt x="415092" y="37874"/>
                </a:lnTo>
                <a:lnTo>
                  <a:pt x="453589" y="65241"/>
                </a:lnTo>
                <a:lnTo>
                  <a:pt x="486831" y="98673"/>
                </a:lnTo>
                <a:lnTo>
                  <a:pt x="514039" y="137385"/>
                </a:lnTo>
                <a:lnTo>
                  <a:pt x="534436" y="180595"/>
                </a:lnTo>
                <a:lnTo>
                  <a:pt x="547245" y="227517"/>
                </a:lnTo>
                <a:lnTo>
                  <a:pt x="551688" y="277367"/>
                </a:lnTo>
                <a:lnTo>
                  <a:pt x="547245" y="327225"/>
                </a:lnTo>
                <a:lnTo>
                  <a:pt x="534436" y="374151"/>
                </a:lnTo>
                <a:lnTo>
                  <a:pt x="514039" y="417361"/>
                </a:lnTo>
                <a:lnTo>
                  <a:pt x="486831" y="456073"/>
                </a:lnTo>
                <a:lnTo>
                  <a:pt x="453589" y="489502"/>
                </a:lnTo>
                <a:lnTo>
                  <a:pt x="415092" y="516867"/>
                </a:lnTo>
                <a:lnTo>
                  <a:pt x="372117" y="537383"/>
                </a:lnTo>
                <a:lnTo>
                  <a:pt x="325441" y="550267"/>
                </a:lnTo>
                <a:lnTo>
                  <a:pt x="275843" y="554735"/>
                </a:lnTo>
                <a:lnTo>
                  <a:pt x="226246" y="550267"/>
                </a:lnTo>
                <a:lnTo>
                  <a:pt x="179570" y="537383"/>
                </a:lnTo>
                <a:lnTo>
                  <a:pt x="136595" y="516867"/>
                </a:lnTo>
                <a:lnTo>
                  <a:pt x="98098" y="489502"/>
                </a:lnTo>
                <a:lnTo>
                  <a:pt x="64856" y="456073"/>
                </a:lnTo>
                <a:lnTo>
                  <a:pt x="37648" y="417361"/>
                </a:lnTo>
                <a:lnTo>
                  <a:pt x="17251" y="374151"/>
                </a:lnTo>
                <a:lnTo>
                  <a:pt x="4442" y="327225"/>
                </a:lnTo>
                <a:lnTo>
                  <a:pt x="0" y="277367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791711" y="6150864"/>
            <a:ext cx="6736080" cy="441959"/>
          </a:xfrm>
          <a:custGeom>
            <a:avLst/>
            <a:gdLst/>
            <a:ahLst/>
            <a:cxnLst/>
            <a:rect l="l" t="t" r="r" b="b"/>
            <a:pathLst>
              <a:path w="6736080" h="441959">
                <a:moveTo>
                  <a:pt x="0" y="441960"/>
                </a:moveTo>
                <a:lnTo>
                  <a:pt x="6736080" y="441960"/>
                </a:lnTo>
                <a:lnTo>
                  <a:pt x="6736080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791711" y="6150864"/>
            <a:ext cx="6736080" cy="441959"/>
          </a:xfrm>
          <a:custGeom>
            <a:avLst/>
            <a:gdLst/>
            <a:ahLst/>
            <a:cxnLst/>
            <a:rect l="l" t="t" r="r" b="b"/>
            <a:pathLst>
              <a:path w="6736080" h="441959">
                <a:moveTo>
                  <a:pt x="0" y="441960"/>
                </a:moveTo>
                <a:lnTo>
                  <a:pt x="6736080" y="441960"/>
                </a:lnTo>
                <a:lnTo>
                  <a:pt x="6736080" y="0"/>
                </a:lnTo>
                <a:lnTo>
                  <a:pt x="0" y="0"/>
                </a:lnTo>
                <a:lnTo>
                  <a:pt x="0" y="441960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129532" y="2173986"/>
            <a:ext cx="6344285" cy="43554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300" spc="-10" dirty="0">
                <a:latin typeface="Calibri"/>
                <a:cs typeface="Calibri"/>
              </a:rPr>
              <a:t>PENDAHULUAN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412750">
              <a:lnSpc>
                <a:spcPct val="100000"/>
              </a:lnSpc>
            </a:pPr>
            <a:r>
              <a:rPr sz="2300" dirty="0">
                <a:latin typeface="Calibri"/>
                <a:cs typeface="Calibri"/>
              </a:rPr>
              <a:t>TEKANAN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>
              <a:latin typeface="Times New Roman"/>
              <a:cs typeface="Times New Roman"/>
            </a:endParaRPr>
          </a:p>
          <a:p>
            <a:pPr marL="631825">
              <a:lnSpc>
                <a:spcPct val="100000"/>
              </a:lnSpc>
              <a:spcBef>
                <a:spcPts val="5"/>
              </a:spcBef>
            </a:pPr>
            <a:r>
              <a:rPr sz="2300" spc="-5" dirty="0">
                <a:latin typeface="Calibri"/>
                <a:cs typeface="Calibri"/>
              </a:rPr>
              <a:t>DISTRIBUSI </a:t>
            </a:r>
            <a:r>
              <a:rPr sz="2300" dirty="0">
                <a:latin typeface="Calibri"/>
                <a:cs typeface="Calibri"/>
              </a:rPr>
              <a:t>TEKANAN </a:t>
            </a:r>
            <a:r>
              <a:rPr sz="2300" spc="-45" dirty="0">
                <a:latin typeface="Calibri"/>
                <a:cs typeface="Calibri"/>
              </a:rPr>
              <a:t>PADA </a:t>
            </a:r>
            <a:r>
              <a:rPr sz="2300" spc="-60" dirty="0">
                <a:latin typeface="Calibri"/>
                <a:cs typeface="Calibri"/>
              </a:rPr>
              <a:t>ZAT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CAIR</a:t>
            </a:r>
            <a:endParaRPr sz="2300">
              <a:latin typeface="Calibri"/>
              <a:cs typeface="Calibri"/>
            </a:endParaRPr>
          </a:p>
          <a:p>
            <a:pPr marL="631825" marR="5080" indent="69850">
              <a:lnSpc>
                <a:spcPct val="189200"/>
              </a:lnSpc>
            </a:pPr>
            <a:r>
              <a:rPr sz="2300" dirty="0">
                <a:latin typeface="Calibri"/>
                <a:cs typeface="Calibri"/>
              </a:rPr>
              <a:t>TEKANAN </a:t>
            </a:r>
            <a:r>
              <a:rPr sz="2300" spc="-20" dirty="0">
                <a:latin typeface="Calibri"/>
                <a:cs typeface="Calibri"/>
              </a:rPr>
              <a:t>ATMOSFER, </a:t>
            </a:r>
            <a:r>
              <a:rPr sz="2300" spc="-25" dirty="0">
                <a:latin typeface="Calibri"/>
                <a:cs typeface="Calibri"/>
              </a:rPr>
              <a:t>RELATIF </a:t>
            </a:r>
            <a:r>
              <a:rPr sz="2300" spc="-10" dirty="0">
                <a:latin typeface="Calibri"/>
                <a:cs typeface="Calibri"/>
              </a:rPr>
              <a:t>DAN ABSOLUT  </a:t>
            </a:r>
            <a:r>
              <a:rPr sz="2300" dirty="0">
                <a:latin typeface="Calibri"/>
                <a:cs typeface="Calibri"/>
              </a:rPr>
              <a:t>TEKANAN </a:t>
            </a:r>
            <a:r>
              <a:rPr sz="2300" spc="-50" dirty="0">
                <a:latin typeface="Calibri"/>
                <a:cs typeface="Calibri"/>
              </a:rPr>
              <a:t>DINYATAKAN </a:t>
            </a:r>
            <a:r>
              <a:rPr sz="2300" spc="-5" dirty="0">
                <a:latin typeface="Calibri"/>
                <a:cs typeface="Calibri"/>
              </a:rPr>
              <a:t>DALAM </a:t>
            </a:r>
            <a:r>
              <a:rPr sz="2300" dirty="0">
                <a:latin typeface="Calibri"/>
                <a:cs typeface="Calibri"/>
              </a:rPr>
              <a:t>TINGGI </a:t>
            </a:r>
            <a:r>
              <a:rPr sz="2300" spc="-60" dirty="0">
                <a:latin typeface="Calibri"/>
                <a:cs typeface="Calibri"/>
              </a:rPr>
              <a:t>ZAT</a:t>
            </a:r>
            <a:r>
              <a:rPr sz="2300" spc="-204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CAIR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>
              <a:latin typeface="Times New Roman"/>
              <a:cs typeface="Times New Roman"/>
            </a:endParaRPr>
          </a:p>
          <a:p>
            <a:pPr marL="412750">
              <a:lnSpc>
                <a:spcPct val="100000"/>
              </a:lnSpc>
              <a:spcBef>
                <a:spcPts val="5"/>
              </a:spcBef>
            </a:pPr>
            <a:r>
              <a:rPr sz="2300" dirty="0">
                <a:latin typeface="Calibri"/>
                <a:cs typeface="Calibri"/>
              </a:rPr>
              <a:t>MANOMETER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1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300" spc="-80" dirty="0">
                <a:latin typeface="Calibri"/>
                <a:cs typeface="Calibri"/>
              </a:rPr>
              <a:t>GAYA </a:t>
            </a:r>
            <a:r>
              <a:rPr sz="2300" dirty="0">
                <a:latin typeface="Calibri"/>
                <a:cs typeface="Calibri"/>
              </a:rPr>
              <a:t>TEKANAN </a:t>
            </a:r>
            <a:r>
              <a:rPr sz="2300" spc="-45" dirty="0">
                <a:latin typeface="Calibri"/>
                <a:cs typeface="Calibri"/>
              </a:rPr>
              <a:t>PADA </a:t>
            </a:r>
            <a:r>
              <a:rPr sz="2300" spc="-5" dirty="0">
                <a:latin typeface="Calibri"/>
                <a:cs typeface="Calibri"/>
              </a:rPr>
              <a:t>BIDANG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TERENDAM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514344" y="609600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5">
                <a:moveTo>
                  <a:pt x="275843" y="0"/>
                </a:moveTo>
                <a:lnTo>
                  <a:pt x="226246" y="4444"/>
                </a:lnTo>
                <a:lnTo>
                  <a:pt x="179570" y="17256"/>
                </a:lnTo>
                <a:lnTo>
                  <a:pt x="136595" y="37659"/>
                </a:lnTo>
                <a:lnTo>
                  <a:pt x="98098" y="64873"/>
                </a:lnTo>
                <a:lnTo>
                  <a:pt x="64856" y="98119"/>
                </a:lnTo>
                <a:lnTo>
                  <a:pt x="37648" y="136618"/>
                </a:lnTo>
                <a:lnTo>
                  <a:pt x="17251" y="179591"/>
                </a:lnTo>
                <a:lnTo>
                  <a:pt x="4442" y="226259"/>
                </a:lnTo>
                <a:lnTo>
                  <a:pt x="0" y="275844"/>
                </a:lnTo>
                <a:lnTo>
                  <a:pt x="4442" y="325428"/>
                </a:lnTo>
                <a:lnTo>
                  <a:pt x="17251" y="372096"/>
                </a:lnTo>
                <a:lnTo>
                  <a:pt x="37648" y="415069"/>
                </a:lnTo>
                <a:lnTo>
                  <a:pt x="64856" y="453568"/>
                </a:lnTo>
                <a:lnTo>
                  <a:pt x="98098" y="486814"/>
                </a:lnTo>
                <a:lnTo>
                  <a:pt x="136595" y="514028"/>
                </a:lnTo>
                <a:lnTo>
                  <a:pt x="179570" y="534431"/>
                </a:lnTo>
                <a:lnTo>
                  <a:pt x="226246" y="547243"/>
                </a:lnTo>
                <a:lnTo>
                  <a:pt x="275843" y="551688"/>
                </a:lnTo>
                <a:lnTo>
                  <a:pt x="325441" y="547243"/>
                </a:lnTo>
                <a:lnTo>
                  <a:pt x="372117" y="534431"/>
                </a:lnTo>
                <a:lnTo>
                  <a:pt x="415092" y="514028"/>
                </a:lnTo>
                <a:lnTo>
                  <a:pt x="453589" y="486814"/>
                </a:lnTo>
                <a:lnTo>
                  <a:pt x="486831" y="453568"/>
                </a:lnTo>
                <a:lnTo>
                  <a:pt x="514039" y="415069"/>
                </a:lnTo>
                <a:lnTo>
                  <a:pt x="534436" y="372096"/>
                </a:lnTo>
                <a:lnTo>
                  <a:pt x="547245" y="325428"/>
                </a:lnTo>
                <a:lnTo>
                  <a:pt x="551688" y="275844"/>
                </a:lnTo>
                <a:lnTo>
                  <a:pt x="547245" y="226259"/>
                </a:lnTo>
                <a:lnTo>
                  <a:pt x="534436" y="179591"/>
                </a:lnTo>
                <a:lnTo>
                  <a:pt x="514039" y="136618"/>
                </a:lnTo>
                <a:lnTo>
                  <a:pt x="486831" y="98119"/>
                </a:lnTo>
                <a:lnTo>
                  <a:pt x="453589" y="64873"/>
                </a:lnTo>
                <a:lnTo>
                  <a:pt x="415092" y="37659"/>
                </a:lnTo>
                <a:lnTo>
                  <a:pt x="372117" y="17256"/>
                </a:lnTo>
                <a:lnTo>
                  <a:pt x="325441" y="4444"/>
                </a:lnTo>
                <a:lnTo>
                  <a:pt x="2758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514344" y="6096000"/>
            <a:ext cx="551815" cy="551815"/>
          </a:xfrm>
          <a:custGeom>
            <a:avLst/>
            <a:gdLst/>
            <a:ahLst/>
            <a:cxnLst/>
            <a:rect l="l" t="t" r="r" b="b"/>
            <a:pathLst>
              <a:path w="551814" h="551815">
                <a:moveTo>
                  <a:pt x="0" y="275844"/>
                </a:moveTo>
                <a:lnTo>
                  <a:pt x="4442" y="226259"/>
                </a:lnTo>
                <a:lnTo>
                  <a:pt x="17251" y="179591"/>
                </a:lnTo>
                <a:lnTo>
                  <a:pt x="37648" y="136618"/>
                </a:lnTo>
                <a:lnTo>
                  <a:pt x="64856" y="98119"/>
                </a:lnTo>
                <a:lnTo>
                  <a:pt x="98098" y="64873"/>
                </a:lnTo>
                <a:lnTo>
                  <a:pt x="136595" y="37659"/>
                </a:lnTo>
                <a:lnTo>
                  <a:pt x="179570" y="17256"/>
                </a:lnTo>
                <a:lnTo>
                  <a:pt x="226246" y="4444"/>
                </a:lnTo>
                <a:lnTo>
                  <a:pt x="275843" y="0"/>
                </a:lnTo>
                <a:lnTo>
                  <a:pt x="325441" y="4444"/>
                </a:lnTo>
                <a:lnTo>
                  <a:pt x="372117" y="17256"/>
                </a:lnTo>
                <a:lnTo>
                  <a:pt x="415092" y="37659"/>
                </a:lnTo>
                <a:lnTo>
                  <a:pt x="453589" y="64873"/>
                </a:lnTo>
                <a:lnTo>
                  <a:pt x="486831" y="98119"/>
                </a:lnTo>
                <a:lnTo>
                  <a:pt x="514039" y="136618"/>
                </a:lnTo>
                <a:lnTo>
                  <a:pt x="534436" y="179591"/>
                </a:lnTo>
                <a:lnTo>
                  <a:pt x="547245" y="226259"/>
                </a:lnTo>
                <a:lnTo>
                  <a:pt x="551688" y="275844"/>
                </a:lnTo>
                <a:lnTo>
                  <a:pt x="547245" y="325428"/>
                </a:lnTo>
                <a:lnTo>
                  <a:pt x="534436" y="372096"/>
                </a:lnTo>
                <a:lnTo>
                  <a:pt x="514039" y="415069"/>
                </a:lnTo>
                <a:lnTo>
                  <a:pt x="486831" y="453568"/>
                </a:lnTo>
                <a:lnTo>
                  <a:pt x="453589" y="486814"/>
                </a:lnTo>
                <a:lnTo>
                  <a:pt x="415092" y="514028"/>
                </a:lnTo>
                <a:lnTo>
                  <a:pt x="372117" y="534431"/>
                </a:lnTo>
                <a:lnTo>
                  <a:pt x="325441" y="547243"/>
                </a:lnTo>
                <a:lnTo>
                  <a:pt x="275843" y="551688"/>
                </a:lnTo>
                <a:lnTo>
                  <a:pt x="226246" y="547243"/>
                </a:lnTo>
                <a:lnTo>
                  <a:pt x="179570" y="534431"/>
                </a:lnTo>
                <a:lnTo>
                  <a:pt x="136595" y="514028"/>
                </a:lnTo>
                <a:lnTo>
                  <a:pt x="98098" y="486814"/>
                </a:lnTo>
                <a:lnTo>
                  <a:pt x="64856" y="453568"/>
                </a:lnTo>
                <a:lnTo>
                  <a:pt x="37648" y="415069"/>
                </a:lnTo>
                <a:lnTo>
                  <a:pt x="17251" y="372096"/>
                </a:lnTo>
                <a:lnTo>
                  <a:pt x="4442" y="325428"/>
                </a:lnTo>
                <a:lnTo>
                  <a:pt x="0" y="275844"/>
                </a:lnTo>
                <a:close/>
              </a:path>
            </a:pathLst>
          </a:custGeom>
          <a:ln w="12192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41832" y="2679192"/>
            <a:ext cx="2520696" cy="3240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85646" y="1658873"/>
            <a:ext cx="6743954" cy="78162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73990">
              <a:lnSpc>
                <a:spcPct val="100000"/>
              </a:lnSpc>
              <a:spcBef>
                <a:spcPts val="95"/>
              </a:spcBef>
            </a:pPr>
            <a:r>
              <a:rPr sz="2500" b="1" spc="-15" dirty="0">
                <a:solidFill>
                  <a:srgbClr val="C00000"/>
                </a:solidFill>
                <a:latin typeface="Calibri"/>
                <a:cs typeface="Calibri"/>
              </a:rPr>
              <a:t>Hidrostatika </a:t>
            </a:r>
            <a:r>
              <a:rPr sz="2500" dirty="0">
                <a:latin typeface="Calibri"/>
                <a:cs typeface="Calibri"/>
              </a:rPr>
              <a:t>adalah </a:t>
            </a:r>
            <a:r>
              <a:rPr sz="2500" spc="-5" dirty="0">
                <a:latin typeface="Calibri"/>
                <a:cs typeface="Calibri"/>
              </a:rPr>
              <a:t>cabang dari </a:t>
            </a:r>
            <a:r>
              <a:rPr sz="2500" spc="-15" dirty="0">
                <a:latin typeface="Calibri"/>
                <a:cs typeface="Calibri"/>
              </a:rPr>
              <a:t>hidraulika yang  </a:t>
            </a:r>
            <a:r>
              <a:rPr sz="2500" dirty="0">
                <a:latin typeface="Calibri"/>
                <a:cs typeface="Calibri"/>
              </a:rPr>
              <a:t>mempelajari </a:t>
            </a:r>
            <a:r>
              <a:rPr sz="2500" spc="-5" dirty="0">
                <a:latin typeface="Calibri"/>
                <a:cs typeface="Calibri"/>
              </a:rPr>
              <a:t>perilaku </a:t>
            </a:r>
            <a:r>
              <a:rPr sz="2500" spc="-25" dirty="0">
                <a:latin typeface="Calibri"/>
                <a:cs typeface="Calibri"/>
              </a:rPr>
              <a:t>zat </a:t>
            </a:r>
            <a:r>
              <a:rPr sz="2500" spc="-10" dirty="0">
                <a:latin typeface="Calibri"/>
                <a:cs typeface="Calibri"/>
              </a:rPr>
              <a:t>cair </a:t>
            </a:r>
            <a:r>
              <a:rPr sz="2500" dirty="0">
                <a:latin typeface="Calibri"/>
                <a:cs typeface="Calibri"/>
              </a:rPr>
              <a:t>dalam </a:t>
            </a:r>
            <a:r>
              <a:rPr sz="2500" spc="-15" dirty="0" err="1">
                <a:latin typeface="Calibri"/>
                <a:cs typeface="Calibri"/>
              </a:rPr>
              <a:t>keadaan</a:t>
            </a:r>
            <a:r>
              <a:rPr sz="2500" spc="15" dirty="0">
                <a:latin typeface="Calibri"/>
                <a:cs typeface="Calibri"/>
              </a:rPr>
              <a:t> </a:t>
            </a:r>
            <a:r>
              <a:rPr sz="2500" dirty="0" smtClean="0">
                <a:latin typeface="Calibri"/>
                <a:cs typeface="Calibri"/>
              </a:rPr>
              <a:t>diam</a:t>
            </a:r>
            <a:r>
              <a:rPr lang="en-US" sz="2500" dirty="0" smtClean="0">
                <a:latin typeface="Calibri"/>
                <a:cs typeface="Calibri"/>
              </a:rPr>
              <a:t>.</a:t>
            </a:r>
            <a:endParaRPr sz="25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10616" y="2932887"/>
            <a:ext cx="7973059" cy="19310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175" algn="ctr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Calibri"/>
                <a:cs typeface="Calibri"/>
              </a:rPr>
              <a:t>Suatu </a:t>
            </a:r>
            <a:r>
              <a:rPr sz="2500" dirty="0">
                <a:latin typeface="Calibri"/>
                <a:cs typeface="Calibri"/>
              </a:rPr>
              <a:t>benda </a:t>
            </a:r>
            <a:r>
              <a:rPr sz="2500" spc="-15" dirty="0">
                <a:latin typeface="Calibri"/>
                <a:cs typeface="Calibri"/>
              </a:rPr>
              <a:t>yang </a:t>
            </a:r>
            <a:r>
              <a:rPr sz="2500" spc="-10" dirty="0">
                <a:latin typeface="Calibri"/>
                <a:cs typeface="Calibri"/>
              </a:rPr>
              <a:t>berada </a:t>
            </a:r>
            <a:r>
              <a:rPr sz="2500" dirty="0">
                <a:latin typeface="Calibri"/>
                <a:cs typeface="Calibri"/>
              </a:rPr>
              <a:t>didalam </a:t>
            </a:r>
            <a:r>
              <a:rPr sz="2500" spc="-25" dirty="0">
                <a:latin typeface="Calibri"/>
                <a:cs typeface="Calibri"/>
              </a:rPr>
              <a:t>zat </a:t>
            </a:r>
            <a:r>
              <a:rPr sz="2500" spc="-10" dirty="0">
                <a:latin typeface="Calibri"/>
                <a:cs typeface="Calibri"/>
              </a:rPr>
              <a:t>cair </a:t>
            </a:r>
            <a:r>
              <a:rPr sz="2500" spc="-5" dirty="0">
                <a:latin typeface="Calibri"/>
                <a:cs typeface="Calibri"/>
              </a:rPr>
              <a:t>diam </a:t>
            </a:r>
            <a:r>
              <a:rPr sz="2500" spc="-15" dirty="0">
                <a:latin typeface="Calibri"/>
                <a:cs typeface="Calibri"/>
              </a:rPr>
              <a:t>akan  </a:t>
            </a:r>
            <a:r>
              <a:rPr sz="2500" spc="-10" dirty="0">
                <a:latin typeface="Calibri"/>
                <a:cs typeface="Calibri"/>
              </a:rPr>
              <a:t>mengalami </a:t>
            </a:r>
            <a:r>
              <a:rPr sz="2500" spc="-35" dirty="0">
                <a:latin typeface="Calibri"/>
                <a:cs typeface="Calibri"/>
              </a:rPr>
              <a:t>gaya-gaya </a:t>
            </a:r>
            <a:r>
              <a:rPr sz="2500" spc="-15" dirty="0">
                <a:latin typeface="Calibri"/>
                <a:cs typeface="Calibri"/>
              </a:rPr>
              <a:t>yang </a:t>
            </a:r>
            <a:r>
              <a:rPr sz="2500" spc="-5" dirty="0">
                <a:latin typeface="Calibri"/>
                <a:cs typeface="Calibri"/>
              </a:rPr>
              <a:t>ditimbulkan oleh </a:t>
            </a:r>
            <a:r>
              <a:rPr sz="2500" spc="-15" dirty="0">
                <a:latin typeface="Calibri"/>
                <a:cs typeface="Calibri"/>
              </a:rPr>
              <a:t>tekanan </a:t>
            </a:r>
            <a:r>
              <a:rPr sz="2500" spc="-25" dirty="0">
                <a:latin typeface="Calibri"/>
                <a:cs typeface="Calibri"/>
              </a:rPr>
              <a:t>zat </a:t>
            </a:r>
            <a:r>
              <a:rPr sz="2500" spc="-55" dirty="0">
                <a:latin typeface="Calibri"/>
                <a:cs typeface="Calibri"/>
              </a:rPr>
              <a:t>cair.  </a:t>
            </a:r>
            <a:r>
              <a:rPr sz="2500" spc="-40" dirty="0">
                <a:latin typeface="Calibri"/>
                <a:cs typeface="Calibri"/>
              </a:rPr>
              <a:t>Tekanan </a:t>
            </a:r>
            <a:r>
              <a:rPr sz="2500" spc="-15" dirty="0">
                <a:latin typeface="Calibri"/>
                <a:cs typeface="Calibri"/>
              </a:rPr>
              <a:t>tersebut bekerja tegak </a:t>
            </a:r>
            <a:r>
              <a:rPr sz="2500" spc="-5" dirty="0">
                <a:latin typeface="Calibri"/>
                <a:cs typeface="Calibri"/>
              </a:rPr>
              <a:t>lurus pada </a:t>
            </a:r>
            <a:r>
              <a:rPr sz="2500" spc="-10" dirty="0">
                <a:latin typeface="Calibri"/>
                <a:cs typeface="Calibri"/>
              </a:rPr>
              <a:t>permukaan </a:t>
            </a:r>
            <a:r>
              <a:rPr sz="2500" dirty="0">
                <a:latin typeface="Calibri"/>
                <a:cs typeface="Calibri"/>
              </a:rPr>
              <a:t>benda,  selain </a:t>
            </a:r>
            <a:r>
              <a:rPr sz="2500" spc="-5" dirty="0">
                <a:latin typeface="Calibri"/>
                <a:cs typeface="Calibri"/>
              </a:rPr>
              <a:t>itu </a:t>
            </a:r>
            <a:r>
              <a:rPr sz="2500" spc="-15" dirty="0">
                <a:latin typeface="Calibri"/>
                <a:cs typeface="Calibri"/>
              </a:rPr>
              <a:t>tekanan yang bekerja </a:t>
            </a:r>
            <a:r>
              <a:rPr sz="2500" dirty="0">
                <a:latin typeface="Calibri"/>
                <a:cs typeface="Calibri"/>
              </a:rPr>
              <a:t>pada </a:t>
            </a:r>
            <a:r>
              <a:rPr sz="2500" spc="-5" dirty="0">
                <a:latin typeface="Calibri"/>
                <a:cs typeface="Calibri"/>
              </a:rPr>
              <a:t>suatu titik </a:t>
            </a:r>
            <a:r>
              <a:rPr sz="2500" dirty="0">
                <a:latin typeface="Calibri"/>
                <a:cs typeface="Calibri"/>
              </a:rPr>
              <a:t>adalah </a:t>
            </a:r>
            <a:r>
              <a:rPr sz="2500" spc="-5" dirty="0">
                <a:latin typeface="Calibri"/>
                <a:cs typeface="Calibri"/>
              </a:rPr>
              <a:t>sama  </a:t>
            </a:r>
            <a:r>
              <a:rPr sz="2500" dirty="0">
                <a:latin typeface="Calibri"/>
                <a:cs typeface="Calibri"/>
              </a:rPr>
              <a:t>dalam </a:t>
            </a:r>
            <a:r>
              <a:rPr sz="2500" spc="-10" dirty="0" err="1">
                <a:latin typeface="Calibri"/>
                <a:cs typeface="Calibri"/>
              </a:rPr>
              <a:t>segala</a:t>
            </a:r>
            <a:r>
              <a:rPr sz="2500" spc="5" dirty="0">
                <a:latin typeface="Calibri"/>
                <a:cs typeface="Calibri"/>
              </a:rPr>
              <a:t> </a:t>
            </a:r>
            <a:r>
              <a:rPr sz="2500" spc="-15" dirty="0" err="1" smtClean="0">
                <a:latin typeface="Calibri"/>
                <a:cs typeface="Calibri"/>
              </a:rPr>
              <a:t>arah</a:t>
            </a:r>
            <a:r>
              <a:rPr lang="en-US" sz="2500" spc="-15" dirty="0" smtClean="0">
                <a:latin typeface="Calibri"/>
                <a:cs typeface="Calibri"/>
              </a:rPr>
              <a:t>.</a:t>
            </a:r>
            <a:endParaRPr sz="25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99261" y="5515762"/>
            <a:ext cx="7098665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95"/>
              </a:spcBef>
            </a:pPr>
            <a:r>
              <a:rPr sz="2500" b="1" spc="-10" dirty="0">
                <a:solidFill>
                  <a:srgbClr val="C00000"/>
                </a:solidFill>
                <a:latin typeface="Calibri"/>
                <a:cs typeface="Calibri"/>
              </a:rPr>
              <a:t>Aplikasi</a:t>
            </a:r>
            <a:r>
              <a:rPr sz="2500" b="1" spc="-15" dirty="0">
                <a:solidFill>
                  <a:srgbClr val="C00000"/>
                </a:solidFill>
                <a:latin typeface="Calibri"/>
                <a:cs typeface="Calibri"/>
              </a:rPr>
              <a:t> Hidrostatika</a:t>
            </a:r>
            <a:endParaRPr sz="25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500" spc="-5" dirty="0">
                <a:latin typeface="Calibri"/>
                <a:cs typeface="Calibri"/>
              </a:rPr>
              <a:t>Analisis Stabilitas Bendungan, Pintu Air dan</a:t>
            </a:r>
            <a:r>
              <a:rPr sz="2500" spc="-90" dirty="0">
                <a:latin typeface="Calibri"/>
                <a:cs typeface="Calibri"/>
              </a:rPr>
              <a:t> </a:t>
            </a:r>
            <a:r>
              <a:rPr sz="2500" spc="-15" dirty="0">
                <a:latin typeface="Calibri"/>
                <a:cs typeface="Calibri"/>
              </a:rPr>
              <a:t>Sebagainya</a:t>
            </a:r>
            <a:endParaRPr sz="25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TEKANAN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824729" y="2131567"/>
            <a:ext cx="2109471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lnSpc>
                <a:spcPct val="100000"/>
              </a:lnSpc>
              <a:spcBef>
                <a:spcPts val="100"/>
              </a:spcBef>
              <a:tabLst>
                <a:tab pos="299720" algn="l"/>
                <a:tab pos="327025" algn="l"/>
              </a:tabLst>
            </a:pPr>
            <a:r>
              <a:rPr sz="1800" dirty="0">
                <a:latin typeface="Calibri"/>
                <a:cs typeface="Calibri"/>
              </a:rPr>
              <a:t>P = </a:t>
            </a:r>
            <a:r>
              <a:rPr sz="1800" spc="-30" dirty="0">
                <a:latin typeface="Calibri"/>
                <a:cs typeface="Calibri"/>
              </a:rPr>
              <a:t>Tekanan </a:t>
            </a:r>
            <a:r>
              <a:rPr sz="1800" spc="10" dirty="0">
                <a:latin typeface="Calibri"/>
                <a:cs typeface="Calibri"/>
              </a:rPr>
              <a:t>(kg/m</a:t>
            </a:r>
            <a:r>
              <a:rPr sz="1800" spc="15" baseline="25462" dirty="0">
                <a:latin typeface="Calibri"/>
                <a:cs typeface="Calibri"/>
              </a:rPr>
              <a:t>² </a:t>
            </a:r>
            <a:r>
              <a:rPr sz="1800" dirty="0">
                <a:latin typeface="Calibri"/>
                <a:cs typeface="Calibri"/>
              </a:rPr>
              <a:t>)  F	= </a:t>
            </a:r>
            <a:r>
              <a:rPr sz="1800" spc="-15" dirty="0">
                <a:latin typeface="Calibri"/>
                <a:cs typeface="Calibri"/>
              </a:rPr>
              <a:t>Gaya </a:t>
            </a:r>
            <a:r>
              <a:rPr sz="1800" spc="-5" dirty="0">
                <a:latin typeface="Calibri"/>
                <a:cs typeface="Calibri"/>
              </a:rPr>
              <a:t>(kgf </a:t>
            </a:r>
            <a:r>
              <a:rPr sz="1800" spc="-15" dirty="0">
                <a:latin typeface="Calibri"/>
                <a:cs typeface="Calibri"/>
              </a:rPr>
              <a:t>atau </a:t>
            </a:r>
            <a:r>
              <a:rPr sz="1800" spc="-5" dirty="0">
                <a:latin typeface="Calibri"/>
                <a:cs typeface="Calibri"/>
              </a:rPr>
              <a:t>N)  </a:t>
            </a:r>
            <a:r>
              <a:rPr sz="1800" dirty="0">
                <a:latin typeface="Calibri"/>
                <a:cs typeface="Calibri"/>
              </a:rPr>
              <a:t>A		= Luas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(</a:t>
            </a:r>
            <a:r>
              <a:rPr sz="1800" i="1" dirty="0">
                <a:latin typeface="Calibri"/>
                <a:cs typeface="Calibri"/>
              </a:rPr>
              <a:t>m</a:t>
            </a:r>
            <a:r>
              <a:rPr sz="1800" i="1" baseline="25462" dirty="0">
                <a:latin typeface="Calibri"/>
                <a:cs typeface="Calibri"/>
              </a:rPr>
              <a:t>²</a:t>
            </a:r>
            <a:r>
              <a:rPr sz="1800" dirty="0">
                <a:latin typeface="Calibri"/>
                <a:cs typeface="Calibri"/>
              </a:rPr>
              <a:t>)</a:t>
            </a:r>
          </a:p>
        </p:txBody>
      </p:sp>
      <p:sp>
        <p:nvSpPr>
          <p:cNvPr id="12" name="object 12"/>
          <p:cNvSpPr/>
          <p:nvPr/>
        </p:nvSpPr>
        <p:spPr>
          <a:xfrm>
            <a:off x="2892551" y="2042160"/>
            <a:ext cx="1207135" cy="1066800"/>
          </a:xfrm>
          <a:custGeom>
            <a:avLst/>
            <a:gdLst/>
            <a:ahLst/>
            <a:cxnLst/>
            <a:rect l="l" t="t" r="r" b="b"/>
            <a:pathLst>
              <a:path w="1207135" h="1066800">
                <a:moveTo>
                  <a:pt x="0" y="1066800"/>
                </a:moveTo>
                <a:lnTo>
                  <a:pt x="1207008" y="1066800"/>
                </a:lnTo>
                <a:lnTo>
                  <a:pt x="1207008" y="0"/>
                </a:lnTo>
                <a:lnTo>
                  <a:pt x="0" y="0"/>
                </a:lnTo>
                <a:lnTo>
                  <a:pt x="0" y="106680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653727" y="2592918"/>
            <a:ext cx="353695" cy="0"/>
          </a:xfrm>
          <a:custGeom>
            <a:avLst/>
            <a:gdLst/>
            <a:ahLst/>
            <a:cxnLst/>
            <a:rect l="l" t="t" r="r" b="b"/>
            <a:pathLst>
              <a:path w="353695">
                <a:moveTo>
                  <a:pt x="0" y="0"/>
                </a:moveTo>
                <a:lnTo>
                  <a:pt x="353640" y="0"/>
                </a:lnTo>
              </a:path>
            </a:pathLst>
          </a:custGeom>
          <a:ln w="17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867151" y="2270394"/>
            <a:ext cx="1257935" cy="843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0330">
              <a:lnSpc>
                <a:spcPts val="3220"/>
              </a:lnSpc>
              <a:spcBef>
                <a:spcPts val="100"/>
              </a:spcBef>
            </a:pPr>
            <a:r>
              <a:rPr sz="3250" i="1" spc="5" dirty="0">
                <a:latin typeface="Times New Roman"/>
                <a:cs typeface="Times New Roman"/>
              </a:rPr>
              <a:t>P </a:t>
            </a:r>
            <a:r>
              <a:rPr sz="3250" spc="5" dirty="0">
                <a:latin typeface="Symbol"/>
                <a:cs typeface="Symbol"/>
              </a:rPr>
              <a:t></a:t>
            </a:r>
            <a:r>
              <a:rPr sz="3250" spc="245" dirty="0">
                <a:latin typeface="Times New Roman"/>
                <a:cs typeface="Times New Roman"/>
              </a:rPr>
              <a:t> </a:t>
            </a:r>
            <a:r>
              <a:rPr sz="4875" i="1" spc="7" baseline="35042" dirty="0">
                <a:latin typeface="Times New Roman"/>
                <a:cs typeface="Times New Roman"/>
              </a:rPr>
              <a:t>F</a:t>
            </a:r>
            <a:endParaRPr sz="4875" baseline="35042">
              <a:latin typeface="Times New Roman"/>
              <a:cs typeface="Times New Roman"/>
            </a:endParaRPr>
          </a:p>
          <a:p>
            <a:pPr marR="133985" algn="r">
              <a:lnSpc>
                <a:spcPts val="3220"/>
              </a:lnSpc>
            </a:pPr>
            <a:r>
              <a:rPr sz="3250" i="1" spc="5" dirty="0">
                <a:latin typeface="Times New Roman"/>
                <a:cs typeface="Times New Roman"/>
              </a:rPr>
              <a:t>A</a:t>
            </a:r>
            <a:endParaRPr sz="32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7392" y="1322069"/>
            <a:ext cx="8106409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b="1" spc="-40" dirty="0">
                <a:latin typeface="Calibri"/>
                <a:cs typeface="Calibri"/>
              </a:rPr>
              <a:t>Tekanan </a:t>
            </a:r>
            <a:r>
              <a:rPr sz="2500" b="1" spc="-10" dirty="0">
                <a:latin typeface="Calibri"/>
                <a:cs typeface="Calibri"/>
              </a:rPr>
              <a:t>didefinisikan </a:t>
            </a:r>
            <a:r>
              <a:rPr sz="2500" b="1" spc="-20" dirty="0">
                <a:latin typeface="Calibri"/>
                <a:cs typeface="Calibri"/>
              </a:rPr>
              <a:t>sebagai </a:t>
            </a:r>
            <a:r>
              <a:rPr sz="2500" b="1" spc="-5" dirty="0">
                <a:latin typeface="Calibri"/>
                <a:cs typeface="Calibri"/>
              </a:rPr>
              <a:t>jumlah </a:t>
            </a:r>
            <a:r>
              <a:rPr sz="2500" b="1" spc="-50" dirty="0">
                <a:latin typeface="Calibri"/>
                <a:cs typeface="Calibri"/>
              </a:rPr>
              <a:t>gaya </a:t>
            </a:r>
            <a:r>
              <a:rPr sz="2500" b="1" spc="-15" dirty="0">
                <a:latin typeface="Calibri"/>
                <a:cs typeface="Calibri"/>
              </a:rPr>
              <a:t>setiap satuan</a:t>
            </a:r>
            <a:r>
              <a:rPr sz="2500" b="1" spc="335" dirty="0">
                <a:latin typeface="Calibri"/>
                <a:cs typeface="Calibri"/>
              </a:rPr>
              <a:t> </a:t>
            </a:r>
            <a:r>
              <a:rPr sz="2500" b="1" spc="-5" dirty="0">
                <a:latin typeface="Calibri"/>
                <a:cs typeface="Calibri"/>
              </a:rPr>
              <a:t>luas.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1152144" y="3758184"/>
            <a:ext cx="6446520" cy="27858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DISTRIBUSI TEKANAN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ZAT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r>
              <a:rPr sz="2000" spc="1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DIAM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73480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Distribusi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pada </a:t>
            </a:r>
            <a:r>
              <a:rPr sz="1800" b="1" spc="-20" dirty="0">
                <a:latin typeface="Calibri"/>
                <a:cs typeface="Calibri"/>
              </a:rPr>
              <a:t>zat </a:t>
            </a:r>
            <a:r>
              <a:rPr sz="1800" b="1" spc="-10" dirty="0">
                <a:latin typeface="Calibri"/>
                <a:cs typeface="Calibri"/>
              </a:rPr>
              <a:t>cair</a:t>
            </a:r>
            <a:r>
              <a:rPr sz="1800" b="1" spc="-5" dirty="0">
                <a:latin typeface="Calibri"/>
                <a:cs typeface="Calibri"/>
              </a:rPr>
              <a:t> diam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152144" y="1158239"/>
            <a:ext cx="6577583" cy="2673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52984" y="3977640"/>
            <a:ext cx="1207135" cy="1066800"/>
          </a:xfrm>
          <a:custGeom>
            <a:avLst/>
            <a:gdLst/>
            <a:ahLst/>
            <a:cxnLst/>
            <a:rect l="l" t="t" r="r" b="b"/>
            <a:pathLst>
              <a:path w="1207135" h="1066800">
                <a:moveTo>
                  <a:pt x="0" y="1066800"/>
                </a:moveTo>
                <a:lnTo>
                  <a:pt x="1207008" y="1066800"/>
                </a:lnTo>
                <a:lnTo>
                  <a:pt x="1207008" y="0"/>
                </a:lnTo>
                <a:lnTo>
                  <a:pt x="0" y="0"/>
                </a:lnTo>
                <a:lnTo>
                  <a:pt x="0" y="106680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62398" y="4528398"/>
            <a:ext cx="412115" cy="0"/>
          </a:xfrm>
          <a:custGeom>
            <a:avLst/>
            <a:gdLst/>
            <a:ahLst/>
            <a:cxnLst/>
            <a:rect l="l" t="t" r="r" b="b"/>
            <a:pathLst>
              <a:path w="412115">
                <a:moveTo>
                  <a:pt x="0" y="0"/>
                </a:moveTo>
                <a:lnTo>
                  <a:pt x="411876" y="0"/>
                </a:lnTo>
              </a:path>
            </a:pathLst>
          </a:custGeom>
          <a:ln w="1720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27584" y="4183443"/>
            <a:ext cx="1257935" cy="86677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lnSpc>
                <a:spcPts val="3385"/>
              </a:lnSpc>
              <a:spcBef>
                <a:spcPts val="130"/>
              </a:spcBef>
            </a:pPr>
            <a:r>
              <a:rPr sz="3400" i="1" spc="80" dirty="0">
                <a:latin typeface="Symbol"/>
                <a:cs typeface="Symbol"/>
              </a:rPr>
              <a:t></a:t>
            </a:r>
            <a:r>
              <a:rPr sz="3250" spc="80" dirty="0">
                <a:latin typeface="Symbol"/>
                <a:cs typeface="Symbol"/>
              </a:rPr>
              <a:t></a:t>
            </a:r>
            <a:r>
              <a:rPr sz="3250" spc="-110" dirty="0">
                <a:latin typeface="Times New Roman"/>
                <a:cs typeface="Times New Roman"/>
              </a:rPr>
              <a:t> </a:t>
            </a:r>
            <a:r>
              <a:rPr lang="en-US" sz="3250" spc="-110" dirty="0" smtClean="0">
                <a:latin typeface="Times New Roman"/>
                <a:cs typeface="Times New Roman"/>
              </a:rPr>
              <a:t>   </a:t>
            </a:r>
            <a:r>
              <a:rPr sz="4875" i="1" spc="7" baseline="35042" dirty="0" smtClean="0">
                <a:latin typeface="Times New Roman"/>
                <a:cs typeface="Times New Roman"/>
              </a:rPr>
              <a:t>W</a:t>
            </a:r>
            <a:endParaRPr sz="4875" baseline="35042" dirty="0" smtClean="0">
              <a:latin typeface="Times New Roman"/>
              <a:cs typeface="Times New Roman"/>
            </a:endParaRPr>
          </a:p>
          <a:p>
            <a:pPr marL="768985">
              <a:lnSpc>
                <a:spcPts val="3204"/>
              </a:lnSpc>
            </a:pPr>
            <a:r>
              <a:rPr lang="en-US" sz="3250" i="1" spc="5" dirty="0" smtClean="0">
                <a:latin typeface="Times New Roman"/>
                <a:cs typeface="Times New Roman"/>
              </a:rPr>
              <a:t> </a:t>
            </a:r>
            <a:r>
              <a:rPr sz="3250" i="1" spc="5" dirty="0" smtClean="0">
                <a:latin typeface="Times New Roman"/>
                <a:cs typeface="Times New Roman"/>
              </a:rPr>
              <a:t>V</a:t>
            </a:r>
            <a:endParaRPr sz="3250" dirty="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68066" y="4002481"/>
            <a:ext cx="1631314" cy="787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W = ɣ</a:t>
            </a:r>
            <a:r>
              <a:rPr sz="2500" spc="-6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v</a:t>
            </a:r>
            <a:endParaRPr sz="2500">
              <a:latin typeface="Times New Roman"/>
              <a:cs typeface="Times New Roman"/>
            </a:endParaRPr>
          </a:p>
          <a:p>
            <a:pPr marL="116839">
              <a:lnSpc>
                <a:spcPct val="100000"/>
              </a:lnSpc>
              <a:spcBef>
                <a:spcPts val="5"/>
              </a:spcBef>
            </a:pPr>
            <a:r>
              <a:rPr sz="2500" spc="-80" dirty="0">
                <a:latin typeface="Cambria Math"/>
                <a:cs typeface="Cambria Math"/>
              </a:rPr>
              <a:t>𝑊</a:t>
            </a:r>
            <a:r>
              <a:rPr sz="2700" spc="-120" baseline="-15432" dirty="0">
                <a:latin typeface="Cambria Math"/>
                <a:cs typeface="Cambria Math"/>
              </a:rPr>
              <a:t>1</a:t>
            </a:r>
            <a:r>
              <a:rPr sz="2500" spc="-80" dirty="0">
                <a:latin typeface="Times New Roman"/>
                <a:cs typeface="Times New Roman"/>
              </a:rPr>
              <a:t>= </a:t>
            </a:r>
            <a:r>
              <a:rPr sz="2500" spc="-5" dirty="0">
                <a:latin typeface="Times New Roman"/>
                <a:cs typeface="Times New Roman"/>
              </a:rPr>
              <a:t>ɣ A</a:t>
            </a:r>
            <a:r>
              <a:rPr sz="2500" spc="-260" dirty="0">
                <a:latin typeface="Times New Roman"/>
                <a:cs typeface="Times New Roman"/>
              </a:rPr>
              <a:t> </a:t>
            </a:r>
            <a:r>
              <a:rPr sz="2500" spc="5" dirty="0">
                <a:latin typeface="Cambria Math"/>
                <a:cs typeface="Cambria Math"/>
              </a:rPr>
              <a:t>ℎ</a:t>
            </a:r>
            <a:r>
              <a:rPr sz="2700" spc="7" baseline="-15432" dirty="0">
                <a:latin typeface="Cambria Math"/>
                <a:cs typeface="Cambria Math"/>
              </a:rPr>
              <a:t>1</a:t>
            </a:r>
            <a:endParaRPr sz="2700" baseline="-15432">
              <a:latin typeface="Cambria Math"/>
              <a:cs typeface="Cambria Math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172714" y="4765294"/>
            <a:ext cx="137858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Cambria Math"/>
                <a:cs typeface="Cambria Math"/>
              </a:rPr>
              <a:t>𝑊 </a:t>
            </a:r>
            <a:r>
              <a:rPr sz="2500" spc="-5" dirty="0">
                <a:latin typeface="Times New Roman"/>
                <a:cs typeface="Times New Roman"/>
              </a:rPr>
              <a:t>= ɣ A</a:t>
            </a:r>
            <a:r>
              <a:rPr sz="2500" spc="-7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Cambria Math"/>
                <a:cs typeface="Cambria Math"/>
              </a:rPr>
              <a:t>ℎ</a:t>
            </a:r>
            <a:endParaRPr sz="2500">
              <a:latin typeface="Cambria Math"/>
              <a:cs typeface="Cambria Math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431794" y="4914646"/>
            <a:ext cx="1254125" cy="30353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1106805" algn="l"/>
              </a:tabLst>
            </a:pPr>
            <a:r>
              <a:rPr sz="1800" spc="55" dirty="0">
                <a:latin typeface="Cambria Math"/>
                <a:cs typeface="Cambria Math"/>
              </a:rPr>
              <a:t>2	2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147314" y="5145989"/>
            <a:ext cx="156400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500" spc="-65" dirty="0">
                <a:latin typeface="Cambria Math"/>
                <a:cs typeface="Cambria Math"/>
              </a:rPr>
              <a:t>𝑊</a:t>
            </a:r>
            <a:r>
              <a:rPr sz="2700" spc="-97" baseline="-15432" dirty="0">
                <a:latin typeface="Cambria Math"/>
                <a:cs typeface="Cambria Math"/>
              </a:rPr>
              <a:t>3</a:t>
            </a:r>
            <a:r>
              <a:rPr sz="2500" spc="-65" dirty="0">
                <a:latin typeface="Times New Roman"/>
                <a:cs typeface="Times New Roman"/>
              </a:rPr>
              <a:t>= </a:t>
            </a:r>
            <a:r>
              <a:rPr sz="2500" spc="-5" dirty="0">
                <a:latin typeface="Times New Roman"/>
                <a:cs typeface="Times New Roman"/>
              </a:rPr>
              <a:t>ɣ A</a:t>
            </a:r>
            <a:r>
              <a:rPr sz="2500" spc="-270" dirty="0">
                <a:latin typeface="Times New Roman"/>
                <a:cs typeface="Times New Roman"/>
              </a:rPr>
              <a:t> </a:t>
            </a:r>
            <a:r>
              <a:rPr sz="2500" spc="30" dirty="0">
                <a:latin typeface="Cambria Math"/>
                <a:cs typeface="Cambria Math"/>
              </a:rPr>
              <a:t>ℎ</a:t>
            </a:r>
            <a:r>
              <a:rPr sz="2700" spc="44" baseline="-15432" dirty="0">
                <a:latin typeface="Cambria Math"/>
                <a:cs typeface="Cambria Math"/>
              </a:rPr>
              <a:t>3</a:t>
            </a:r>
            <a:endParaRPr sz="2700" baseline="-15432">
              <a:latin typeface="Cambria Math"/>
              <a:cs typeface="Cambria Math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670304" y="4564379"/>
            <a:ext cx="1243330" cy="76200"/>
          </a:xfrm>
          <a:custGeom>
            <a:avLst/>
            <a:gdLst/>
            <a:ahLst/>
            <a:cxnLst/>
            <a:rect l="l" t="t" r="r" b="b"/>
            <a:pathLst>
              <a:path w="1243330" h="76200">
                <a:moveTo>
                  <a:pt x="1166748" y="0"/>
                </a:moveTo>
                <a:lnTo>
                  <a:pt x="1166748" y="76200"/>
                </a:lnTo>
                <a:lnTo>
                  <a:pt x="1230248" y="44450"/>
                </a:lnTo>
                <a:lnTo>
                  <a:pt x="1179448" y="44450"/>
                </a:lnTo>
                <a:lnTo>
                  <a:pt x="1179448" y="31750"/>
                </a:lnTo>
                <a:lnTo>
                  <a:pt x="1230248" y="31750"/>
                </a:lnTo>
                <a:lnTo>
                  <a:pt x="1166748" y="0"/>
                </a:lnTo>
                <a:close/>
              </a:path>
              <a:path w="1243330" h="76200">
                <a:moveTo>
                  <a:pt x="1166748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166748" y="44450"/>
                </a:lnTo>
                <a:lnTo>
                  <a:pt x="1166748" y="31750"/>
                </a:lnTo>
                <a:close/>
              </a:path>
              <a:path w="1243330" h="76200">
                <a:moveTo>
                  <a:pt x="1230248" y="31750"/>
                </a:moveTo>
                <a:lnTo>
                  <a:pt x="1179448" y="31750"/>
                </a:lnTo>
                <a:lnTo>
                  <a:pt x="1179448" y="44450"/>
                </a:lnTo>
                <a:lnTo>
                  <a:pt x="1230248" y="44450"/>
                </a:lnTo>
                <a:lnTo>
                  <a:pt x="1242948" y="38100"/>
                </a:lnTo>
                <a:lnTo>
                  <a:pt x="1230248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52984" y="5693662"/>
            <a:ext cx="3133725" cy="1066800"/>
          </a:xfrm>
          <a:custGeom>
            <a:avLst/>
            <a:gdLst/>
            <a:ahLst/>
            <a:cxnLst/>
            <a:rect l="l" t="t" r="r" b="b"/>
            <a:pathLst>
              <a:path w="3133725" h="1066800">
                <a:moveTo>
                  <a:pt x="0" y="1066799"/>
                </a:moveTo>
                <a:lnTo>
                  <a:pt x="3133343" y="1066799"/>
                </a:lnTo>
                <a:lnTo>
                  <a:pt x="3133343" y="0"/>
                </a:lnTo>
                <a:lnTo>
                  <a:pt x="0" y="0"/>
                </a:lnTo>
                <a:lnTo>
                  <a:pt x="0" y="106679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012573" y="6244421"/>
            <a:ext cx="353060" cy="0"/>
          </a:xfrm>
          <a:custGeom>
            <a:avLst/>
            <a:gdLst/>
            <a:ahLst/>
            <a:cxnLst/>
            <a:rect l="l" t="t" r="r" b="b"/>
            <a:pathLst>
              <a:path w="353059">
                <a:moveTo>
                  <a:pt x="0" y="0"/>
                </a:moveTo>
                <a:lnTo>
                  <a:pt x="352907" y="0"/>
                </a:lnTo>
              </a:path>
            </a:pathLst>
          </a:custGeom>
          <a:ln w="171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804435" y="6244421"/>
            <a:ext cx="411480" cy="0"/>
          </a:xfrm>
          <a:custGeom>
            <a:avLst/>
            <a:gdLst/>
            <a:ahLst/>
            <a:cxnLst/>
            <a:rect l="l" t="t" r="r" b="b"/>
            <a:pathLst>
              <a:path w="411480">
                <a:moveTo>
                  <a:pt x="0" y="0"/>
                </a:moveTo>
                <a:lnTo>
                  <a:pt x="411010" y="0"/>
                </a:lnTo>
              </a:path>
            </a:pathLst>
          </a:custGeom>
          <a:ln w="171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654431" y="6244421"/>
            <a:ext cx="656590" cy="0"/>
          </a:xfrm>
          <a:custGeom>
            <a:avLst/>
            <a:gdLst/>
            <a:ahLst/>
            <a:cxnLst/>
            <a:rect l="l" t="t" r="r" b="b"/>
            <a:pathLst>
              <a:path w="656589">
                <a:moveTo>
                  <a:pt x="0" y="0"/>
                </a:moveTo>
                <a:lnTo>
                  <a:pt x="656293" y="0"/>
                </a:lnTo>
              </a:path>
            </a:pathLst>
          </a:custGeom>
          <a:ln w="1718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277495" y="5551775"/>
            <a:ext cx="3064510" cy="1214120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810895" marR="43180" indent="-760730">
              <a:lnSpc>
                <a:spcPct val="116199"/>
              </a:lnSpc>
              <a:spcBef>
                <a:spcPts val="155"/>
              </a:spcBef>
              <a:tabLst>
                <a:tab pos="1197610" algn="l"/>
                <a:tab pos="1631950" algn="l"/>
                <a:tab pos="2047239" algn="l"/>
                <a:tab pos="2604770" algn="l"/>
              </a:tabLst>
            </a:pPr>
            <a:r>
              <a:rPr sz="4875" i="1" baseline="-35042" dirty="0">
                <a:latin typeface="Times New Roman"/>
                <a:cs typeface="Times New Roman"/>
              </a:rPr>
              <a:t>P</a:t>
            </a:r>
            <a:r>
              <a:rPr sz="4875" i="1" spc="-15" baseline="-35042" dirty="0">
                <a:latin typeface="Times New Roman"/>
                <a:cs typeface="Times New Roman"/>
              </a:rPr>
              <a:t> </a:t>
            </a:r>
            <a:r>
              <a:rPr sz="4875" baseline="-35042" dirty="0">
                <a:latin typeface="Symbol"/>
                <a:cs typeface="Symbol"/>
              </a:rPr>
              <a:t></a:t>
            </a:r>
            <a:r>
              <a:rPr sz="4875" spc="472" baseline="-35042" dirty="0">
                <a:latin typeface="Times New Roman"/>
                <a:cs typeface="Times New Roman"/>
              </a:rPr>
              <a:t> </a:t>
            </a:r>
            <a:r>
              <a:rPr sz="3250" i="1" dirty="0">
                <a:latin typeface="Times New Roman"/>
                <a:cs typeface="Times New Roman"/>
              </a:rPr>
              <a:t>F	</a:t>
            </a:r>
            <a:r>
              <a:rPr sz="4875" baseline="-35042" dirty="0">
                <a:latin typeface="Symbol"/>
                <a:cs typeface="Symbol"/>
              </a:rPr>
              <a:t></a:t>
            </a:r>
            <a:r>
              <a:rPr sz="4875" spc="-135" baseline="-35042" dirty="0">
                <a:latin typeface="Times New Roman"/>
                <a:cs typeface="Times New Roman"/>
              </a:rPr>
              <a:t> </a:t>
            </a:r>
            <a:r>
              <a:rPr sz="3250" i="1" spc="5" dirty="0">
                <a:latin typeface="Times New Roman"/>
                <a:cs typeface="Times New Roman"/>
              </a:rPr>
              <a:t>W	</a:t>
            </a:r>
            <a:r>
              <a:rPr sz="4875" baseline="-35042" dirty="0">
                <a:latin typeface="Symbol"/>
                <a:cs typeface="Symbol"/>
              </a:rPr>
              <a:t></a:t>
            </a:r>
            <a:r>
              <a:rPr sz="4875" baseline="-35042" dirty="0">
                <a:latin typeface="Times New Roman"/>
                <a:cs typeface="Times New Roman"/>
              </a:rPr>
              <a:t> </a:t>
            </a:r>
            <a:r>
              <a:rPr sz="3400" i="1" spc="-390" dirty="0">
                <a:latin typeface="Symbol"/>
                <a:cs typeface="Symbol"/>
              </a:rPr>
              <a:t></a:t>
            </a:r>
            <a:r>
              <a:rPr sz="3250" i="1" spc="-390" dirty="0">
                <a:latin typeface="Times New Roman"/>
                <a:cs typeface="Times New Roman"/>
              </a:rPr>
              <a:t>Ah  </a:t>
            </a:r>
            <a:r>
              <a:rPr sz="3250" i="1" dirty="0">
                <a:latin typeface="Times New Roman"/>
                <a:cs typeface="Times New Roman"/>
              </a:rPr>
              <a:t>A		A		A</a:t>
            </a:r>
            <a:endParaRPr sz="325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944236" y="5837208"/>
            <a:ext cx="2055495" cy="4959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1297940" algn="l"/>
              </a:tabLst>
            </a:pPr>
            <a:r>
              <a:rPr sz="2500" spc="-5" dirty="0">
                <a:latin typeface="Times New Roman"/>
                <a:cs typeface="Times New Roman"/>
              </a:rPr>
              <a:t>P = ɣ</a:t>
            </a:r>
            <a:r>
              <a:rPr sz="2500" spc="-7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h =	</a:t>
            </a:r>
            <a:r>
              <a:rPr sz="4575" i="1" spc="-165" baseline="4553" dirty="0">
                <a:latin typeface="Symbol"/>
                <a:cs typeface="Symbol"/>
              </a:rPr>
              <a:t></a:t>
            </a:r>
            <a:r>
              <a:rPr sz="2500" spc="-110" dirty="0">
                <a:latin typeface="Times New Roman"/>
                <a:cs typeface="Times New Roman"/>
              </a:rPr>
              <a:t>g</a:t>
            </a:r>
            <a:r>
              <a:rPr sz="2500" spc="-3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h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81954" y="3996385"/>
            <a:ext cx="3402965" cy="1208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43560" marR="499109" algn="ctr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Apabila di ats permukaan  </a:t>
            </a:r>
            <a:r>
              <a:rPr sz="1800" spc="-15" dirty="0">
                <a:latin typeface="Calibri"/>
                <a:cs typeface="Calibri"/>
              </a:rPr>
              <a:t>zat </a:t>
            </a:r>
            <a:r>
              <a:rPr sz="1800" spc="-5" dirty="0">
                <a:latin typeface="Calibri"/>
                <a:cs typeface="Calibri"/>
              </a:rPr>
              <a:t>cair </a:t>
            </a:r>
            <a:r>
              <a:rPr sz="1800" spc="-15" dirty="0">
                <a:latin typeface="Calibri"/>
                <a:cs typeface="Calibri"/>
              </a:rPr>
              <a:t>terdapat </a:t>
            </a:r>
            <a:r>
              <a:rPr sz="1800" spc="-10" dirty="0">
                <a:latin typeface="Calibri"/>
                <a:cs typeface="Calibri"/>
              </a:rPr>
              <a:t>teknan  sebsar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Po</a:t>
            </a:r>
            <a:endParaRPr sz="1800">
              <a:latin typeface="Calibri"/>
              <a:cs typeface="Calibri"/>
            </a:endParaRPr>
          </a:p>
          <a:p>
            <a:pPr algn="ctr">
              <a:lnSpc>
                <a:spcPts val="2830"/>
              </a:lnSpc>
            </a:pPr>
            <a:r>
              <a:rPr sz="2500" spc="-5" dirty="0">
                <a:latin typeface="Times New Roman"/>
                <a:cs typeface="Times New Roman"/>
              </a:rPr>
              <a:t>P = ɣ h + Po = </a:t>
            </a:r>
            <a:r>
              <a:rPr sz="4275" i="1" spc="-44" baseline="-2923" dirty="0">
                <a:latin typeface="Symbol"/>
                <a:cs typeface="Symbol"/>
              </a:rPr>
              <a:t></a:t>
            </a:r>
            <a:r>
              <a:rPr sz="2500" spc="-30" dirty="0">
                <a:latin typeface="Times New Roman"/>
                <a:cs typeface="Times New Roman"/>
              </a:rPr>
              <a:t>g </a:t>
            </a:r>
            <a:r>
              <a:rPr sz="2500" spc="-5" dirty="0">
                <a:latin typeface="Times New Roman"/>
                <a:cs typeface="Times New Roman"/>
              </a:rPr>
              <a:t>h +</a:t>
            </a:r>
            <a:r>
              <a:rPr sz="2500" spc="-36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Po</a:t>
            </a:r>
            <a:endParaRPr sz="25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3511296" y="6124955"/>
            <a:ext cx="1243330" cy="76200"/>
          </a:xfrm>
          <a:custGeom>
            <a:avLst/>
            <a:gdLst/>
            <a:ahLst/>
            <a:cxnLst/>
            <a:rect l="l" t="t" r="r" b="b"/>
            <a:pathLst>
              <a:path w="1243329" h="76200">
                <a:moveTo>
                  <a:pt x="1166749" y="0"/>
                </a:moveTo>
                <a:lnTo>
                  <a:pt x="1166749" y="76200"/>
                </a:lnTo>
                <a:lnTo>
                  <a:pt x="1230249" y="44450"/>
                </a:lnTo>
                <a:lnTo>
                  <a:pt x="1179449" y="44450"/>
                </a:lnTo>
                <a:lnTo>
                  <a:pt x="1179449" y="31750"/>
                </a:lnTo>
                <a:lnTo>
                  <a:pt x="1230249" y="31750"/>
                </a:lnTo>
                <a:lnTo>
                  <a:pt x="1166749" y="0"/>
                </a:lnTo>
                <a:close/>
              </a:path>
              <a:path w="1243329" h="76200">
                <a:moveTo>
                  <a:pt x="1166749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166749" y="44450"/>
                </a:lnTo>
                <a:lnTo>
                  <a:pt x="1166749" y="31750"/>
                </a:lnTo>
                <a:close/>
              </a:path>
              <a:path w="1243329" h="76200">
                <a:moveTo>
                  <a:pt x="1230249" y="31750"/>
                </a:moveTo>
                <a:lnTo>
                  <a:pt x="1179449" y="31750"/>
                </a:lnTo>
                <a:lnTo>
                  <a:pt x="1179449" y="44450"/>
                </a:lnTo>
                <a:lnTo>
                  <a:pt x="1230249" y="44450"/>
                </a:lnTo>
                <a:lnTo>
                  <a:pt x="1242949" y="38100"/>
                </a:lnTo>
                <a:lnTo>
                  <a:pt x="1230249" y="31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DISTRIBUSI TEKANAN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ZAT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r>
              <a:rPr sz="2000" spc="1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DIAM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Distribusi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pada </a:t>
            </a:r>
            <a:r>
              <a:rPr sz="1800" b="1" spc="-20" dirty="0">
                <a:latin typeface="Calibri"/>
                <a:cs typeface="Calibri"/>
              </a:rPr>
              <a:t>zat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417319" y="1240536"/>
            <a:ext cx="6254496" cy="26852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166872" y="4917694"/>
            <a:ext cx="1594485" cy="11772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latin typeface="Times New Roman"/>
                <a:cs typeface="Times New Roman"/>
              </a:rPr>
              <a:t>P = ɣ</a:t>
            </a:r>
            <a:r>
              <a:rPr sz="2500" spc="-114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h</a:t>
            </a:r>
            <a:endParaRPr sz="2500">
              <a:latin typeface="Times New Roman"/>
              <a:cs typeface="Times New Roman"/>
            </a:endParaRPr>
          </a:p>
          <a:p>
            <a:pPr marL="38100">
              <a:lnSpc>
                <a:spcPts val="2850"/>
              </a:lnSpc>
            </a:pPr>
            <a:r>
              <a:rPr sz="2500" spc="-5" dirty="0">
                <a:latin typeface="Times New Roman"/>
                <a:cs typeface="Times New Roman"/>
              </a:rPr>
              <a:t>F = ɣ h</a:t>
            </a:r>
            <a:r>
              <a:rPr sz="2500" spc="-180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A</a:t>
            </a:r>
            <a:endParaRPr sz="2500">
              <a:latin typeface="Times New Roman"/>
              <a:cs typeface="Times New Roman"/>
            </a:endParaRPr>
          </a:p>
          <a:p>
            <a:pPr marL="38100">
              <a:lnSpc>
                <a:spcPts val="3210"/>
              </a:lnSpc>
            </a:pPr>
            <a:r>
              <a:rPr sz="2500" spc="-5" dirty="0">
                <a:latin typeface="Times New Roman"/>
                <a:cs typeface="Times New Roman"/>
              </a:rPr>
              <a:t>F = </a:t>
            </a:r>
            <a:r>
              <a:rPr sz="4200" i="1" spc="-187" baseline="7936" dirty="0">
                <a:latin typeface="Symbol"/>
                <a:cs typeface="Symbol"/>
              </a:rPr>
              <a:t></a:t>
            </a:r>
            <a:r>
              <a:rPr sz="2500" spc="-125" dirty="0">
                <a:latin typeface="Times New Roman"/>
                <a:cs typeface="Times New Roman"/>
              </a:rPr>
              <a:t>g </a:t>
            </a:r>
            <a:r>
              <a:rPr sz="2500" spc="-5" dirty="0">
                <a:latin typeface="Times New Roman"/>
                <a:cs typeface="Times New Roman"/>
              </a:rPr>
              <a:t>h</a:t>
            </a:r>
            <a:r>
              <a:rPr sz="2500" spc="-145" dirty="0">
                <a:latin typeface="Times New Roman"/>
                <a:cs typeface="Times New Roman"/>
              </a:rPr>
              <a:t> </a:t>
            </a:r>
            <a:r>
              <a:rPr sz="2500" spc="-5" dirty="0">
                <a:latin typeface="Times New Roman"/>
                <a:cs typeface="Times New Roman"/>
              </a:rPr>
              <a:t>A</a:t>
            </a:r>
            <a:endParaRPr sz="25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DISTRIBUSI TEKANAN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ZAT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r>
              <a:rPr sz="2000" spc="1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DIAM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Distribusi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pada </a:t>
            </a:r>
            <a:r>
              <a:rPr sz="1800" b="1" spc="-20" dirty="0">
                <a:latin typeface="Calibri"/>
                <a:cs typeface="Calibri"/>
              </a:rPr>
              <a:t>zat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8338" y="2200402"/>
            <a:ext cx="4514215" cy="41421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80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6870" algn="l"/>
                <a:tab pos="357505" algn="l"/>
              </a:tabLst>
            </a:pPr>
            <a:r>
              <a:rPr sz="1800" spc="-30" dirty="0">
                <a:latin typeface="Calibri"/>
                <a:cs typeface="Calibri"/>
              </a:rPr>
              <a:t>Tangki </a:t>
            </a:r>
            <a:r>
              <a:rPr sz="1800" spc="-15" dirty="0">
                <a:latin typeface="Calibri"/>
                <a:cs typeface="Calibri"/>
              </a:rPr>
              <a:t>dengan </a:t>
            </a:r>
            <a:r>
              <a:rPr sz="1800" spc="-20" dirty="0">
                <a:latin typeface="Calibri"/>
                <a:cs typeface="Calibri"/>
              </a:rPr>
              <a:t>ukuran </a:t>
            </a:r>
            <a:r>
              <a:rPr sz="1800" spc="-10" dirty="0">
                <a:latin typeface="Calibri"/>
                <a:cs typeface="Calibri"/>
              </a:rPr>
              <a:t>panjang </a:t>
            </a:r>
            <a:r>
              <a:rPr sz="1800" dirty="0">
                <a:latin typeface="Calibri"/>
                <a:cs typeface="Calibri"/>
              </a:rPr>
              <a:t>x </a:t>
            </a:r>
            <a:r>
              <a:rPr sz="1800" spc="-5" dirty="0">
                <a:latin typeface="Calibri"/>
                <a:cs typeface="Calibri"/>
              </a:rPr>
              <a:t>lebar</a:t>
            </a:r>
            <a:r>
              <a:rPr sz="1800" spc="2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x</a:t>
            </a:r>
          </a:p>
          <a:p>
            <a:pPr marL="356870">
              <a:lnSpc>
                <a:spcPct val="100000"/>
              </a:lnSpc>
            </a:pPr>
            <a:r>
              <a:rPr sz="1800" spc="-5" dirty="0">
                <a:latin typeface="Calibri"/>
                <a:cs typeface="Calibri"/>
              </a:rPr>
              <a:t>tinggi </a:t>
            </a:r>
            <a:r>
              <a:rPr sz="1800" dirty="0">
                <a:latin typeface="Calibri"/>
                <a:cs typeface="Calibri"/>
              </a:rPr>
              <a:t>= 5 m x 3 m x 2 m </a:t>
            </a:r>
            <a:r>
              <a:rPr sz="1800" spc="-10" dirty="0">
                <a:latin typeface="Calibri"/>
                <a:cs typeface="Calibri"/>
              </a:rPr>
              <a:t>diisi </a:t>
            </a:r>
            <a:r>
              <a:rPr sz="1800" spc="-5" dirty="0">
                <a:latin typeface="Calibri"/>
                <a:cs typeface="Calibri"/>
              </a:rPr>
              <a:t>air </a:t>
            </a:r>
            <a:r>
              <a:rPr sz="1800" spc="-10" dirty="0">
                <a:latin typeface="Calibri"/>
                <a:cs typeface="Calibri"/>
              </a:rPr>
              <a:t>sedalam</a:t>
            </a:r>
            <a:r>
              <a:rPr sz="1800" spc="9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1,5</a:t>
            </a:r>
          </a:p>
          <a:p>
            <a:pPr marL="356870" marR="177165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m. </a:t>
            </a:r>
            <a:r>
              <a:rPr sz="1800" spc="-5" dirty="0">
                <a:latin typeface="Calibri"/>
                <a:cs typeface="Calibri"/>
              </a:rPr>
              <a:t>Hitung dan </a:t>
            </a:r>
            <a:r>
              <a:rPr sz="1800" spc="-10" dirty="0">
                <a:latin typeface="Calibri"/>
                <a:cs typeface="Calibri"/>
              </a:rPr>
              <a:t>gambar distribusi </a:t>
            </a:r>
            <a:r>
              <a:rPr sz="1800" spc="-15" dirty="0">
                <a:latin typeface="Calibri"/>
                <a:cs typeface="Calibri"/>
              </a:rPr>
              <a:t>tekanan 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0" dirty="0">
                <a:latin typeface="Calibri"/>
                <a:cs typeface="Calibri"/>
              </a:rPr>
              <a:t>dinding tangki. </a:t>
            </a:r>
            <a:r>
              <a:rPr sz="1800" spc="-5" dirty="0">
                <a:latin typeface="Calibri"/>
                <a:cs typeface="Calibri"/>
              </a:rPr>
              <a:t>Hitung </a:t>
            </a:r>
            <a:r>
              <a:rPr sz="1800" spc="-10" dirty="0">
                <a:latin typeface="Calibri"/>
                <a:cs typeface="Calibri"/>
              </a:rPr>
              <a:t>pula </a:t>
            </a:r>
            <a:r>
              <a:rPr sz="1800" spc="-25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yang  </a:t>
            </a:r>
            <a:r>
              <a:rPr sz="1800" spc="-15" dirty="0">
                <a:latin typeface="Calibri"/>
                <a:cs typeface="Calibri"/>
              </a:rPr>
              <a:t>bekerja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5" dirty="0">
                <a:latin typeface="Calibri"/>
                <a:cs typeface="Calibri"/>
              </a:rPr>
              <a:t>dinding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15" dirty="0">
                <a:latin typeface="Calibri"/>
                <a:cs typeface="Calibri"/>
              </a:rPr>
              <a:t>arah </a:t>
            </a:r>
            <a:r>
              <a:rPr sz="1800" spc="-5" dirty="0">
                <a:latin typeface="Calibri"/>
                <a:cs typeface="Calibri"/>
              </a:rPr>
              <a:t>panjang,  lebar </a:t>
            </a:r>
            <a:r>
              <a:rPr sz="1800" spc="-10" dirty="0">
                <a:latin typeface="Calibri"/>
                <a:cs typeface="Calibri"/>
              </a:rPr>
              <a:t>serta </a:t>
            </a:r>
            <a:r>
              <a:rPr sz="1800" spc="-5" dirty="0">
                <a:latin typeface="Calibri"/>
                <a:cs typeface="Calibri"/>
              </a:rPr>
              <a:t>dasar </a:t>
            </a:r>
            <a:r>
              <a:rPr sz="1800" spc="-10" dirty="0">
                <a:latin typeface="Calibri"/>
                <a:cs typeface="Calibri"/>
              </a:rPr>
              <a:t>tangki.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10" dirty="0">
                <a:latin typeface="Calibri"/>
                <a:cs typeface="Calibri"/>
              </a:rPr>
              <a:t>satuan</a:t>
            </a:r>
            <a:r>
              <a:rPr sz="1800" spc="1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SI</a:t>
            </a:r>
            <a:endParaRPr sz="1800" dirty="0">
              <a:latin typeface="Calibri"/>
              <a:cs typeface="Calibri"/>
            </a:endParaRPr>
          </a:p>
          <a:p>
            <a:pPr marL="356870" marR="5080" indent="-344805">
              <a:lnSpc>
                <a:spcPct val="100000"/>
              </a:lnSpc>
              <a:spcBef>
                <a:spcPts val="5"/>
              </a:spcBef>
              <a:buAutoNum type="arabicPeriod" startAt="2"/>
              <a:tabLst>
                <a:tab pos="356870" algn="l"/>
                <a:tab pos="357505" algn="l"/>
              </a:tabLst>
            </a:pPr>
            <a:r>
              <a:rPr sz="1800" spc="-10" dirty="0">
                <a:latin typeface="Calibri"/>
                <a:cs typeface="Calibri"/>
              </a:rPr>
              <a:t>Suatu tangki </a:t>
            </a:r>
            <a:r>
              <a:rPr sz="1800" spc="-15" dirty="0">
                <a:latin typeface="Calibri"/>
                <a:cs typeface="Calibri"/>
              </a:rPr>
              <a:t>dengan </a:t>
            </a:r>
            <a:r>
              <a:rPr sz="1800" spc="-10" dirty="0">
                <a:latin typeface="Calibri"/>
                <a:cs typeface="Calibri"/>
              </a:rPr>
              <a:t>panjang </a:t>
            </a:r>
            <a:r>
              <a:rPr sz="1800" dirty="0">
                <a:latin typeface="Calibri"/>
                <a:cs typeface="Calibri"/>
              </a:rPr>
              <a:t>5 m, </a:t>
            </a:r>
            <a:r>
              <a:rPr sz="1800" spc="-5" dirty="0">
                <a:latin typeface="Calibri"/>
                <a:cs typeface="Calibri"/>
              </a:rPr>
              <a:t>lebar </a:t>
            </a:r>
            <a:r>
              <a:rPr sz="1800" dirty="0">
                <a:latin typeface="Calibri"/>
                <a:cs typeface="Calibri"/>
              </a:rPr>
              <a:t>3 m  </a:t>
            </a:r>
            <a:r>
              <a:rPr sz="1800" spc="-5" dirty="0">
                <a:latin typeface="Calibri"/>
                <a:cs typeface="Calibri"/>
              </a:rPr>
              <a:t>dan tinggi </a:t>
            </a:r>
            <a:r>
              <a:rPr sz="1800" dirty="0">
                <a:latin typeface="Calibri"/>
                <a:cs typeface="Calibri"/>
              </a:rPr>
              <a:t>2 m </a:t>
            </a:r>
            <a:r>
              <a:rPr sz="1800" spc="-10" dirty="0">
                <a:latin typeface="Calibri"/>
                <a:cs typeface="Calibri"/>
              </a:rPr>
              <a:t>diisi </a:t>
            </a:r>
            <a:r>
              <a:rPr sz="1800" dirty="0">
                <a:latin typeface="Calibri"/>
                <a:cs typeface="Calibri"/>
              </a:rPr>
              <a:t>air </a:t>
            </a:r>
            <a:r>
              <a:rPr sz="1800" spc="-5" dirty="0">
                <a:latin typeface="Calibri"/>
                <a:cs typeface="Calibri"/>
              </a:rPr>
              <a:t>sampai pada  </a:t>
            </a:r>
            <a:r>
              <a:rPr sz="1800" spc="-10" dirty="0">
                <a:latin typeface="Calibri"/>
                <a:cs typeface="Calibri"/>
              </a:rPr>
              <a:t>ketinggian </a:t>
            </a:r>
            <a:r>
              <a:rPr sz="1800" dirty="0">
                <a:latin typeface="Calibri"/>
                <a:cs typeface="Calibri"/>
              </a:rPr>
              <a:t>1,25 m </a:t>
            </a: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spc="-15" dirty="0">
                <a:latin typeface="Calibri"/>
                <a:cs typeface="Calibri"/>
              </a:rPr>
              <a:t>sisanya </a:t>
            </a:r>
            <a:r>
              <a:rPr sz="1800" spc="-10" dirty="0">
                <a:latin typeface="Calibri"/>
                <a:cs typeface="Calibri"/>
              </a:rPr>
              <a:t>diisi </a:t>
            </a:r>
            <a:r>
              <a:rPr sz="1800" spc="-15" dirty="0">
                <a:latin typeface="Calibri"/>
                <a:cs typeface="Calibri"/>
              </a:rPr>
              <a:t>minyak  </a:t>
            </a:r>
            <a:r>
              <a:rPr sz="1800" spc="-5" dirty="0">
                <a:latin typeface="Calibri"/>
                <a:cs typeface="Calibri"/>
              </a:rPr>
              <a:t>sampai </a:t>
            </a:r>
            <a:r>
              <a:rPr sz="1800" spc="-10" dirty="0">
                <a:latin typeface="Calibri"/>
                <a:cs typeface="Calibri"/>
              </a:rPr>
              <a:t>penuh </a:t>
            </a:r>
            <a:r>
              <a:rPr sz="1800" spc="-15" dirty="0">
                <a:latin typeface="Calibri"/>
                <a:cs typeface="Calibri"/>
              </a:rPr>
              <a:t>dengan </a:t>
            </a:r>
            <a:r>
              <a:rPr sz="1800" spc="-20" dirty="0">
                <a:latin typeface="Calibri"/>
                <a:cs typeface="Calibri"/>
              </a:rPr>
              <a:t>rapat </a:t>
            </a:r>
            <a:r>
              <a:rPr sz="1800" spc="-15" dirty="0">
                <a:latin typeface="Calibri"/>
                <a:cs typeface="Calibri"/>
              </a:rPr>
              <a:t>relatif </a:t>
            </a:r>
            <a:r>
              <a:rPr sz="1800" spc="-5" dirty="0">
                <a:latin typeface="Calibri"/>
                <a:cs typeface="Calibri"/>
              </a:rPr>
              <a:t>S=0,9.  </a:t>
            </a:r>
            <a:r>
              <a:rPr sz="1800" spc="-30" dirty="0">
                <a:latin typeface="Calibri"/>
                <a:cs typeface="Calibri"/>
              </a:rPr>
              <a:t>Tangki </a:t>
            </a:r>
            <a:r>
              <a:rPr sz="1800" spc="-15" dirty="0">
                <a:latin typeface="Calibri"/>
                <a:cs typeface="Calibri"/>
              </a:rPr>
              <a:t>tersebut terbuka </a:t>
            </a:r>
            <a:r>
              <a:rPr sz="1800" spc="-25" dirty="0">
                <a:latin typeface="Calibri"/>
                <a:cs typeface="Calibri"/>
              </a:rPr>
              <a:t>ke </a:t>
            </a:r>
            <a:r>
              <a:rPr sz="1800" spc="-15" dirty="0">
                <a:latin typeface="Calibri"/>
                <a:cs typeface="Calibri"/>
              </a:rPr>
              <a:t>udara </a:t>
            </a:r>
            <a:r>
              <a:rPr sz="1800" spc="-45" dirty="0">
                <a:latin typeface="Calibri"/>
                <a:cs typeface="Calibri"/>
              </a:rPr>
              <a:t>luar.  </a:t>
            </a:r>
            <a:r>
              <a:rPr sz="1800" spc="-10" dirty="0">
                <a:latin typeface="Calibri"/>
                <a:cs typeface="Calibri"/>
              </a:rPr>
              <a:t>Hitung </a:t>
            </a: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spc="-10" dirty="0">
                <a:latin typeface="Calibri"/>
                <a:cs typeface="Calibri"/>
              </a:rPr>
              <a:t>gambar </a:t>
            </a:r>
            <a:r>
              <a:rPr sz="1800" spc="-15" dirty="0">
                <a:latin typeface="Calibri"/>
                <a:cs typeface="Calibri"/>
              </a:rPr>
              <a:t>distribusi tekanan </a:t>
            </a:r>
            <a:r>
              <a:rPr sz="1800" spc="-5" dirty="0">
                <a:latin typeface="Calibri"/>
                <a:cs typeface="Calibri"/>
              </a:rPr>
              <a:t>pada  </a:t>
            </a:r>
            <a:r>
              <a:rPr sz="1800" spc="-10" dirty="0">
                <a:latin typeface="Calibri"/>
                <a:cs typeface="Calibri"/>
              </a:rPr>
              <a:t>dinding </a:t>
            </a:r>
            <a:r>
              <a:rPr sz="1800" spc="-5" dirty="0">
                <a:latin typeface="Calibri"/>
                <a:cs typeface="Calibri"/>
              </a:rPr>
              <a:t>dan dasar </a:t>
            </a:r>
            <a:r>
              <a:rPr sz="1800" spc="-10" dirty="0">
                <a:latin typeface="Calibri"/>
                <a:cs typeface="Calibri"/>
              </a:rPr>
              <a:t>tangki. </a:t>
            </a:r>
            <a:r>
              <a:rPr sz="1800" spc="-5" dirty="0">
                <a:latin typeface="Calibri"/>
                <a:cs typeface="Calibri"/>
              </a:rPr>
              <a:t>Hitung </a:t>
            </a:r>
            <a:r>
              <a:rPr sz="1800" spc="-25" dirty="0">
                <a:latin typeface="Calibri"/>
                <a:cs typeface="Calibri"/>
              </a:rPr>
              <a:t>gaya  </a:t>
            </a:r>
            <a:r>
              <a:rPr sz="1800" spc="-15" dirty="0">
                <a:latin typeface="Calibri"/>
                <a:cs typeface="Calibri"/>
              </a:rPr>
              <a:t>tekanan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spc="-15" dirty="0">
                <a:latin typeface="Calibri"/>
                <a:cs typeface="Calibri"/>
              </a:rPr>
              <a:t>bekerja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0" dirty="0">
                <a:latin typeface="Calibri"/>
                <a:cs typeface="Calibri"/>
              </a:rPr>
              <a:t>sisi </a:t>
            </a:r>
            <a:r>
              <a:rPr sz="1800" spc="-15" dirty="0">
                <a:latin typeface="Calibri"/>
                <a:cs typeface="Calibri"/>
              </a:rPr>
              <a:t>arah </a:t>
            </a:r>
            <a:r>
              <a:rPr sz="1800" spc="-5" dirty="0">
                <a:latin typeface="Calibri"/>
                <a:cs typeface="Calibri"/>
              </a:rPr>
              <a:t>panjang,  </a:t>
            </a:r>
            <a:r>
              <a:rPr sz="1800" spc="-10" dirty="0">
                <a:latin typeface="Calibri"/>
                <a:cs typeface="Calibri"/>
              </a:rPr>
              <a:t>lebar serta </a:t>
            </a:r>
            <a:r>
              <a:rPr sz="1800" spc="-5" dirty="0">
                <a:latin typeface="Calibri"/>
                <a:cs typeface="Calibri"/>
              </a:rPr>
              <a:t>dasar</a:t>
            </a:r>
            <a:r>
              <a:rPr sz="1800" spc="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tangki.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4866" y="1292334"/>
            <a:ext cx="5995409" cy="7803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1392936"/>
            <a:ext cx="1633728" cy="6553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6679" y="132588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86334" y="1493900"/>
            <a:ext cx="1679043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000" spc="-10" dirty="0" err="1" smtClean="0">
                <a:latin typeface="Franklin Gothic Medium"/>
                <a:cs typeface="Franklin Gothic Medium"/>
              </a:rPr>
              <a:t>Contoh</a:t>
            </a:r>
            <a:r>
              <a:rPr sz="2000" spc="-30" dirty="0" smtClean="0">
                <a:latin typeface="Franklin Gothic Medium"/>
                <a:cs typeface="Franklin Gothic Medium"/>
              </a:rPr>
              <a:t> </a:t>
            </a:r>
            <a:r>
              <a:rPr sz="2000" spc="-10" dirty="0" err="1" smtClean="0">
                <a:latin typeface="Franklin Gothic Medium"/>
                <a:cs typeface="Franklin Gothic Medium"/>
              </a:rPr>
              <a:t>Soal</a:t>
            </a:r>
            <a:r>
              <a:rPr lang="en-US" sz="2000" spc="-10" dirty="0" smtClean="0">
                <a:latin typeface="Franklin Gothic Medium"/>
                <a:cs typeface="Franklin Gothic Medium"/>
              </a:rPr>
              <a:t> :</a:t>
            </a:r>
            <a:endParaRPr sz="2000" dirty="0">
              <a:latin typeface="Franklin Gothic Medium"/>
              <a:cs typeface="Franklin Gothic Medium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4815840" y="3877055"/>
            <a:ext cx="4084319" cy="27310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6419088" y="6239255"/>
            <a:ext cx="1240790" cy="36893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30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60"/>
              </a:spcBef>
            </a:pPr>
            <a:r>
              <a:rPr sz="1800" dirty="0">
                <a:latin typeface="Calibri"/>
                <a:cs typeface="Calibri"/>
              </a:rPr>
              <a:t>5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DISTRIBUSI TEKANAN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ZAT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r>
              <a:rPr sz="2000" spc="1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DIAM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Distribusi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pada </a:t>
            </a:r>
            <a:r>
              <a:rPr sz="1800" b="1" spc="-20" dirty="0">
                <a:latin typeface="Calibri"/>
                <a:cs typeface="Calibri"/>
              </a:rPr>
              <a:t>zat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8338" y="2200402"/>
            <a:ext cx="8697062" cy="2228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indent="-344805" algn="just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6870" algn="l"/>
                <a:tab pos="357505" algn="l"/>
              </a:tabLst>
            </a:pPr>
            <a:r>
              <a:rPr sz="1800" spc="-30" dirty="0">
                <a:latin typeface="Calibri"/>
                <a:cs typeface="Calibri"/>
              </a:rPr>
              <a:t>Tangki </a:t>
            </a:r>
            <a:r>
              <a:rPr sz="1800" spc="-15" dirty="0">
                <a:latin typeface="Calibri"/>
                <a:cs typeface="Calibri"/>
              </a:rPr>
              <a:t>dengan </a:t>
            </a:r>
            <a:r>
              <a:rPr sz="1800" spc="-20" dirty="0">
                <a:latin typeface="Calibri"/>
                <a:cs typeface="Calibri"/>
              </a:rPr>
              <a:t>ukuran </a:t>
            </a:r>
            <a:r>
              <a:rPr sz="1800" spc="-10" dirty="0">
                <a:latin typeface="Calibri"/>
                <a:cs typeface="Calibri"/>
              </a:rPr>
              <a:t>panjang </a:t>
            </a:r>
            <a:r>
              <a:rPr sz="1800" dirty="0">
                <a:latin typeface="Calibri"/>
                <a:cs typeface="Calibri"/>
              </a:rPr>
              <a:t>x </a:t>
            </a:r>
            <a:r>
              <a:rPr sz="1800" spc="-5" dirty="0" err="1">
                <a:latin typeface="Calibri"/>
                <a:cs typeface="Calibri"/>
              </a:rPr>
              <a:t>lebar</a:t>
            </a:r>
            <a:r>
              <a:rPr sz="1800" spc="225" dirty="0">
                <a:latin typeface="Calibri"/>
                <a:cs typeface="Calibri"/>
              </a:rPr>
              <a:t> </a:t>
            </a:r>
            <a:r>
              <a:rPr sz="1800" dirty="0" smtClean="0">
                <a:latin typeface="Calibri"/>
                <a:cs typeface="Calibri"/>
              </a:rPr>
              <a:t>x</a:t>
            </a:r>
            <a:r>
              <a:rPr lang="en-US" sz="1800" dirty="0" smtClean="0">
                <a:latin typeface="Calibri"/>
                <a:cs typeface="Calibri"/>
              </a:rPr>
              <a:t> </a:t>
            </a:r>
            <a:r>
              <a:rPr sz="1800" spc="-5" dirty="0" err="1" smtClean="0">
                <a:latin typeface="Calibri"/>
                <a:cs typeface="Calibri"/>
              </a:rPr>
              <a:t>tinggi</a:t>
            </a:r>
            <a:r>
              <a:rPr sz="1800" spc="-5" dirty="0" smtClean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lang="en-US" sz="1800" dirty="0" smtClean="0">
                <a:latin typeface="Calibri"/>
                <a:cs typeface="Calibri"/>
              </a:rPr>
              <a:t>4</a:t>
            </a:r>
            <a:r>
              <a:rPr sz="1800" dirty="0" smtClean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 x </a:t>
            </a:r>
            <a:r>
              <a:rPr lang="en-US" sz="1800" dirty="0" smtClean="0">
                <a:latin typeface="Calibri"/>
                <a:cs typeface="Calibri"/>
              </a:rPr>
              <a:t>2</a:t>
            </a:r>
            <a:r>
              <a:rPr sz="1800" dirty="0" smtClean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 x 2 m </a:t>
            </a:r>
            <a:r>
              <a:rPr sz="1800" spc="-10" dirty="0">
                <a:latin typeface="Calibri"/>
                <a:cs typeface="Calibri"/>
              </a:rPr>
              <a:t>diisi </a:t>
            </a:r>
            <a:r>
              <a:rPr sz="1800" spc="-5" dirty="0">
                <a:latin typeface="Calibri"/>
                <a:cs typeface="Calibri"/>
              </a:rPr>
              <a:t>air </a:t>
            </a:r>
            <a:r>
              <a:rPr sz="1800" spc="-10" dirty="0" err="1">
                <a:latin typeface="Calibri"/>
                <a:cs typeface="Calibri"/>
              </a:rPr>
              <a:t>sedalam</a:t>
            </a:r>
            <a:r>
              <a:rPr sz="1800" spc="90" dirty="0">
                <a:latin typeface="Calibri"/>
                <a:cs typeface="Calibri"/>
              </a:rPr>
              <a:t> </a:t>
            </a:r>
            <a:r>
              <a:rPr sz="1800" dirty="0" smtClean="0">
                <a:latin typeface="Calibri"/>
                <a:cs typeface="Calibri"/>
              </a:rPr>
              <a:t>1,5</a:t>
            </a:r>
            <a:r>
              <a:rPr lang="en-US" sz="1800" dirty="0" smtClean="0">
                <a:latin typeface="Calibri"/>
                <a:cs typeface="Calibri"/>
              </a:rPr>
              <a:t> </a:t>
            </a:r>
            <a:r>
              <a:rPr sz="1800" dirty="0" smtClean="0">
                <a:latin typeface="Calibri"/>
                <a:cs typeface="Calibri"/>
              </a:rPr>
              <a:t>m</a:t>
            </a:r>
            <a:r>
              <a:rPr sz="1800" dirty="0">
                <a:latin typeface="Calibri"/>
                <a:cs typeface="Calibri"/>
              </a:rPr>
              <a:t>. </a:t>
            </a:r>
            <a:r>
              <a:rPr sz="1800" spc="-5" dirty="0">
                <a:latin typeface="Calibri"/>
                <a:cs typeface="Calibri"/>
              </a:rPr>
              <a:t>Hitung dan </a:t>
            </a:r>
            <a:r>
              <a:rPr sz="1800" spc="-10" dirty="0">
                <a:latin typeface="Calibri"/>
                <a:cs typeface="Calibri"/>
              </a:rPr>
              <a:t>gambar distribusi </a:t>
            </a:r>
            <a:r>
              <a:rPr sz="1800" spc="-15" dirty="0">
                <a:latin typeface="Calibri"/>
                <a:cs typeface="Calibri"/>
              </a:rPr>
              <a:t>tekanan 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0" dirty="0">
                <a:latin typeface="Calibri"/>
                <a:cs typeface="Calibri"/>
              </a:rPr>
              <a:t>dinding tangki. </a:t>
            </a:r>
            <a:r>
              <a:rPr sz="1800" spc="-5" dirty="0">
                <a:latin typeface="Calibri"/>
                <a:cs typeface="Calibri"/>
              </a:rPr>
              <a:t>Hitung </a:t>
            </a:r>
            <a:r>
              <a:rPr sz="1800" spc="-10" dirty="0">
                <a:latin typeface="Calibri"/>
                <a:cs typeface="Calibri"/>
              </a:rPr>
              <a:t>pula </a:t>
            </a:r>
            <a:r>
              <a:rPr sz="1800" spc="-25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yang  </a:t>
            </a:r>
            <a:r>
              <a:rPr sz="1800" spc="-15" dirty="0">
                <a:latin typeface="Calibri"/>
                <a:cs typeface="Calibri"/>
              </a:rPr>
              <a:t>bekerja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5" dirty="0">
                <a:latin typeface="Calibri"/>
                <a:cs typeface="Calibri"/>
              </a:rPr>
              <a:t>dinding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15" dirty="0">
                <a:latin typeface="Calibri"/>
                <a:cs typeface="Calibri"/>
              </a:rPr>
              <a:t>arah </a:t>
            </a:r>
            <a:r>
              <a:rPr sz="1800" spc="-5" dirty="0">
                <a:latin typeface="Calibri"/>
                <a:cs typeface="Calibri"/>
              </a:rPr>
              <a:t>panjang,  lebar </a:t>
            </a:r>
            <a:r>
              <a:rPr sz="1800" spc="-10" dirty="0">
                <a:latin typeface="Calibri"/>
                <a:cs typeface="Calibri"/>
              </a:rPr>
              <a:t>serta </a:t>
            </a:r>
            <a:r>
              <a:rPr sz="1800" spc="-5" dirty="0">
                <a:latin typeface="Calibri"/>
                <a:cs typeface="Calibri"/>
              </a:rPr>
              <a:t>dasar </a:t>
            </a:r>
            <a:r>
              <a:rPr sz="1800" spc="-10" dirty="0">
                <a:latin typeface="Calibri"/>
                <a:cs typeface="Calibri"/>
              </a:rPr>
              <a:t>tangki.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10" dirty="0" err="1">
                <a:latin typeface="Calibri"/>
                <a:cs typeface="Calibri"/>
              </a:rPr>
              <a:t>satuan</a:t>
            </a:r>
            <a:r>
              <a:rPr sz="1800" spc="120" dirty="0">
                <a:latin typeface="Calibri"/>
                <a:cs typeface="Calibri"/>
              </a:rPr>
              <a:t> </a:t>
            </a:r>
            <a:r>
              <a:rPr sz="1800" spc="-10" dirty="0" smtClean="0">
                <a:latin typeface="Calibri"/>
                <a:cs typeface="Calibri"/>
              </a:rPr>
              <a:t>SI</a:t>
            </a:r>
            <a:r>
              <a:rPr lang="en-US" sz="1800" spc="-10" dirty="0" smtClean="0">
                <a:latin typeface="Calibri"/>
                <a:cs typeface="Calibri"/>
              </a:rPr>
              <a:t>.</a:t>
            </a:r>
            <a:endParaRPr sz="1800" dirty="0">
              <a:latin typeface="Calibri"/>
              <a:cs typeface="Calibri"/>
            </a:endParaRPr>
          </a:p>
          <a:p>
            <a:pPr marL="356870" marR="5080" indent="-344805" algn="just">
              <a:lnSpc>
                <a:spcPct val="100000"/>
              </a:lnSpc>
              <a:spcBef>
                <a:spcPts val="5"/>
              </a:spcBef>
              <a:buAutoNum type="arabicPeriod" startAt="2"/>
              <a:tabLst>
                <a:tab pos="356870" algn="l"/>
                <a:tab pos="357505" algn="l"/>
              </a:tabLst>
            </a:pPr>
            <a:r>
              <a:rPr sz="1800" spc="-10" dirty="0">
                <a:latin typeface="Calibri"/>
                <a:cs typeface="Calibri"/>
              </a:rPr>
              <a:t>Suatu tangki </a:t>
            </a:r>
            <a:r>
              <a:rPr sz="1800" spc="-15" dirty="0">
                <a:latin typeface="Calibri"/>
                <a:cs typeface="Calibri"/>
              </a:rPr>
              <a:t>dengan </a:t>
            </a:r>
            <a:r>
              <a:rPr sz="1800" spc="-10" dirty="0" err="1">
                <a:latin typeface="Calibri"/>
                <a:cs typeface="Calibri"/>
              </a:rPr>
              <a:t>panjang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lang="en-US" sz="1800" spc="-10" dirty="0" smtClean="0">
                <a:latin typeface="Calibri"/>
                <a:cs typeface="Calibri"/>
              </a:rPr>
              <a:t>2,</a:t>
            </a:r>
            <a:r>
              <a:rPr sz="1800" dirty="0" smtClean="0">
                <a:latin typeface="Calibri"/>
                <a:cs typeface="Calibri"/>
              </a:rPr>
              <a:t>5 </a:t>
            </a:r>
            <a:r>
              <a:rPr sz="1800" dirty="0">
                <a:latin typeface="Calibri"/>
                <a:cs typeface="Calibri"/>
              </a:rPr>
              <a:t>m, </a:t>
            </a:r>
            <a:r>
              <a:rPr sz="1800" spc="-5" dirty="0" err="1">
                <a:latin typeface="Calibri"/>
                <a:cs typeface="Calibri"/>
              </a:rPr>
              <a:t>lebar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lang="en-US" dirty="0">
                <a:latin typeface="Calibri"/>
                <a:cs typeface="Calibri"/>
              </a:rPr>
              <a:t>2</a:t>
            </a:r>
            <a:r>
              <a:rPr sz="1800" dirty="0" smtClean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  </a:t>
            </a:r>
            <a:r>
              <a:rPr sz="1800" spc="-5" dirty="0">
                <a:latin typeface="Calibri"/>
                <a:cs typeface="Calibri"/>
              </a:rPr>
              <a:t>dan tinggi </a:t>
            </a:r>
            <a:r>
              <a:rPr sz="1800" dirty="0">
                <a:latin typeface="Calibri"/>
                <a:cs typeface="Calibri"/>
              </a:rPr>
              <a:t>2 m </a:t>
            </a:r>
            <a:r>
              <a:rPr sz="1800" spc="-10" dirty="0">
                <a:latin typeface="Calibri"/>
                <a:cs typeface="Calibri"/>
              </a:rPr>
              <a:t>diisi </a:t>
            </a:r>
            <a:r>
              <a:rPr sz="1800" dirty="0">
                <a:latin typeface="Calibri"/>
                <a:cs typeface="Calibri"/>
              </a:rPr>
              <a:t>air </a:t>
            </a:r>
            <a:r>
              <a:rPr sz="1800" spc="-5" dirty="0">
                <a:latin typeface="Calibri"/>
                <a:cs typeface="Calibri"/>
              </a:rPr>
              <a:t>sampai pada  </a:t>
            </a:r>
            <a:r>
              <a:rPr sz="1800" spc="-10" dirty="0">
                <a:latin typeface="Calibri"/>
                <a:cs typeface="Calibri"/>
              </a:rPr>
              <a:t>ketinggian </a:t>
            </a:r>
            <a:r>
              <a:rPr sz="1800" dirty="0">
                <a:latin typeface="Calibri"/>
                <a:cs typeface="Calibri"/>
              </a:rPr>
              <a:t>1,25 m </a:t>
            </a: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spc="-15" dirty="0">
                <a:latin typeface="Calibri"/>
                <a:cs typeface="Calibri"/>
              </a:rPr>
              <a:t>sisanya </a:t>
            </a:r>
            <a:r>
              <a:rPr sz="1800" spc="-10" dirty="0">
                <a:latin typeface="Calibri"/>
                <a:cs typeface="Calibri"/>
              </a:rPr>
              <a:t>diisi </a:t>
            </a:r>
            <a:r>
              <a:rPr sz="1800" spc="-15" dirty="0">
                <a:latin typeface="Calibri"/>
                <a:cs typeface="Calibri"/>
              </a:rPr>
              <a:t>minyak  </a:t>
            </a:r>
            <a:r>
              <a:rPr sz="1800" spc="-5" dirty="0">
                <a:latin typeface="Calibri"/>
                <a:cs typeface="Calibri"/>
              </a:rPr>
              <a:t>sampai </a:t>
            </a:r>
            <a:r>
              <a:rPr sz="1800" spc="-10" dirty="0">
                <a:latin typeface="Calibri"/>
                <a:cs typeface="Calibri"/>
              </a:rPr>
              <a:t>penuh </a:t>
            </a:r>
            <a:r>
              <a:rPr sz="1800" spc="-15" dirty="0">
                <a:latin typeface="Calibri"/>
                <a:cs typeface="Calibri"/>
              </a:rPr>
              <a:t>dengan </a:t>
            </a:r>
            <a:r>
              <a:rPr sz="1800" spc="-20" dirty="0">
                <a:latin typeface="Calibri"/>
                <a:cs typeface="Calibri"/>
              </a:rPr>
              <a:t>rapat </a:t>
            </a:r>
            <a:r>
              <a:rPr sz="1800" spc="-15" dirty="0">
                <a:latin typeface="Calibri"/>
                <a:cs typeface="Calibri"/>
              </a:rPr>
              <a:t>relatif </a:t>
            </a:r>
            <a:r>
              <a:rPr sz="1800" spc="-5" dirty="0">
                <a:latin typeface="Calibri"/>
                <a:cs typeface="Calibri"/>
              </a:rPr>
              <a:t>S=0,9.  </a:t>
            </a:r>
            <a:r>
              <a:rPr sz="1800" spc="-30" dirty="0">
                <a:latin typeface="Calibri"/>
                <a:cs typeface="Calibri"/>
              </a:rPr>
              <a:t>Tangki </a:t>
            </a:r>
            <a:r>
              <a:rPr sz="1800" spc="-15" dirty="0">
                <a:latin typeface="Calibri"/>
                <a:cs typeface="Calibri"/>
              </a:rPr>
              <a:t>tersebut terbuka </a:t>
            </a:r>
            <a:r>
              <a:rPr sz="1800" spc="-25" dirty="0">
                <a:latin typeface="Calibri"/>
                <a:cs typeface="Calibri"/>
              </a:rPr>
              <a:t>ke </a:t>
            </a:r>
            <a:r>
              <a:rPr sz="1800" spc="-15" dirty="0">
                <a:latin typeface="Calibri"/>
                <a:cs typeface="Calibri"/>
              </a:rPr>
              <a:t>udara </a:t>
            </a:r>
            <a:r>
              <a:rPr sz="1800" spc="-45" dirty="0">
                <a:latin typeface="Calibri"/>
                <a:cs typeface="Calibri"/>
              </a:rPr>
              <a:t>luar.  </a:t>
            </a:r>
            <a:r>
              <a:rPr sz="1800" spc="-10" dirty="0">
                <a:latin typeface="Calibri"/>
                <a:cs typeface="Calibri"/>
              </a:rPr>
              <a:t>Hitung </a:t>
            </a: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spc="-10" dirty="0">
                <a:latin typeface="Calibri"/>
                <a:cs typeface="Calibri"/>
              </a:rPr>
              <a:t>gambar </a:t>
            </a:r>
            <a:r>
              <a:rPr sz="1800" spc="-15" dirty="0">
                <a:latin typeface="Calibri"/>
                <a:cs typeface="Calibri"/>
              </a:rPr>
              <a:t>distribusi tekanan </a:t>
            </a:r>
            <a:r>
              <a:rPr sz="1800" spc="-5" dirty="0">
                <a:latin typeface="Calibri"/>
                <a:cs typeface="Calibri"/>
              </a:rPr>
              <a:t>pada  </a:t>
            </a:r>
            <a:r>
              <a:rPr sz="1800" spc="-10" dirty="0">
                <a:latin typeface="Calibri"/>
                <a:cs typeface="Calibri"/>
              </a:rPr>
              <a:t>dinding </a:t>
            </a:r>
            <a:r>
              <a:rPr sz="1800" spc="-5" dirty="0">
                <a:latin typeface="Calibri"/>
                <a:cs typeface="Calibri"/>
              </a:rPr>
              <a:t>dan dasar </a:t>
            </a:r>
            <a:r>
              <a:rPr sz="1800" spc="-10" dirty="0">
                <a:latin typeface="Calibri"/>
                <a:cs typeface="Calibri"/>
              </a:rPr>
              <a:t>tangki. </a:t>
            </a:r>
            <a:r>
              <a:rPr sz="1800" spc="-5" dirty="0">
                <a:latin typeface="Calibri"/>
                <a:cs typeface="Calibri"/>
              </a:rPr>
              <a:t>Hitung </a:t>
            </a:r>
            <a:r>
              <a:rPr sz="1800" spc="-25" dirty="0">
                <a:latin typeface="Calibri"/>
                <a:cs typeface="Calibri"/>
              </a:rPr>
              <a:t>gaya  </a:t>
            </a:r>
            <a:r>
              <a:rPr sz="1800" spc="-15" dirty="0">
                <a:latin typeface="Calibri"/>
                <a:cs typeface="Calibri"/>
              </a:rPr>
              <a:t>tekanan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spc="-15" dirty="0">
                <a:latin typeface="Calibri"/>
                <a:cs typeface="Calibri"/>
              </a:rPr>
              <a:t>bekerja </a:t>
            </a:r>
            <a:r>
              <a:rPr sz="1800" spc="-5" dirty="0">
                <a:latin typeface="Calibri"/>
                <a:cs typeface="Calibri"/>
              </a:rPr>
              <a:t>pada </a:t>
            </a:r>
            <a:r>
              <a:rPr sz="1800" spc="-10" dirty="0">
                <a:latin typeface="Calibri"/>
                <a:cs typeface="Calibri"/>
              </a:rPr>
              <a:t>sisi </a:t>
            </a:r>
            <a:r>
              <a:rPr sz="1800" spc="-15" dirty="0">
                <a:latin typeface="Calibri"/>
                <a:cs typeface="Calibri"/>
              </a:rPr>
              <a:t>arah </a:t>
            </a:r>
            <a:r>
              <a:rPr sz="1800" spc="-5" dirty="0">
                <a:latin typeface="Calibri"/>
                <a:cs typeface="Calibri"/>
              </a:rPr>
              <a:t>panjang,  </a:t>
            </a:r>
            <a:r>
              <a:rPr sz="1800" spc="-10" dirty="0">
                <a:latin typeface="Calibri"/>
                <a:cs typeface="Calibri"/>
              </a:rPr>
              <a:t>lebar serta </a:t>
            </a:r>
            <a:r>
              <a:rPr sz="1800" spc="-5" dirty="0">
                <a:latin typeface="Calibri"/>
                <a:cs typeface="Calibri"/>
              </a:rPr>
              <a:t>dasar</a:t>
            </a:r>
            <a:r>
              <a:rPr sz="1800" spc="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tangki.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4866" y="1292334"/>
            <a:ext cx="5995409" cy="7803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1392936"/>
            <a:ext cx="1633728" cy="6553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6679" y="132588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86334" y="1493900"/>
            <a:ext cx="1499207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 err="1">
                <a:latin typeface="Franklin Gothic Medium"/>
                <a:cs typeface="Franklin Gothic Medium"/>
              </a:rPr>
              <a:t>Latian</a:t>
            </a:r>
            <a:r>
              <a:rPr sz="2000" spc="-30" dirty="0">
                <a:latin typeface="Franklin Gothic Medium"/>
                <a:cs typeface="Franklin Gothic Medium"/>
              </a:rPr>
              <a:t> </a:t>
            </a:r>
            <a:r>
              <a:rPr sz="2000" spc="-10" dirty="0" err="1" smtClean="0">
                <a:latin typeface="Franklin Gothic Medium"/>
                <a:cs typeface="Franklin Gothic Medium"/>
              </a:rPr>
              <a:t>Soa</a:t>
            </a:r>
            <a:r>
              <a:rPr lang="en-US" sz="2000" spc="-10" dirty="0" err="1" smtClean="0">
                <a:latin typeface="Franklin Gothic Medium"/>
                <a:cs typeface="Franklin Gothic Medium"/>
              </a:rPr>
              <a:t>l</a:t>
            </a:r>
            <a:r>
              <a:rPr lang="en-US" sz="2000" spc="-10" dirty="0" smtClean="0">
                <a:latin typeface="Franklin Gothic Medium"/>
                <a:cs typeface="Franklin Gothic Medium"/>
              </a:rPr>
              <a:t> :</a:t>
            </a:r>
            <a:endParaRPr sz="2000" dirty="0"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2508234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DISTRIBUSI TEKANAN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ZAT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r>
              <a:rPr sz="2000" spc="13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DIAM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Distribusi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pada </a:t>
            </a:r>
            <a:r>
              <a:rPr sz="1800" b="1" spc="-20" dirty="0">
                <a:latin typeface="Calibri"/>
                <a:cs typeface="Calibri"/>
              </a:rPr>
              <a:t>zat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Gaya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bidang</a:t>
            </a:r>
            <a:r>
              <a:rPr sz="18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4866" y="990600"/>
            <a:ext cx="5995409" cy="7803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0" y="1143000"/>
            <a:ext cx="1633728" cy="6553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6679" y="990600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6"/>
                </a:lnTo>
                <a:lnTo>
                  <a:pt x="5562600" y="676656"/>
                </a:lnTo>
                <a:lnTo>
                  <a:pt x="5900928" y="338328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86334" y="1219200"/>
            <a:ext cx="1499207" cy="31931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lang="en-US" sz="2000" spc="-10" dirty="0" smtClean="0">
                <a:latin typeface="Franklin Gothic Medium"/>
                <a:cs typeface="Franklin Gothic Medium"/>
              </a:rPr>
              <a:t>TUGAS :</a:t>
            </a:r>
            <a:endParaRPr sz="2000" dirty="0">
              <a:latin typeface="Franklin Gothic Medium"/>
              <a:cs typeface="Franklin Gothic Medium"/>
            </a:endParaRP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192911" y="1676400"/>
            <a:ext cx="8950199" cy="3261342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kern="0" dirty="0" smtClean="0">
                <a:solidFill>
                  <a:sysClr val="windowText" lastClr="000000"/>
                </a:solidFill>
              </a:rPr>
              <a:t>a. </a:t>
            </a:r>
            <a:r>
              <a:rPr lang="id-ID" kern="0" dirty="0" smtClean="0">
                <a:solidFill>
                  <a:sysClr val="windowText" lastClr="000000"/>
                </a:solidFill>
              </a:rPr>
              <a:t>Hitung tekanan hidrostatis, besar dan letak titik tangkap gaya hidrostatik pada dasar kolam BC dalam kondisi tercelup penuh (</a:t>
            </a:r>
            <a:r>
              <a:rPr lang="en-US" kern="0" dirty="0" err="1" smtClean="0">
                <a:solidFill>
                  <a:sysClr val="windowText" lastClr="000000"/>
                </a:solidFill>
              </a:rPr>
              <a:t>seperti</a:t>
            </a:r>
            <a:r>
              <a:rPr lang="en-US" kern="0" dirty="0" smtClean="0">
                <a:solidFill>
                  <a:sysClr val="windowText" lastClr="000000"/>
                </a:solidFill>
              </a:rPr>
              <a:t> </a:t>
            </a:r>
            <a:r>
              <a:rPr lang="en-US" kern="0" dirty="0" err="1" smtClean="0">
                <a:solidFill>
                  <a:sysClr val="windowText" lastClr="000000"/>
                </a:solidFill>
              </a:rPr>
              <a:t>pada</a:t>
            </a:r>
            <a:r>
              <a:rPr lang="en-US" kern="0" dirty="0" smtClean="0">
                <a:solidFill>
                  <a:sysClr val="windowText" lastClr="000000"/>
                </a:solidFill>
              </a:rPr>
              <a:t> </a:t>
            </a:r>
            <a:r>
              <a:rPr lang="en-US" kern="0" dirty="0" err="1" smtClean="0">
                <a:solidFill>
                  <a:sysClr val="windowText" lastClr="000000"/>
                </a:solidFill>
              </a:rPr>
              <a:t>gambar</a:t>
            </a:r>
            <a:r>
              <a:rPr lang="id-ID" kern="0" dirty="0" smtClean="0">
                <a:solidFill>
                  <a:sysClr val="windowText" lastClr="000000"/>
                </a:solidFill>
              </a:rPr>
              <a:t>). Panjang p  = 8,00 m dengan lebar    b = 5,00 m, bila diketahui berat jenis air γ</a:t>
            </a:r>
            <a:r>
              <a:rPr lang="id-ID" kern="0" baseline="-25000" dirty="0" smtClean="0">
                <a:solidFill>
                  <a:sysClr val="windowText" lastClr="000000"/>
                </a:solidFill>
              </a:rPr>
              <a:t>a</a:t>
            </a:r>
            <a:r>
              <a:rPr lang="id-ID" kern="0" dirty="0" smtClean="0">
                <a:solidFill>
                  <a:sysClr val="windowText" lastClr="000000"/>
                </a:solidFill>
              </a:rPr>
              <a:t> = 9,81 kN/m</a:t>
            </a:r>
            <a:r>
              <a:rPr lang="id-ID" kern="0" baseline="30000" dirty="0" smtClean="0">
                <a:solidFill>
                  <a:sysClr val="windowText" lastClr="000000"/>
                </a:solidFill>
              </a:rPr>
              <a:t>3</a:t>
            </a:r>
            <a:r>
              <a:rPr lang="id-ID" kern="0" dirty="0" smtClean="0">
                <a:solidFill>
                  <a:sysClr val="windowText" lastClr="000000"/>
                </a:solidFill>
              </a:rPr>
              <a:t> </a:t>
            </a:r>
            <a:endParaRPr lang="en-US" kern="0" dirty="0" smtClean="0">
              <a:solidFill>
                <a:sysClr val="windowText" lastClr="000000"/>
              </a:solidFill>
            </a:endParaRPr>
          </a:p>
          <a:p>
            <a:pPr algn="just"/>
            <a:endParaRPr lang="en-US" kern="0" dirty="0" smtClean="0">
              <a:solidFill>
                <a:sysClr val="windowText" lastClr="000000"/>
              </a:solidFill>
            </a:endParaRPr>
          </a:p>
          <a:p>
            <a:pPr algn="just"/>
            <a:r>
              <a:rPr lang="en-US" kern="0" dirty="0" smtClean="0">
                <a:solidFill>
                  <a:sysClr val="windowText" lastClr="000000"/>
                </a:solidFill>
              </a:rPr>
              <a:t>b. </a:t>
            </a:r>
            <a:r>
              <a:rPr lang="id-ID" kern="0" dirty="0" smtClean="0">
                <a:solidFill>
                  <a:sysClr val="windowText" lastClr="000000"/>
                </a:solidFill>
              </a:rPr>
              <a:t>Hitunglah besar dan letak titik tangkap gaya hidrostatis pada dinding vertikal kolam AB</a:t>
            </a:r>
            <a:r>
              <a:rPr lang="en-US" kern="0" dirty="0" smtClean="0">
                <a:solidFill>
                  <a:sysClr val="windowText" lastClr="000000"/>
                </a:solidFill>
              </a:rPr>
              <a:t> </a:t>
            </a:r>
            <a:r>
              <a:rPr lang="id-ID" kern="0" dirty="0" smtClean="0">
                <a:solidFill>
                  <a:sysClr val="windowText" lastClr="000000"/>
                </a:solidFill>
              </a:rPr>
              <a:t>kondisi tercelup sebagian, yang mempunyai tinggi h = 3,00 m dengan lebar b = 5,00 m, bila diketahui berat jenis ait γ</a:t>
            </a:r>
            <a:r>
              <a:rPr lang="id-ID" kern="0" baseline="-25000" dirty="0" smtClean="0">
                <a:solidFill>
                  <a:sysClr val="windowText" lastClr="000000"/>
                </a:solidFill>
              </a:rPr>
              <a:t>a</a:t>
            </a:r>
            <a:r>
              <a:rPr lang="id-ID" kern="0" dirty="0" smtClean="0">
                <a:solidFill>
                  <a:sysClr val="windowText" lastClr="000000"/>
                </a:solidFill>
              </a:rPr>
              <a:t> = 9,81 kN/m</a:t>
            </a:r>
            <a:r>
              <a:rPr lang="id-ID" kern="0" baseline="30000" dirty="0" smtClean="0">
                <a:solidFill>
                  <a:sysClr val="windowText" lastClr="000000"/>
                </a:solidFill>
              </a:rPr>
              <a:t>3</a:t>
            </a:r>
            <a:r>
              <a:rPr lang="id-ID" kern="0" dirty="0" smtClean="0">
                <a:solidFill>
                  <a:sysClr val="windowText" lastClr="000000"/>
                </a:solidFill>
              </a:rPr>
              <a:t> </a:t>
            </a:r>
            <a:endParaRPr lang="en-US" kern="0" dirty="0" smtClean="0">
              <a:solidFill>
                <a:sysClr val="windowText" lastClr="000000"/>
              </a:solidFill>
            </a:endParaRPr>
          </a:p>
          <a:p>
            <a:pPr algn="just"/>
            <a:endParaRPr lang="en-US" kern="0" dirty="0" smtClean="0">
              <a:solidFill>
                <a:sysClr val="windowText" lastClr="000000"/>
              </a:solidFill>
            </a:endParaRPr>
          </a:p>
          <a:p>
            <a:pPr algn="just"/>
            <a:r>
              <a:rPr lang="en-US" kern="0" dirty="0" smtClean="0">
                <a:solidFill>
                  <a:sysClr val="windowText" lastClr="000000"/>
                </a:solidFill>
              </a:rPr>
              <a:t>c. </a:t>
            </a:r>
            <a:r>
              <a:rPr lang="id-ID" kern="0" dirty="0" smtClean="0">
                <a:solidFill>
                  <a:sysClr val="windowText" lastClr="000000"/>
                </a:solidFill>
              </a:rPr>
              <a:t>Hitunglah besar dan letak titik tangkap gaya hidrostatis yang bekerja pada dinding kolam yang miring CD dalam kondisi tercelup sebagian, tinggi h = 3,00 m dengan lebar b = 5,00 m, bila diketahui berat jenis ait γ</a:t>
            </a:r>
            <a:r>
              <a:rPr lang="id-ID" kern="0" baseline="-25000" dirty="0" smtClean="0">
                <a:solidFill>
                  <a:sysClr val="windowText" lastClr="000000"/>
                </a:solidFill>
              </a:rPr>
              <a:t>a</a:t>
            </a:r>
            <a:r>
              <a:rPr lang="id-ID" kern="0" dirty="0" smtClean="0">
                <a:solidFill>
                  <a:sysClr val="windowText" lastClr="000000"/>
                </a:solidFill>
              </a:rPr>
              <a:t> = 9,81 kN/m</a:t>
            </a:r>
            <a:r>
              <a:rPr lang="id-ID" kern="0" baseline="30000" dirty="0" smtClean="0">
                <a:solidFill>
                  <a:sysClr val="windowText" lastClr="000000"/>
                </a:solidFill>
              </a:rPr>
              <a:t>3</a:t>
            </a:r>
            <a:r>
              <a:rPr lang="id-ID" kern="0" dirty="0" smtClean="0">
                <a:solidFill>
                  <a:sysClr val="windowText" lastClr="000000"/>
                </a:solidFill>
              </a:rPr>
              <a:t> .</a:t>
            </a:r>
            <a:endParaRPr lang="en-US" kern="0" dirty="0" smtClean="0">
              <a:solidFill>
                <a:sysClr val="windowText" lastClr="000000"/>
              </a:solidFill>
            </a:endParaRPr>
          </a:p>
          <a:p>
            <a:pPr algn="just"/>
            <a:endParaRPr lang="en-US" kern="0" dirty="0">
              <a:solidFill>
                <a:sysClr val="windowText" lastClr="000000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399" y="4827750"/>
            <a:ext cx="4529503" cy="195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367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05303"/>
            <a:ext cx="8007350" cy="868828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chemeClr val="bg1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chemeClr val="bg1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chemeClr val="bg1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chemeClr val="bg1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endParaRPr lang="en-US" sz="2000" dirty="0">
              <a:solidFill>
                <a:schemeClr val="bg1"/>
              </a:solidFill>
              <a:latin typeface="Arial Black"/>
              <a:cs typeface="Calibri"/>
            </a:endParaRPr>
          </a:p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lang="en-US" sz="2000" dirty="0" smtClean="0">
                <a:solidFill>
                  <a:schemeClr val="bg1"/>
                </a:solidFill>
                <a:latin typeface="Arial Black"/>
                <a:cs typeface="Calibri"/>
              </a:rPr>
              <a:t>TEKANAN ATMOSFER, RELATIVE DAN ABSOLUT</a:t>
            </a:r>
            <a:endParaRPr sz="2000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12272" y="310895"/>
            <a:ext cx="853440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579755">
              <a:lnSpc>
                <a:spcPct val="100000"/>
              </a:lnSpc>
              <a:spcBef>
                <a:spcPts val="1300"/>
              </a:spcBef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HIDROSTATIKA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578051"/>
            <a:ext cx="2064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2115058"/>
            <a:ext cx="2425700" cy="30441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Distribusi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pada </a:t>
            </a:r>
            <a:r>
              <a:rPr sz="1800" b="1" spc="-2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marR="168275" indent="-515620">
              <a:lnSpc>
                <a:spcPct val="100000"/>
              </a:lnSpc>
              <a:spcBef>
                <a:spcPts val="5"/>
              </a:spcBef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atmosfer, 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relatif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absolut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4"/>
              <a:tabLst>
                <a:tab pos="514984" algn="l"/>
                <a:tab pos="515620" algn="l"/>
              </a:tabLst>
            </a:pP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Tekanan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dinyatakan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dalam 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tinggi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Manometer</a:t>
            </a:r>
            <a:endParaRPr sz="1800">
              <a:latin typeface="Calibri"/>
              <a:cs typeface="Calibri"/>
            </a:endParaRPr>
          </a:p>
          <a:p>
            <a:pPr marL="514984" marR="278130" indent="-51562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Gaya </a:t>
            </a:r>
            <a:r>
              <a:rPr sz="1800" b="1" spc="-10" dirty="0">
                <a:latin typeface="Calibri"/>
                <a:cs typeface="Calibri"/>
              </a:rPr>
              <a:t>tekan </a:t>
            </a:r>
            <a:r>
              <a:rPr sz="1800" b="1" spc="-5" dirty="0">
                <a:latin typeface="Calibri"/>
                <a:cs typeface="Calibri"/>
              </a:rPr>
              <a:t>pada  </a:t>
            </a:r>
            <a:r>
              <a:rPr sz="1800" b="1" spc="-10" dirty="0">
                <a:latin typeface="Calibri"/>
                <a:cs typeface="Calibri"/>
              </a:rPr>
              <a:t>bidang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terendam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15742" y="3703065"/>
            <a:ext cx="3241675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latin typeface="Calibri"/>
                <a:cs typeface="Calibri"/>
              </a:rPr>
              <a:t>Pertemuan </a:t>
            </a:r>
            <a:r>
              <a:rPr sz="2500" spc="-15" dirty="0">
                <a:latin typeface="Calibri"/>
                <a:cs typeface="Calibri"/>
              </a:rPr>
              <a:t>berikutnya</a:t>
            </a:r>
            <a:r>
              <a:rPr sz="2500" spc="-35" dirty="0">
                <a:latin typeface="Calibri"/>
                <a:cs typeface="Calibri"/>
              </a:rPr>
              <a:t> </a:t>
            </a:r>
            <a:r>
              <a:rPr sz="2500" spc="-5" dirty="0">
                <a:latin typeface="Wingdings"/>
                <a:cs typeface="Wingdings"/>
              </a:rPr>
              <a:t></a:t>
            </a:r>
            <a:endParaRPr sz="2500">
              <a:latin typeface="Wingdings"/>
              <a:cs typeface="Wingding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482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T</a:t>
            </a:r>
            <a:r>
              <a:rPr spc="-30" dirty="0"/>
              <a:t>E</a:t>
            </a:r>
            <a:r>
              <a:rPr spc="-10" dirty="0"/>
              <a:t>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1463</TotalTime>
  <Words>931</Words>
  <Application>Microsoft Office PowerPoint</Application>
  <PresentationFormat>Widescreen</PresentationFormat>
  <Paragraphs>187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Arial Black</vt:lpstr>
      <vt:lpstr>Arial Rounded MT Bold</vt:lpstr>
      <vt:lpstr>Calibri</vt:lpstr>
      <vt:lpstr>Calibri Light</vt:lpstr>
      <vt:lpstr>Cambria Math</vt:lpstr>
      <vt:lpstr>Franklin Gothic Medium</vt:lpstr>
      <vt:lpstr>Symbol</vt:lpstr>
      <vt:lpstr>Times New Roman</vt:lpstr>
      <vt:lpstr>Wingdings</vt:lpstr>
      <vt:lpstr>Office Theme</vt:lpstr>
      <vt:lpstr>PowerPoint Presentation</vt:lpstr>
      <vt:lpstr>MEKANIKA FLUIDA DAN HIDROLIKA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13</cp:revision>
  <dcterms:created xsi:type="dcterms:W3CDTF">2020-02-16T06:44:48Z</dcterms:created>
  <dcterms:modified xsi:type="dcterms:W3CDTF">2020-03-18T01:09:39Z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2019-02-19T00:00:00Z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2020-02-16T00:00:00Z</vt:filetime>
  </property>
</Properties>
</file>