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2" r:id="rId2"/>
    <p:sldId id="258" r:id="rId3"/>
    <p:sldId id="274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-246" y="-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CD1023-353B-48CA-BF61-F32E174DBC8F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D8C5A-6472-49C1-8289-9FC0685F8E0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D8C5A-6472-49C1-8289-9FC0685F8E0C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FFB1A-19F9-446B-81FF-76C21488F9D5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96DB-44F1-43FD-84C9-BE61546CBA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FFB1A-19F9-446B-81FF-76C21488F9D5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96DB-44F1-43FD-84C9-BE61546CBA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FFB1A-19F9-446B-81FF-76C21488F9D5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96DB-44F1-43FD-84C9-BE61546CBA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FFB1A-19F9-446B-81FF-76C21488F9D5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96DB-44F1-43FD-84C9-BE61546CBA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FFB1A-19F9-446B-81FF-76C21488F9D5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96DB-44F1-43FD-84C9-BE61546CBA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FFB1A-19F9-446B-81FF-76C21488F9D5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96DB-44F1-43FD-84C9-BE61546CBA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FFB1A-19F9-446B-81FF-76C21488F9D5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96DB-44F1-43FD-84C9-BE61546CBA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FFB1A-19F9-446B-81FF-76C21488F9D5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96DB-44F1-43FD-84C9-BE61546CBA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FFB1A-19F9-446B-81FF-76C21488F9D5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96DB-44F1-43FD-84C9-BE61546CBA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FFB1A-19F9-446B-81FF-76C21488F9D5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96DB-44F1-43FD-84C9-BE61546CBA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FFB1A-19F9-446B-81FF-76C21488F9D5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496DB-44F1-43FD-84C9-BE61546CBA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FFB1A-19F9-446B-81FF-76C21488F9D5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496DB-44F1-43FD-84C9-BE61546CBAA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ages (16)_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785" y="0"/>
            <a:ext cx="3810000" cy="2886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vjtgujh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905000"/>
            <a:ext cx="7315200" cy="38100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3600" dirty="0" smtClean="0"/>
          </a:p>
          <a:p>
            <a:pPr algn="ctr">
              <a:buNone/>
            </a:pPr>
            <a:r>
              <a:rPr lang="id-ID" sz="4300" b="1" dirty="0" smtClean="0"/>
              <a:t>PENDEKATAN PEMBELAJARAN</a:t>
            </a:r>
          </a:p>
          <a:p>
            <a:pPr algn="ctr">
              <a:buNone/>
            </a:pPr>
            <a:r>
              <a:rPr lang="id-ID" sz="3300" i="1" dirty="0" smtClean="0">
                <a:latin typeface="Times New Roman" pitchFamily="18" charset="0"/>
                <a:cs typeface="Times New Roman" pitchFamily="18" charset="0"/>
              </a:rPr>
              <a:t>(Teacher Centered dan Student Centered)</a:t>
            </a:r>
            <a:endParaRPr lang="en-US" sz="3300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dirty="0"/>
          </a:p>
          <a:p>
            <a:pPr algn="ctr">
              <a:buNone/>
            </a:pPr>
            <a:r>
              <a:rPr lang="id-ID" dirty="0" smtClean="0"/>
              <a:t>Oleh:</a:t>
            </a:r>
          </a:p>
          <a:p>
            <a:pPr algn="ctr">
              <a:buNone/>
            </a:pPr>
            <a:r>
              <a:rPr lang="id-ID" dirty="0" smtClean="0"/>
              <a:t>Eka Sari Setianingsih, S.Pd., M.Pd.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438400" y="990600"/>
            <a:ext cx="4495800" cy="533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4000" dirty="0" smtClean="0">
                <a:solidFill>
                  <a:schemeClr val="tx1"/>
                </a:solidFill>
              </a:rPr>
              <a:t>SBM</a:t>
            </a:r>
            <a:endParaRPr lang="en-US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16563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id-ID" b="1" i="1" dirty="0" smtClean="0"/>
              <a:t> </a:t>
            </a:r>
            <a:r>
              <a:rPr lang="id-ID" b="1" dirty="0" smtClean="0"/>
              <a:t>Pola Pembelajaran</a:t>
            </a:r>
          </a:p>
          <a:p>
            <a:r>
              <a:rPr lang="en-US" dirty="0" err="1" smtClean="0"/>
              <a:t>Menurut</a:t>
            </a:r>
            <a:r>
              <a:rPr lang="en-US" dirty="0" smtClean="0"/>
              <a:t>  (Joyce, 1992:4)  Model 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pola</a:t>
            </a:r>
            <a:r>
              <a:rPr lang="en-US" dirty="0" smtClean="0"/>
              <a:t> yang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pedoman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perencanaan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tutorial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menentukan</a:t>
            </a:r>
            <a:r>
              <a:rPr lang="en-US" dirty="0" smtClean="0"/>
              <a:t> </a:t>
            </a:r>
            <a:r>
              <a:rPr lang="en-US" dirty="0" err="1" smtClean="0"/>
              <a:t>perangkat-perangkat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termasuk</a:t>
            </a:r>
            <a:r>
              <a:rPr lang="en-US" dirty="0" smtClean="0"/>
              <a:t> </a:t>
            </a:r>
            <a:r>
              <a:rPr lang="en-US" dirty="0" err="1" smtClean="0"/>
              <a:t>didalamnya</a:t>
            </a:r>
            <a:r>
              <a:rPr lang="en-US" dirty="0" smtClean="0"/>
              <a:t> </a:t>
            </a:r>
            <a:r>
              <a:rPr lang="en-US" dirty="0" err="1" smtClean="0"/>
              <a:t>buku-buku</a:t>
            </a:r>
            <a:r>
              <a:rPr lang="en-US" dirty="0" smtClean="0"/>
              <a:t>, film, </a:t>
            </a:r>
            <a:r>
              <a:rPr lang="en-US" dirty="0" err="1" smtClean="0"/>
              <a:t>komputer</a:t>
            </a:r>
            <a:r>
              <a:rPr lang="en-US" dirty="0" smtClean="0"/>
              <a:t>, </a:t>
            </a:r>
            <a:r>
              <a:rPr lang="en-US" dirty="0" err="1" smtClean="0"/>
              <a:t>kurikulum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lain-lain.</a:t>
            </a:r>
          </a:p>
          <a:p>
            <a:r>
              <a:rPr lang="en-US" dirty="0" err="1" smtClean="0"/>
              <a:t>Menurut</a:t>
            </a:r>
            <a:r>
              <a:rPr lang="en-US" dirty="0" smtClean="0"/>
              <a:t> (</a:t>
            </a:r>
            <a:r>
              <a:rPr lang="en-US" dirty="0" err="1" smtClean="0"/>
              <a:t>Soekanto</a:t>
            </a:r>
            <a:r>
              <a:rPr lang="en-US" dirty="0" smtClean="0"/>
              <a:t>, </a:t>
            </a:r>
            <a:r>
              <a:rPr lang="en-US" dirty="0" err="1" smtClean="0"/>
              <a:t>dkk</a:t>
            </a:r>
            <a:r>
              <a:rPr lang="en-US" dirty="0" smtClean="0"/>
              <a:t> (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Nurulwati</a:t>
            </a:r>
            <a:r>
              <a:rPr lang="en-US" dirty="0" smtClean="0"/>
              <a:t>, 2000:10) Model 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kerangka</a:t>
            </a:r>
            <a:r>
              <a:rPr lang="en-US" dirty="0" smtClean="0"/>
              <a:t> </a:t>
            </a:r>
            <a:r>
              <a:rPr lang="en-US" dirty="0" err="1" smtClean="0"/>
              <a:t>konseptual</a:t>
            </a:r>
            <a:r>
              <a:rPr lang="en-US" dirty="0" smtClean="0"/>
              <a:t> yang </a:t>
            </a:r>
            <a:r>
              <a:rPr lang="en-US" dirty="0" err="1" smtClean="0"/>
              <a:t>melukiskan</a:t>
            </a:r>
            <a:r>
              <a:rPr lang="en-US" dirty="0" smtClean="0"/>
              <a:t> </a:t>
            </a:r>
            <a:r>
              <a:rPr lang="en-US" dirty="0" err="1" smtClean="0"/>
              <a:t>prosedur</a:t>
            </a:r>
            <a:r>
              <a:rPr lang="en-US" dirty="0" smtClean="0"/>
              <a:t> yang </a:t>
            </a:r>
            <a:r>
              <a:rPr lang="en-US" dirty="0" err="1" smtClean="0"/>
              <a:t>sistematis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mengoraganisasikan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mencapai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berfungsi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pedoman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perancang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pengajar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merencanakan</a:t>
            </a:r>
            <a:r>
              <a:rPr lang="en-US" dirty="0" smtClean="0"/>
              <a:t> </a:t>
            </a:r>
            <a:r>
              <a:rPr lang="en-US" dirty="0" err="1" smtClean="0"/>
              <a:t>aktivitas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- </a:t>
            </a:r>
            <a:r>
              <a:rPr lang="en-US" dirty="0" err="1" smtClean="0"/>
              <a:t>mengajar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id-ID" b="1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514600" y="0"/>
            <a:ext cx="4648200" cy="838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PENGERTIAN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Jadi</a:t>
            </a:r>
            <a:r>
              <a:rPr lang="en-US" dirty="0" smtClean="0"/>
              <a:t> model 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seperangkat</a:t>
            </a:r>
            <a:r>
              <a:rPr lang="en-US" dirty="0" smtClean="0"/>
              <a:t> </a:t>
            </a:r>
            <a:r>
              <a:rPr lang="en-US" dirty="0" err="1" smtClean="0"/>
              <a:t>prosedur</a:t>
            </a:r>
            <a:r>
              <a:rPr lang="en-US" dirty="0" smtClean="0"/>
              <a:t> yang </a:t>
            </a:r>
            <a:r>
              <a:rPr lang="en-US" dirty="0" err="1" smtClean="0"/>
              <a:t>sistematis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perancang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pengajar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mencapai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304800"/>
            <a:ext cx="8229600" cy="4191000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en-US" i="1" dirty="0" smtClean="0"/>
              <a:t>	</a:t>
            </a:r>
            <a:r>
              <a:rPr lang="en-US" b="1" dirty="0" smtClean="0"/>
              <a:t>Teacher center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yang </a:t>
            </a:r>
            <a:r>
              <a:rPr lang="en-US" dirty="0" err="1" smtClean="0"/>
              <a:t>berpuasat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guru, </a:t>
            </a:r>
            <a:r>
              <a:rPr lang="en-US" dirty="0" err="1" smtClean="0"/>
              <a:t>artinya</a:t>
            </a:r>
            <a:r>
              <a:rPr lang="en-US" dirty="0" smtClean="0"/>
              <a:t> guru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menentukan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guru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satu-satunya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ilmu</a:t>
            </a:r>
            <a:r>
              <a:rPr lang="en-US" dirty="0" smtClean="0"/>
              <a:t>. </a:t>
            </a:r>
            <a:r>
              <a:rPr lang="en-US" dirty="0" err="1" smtClean="0"/>
              <a:t>Jadi</a:t>
            </a:r>
            <a:r>
              <a:rPr lang="en-US" dirty="0" smtClean="0"/>
              <a:t> model </a:t>
            </a:r>
            <a:r>
              <a:rPr lang="en-US" dirty="0" err="1" smtClean="0"/>
              <a:t>pembelajran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pasif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.</a:t>
            </a:r>
            <a:endParaRPr lang="id-ID" dirty="0" smtClean="0"/>
          </a:p>
          <a:p>
            <a:pPr>
              <a:buFont typeface="Wingdings" pitchFamily="2" charset="2"/>
              <a:buChar char="v"/>
            </a:pPr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US" b="1" dirty="0" smtClean="0"/>
              <a:t>student center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/>
              <a:t>pembelajaran</a:t>
            </a:r>
            <a:r>
              <a:rPr lang="en-US" dirty="0"/>
              <a:t> yang </a:t>
            </a:r>
            <a:r>
              <a:rPr lang="en-US" dirty="0" err="1"/>
              <a:t>berpusat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, </a:t>
            </a:r>
            <a:r>
              <a:rPr lang="en-US" dirty="0" err="1" smtClean="0"/>
              <a:t>diharapkan</a:t>
            </a:r>
            <a:r>
              <a:rPr lang="en-US" dirty="0" smtClean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mendorong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terlibat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aktif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membangun</a:t>
            </a:r>
            <a:r>
              <a:rPr lang="en-US" dirty="0"/>
              <a:t> </a:t>
            </a:r>
            <a:r>
              <a:rPr lang="en-US" dirty="0" err="1"/>
              <a:t>pengetahuan</a:t>
            </a:r>
            <a:r>
              <a:rPr lang="en-US" dirty="0"/>
              <a:t>, </a:t>
            </a:r>
            <a:r>
              <a:rPr lang="en-US" dirty="0" err="1"/>
              <a:t>sikap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perilaku</a:t>
            </a:r>
            <a:r>
              <a:rPr lang="en-US" dirty="0"/>
              <a:t>.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/>
              <a:t> yang </a:t>
            </a:r>
            <a:r>
              <a:rPr lang="en-US" dirty="0" err="1"/>
              <a:t>keterlibatan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aktif</a:t>
            </a:r>
            <a:r>
              <a:rPr lang="en-US" dirty="0"/>
              <a:t>, </a:t>
            </a:r>
            <a:r>
              <a:rPr lang="en-US" dirty="0" err="1"/>
              <a:t>berarti</a:t>
            </a:r>
            <a:r>
              <a:rPr lang="en-US" dirty="0"/>
              <a:t> guru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lagi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 err="1"/>
              <a:t>hak</a:t>
            </a:r>
            <a:r>
              <a:rPr lang="en-US" dirty="0"/>
              <a:t> </a:t>
            </a:r>
            <a:r>
              <a:rPr lang="en-US" dirty="0" err="1"/>
              <a:t>seorang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365_exampl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90600"/>
            <a:ext cx="8991600" cy="5867400"/>
          </a:xfrm>
        </p:spPr>
        <p:txBody>
          <a:bodyPr>
            <a:noAutofit/>
          </a:bodyPr>
          <a:lstStyle/>
          <a:p>
            <a:pPr marL="514350" indent="-514350">
              <a:buFont typeface="Wingdings" pitchFamily="2" charset="2"/>
              <a:buChar char="q"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Teacher Center</a:t>
            </a:r>
            <a:endParaRPr lang="id-ID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1). Model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Komando</a:t>
            </a:r>
            <a:endParaRPr lang="id-ID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id-ID" sz="18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Pembelajaran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model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ini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selalu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betolak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belakang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antara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posisi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guru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peserta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didik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yakni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jika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guru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ceramah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siswa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mendengarkan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tekun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guru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bertanya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siswa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menjawab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guru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mengerti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siswa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tidak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tahu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apa-apa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guru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mendiktekan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teks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siswa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mencatat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guru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pandai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siswa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bodoh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guru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sebagai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subjek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siswa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sebagai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objek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guru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membuat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program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belajar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siswa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menerima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program,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seterusnya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id-ID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endParaRPr lang="id-ID" sz="1800" i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Wingdings" pitchFamily="2" charset="2"/>
              <a:buChar char="q"/>
            </a:pPr>
            <a:r>
              <a:rPr lang="id-ID" sz="1800" dirty="0" smtClean="0">
                <a:latin typeface="Times New Roman" pitchFamily="18" charset="0"/>
                <a:cs typeface="Times New Roman" pitchFamily="18" charset="0"/>
              </a:rPr>
              <a:t>Student Center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id-ID" sz="1800" i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Independent / Individual </a:t>
            </a:r>
            <a:endParaRPr lang="id-ID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id-ID" sz="18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pembelajaran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menitikberatkan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pada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aktivitas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individual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peserta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didik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id-ID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endParaRPr lang="id-ID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id-ID" sz="18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sz="1800" b="1" dirty="0" err="1" smtClean="0">
                <a:latin typeface="Times New Roman" pitchFamily="18" charset="0"/>
                <a:cs typeface="Times New Roman" pitchFamily="18" charset="0"/>
              </a:rPr>
              <a:t>Tujuan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individual learning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bagi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para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peserta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didik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agar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mereka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secara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mandiri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dapat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mengatur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tujuan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pembelajaran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jangka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pendek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jangka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panjang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ingin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dicapai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melacak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kemajuan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prestasi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selama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waktu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periode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tertentu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Manfaat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sistem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pembelajaran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Independent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ini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mampu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memenuhi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kepentingan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peserta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didik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secara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individual.</a:t>
            </a:r>
          </a:p>
          <a:p>
            <a:pPr marL="514350" indent="-514350">
              <a:buNone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pitchFamily="34" charset="0"/>
              <a:buAutoNum type="arabicPeriod"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71600" y="76200"/>
            <a:ext cx="6629400" cy="533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MODEL PEMBELAJARAN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054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i="1" dirty="0" smtClean="0"/>
              <a:t>	</a:t>
            </a:r>
            <a:r>
              <a:rPr lang="id-ID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en-US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). 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Cooperative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learning </a:t>
            </a:r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en-US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en-US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Merupakan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suatu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aktivitas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pembelajaran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dengan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penekanan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pada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pemberdayaan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peserta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didik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untuk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saling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belajar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melalui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pembentukan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kelompok-kelompok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sehingga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mereka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dapat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bekerja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sama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dalam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memaksimalkan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proses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pembelajaran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diri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sendiri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ataupun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peserta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didik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lainnya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secara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lebih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efektif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>
              <a:buNone/>
            </a:pP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en-US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Tujuannya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untuk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meningkatkan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kepercayaan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diri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memperbaiki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kemampuan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berfikir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secara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global,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meningkatkan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hubungan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antarkelompok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dan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meningkatkan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gairah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bela</a:t>
            </a:r>
            <a:r>
              <a:rPr lang="en-US" dirty="0" err="1" smtClean="0"/>
              <a:t>jar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i="1" dirty="0" smtClean="0"/>
              <a:t>	</a:t>
            </a:r>
            <a:r>
              <a:rPr lang="id-ID" i="1" dirty="0" smtClean="0"/>
              <a:t>3</a:t>
            </a:r>
            <a:r>
              <a:rPr lang="en-US" i="1" dirty="0" smtClean="0"/>
              <a:t>). </a:t>
            </a:r>
            <a:r>
              <a:rPr lang="en-US" dirty="0" smtClean="0"/>
              <a:t>Collaborative </a:t>
            </a:r>
            <a:r>
              <a:rPr lang="en-US" dirty="0"/>
              <a:t>learning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b="1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/>
              <a:t>pembelajaran</a:t>
            </a:r>
            <a:r>
              <a:rPr lang="en-US" dirty="0"/>
              <a:t> yang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pengalaman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 </a:t>
            </a:r>
            <a:r>
              <a:rPr lang="en-US" dirty="0" err="1" smtClean="0"/>
              <a:t>sebelumnya</a:t>
            </a:r>
            <a:r>
              <a:rPr lang="en-US" dirty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berkelompok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b="1" dirty="0" err="1" smtClean="0"/>
              <a:t>Tujuannya</a:t>
            </a:r>
            <a:r>
              <a:rPr lang="en-US" b="1" dirty="0" smtClean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dirty="0" err="1"/>
              <a:t>memperluas</a:t>
            </a:r>
            <a:r>
              <a:rPr lang="en-US" dirty="0"/>
              <a:t> </a:t>
            </a:r>
            <a:r>
              <a:rPr lang="en-US" dirty="0" err="1"/>
              <a:t>perspektif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wacana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, </a:t>
            </a:r>
            <a:r>
              <a:rPr lang="en-US" dirty="0" err="1"/>
              <a:t>mengelola</a:t>
            </a:r>
            <a:r>
              <a:rPr lang="en-US" dirty="0"/>
              <a:t> </a:t>
            </a:r>
            <a:r>
              <a:rPr lang="en-US" dirty="0" err="1"/>
              <a:t>perbedaan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konflik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berpikir</a:t>
            </a:r>
            <a:r>
              <a:rPr lang="en-US" dirty="0"/>
              <a:t> </a:t>
            </a:r>
            <a:r>
              <a:rPr lang="en-US" dirty="0" err="1"/>
              <a:t>divergen</a:t>
            </a:r>
            <a:r>
              <a:rPr lang="en-US" dirty="0"/>
              <a:t>, </a:t>
            </a:r>
            <a:r>
              <a:rPr lang="en-US" dirty="0" err="1"/>
              <a:t>membangun</a:t>
            </a:r>
            <a:r>
              <a:rPr lang="en-US" dirty="0"/>
              <a:t> </a:t>
            </a:r>
            <a:r>
              <a:rPr lang="en-US" dirty="0" err="1"/>
              <a:t>kerjasama</a:t>
            </a:r>
            <a:r>
              <a:rPr lang="en-US" dirty="0"/>
              <a:t>, </a:t>
            </a:r>
            <a:r>
              <a:rPr lang="en-US" dirty="0" err="1"/>
              <a:t>toleransi</a:t>
            </a:r>
            <a:r>
              <a:rPr lang="en-US" dirty="0"/>
              <a:t>,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menghargai</a:t>
            </a:r>
            <a:r>
              <a:rPr lang="en-US" dirty="0"/>
              <a:t> </a:t>
            </a:r>
            <a:r>
              <a:rPr lang="en-US" dirty="0" err="1"/>
              <a:t>pendapat</a:t>
            </a:r>
            <a:r>
              <a:rPr lang="en-US" dirty="0"/>
              <a:t> </a:t>
            </a:r>
            <a:r>
              <a:rPr lang="en-US" dirty="0" err="1"/>
              <a:t>orang</a:t>
            </a:r>
            <a:r>
              <a:rPr lang="en-US" dirty="0"/>
              <a:t> lain,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mengemukakan</a:t>
            </a:r>
            <a:r>
              <a:rPr lang="en-US" dirty="0"/>
              <a:t> </a:t>
            </a:r>
            <a:r>
              <a:rPr lang="en-US" dirty="0" err="1"/>
              <a:t>pendapat</a:t>
            </a:r>
            <a:r>
              <a:rPr lang="en-US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48006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id-ID" i="1" dirty="0" smtClean="0"/>
              <a:t>4</a:t>
            </a:r>
            <a:r>
              <a:rPr lang="en-US" i="1" dirty="0" smtClean="0"/>
              <a:t>). </a:t>
            </a:r>
            <a:r>
              <a:rPr lang="en-US" dirty="0" smtClean="0"/>
              <a:t>Active learning </a:t>
            </a:r>
          </a:p>
          <a:p>
            <a:pPr>
              <a:buNone/>
            </a:pPr>
            <a:r>
              <a:rPr lang="en-US" b="1" i="1" dirty="0" smtClean="0"/>
              <a:t>	</a:t>
            </a:r>
            <a:r>
              <a:rPr lang="en-US" b="1" dirty="0" err="1" smtClean="0"/>
              <a:t>Merupakan</a:t>
            </a:r>
            <a:r>
              <a:rPr lang="en-US" i="1" dirty="0" smtClean="0"/>
              <a:t> </a:t>
            </a:r>
            <a:r>
              <a:rPr lang="en-US" dirty="0" err="1" smtClean="0"/>
              <a:t>teknik</a:t>
            </a:r>
            <a:r>
              <a:rPr lang="en-US" dirty="0" smtClean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mana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aktivitas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bukan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mendengarkan</a:t>
            </a:r>
            <a:r>
              <a:rPr lang="en-US" dirty="0"/>
              <a:t> </a:t>
            </a:r>
            <a:r>
              <a:rPr lang="en-US" dirty="0" err="1"/>
              <a:t>fasilitator</a:t>
            </a:r>
            <a:r>
              <a:rPr lang="en-US" dirty="0"/>
              <a:t>. </a:t>
            </a:r>
            <a:endParaRPr lang="en-US" i="1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b="1" dirty="0" err="1" smtClean="0"/>
              <a:t>Tujuannya</a:t>
            </a:r>
            <a:r>
              <a:rPr lang="en-US" b="1" dirty="0" smtClean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dirty="0" err="1"/>
              <a:t>mengoptimalkan</a:t>
            </a:r>
            <a:r>
              <a:rPr lang="en-US" dirty="0"/>
              <a:t> </a:t>
            </a:r>
            <a:r>
              <a:rPr lang="en-US" dirty="0" err="1"/>
              <a:t>penggunaan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potensi</a:t>
            </a:r>
            <a:r>
              <a:rPr lang="en-US" dirty="0"/>
              <a:t> yang </a:t>
            </a:r>
            <a:r>
              <a:rPr lang="en-US" dirty="0" err="1"/>
              <a:t>dimiliki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,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mencapai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 yang </a:t>
            </a:r>
            <a:r>
              <a:rPr lang="en-US" dirty="0" err="1"/>
              <a:t>memuaskan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karakteristika</a:t>
            </a:r>
            <a:r>
              <a:rPr lang="en-US" dirty="0"/>
              <a:t> </a:t>
            </a:r>
            <a:r>
              <a:rPr lang="en-US" dirty="0" err="1"/>
              <a:t>pribadi</a:t>
            </a:r>
            <a:r>
              <a:rPr lang="en-US" dirty="0"/>
              <a:t> yang </a:t>
            </a:r>
            <a:r>
              <a:rPr lang="en-US" dirty="0" err="1"/>
              <a:t>mereka</a:t>
            </a:r>
            <a:r>
              <a:rPr lang="en-US" dirty="0"/>
              <a:t> </a:t>
            </a:r>
            <a:r>
              <a:rPr lang="en-US" dirty="0" err="1"/>
              <a:t>miliki</a:t>
            </a:r>
            <a:r>
              <a:rPr lang="en-US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4876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d-ID" i="1" dirty="0" smtClean="0"/>
              <a:t>5</a:t>
            </a:r>
            <a:r>
              <a:rPr lang="en-US" i="1" dirty="0" smtClean="0"/>
              <a:t>). Self-directed </a:t>
            </a:r>
            <a:r>
              <a:rPr lang="en-US" i="1" dirty="0"/>
              <a:t>learning </a:t>
            </a:r>
            <a:r>
              <a:rPr lang="en-US" dirty="0"/>
              <a:t>(SDL) </a:t>
            </a:r>
          </a:p>
          <a:p>
            <a:pPr>
              <a:buNone/>
            </a:pPr>
            <a:r>
              <a:rPr lang="en-US" b="1" dirty="0" smtClean="0"/>
              <a:t>	</a:t>
            </a:r>
            <a:r>
              <a:rPr lang="en-US" b="1" dirty="0" err="1" smtClean="0"/>
              <a:t>Adalah</a:t>
            </a:r>
            <a:r>
              <a:rPr lang="en-US" dirty="0" smtClean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mana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 err="1"/>
              <a:t>inisiatif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tanggung</a:t>
            </a:r>
            <a:r>
              <a:rPr lang="en-US" dirty="0"/>
              <a:t> </a:t>
            </a:r>
            <a:r>
              <a:rPr lang="en-US" dirty="0" err="1"/>
              <a:t>jawab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b="1" dirty="0" err="1" smtClean="0"/>
              <a:t>Tujuannya</a:t>
            </a:r>
            <a:r>
              <a:rPr lang="en-US" b="1" dirty="0" smtClean="0"/>
              <a:t>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dirty="0" err="1"/>
              <a:t>pengembangan</a:t>
            </a:r>
            <a:r>
              <a:rPr lang="en-US" dirty="0"/>
              <a:t> </a:t>
            </a:r>
            <a:r>
              <a:rPr lang="en-US" dirty="0" err="1"/>
              <a:t>tanggung</a:t>
            </a:r>
            <a:r>
              <a:rPr lang="en-US" dirty="0"/>
              <a:t> </a:t>
            </a:r>
            <a:r>
              <a:rPr lang="en-US" dirty="0" err="1"/>
              <a:t>jawab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kemandirian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menentukan</a:t>
            </a:r>
            <a:r>
              <a:rPr lang="en-US" dirty="0"/>
              <a:t> </a:t>
            </a:r>
            <a:r>
              <a:rPr lang="en-US" dirty="0" err="1"/>
              <a:t>materi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kompetensi</a:t>
            </a:r>
            <a:r>
              <a:rPr lang="en-US" dirty="0"/>
              <a:t> yang </a:t>
            </a:r>
            <a:r>
              <a:rPr lang="en-US" dirty="0" err="1"/>
              <a:t>diharapkan</a:t>
            </a:r>
            <a:r>
              <a:rPr lang="en-US" dirty="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4419601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id-ID" i="1" dirty="0" smtClean="0"/>
              <a:t>6</a:t>
            </a:r>
            <a:r>
              <a:rPr lang="en-US" i="1" dirty="0" smtClean="0"/>
              <a:t>). </a:t>
            </a:r>
            <a:r>
              <a:rPr lang="en-US" dirty="0" smtClean="0"/>
              <a:t>Research-based </a:t>
            </a:r>
            <a:r>
              <a:rPr lang="en-US" dirty="0"/>
              <a:t>learning (RBL) </a:t>
            </a:r>
          </a:p>
          <a:p>
            <a:pPr>
              <a:buNone/>
            </a:pPr>
            <a:r>
              <a:rPr lang="en-US" b="1" dirty="0" smtClean="0"/>
              <a:t>	</a:t>
            </a:r>
            <a:r>
              <a:rPr lang="en-US" b="1" dirty="0" err="1" smtClean="0"/>
              <a:t>Adalah</a:t>
            </a:r>
            <a:r>
              <a:rPr lang="en-US" dirty="0" smtClean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smtClean="0"/>
              <a:t>yang </a:t>
            </a:r>
            <a:r>
              <a:rPr lang="en-US" dirty="0" err="1"/>
              <a:t>mengintegrasikan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b="1" dirty="0" err="1" smtClean="0"/>
              <a:t>Tujuannya</a:t>
            </a:r>
            <a:r>
              <a:rPr lang="en-US" b="1" dirty="0" smtClean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dirty="0" err="1"/>
              <a:t>menciptakan</a:t>
            </a:r>
            <a:r>
              <a:rPr lang="en-US" dirty="0"/>
              <a:t>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/>
              <a:t> yang </a:t>
            </a:r>
            <a:r>
              <a:rPr lang="en-US" dirty="0" err="1"/>
              <a:t>mengarah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aktivitas</a:t>
            </a:r>
            <a:r>
              <a:rPr lang="en-US" dirty="0"/>
              <a:t> </a:t>
            </a:r>
            <a:r>
              <a:rPr lang="en-US" dirty="0" err="1"/>
              <a:t>analisis</a:t>
            </a:r>
            <a:r>
              <a:rPr lang="en-US" dirty="0"/>
              <a:t>, </a:t>
            </a:r>
            <a:r>
              <a:rPr lang="en-US" dirty="0" err="1"/>
              <a:t>sintesis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evaluasi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meningkatkan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dosen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asimilasi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aplikasi</a:t>
            </a:r>
            <a:r>
              <a:rPr lang="en-US" dirty="0"/>
              <a:t> </a:t>
            </a:r>
            <a:r>
              <a:rPr lang="en-US" dirty="0" err="1"/>
              <a:t>pengetahuan</a:t>
            </a:r>
            <a:r>
              <a:rPr lang="en-US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oraem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533400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i="1" dirty="0" smtClean="0"/>
              <a:t>8). Case-based </a:t>
            </a:r>
            <a:r>
              <a:rPr lang="en-US" i="1" dirty="0"/>
              <a:t>learning </a:t>
            </a:r>
            <a:r>
              <a:rPr lang="en-US" dirty="0"/>
              <a:t>(CBL) </a:t>
            </a:r>
          </a:p>
          <a:p>
            <a:pPr>
              <a:buNone/>
            </a:pPr>
            <a:r>
              <a:rPr lang="en-US" b="1" dirty="0" smtClean="0"/>
              <a:t>	</a:t>
            </a:r>
            <a:r>
              <a:rPr lang="en-US" b="1" dirty="0" err="1" smtClean="0"/>
              <a:t>Adalah</a:t>
            </a:r>
            <a:r>
              <a:rPr lang="en-US" b="1" dirty="0" smtClean="0"/>
              <a:t>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berbasis</a:t>
            </a:r>
            <a:r>
              <a:rPr lang="en-US" dirty="0"/>
              <a:t> </a:t>
            </a:r>
            <a:r>
              <a:rPr lang="en-US" dirty="0" err="1"/>
              <a:t>kasus</a:t>
            </a:r>
            <a:r>
              <a:rPr lang="en-US" dirty="0"/>
              <a:t>.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 </a:t>
            </a:r>
            <a:r>
              <a:rPr lang="en-US" dirty="0" err="1"/>
              <a:t>disediakan</a:t>
            </a:r>
            <a:r>
              <a:rPr lang="en-US" dirty="0"/>
              <a:t> </a:t>
            </a:r>
            <a:r>
              <a:rPr lang="en-US" dirty="0" err="1"/>
              <a:t>kasus</a:t>
            </a:r>
            <a:r>
              <a:rPr lang="en-US" dirty="0"/>
              <a:t> yang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simulasi</a:t>
            </a:r>
            <a:r>
              <a:rPr lang="en-US" dirty="0"/>
              <a:t> </a:t>
            </a:r>
            <a:r>
              <a:rPr lang="en-US" dirty="0" err="1"/>
              <a:t>bagi</a:t>
            </a:r>
            <a:r>
              <a:rPr lang="en-US" dirty="0"/>
              <a:t> </a:t>
            </a:r>
            <a:r>
              <a:rPr lang="en-US" dirty="0" err="1"/>
              <a:t>mereka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melatih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profesional</a:t>
            </a:r>
            <a:r>
              <a:rPr lang="en-US" dirty="0"/>
              <a:t> yang </a:t>
            </a:r>
            <a:r>
              <a:rPr lang="en-US" dirty="0" err="1"/>
              <a:t>sesungguhnya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b="1" dirty="0" err="1" smtClean="0"/>
              <a:t>Bertujuan</a:t>
            </a:r>
            <a:r>
              <a:rPr lang="en-US" b="1" dirty="0" smtClean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smtClean="0"/>
              <a:t>: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(</a:t>
            </a:r>
            <a:r>
              <a:rPr lang="en-US" dirty="0"/>
              <a:t>a) </a:t>
            </a:r>
            <a:r>
              <a:rPr lang="en-US" dirty="0" err="1"/>
              <a:t>melatih</a:t>
            </a:r>
            <a:r>
              <a:rPr lang="en-US" dirty="0"/>
              <a:t> </a:t>
            </a:r>
            <a:r>
              <a:rPr lang="id-ID" dirty="0" smtClean="0"/>
              <a:t>peserta didik</a:t>
            </a:r>
            <a:r>
              <a:rPr lang="en-US" dirty="0" smtClean="0"/>
              <a:t>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 smtClean="0"/>
              <a:t>kontekstual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/>
              <a:t>	(</a:t>
            </a:r>
            <a:r>
              <a:rPr lang="en-US" dirty="0"/>
              <a:t>b) </a:t>
            </a:r>
            <a:r>
              <a:rPr lang="en-US" dirty="0" err="1"/>
              <a:t>mengintegrasikan</a:t>
            </a:r>
            <a:r>
              <a:rPr lang="en-US" dirty="0"/>
              <a:t> prior knowledge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id-ID" dirty="0" smtClean="0"/>
              <a:t>    </a:t>
            </a:r>
          </a:p>
          <a:p>
            <a:pPr>
              <a:buNone/>
            </a:pPr>
            <a:r>
              <a:rPr lang="id-ID" dirty="0" smtClean="0"/>
              <a:t>           </a:t>
            </a:r>
            <a:r>
              <a:rPr lang="en-US" dirty="0" err="1" smtClean="0"/>
              <a:t>permasalahan</a:t>
            </a:r>
            <a:r>
              <a:rPr lang="en-US" dirty="0" smtClean="0"/>
              <a:t> </a:t>
            </a:r>
            <a:r>
              <a:rPr lang="en-US" dirty="0"/>
              <a:t>yang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kasus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id-ID" dirty="0" smtClean="0"/>
              <a:t> </a:t>
            </a:r>
          </a:p>
          <a:p>
            <a:pPr>
              <a:buNone/>
            </a:pPr>
            <a:r>
              <a:rPr lang="id-ID" dirty="0" smtClean="0"/>
              <a:t>           </a:t>
            </a:r>
            <a:r>
              <a:rPr lang="en-US" dirty="0" err="1" smtClean="0"/>
              <a:t>rangka</a:t>
            </a:r>
            <a:r>
              <a:rPr lang="en-US" dirty="0" smtClean="0"/>
              <a:t>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 err="1"/>
              <a:t>keputusan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endParaRPr lang="id-ID" dirty="0" smtClean="0"/>
          </a:p>
          <a:p>
            <a:pPr>
              <a:buNone/>
            </a:pPr>
            <a:r>
              <a:rPr lang="id-ID" dirty="0" smtClean="0"/>
              <a:t>           </a:t>
            </a:r>
            <a:r>
              <a:rPr lang="en-US" dirty="0" smtClean="0"/>
              <a:t>professional.</a:t>
            </a:r>
            <a:endParaRPr lang="en-US" dirty="0"/>
          </a:p>
          <a:p>
            <a:pPr>
              <a:buNone/>
            </a:pPr>
            <a:r>
              <a:rPr lang="en-US" dirty="0" smtClean="0"/>
              <a:t>	(c</a:t>
            </a:r>
            <a:r>
              <a:rPr lang="en-US" dirty="0"/>
              <a:t>) </a:t>
            </a:r>
            <a:r>
              <a:rPr lang="en-US" dirty="0" err="1"/>
              <a:t>mengenalkan</a:t>
            </a:r>
            <a:r>
              <a:rPr lang="en-US" dirty="0"/>
              <a:t> </a:t>
            </a:r>
            <a:r>
              <a:rPr lang="en-US" dirty="0" err="1" smtClean="0"/>
              <a:t>tata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/>
              <a:t>pemecahan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id-ID" dirty="0" smtClean="0"/>
              <a:t>   </a:t>
            </a:r>
          </a:p>
          <a:p>
            <a:pPr>
              <a:buNone/>
            </a:pPr>
            <a:r>
              <a:rPr lang="id-ID" dirty="0" smtClean="0"/>
              <a:t>          </a:t>
            </a:r>
            <a:r>
              <a:rPr lang="en-US" dirty="0" err="1" smtClean="0"/>
              <a:t>pengambilan</a:t>
            </a:r>
            <a:r>
              <a:rPr lang="en-US" dirty="0" smtClean="0"/>
              <a:t> </a:t>
            </a:r>
            <a:r>
              <a:rPr lang="en-US" dirty="0" err="1"/>
              <a:t>keputusan</a:t>
            </a:r>
            <a:r>
              <a:rPr lang="en-US" dirty="0"/>
              <a:t> yang </a:t>
            </a:r>
            <a:r>
              <a:rPr lang="en-US" dirty="0" err="1"/>
              <a:t>tepat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 smtClean="0"/>
              <a:t>rasional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ckground-13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7315200" cy="559276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i="1" dirty="0" smtClean="0"/>
              <a:t>9). Problem-Based </a:t>
            </a:r>
            <a:r>
              <a:rPr lang="en-US" i="1" dirty="0"/>
              <a:t>Learning </a:t>
            </a:r>
            <a:r>
              <a:rPr lang="en-US" dirty="0"/>
              <a:t>(PBL) </a:t>
            </a:r>
          </a:p>
          <a:p>
            <a:pPr>
              <a:buNone/>
            </a:pPr>
            <a:r>
              <a:rPr lang="en-US" b="1" dirty="0" smtClean="0"/>
              <a:t>	</a:t>
            </a:r>
            <a:r>
              <a:rPr lang="en-US" b="1" dirty="0" err="1" smtClean="0"/>
              <a:t>Adalah</a:t>
            </a:r>
            <a:r>
              <a:rPr lang="en-US" dirty="0" smtClean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mana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 </a:t>
            </a:r>
            <a:r>
              <a:rPr lang="en-US" dirty="0" err="1"/>
              <a:t>sejak</a:t>
            </a:r>
            <a:r>
              <a:rPr lang="en-US" dirty="0"/>
              <a:t> </a:t>
            </a:r>
            <a:r>
              <a:rPr lang="en-US" dirty="0" err="1"/>
              <a:t>awal</a:t>
            </a:r>
            <a:r>
              <a:rPr lang="en-US" dirty="0"/>
              <a:t> </a:t>
            </a:r>
            <a:r>
              <a:rPr lang="en-US" dirty="0" err="1"/>
              <a:t>dihadapkan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, 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diikuti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pencarian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yang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i="1" dirty="0"/>
              <a:t>student-centered</a:t>
            </a:r>
            <a:r>
              <a:rPr lang="en-US" i="1" dirty="0" smtClean="0"/>
              <a:t>.</a:t>
            </a:r>
          </a:p>
          <a:p>
            <a:pPr>
              <a:buNone/>
            </a:pPr>
            <a:r>
              <a:rPr lang="en-US" b="1" dirty="0" smtClean="0"/>
              <a:t>	</a:t>
            </a:r>
            <a:r>
              <a:rPr lang="en-US" b="1" dirty="0" err="1" smtClean="0"/>
              <a:t>Bertujuan</a:t>
            </a:r>
            <a:r>
              <a:rPr lang="en-US" b="1" dirty="0" smtClean="0"/>
              <a:t> </a:t>
            </a:r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materi</a:t>
            </a:r>
            <a:r>
              <a:rPr lang="en-US" dirty="0" smtClean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komunitas</a:t>
            </a:r>
            <a:r>
              <a:rPr lang="en-US" dirty="0"/>
              <a:t> </a:t>
            </a:r>
            <a:r>
              <a:rPr lang="en-US" dirty="0" err="1"/>
              <a:t>selalu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 smtClean="0"/>
              <a:t>konteks</a:t>
            </a:r>
            <a:r>
              <a:rPr lang="en-US" dirty="0" smtClean="0"/>
              <a:t>, </a:t>
            </a:r>
            <a:r>
              <a:rPr lang="en-US" dirty="0" err="1"/>
              <a:t>berpikir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, </a:t>
            </a:r>
            <a:r>
              <a:rPr lang="en-US" dirty="0" err="1" smtClean="0"/>
              <a:t>terampil</a:t>
            </a:r>
            <a:r>
              <a:rPr lang="en-US" dirty="0" smtClean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mencari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, </a:t>
            </a:r>
            <a:r>
              <a:rPr lang="en-US" dirty="0" err="1"/>
              <a:t>terampil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aktif</a:t>
            </a:r>
            <a:r>
              <a:rPr lang="en-US" dirty="0"/>
              <a:t> &amp; </a:t>
            </a:r>
            <a:r>
              <a:rPr lang="en-US" dirty="0" err="1"/>
              <a:t>mandiri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sepanjang</a:t>
            </a:r>
            <a:r>
              <a:rPr lang="en-US" dirty="0"/>
              <a:t> </a:t>
            </a:r>
            <a:r>
              <a:rPr lang="en-US" dirty="0" err="1" smtClean="0"/>
              <a:t>hayat</a:t>
            </a:r>
            <a:r>
              <a:rPr lang="en-US" dirty="0" smtClean="0"/>
              <a:t>,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/>
              <a:t>kerjasama</a:t>
            </a:r>
            <a:r>
              <a:rPr lang="en-US" dirty="0"/>
              <a:t>, </a:t>
            </a:r>
            <a:r>
              <a:rPr lang="en-US" dirty="0" err="1"/>
              <a:t>etika</a:t>
            </a:r>
            <a:r>
              <a:rPr lang="en-US" dirty="0"/>
              <a:t>, </a:t>
            </a:r>
            <a:r>
              <a:rPr lang="en-US" dirty="0" err="1"/>
              <a:t>ketrampilan</a:t>
            </a:r>
            <a:r>
              <a:rPr lang="en-US" dirty="0"/>
              <a:t> </a:t>
            </a:r>
            <a:r>
              <a:rPr lang="en-US" dirty="0" err="1"/>
              <a:t>antarpersonal</a:t>
            </a:r>
            <a:r>
              <a:rPr lang="en-US" dirty="0"/>
              <a:t>, </a:t>
            </a:r>
            <a:r>
              <a:rPr lang="en-US" dirty="0" err="1"/>
              <a:t>menghargai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 smtClean="0"/>
              <a:t>psikososial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05000" y="228600"/>
            <a:ext cx="5943600" cy="762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PERBEDAAN SCL DAN TCL</a:t>
            </a:r>
            <a:endParaRPr lang="en-US" sz="36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457200" y="1280160"/>
          <a:ext cx="8382000" cy="4897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91000"/>
                <a:gridCol w="419100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i="0" dirty="0">
                          <a:latin typeface="Times New Roman"/>
                          <a:ea typeface="Times New Roman"/>
                          <a:cs typeface="Times New Roman"/>
                        </a:rPr>
                        <a:t>STUDENT CENTER LEARNING (SCL)</a:t>
                      </a:r>
                      <a:endParaRPr lang="en-US" sz="1400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i="0" dirty="0">
                          <a:latin typeface="Times New Roman"/>
                          <a:ea typeface="Times New Roman"/>
                          <a:cs typeface="Times New Roman"/>
                        </a:rPr>
                        <a:t>TEACHER CENTER LEARNING (TCL)</a:t>
                      </a:r>
                      <a:endParaRPr lang="en-US" sz="1400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Berfokus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pada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id-ID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peserta didik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Berfokus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pada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id-ID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pendidik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i="0" dirty="0">
                          <a:latin typeface="Times New Roman"/>
                          <a:ea typeface="Times New Roman"/>
                          <a:cs typeface="Times New Roman"/>
                        </a:rPr>
                        <a:t>Two Way Traffic</a:t>
                      </a:r>
                      <a:endParaRPr lang="en-US" sz="1800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i="0" dirty="0">
                          <a:latin typeface="Times New Roman"/>
                          <a:ea typeface="Times New Roman"/>
                          <a:cs typeface="Times New Roman"/>
                        </a:rPr>
                        <a:t>One Way Traffic</a:t>
                      </a:r>
                      <a:endParaRPr lang="en-US" sz="1800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Pendidik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sebagai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fasilitator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mitra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pembelajaran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Peserta didik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diberi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id-ID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materi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oleh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id-ID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pendidik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Peserta didik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bertanggung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jawab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atas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pembelajarannya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menciptakan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kemitraan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antara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id-ID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peserta didik dan pendidik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latin typeface="Times New Roman"/>
                          <a:ea typeface="Times New Roman"/>
                          <a:cs typeface="Times New Roman"/>
                        </a:rPr>
                        <a:t>Mahasiswa</a:t>
                      </a:r>
                      <a:r>
                        <a:rPr lang="en-US" sz="1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Times New Roman"/>
                          <a:ea typeface="Times New Roman"/>
                          <a:cs typeface="Times New Roman"/>
                        </a:rPr>
                        <a:t>diberi</a:t>
                      </a:r>
                      <a:r>
                        <a:rPr lang="en-US" sz="1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Times New Roman"/>
                          <a:ea typeface="Times New Roman"/>
                          <a:cs typeface="Times New Roman"/>
                        </a:rPr>
                        <a:t>kuliah</a:t>
                      </a:r>
                      <a:r>
                        <a:rPr lang="en-US" sz="1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Times New Roman"/>
                          <a:ea typeface="Times New Roman"/>
                          <a:cs typeface="Times New Roman"/>
                        </a:rPr>
                        <a:t>oleh</a:t>
                      </a:r>
                      <a:r>
                        <a:rPr lang="en-US" sz="1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Times New Roman"/>
                          <a:ea typeface="Times New Roman"/>
                          <a:cs typeface="Times New Roman"/>
                        </a:rPr>
                        <a:t>dosen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Murid menentukan topik yang ingin dibahas</a:t>
                      </a:r>
                      <a:endParaRPr lang="en-US" sz="1400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Pendidik menentukan topik yang ingin dipelajari.</a:t>
                      </a:r>
                      <a:endParaRPr lang="en-US" sz="1400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Kelas bising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Kelas tenang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876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411568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Kelebihan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Kekurangan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1014825"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1) 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Sejumlah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besar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informasi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dapat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diberikan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dalam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waktu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singkat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1) 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Pengajar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mengendalikan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pengetahuan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sepenuhnya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tidak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ada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partisipasi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dari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pembelajar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en-US" dirty="0"/>
                    </a:p>
                  </a:txBody>
                  <a:tcPr/>
                </a:tc>
              </a:tr>
              <a:tr h="1014825"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2) 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Informasi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dapat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diberikan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sejumlah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besar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siswa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2) 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Terjadi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komunikasi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satu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arah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tidak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merangsang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siswa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mengemukakan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pendapatnya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0148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3) 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Pengajar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mengendalikan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sepenuhnya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organisasi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bahan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ajar,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irama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pembelajaran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3) 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Tidak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kondusif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terjadinya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critical thinking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/>
                </a:tc>
              </a:tr>
              <a:tr h="7103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4) 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Merupakan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mimbar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utama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bagi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pengajar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dengan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kualifikasi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pakar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4) 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Mendorong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pembelajaran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pasif</a:t>
                      </a:r>
                      <a:endParaRPr lang="en-US" dirty="0"/>
                    </a:p>
                  </a:txBody>
                  <a:tcPr/>
                </a:tc>
              </a:tr>
              <a:tr h="7103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5)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Metode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assessment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cepat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mudah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5) 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Suasana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tidak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optimal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pembelajaran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secara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aktif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mandiri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1219200" y="228600"/>
            <a:ext cx="6705600" cy="1219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KELEBIHAN DAN KEKURANGAN TCL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47800" y="228600"/>
            <a:ext cx="6400800" cy="1219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KELEBIHAN DAN KEKURANGAN SCL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9529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2400"/>
                <a:gridCol w="4267200"/>
              </a:tblGrid>
              <a:tr h="678417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 smtClean="0"/>
                        <a:t>Kelebihan</a:t>
                      </a:r>
                      <a:r>
                        <a:rPr lang="en-US" sz="3200" baseline="0" dirty="0" smtClean="0"/>
                        <a:t> </a:t>
                      </a:r>
                      <a:endParaRPr lang="en-US" sz="3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 smtClean="0"/>
                        <a:t>Kekurangan</a:t>
                      </a:r>
                      <a:r>
                        <a:rPr lang="en-US" sz="3200" dirty="0" smtClean="0"/>
                        <a:t> </a:t>
                      </a:r>
                      <a:endParaRPr lang="en-US" sz="3200" dirty="0"/>
                    </a:p>
                  </a:txBody>
                  <a:tcPr/>
                </a:tc>
              </a:tr>
              <a:tr h="761690">
                <a:tc>
                  <a:txBody>
                    <a:bodyPr/>
                    <a:lstStyle/>
                    <a:p>
                      <a:pPr algn="l"/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1)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Mengaktifkan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siswa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1)     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Sulit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diimplementasikan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pada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kelas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besar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en-US" dirty="0"/>
                    </a:p>
                  </a:txBody>
                  <a:tcPr/>
                </a:tc>
              </a:tr>
              <a:tr h="1170964">
                <a:tc>
                  <a:txBody>
                    <a:bodyPr/>
                    <a:lstStyle/>
                    <a:p>
                      <a:pPr algn="l"/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2) 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Mendorong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siswa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menguasai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pengetahuan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2)     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Memerlukan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waktu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lebih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banyak</a:t>
                      </a:r>
                      <a:endParaRPr lang="en-US" dirty="0"/>
                    </a:p>
                  </a:txBody>
                  <a:tcPr/>
                </a:tc>
              </a:tr>
              <a:tr h="1170964">
                <a:tc>
                  <a:txBody>
                    <a:bodyPr/>
                    <a:lstStyle/>
                    <a:p>
                      <a:pPr algn="l"/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3) 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Mengenalkan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hubungan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antara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pengetahuan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dunia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nyata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3)     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Tidak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efektif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semua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jenis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kurikulum</a:t>
                      </a:r>
                      <a:endParaRPr lang="en-US" dirty="0"/>
                    </a:p>
                  </a:txBody>
                  <a:tcPr/>
                </a:tc>
              </a:tr>
              <a:tr h="1170964">
                <a:tc>
                  <a:txBody>
                    <a:bodyPr/>
                    <a:lstStyle/>
                    <a:p>
                      <a:pPr algn="l"/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4) 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Mendorong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pembelajaran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secara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aktif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berpikir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kritis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4)     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Tidak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cocok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id-ID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peserta didik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tidak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terbiasa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aktif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mandiri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demokratis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433</Words>
  <Application>Microsoft Office PowerPoint</Application>
  <PresentationFormat>On-screen Show (4:3)</PresentationFormat>
  <Paragraphs>96</Paragraphs>
  <Slides>16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DIDIK</dc:creator>
  <cp:lastModifiedBy>Windows User</cp:lastModifiedBy>
  <cp:revision>30</cp:revision>
  <dcterms:created xsi:type="dcterms:W3CDTF">2016-09-21T04:34:30Z</dcterms:created>
  <dcterms:modified xsi:type="dcterms:W3CDTF">2017-10-29T18:11:00Z</dcterms:modified>
</cp:coreProperties>
</file>