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2"/>
  </p:notesMasterIdLst>
  <p:sldIdLst>
    <p:sldId id="257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347" r:id="rId48"/>
    <p:sldId id="348" r:id="rId49"/>
    <p:sldId id="349" r:id="rId50"/>
    <p:sldId id="350" r:id="rId51"/>
    <p:sldId id="351" r:id="rId52"/>
    <p:sldId id="352" r:id="rId53"/>
    <p:sldId id="353" r:id="rId54"/>
    <p:sldId id="354" r:id="rId55"/>
    <p:sldId id="355" r:id="rId56"/>
    <p:sldId id="356" r:id="rId57"/>
    <p:sldId id="357" r:id="rId58"/>
    <p:sldId id="358" r:id="rId59"/>
    <p:sldId id="359" r:id="rId60"/>
    <p:sldId id="360" r:id="rId61"/>
    <p:sldId id="361" r:id="rId62"/>
    <p:sldId id="362" r:id="rId63"/>
    <p:sldId id="363" r:id="rId64"/>
    <p:sldId id="364" r:id="rId65"/>
    <p:sldId id="365" r:id="rId66"/>
    <p:sldId id="366" r:id="rId67"/>
    <p:sldId id="367" r:id="rId68"/>
    <p:sldId id="368" r:id="rId69"/>
    <p:sldId id="369" r:id="rId70"/>
    <p:sldId id="370" r:id="rId7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E578B-C796-4C74-A1F0-DB532DA5D1FB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D2B72-1068-415A-A6FA-6CBDAA5D3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344F1-B874-49F1-B3FF-EB104E30BA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05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8.w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1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2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3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4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6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1421" y="1773570"/>
            <a:ext cx="4344162" cy="28597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738215" y="4775250"/>
            <a:ext cx="7110573" cy="33470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  <a:spcBef>
                <a:spcPts val="110"/>
              </a:spcBef>
            </a:pPr>
            <a:r>
              <a:rPr sz="2000" b="1" i="1" spc="-100" dirty="0" smtClean="0">
                <a:solidFill>
                  <a:srgbClr val="17375E"/>
                </a:solidFill>
                <a:latin typeface="Arial Black"/>
                <a:cs typeface="Arial Black"/>
              </a:rPr>
              <a:t>PEMBEBANAN</a:t>
            </a:r>
            <a:r>
              <a:rPr lang="en-US" sz="2000" b="1" i="1" spc="-100" dirty="0" smtClean="0">
                <a:solidFill>
                  <a:srgbClr val="17375E"/>
                </a:solidFill>
                <a:latin typeface="Arial Black"/>
                <a:cs typeface="Arial Black"/>
              </a:rPr>
              <a:t> PADA STRUKTUR JALAN REL</a:t>
            </a:r>
            <a:endParaRPr sz="20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90375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24113" y="1628776"/>
            <a:ext cx="77978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d-ID" sz="2400" dirty="0">
                <a:latin typeface="Arial" charset="0"/>
              </a:rPr>
              <a:t>Fungsi perhitungan pembebanan pada rel:</a:t>
            </a:r>
          </a:p>
          <a:p>
            <a:pPr eaLnBrk="1" hangingPunct="1">
              <a:defRPr/>
            </a:pPr>
            <a:endParaRPr lang="id-ID" sz="2400" dirty="0">
              <a:latin typeface="Arial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id-ID" sz="2400" dirty="0">
                <a:latin typeface="Arial" charset="0"/>
              </a:rPr>
              <a:t>Mengetahui beban aktual operasional yang bekerja</a:t>
            </a:r>
          </a:p>
          <a:p>
            <a:pPr eaLnBrk="1" hangingPunct="1">
              <a:defRPr/>
            </a:pPr>
            <a:endParaRPr lang="id-ID" sz="2400" dirty="0">
              <a:latin typeface="Arial" charset="0"/>
            </a:endParaRPr>
          </a:p>
          <a:p>
            <a:pPr marL="342900" indent="-342900">
              <a:buFontTx/>
              <a:buChar char="-"/>
              <a:defRPr/>
            </a:pPr>
            <a:r>
              <a:rPr lang="id-ID" sz="2400" dirty="0">
                <a:latin typeface="Arial" charset="0"/>
              </a:rPr>
              <a:t>Mengetahui besarnya distribusi beban pada struktur jalan rel dari bagian atas hingga pada bagian bawah (badan jalan kereta api)</a:t>
            </a:r>
          </a:p>
          <a:p>
            <a:pPr marL="342900" indent="-342900">
              <a:buFontTx/>
              <a:buChar char="-"/>
              <a:defRPr/>
            </a:pPr>
            <a:endParaRPr lang="id-ID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22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9219" name="Rectangle 3"/>
          <p:cNvSpPr txBox="1">
            <a:spLocks noChangeArrowheads="1"/>
          </p:cNvSpPr>
          <p:nvPr/>
        </p:nvSpPr>
        <p:spPr bwMode="auto">
          <a:xfrm>
            <a:off x="1981200" y="1600201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	</a:t>
            </a:r>
            <a:r>
              <a:rPr lang="id-ID" altLang="en-US" sz="2400">
                <a:latin typeface="Arial" panose="020B0604020202020204" pitchFamily="34" charset="0"/>
              </a:rPr>
              <a:t>Untuk pembebanan pada rel, referensi beban yang digunakan dalam perhitungan adalah: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id-ID" altLang="en-U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id-ID" altLang="en-US" sz="2400">
                <a:latin typeface="Arial" panose="020B0604020202020204" pitchFamily="34" charset="0"/>
              </a:rPr>
              <a:t>	- beban gandar (Pg) dan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endParaRPr lang="id-ID" altLang="en-US" sz="240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id-ID" altLang="en-US" sz="2400">
                <a:latin typeface="Arial" panose="020B0604020202020204" pitchFamily="34" charset="0"/>
              </a:rPr>
              <a:t>	- beban roda (Pr)</a:t>
            </a: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73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Backup\FILE KULIAH\file jka\Railroad Properties\struktur jalan 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6" y="1928814"/>
            <a:ext cx="84423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10244" name="TextBox 4"/>
          <p:cNvSpPr txBox="1">
            <a:spLocks noChangeArrowheads="1"/>
          </p:cNvSpPr>
          <p:nvPr/>
        </p:nvSpPr>
        <p:spPr bwMode="auto">
          <a:xfrm>
            <a:off x="3000375" y="5486400"/>
            <a:ext cx="7029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Skema pembebanan pada struktur jalan kereta api</a:t>
            </a:r>
          </a:p>
        </p:txBody>
      </p:sp>
    </p:spTree>
    <p:extLst>
      <p:ext uri="{BB962C8B-B14F-4D97-AF65-F5344CB8AC3E}">
        <p14:creationId xmlns:p14="http://schemas.microsoft.com/office/powerpoint/2010/main" val="252439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Backup\FILE GRAFIS\File gambar pendukung\Guru-Rel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295401"/>
            <a:ext cx="749935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4"/>
          <p:cNvSpPr txBox="1">
            <a:spLocks noChangeArrowheads="1"/>
          </p:cNvSpPr>
          <p:nvPr/>
        </p:nvSpPr>
        <p:spPr bwMode="auto">
          <a:xfrm>
            <a:off x="3452814" y="5486400"/>
            <a:ext cx="6072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Distribusi gaya pada struktur jalan kereta api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92313" y="188913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</a:t>
            </a:r>
          </a:p>
        </p:txBody>
      </p:sp>
    </p:spTree>
    <p:extLst>
      <p:ext uri="{BB962C8B-B14F-4D97-AF65-F5344CB8AC3E}">
        <p14:creationId xmlns:p14="http://schemas.microsoft.com/office/powerpoint/2010/main" val="35516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88913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1196975"/>
            <a:ext cx="5586412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83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133600" y="1066800"/>
            <a:ext cx="7848600" cy="4191000"/>
          </a:xfrm>
          <a:prstGeom prst="rect">
            <a:avLst/>
          </a:prstGeom>
        </p:spPr>
        <p:txBody>
          <a:bodyPr/>
          <a:lstStyle/>
          <a:p>
            <a:pPr marL="609600" indent="-6096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Beban yang bekerja pada struktur jalan rel :</a:t>
            </a:r>
          </a:p>
          <a:p>
            <a:pPr marL="609600" indent="-609600">
              <a:spcBef>
                <a:spcPct val="20000"/>
              </a:spcBef>
              <a:defRPr/>
            </a:pPr>
            <a:endParaRPr lang="id-ID" sz="2000" dirty="0">
              <a:cs typeface="Arial" panose="020B0604020202020204" pitchFamily="34" charset="0"/>
            </a:endParaRPr>
          </a:p>
          <a:p>
            <a:pPr marL="609600" indent="-609600">
              <a:spcBef>
                <a:spcPct val="20000"/>
              </a:spcBef>
              <a:buFontTx/>
              <a:buAutoNum type="arabicPeriod"/>
              <a:defRPr/>
            </a:pPr>
            <a:r>
              <a:rPr lang="id-ID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Gaya Vertikal,</a:t>
            </a:r>
          </a:p>
          <a:p>
            <a:pPr marL="609600" indent="-6096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	Gaya ini adalah </a:t>
            </a:r>
            <a:r>
              <a:rPr lang="id-ID" sz="2000" i="1" dirty="0">
                <a:cs typeface="Arial" panose="020B0604020202020204" pitchFamily="34" charset="0"/>
              </a:rPr>
              <a:t>gaya dominan yang menyebabkan defleksi vertikal</a:t>
            </a:r>
            <a:r>
              <a:rPr lang="id-ID" sz="2000" dirty="0">
                <a:cs typeface="Arial" panose="020B0604020202020204" pitchFamily="34" charset="0"/>
              </a:rPr>
              <a:t>.  Beban vertikal yang dihasilkan dari : Gaya Lokomotif, Gaya Kereta, Gaya Gerbong.  Beban vertikal diperhitungkan berdasarkan beban gandarnya.</a:t>
            </a:r>
            <a:endParaRPr lang="en-US" sz="2000" dirty="0">
              <a:cs typeface="Arial" panose="020B0604020202020204" pitchFamily="34" charset="0"/>
            </a:endParaRPr>
          </a:p>
          <a:p>
            <a:pPr marL="609600" indent="-609600">
              <a:spcBef>
                <a:spcPct val="20000"/>
              </a:spcBef>
              <a:defRPr/>
            </a:pPr>
            <a:endParaRPr lang="id-ID" sz="2000" dirty="0">
              <a:cs typeface="Arial" panose="020B0604020202020204" pitchFamily="34" charset="0"/>
            </a:endParaRPr>
          </a:p>
          <a:p>
            <a:pPr marL="609600" indent="-609600">
              <a:spcBef>
                <a:spcPct val="20000"/>
              </a:spcBef>
              <a:buFontTx/>
              <a:buAutoNum type="arabicPeriod" startAt="2"/>
              <a:defRPr/>
            </a:pPr>
            <a:r>
              <a:rPr lang="id-ID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Faktor Dinamis,</a:t>
            </a:r>
          </a:p>
          <a:p>
            <a:pPr marL="609600" indent="-6096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	Faktor dinamis disebabkan oleh getaran-getaran pada kereta, akibat beban angin dan kondisi geometrik jalan.  Untuk mentransformasikan gaya statis ke dinamis digunakan formulasi TALBOT. </a:t>
            </a:r>
          </a:p>
        </p:txBody>
      </p:sp>
    </p:spTree>
    <p:extLst>
      <p:ext uri="{BB962C8B-B14F-4D97-AF65-F5344CB8AC3E}">
        <p14:creationId xmlns:p14="http://schemas.microsoft.com/office/powerpoint/2010/main" val="159858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711450" y="836614"/>
            <a:ext cx="76200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Formulasi TALBOT 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Ip  =  1 + 0,01 (           - 5)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 i="1">
                <a:latin typeface="Arial" panose="020B0604020202020204" pitchFamily="34" charset="0"/>
                <a:cs typeface="Arial" panose="020B0604020202020204" pitchFamily="34" charset="0"/>
              </a:rPr>
              <a:t>dimana</a:t>
            </a: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,  V = kecepatan kereta api (km/jam)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Beban dinamis (Pd) diperoleh dari perkalian faktor dinamis terhadap beban statis (Ps) yang diperhitungkan.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Pd  =  Ps × Ip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4511676" y="1341438"/>
          <a:ext cx="7604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3" imgW="380835" imgH="418918" progId="Equation.3">
                  <p:embed/>
                </p:oleObj>
              </mc:Choice>
              <mc:Fallback>
                <p:oleObj name="Equation" r:id="rId3" imgW="380835" imgH="418918" progId="Equation.3">
                  <p:embed/>
                  <p:pic>
                    <p:nvPicPr>
                      <p:cNvPr id="921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676" y="1341438"/>
                        <a:ext cx="76041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774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438400" y="914400"/>
            <a:ext cx="7772400" cy="3352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3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.  </a:t>
            </a:r>
            <a:r>
              <a:rPr lang="id-ID" sz="2000" b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Gaya Transversal/Lateral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 	Gaya ini disebabkan oleh gaya sentrifugal, </a:t>
            </a:r>
            <a:r>
              <a:rPr lang="id-ID" sz="2000" i="1" dirty="0">
                <a:cs typeface="Arial" panose="020B0604020202020204" pitchFamily="34" charset="0"/>
              </a:rPr>
              <a:t>snake</a:t>
            </a:r>
            <a:r>
              <a:rPr lang="id-ID" sz="2000" dirty="0">
                <a:cs typeface="Arial" panose="020B0604020202020204" pitchFamily="34" charset="0"/>
              </a:rPr>
              <a:t> </a:t>
            </a:r>
            <a:r>
              <a:rPr lang="id-ID" sz="2000" i="1" dirty="0">
                <a:cs typeface="Arial" panose="020B0604020202020204" pitchFamily="34" charset="0"/>
              </a:rPr>
              <a:t>motion</a:t>
            </a:r>
            <a:r>
              <a:rPr lang="id-ID" sz="2000" dirty="0">
                <a:cs typeface="Arial" panose="020B0604020202020204" pitchFamily="34" charset="0"/>
              </a:rPr>
              <a:t> dan ketidakrataan geometrik jalan rel yang bekerja pada titik yang tidak sama dengan gaya vertikal.  Gaya ini dapat menyebabkan tercabutnya penambat rel dan anjoknya kereta api (</a:t>
            </a:r>
            <a:r>
              <a:rPr lang="id-ID" sz="2000" i="1" dirty="0">
                <a:cs typeface="Arial" panose="020B0604020202020204" pitchFamily="34" charset="0"/>
              </a:rPr>
              <a:t>derailment</a:t>
            </a:r>
            <a:r>
              <a:rPr lang="id-ID" sz="2000" dirty="0">
                <a:cs typeface="Arial" panose="020B0604020202020204" pitchFamily="34" charset="0"/>
              </a:rPr>
              <a:t>).  Besarnya gaya lateral dibatasi sebagai berikut :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id-ID" sz="2000" dirty="0">
                <a:cs typeface="Arial" panose="020B0604020202020204" pitchFamily="34" charset="0"/>
              </a:rPr>
              <a:t>	P</a:t>
            </a:r>
            <a:r>
              <a:rPr lang="id-ID" sz="2000" baseline="-25000" dirty="0">
                <a:cs typeface="Arial" panose="020B0604020202020204" pitchFamily="34" charset="0"/>
              </a:rPr>
              <a:t>lateral</a:t>
            </a:r>
            <a:r>
              <a:rPr lang="id-ID" sz="2000" dirty="0">
                <a:cs typeface="Arial" panose="020B0604020202020204" pitchFamily="34" charset="0"/>
              </a:rPr>
              <a:t> / P </a:t>
            </a:r>
            <a:r>
              <a:rPr lang="id-ID" sz="2000" baseline="-25000" dirty="0">
                <a:cs typeface="Arial" panose="020B0604020202020204" pitchFamily="34" charset="0"/>
              </a:rPr>
              <a:t>vertikal</a:t>
            </a:r>
            <a:r>
              <a:rPr lang="id-ID" sz="2000" dirty="0">
                <a:cs typeface="Arial" panose="020B0604020202020204" pitchFamily="34" charset="0"/>
              </a:rPr>
              <a:t> &lt; 1,2  atau 0,75 (kondisi aus)</a:t>
            </a:r>
          </a:p>
        </p:txBody>
      </p:sp>
      <p:pic>
        <p:nvPicPr>
          <p:cNvPr id="3" name="Picture 4" descr="Gaya Re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07"/>
          <a:stretch>
            <a:fillRect/>
          </a:stretch>
        </p:blipFill>
        <p:spPr bwMode="auto">
          <a:xfrm>
            <a:off x="3200401" y="3578226"/>
            <a:ext cx="6005513" cy="251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736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09800" y="1143001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SzTx/>
              <a:buFontTx/>
              <a:buAutoNum type="arabicPeriod" startAt="4"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Gaya Longitudinal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</a:rPr>
              <a:t> (N)</a:t>
            </a: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Gaya ini diakibatkan oleh perubahan suhu pada rel (</a:t>
            </a:r>
            <a:r>
              <a:rPr lang="id-ID" altLang="en-US" sz="2000" i="1">
                <a:latin typeface="Arial" panose="020B0604020202020204" pitchFamily="34" charset="0"/>
                <a:cs typeface="Arial" panose="020B0604020202020204" pitchFamily="34" charset="0"/>
              </a:rPr>
              <a:t>thermal stress</a:t>
            </a: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Gaya longitudinal ini diperhitungkan dalam analisis pembebanan pada rel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Gaya longitudinal juga merupakan gaya adhesi (akibat gesekan roda dan kepala rel) dan gaya pengereman.</a:t>
            </a:r>
          </a:p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6503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8"/>
            <a:ext cx="8043863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0066FF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en-US" sz="1600" dirty="0"/>
              <a:t>	</a:t>
            </a:r>
            <a:r>
              <a:rPr lang="id-ID" sz="2400" dirty="0"/>
              <a:t>Bentuk dan sifat beban :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en-US" sz="2400" dirty="0"/>
              <a:t>1.    </a:t>
            </a:r>
            <a:r>
              <a:rPr lang="id-ID" sz="2400" dirty="0"/>
              <a:t>Beban statis rel, akibat : 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beban vertikal (beban pada sistem pergerakan kereta api yaitu pada gandar dan pada roda kereta api)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endParaRPr lang="id-ID" sz="2400" dirty="0"/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2.   Beban dinamis rel, akibat :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gaya sentrifugal kereta api pada tikungan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gaya pada perpindahan jalur lintasan kereta api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sz="2400" dirty="0"/>
              <a:t>	- beban angin arah melintang (transversal) pada kereta api saat pergerakan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dirty="0"/>
              <a:t>	</a:t>
            </a:r>
          </a:p>
          <a:p>
            <a:pPr marL="609600" indent="-609600">
              <a:lnSpc>
                <a:spcPct val="80000"/>
              </a:lnSpc>
              <a:buNone/>
              <a:defRPr/>
            </a:pPr>
            <a:r>
              <a:rPr lang="id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28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566988" y="274639"/>
            <a:ext cx="7777162" cy="7778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dirty="0">
                <a:solidFill>
                  <a:srgbClr val="FFC000"/>
                </a:solidFill>
                <a:latin typeface="+mn-lt"/>
              </a:rPr>
              <a:t>   PEMBEBANAN PADA JALAN KERETA API (REL)</a:t>
            </a:r>
          </a:p>
        </p:txBody>
      </p:sp>
      <p:sp>
        <p:nvSpPr>
          <p:cNvPr id="12291" name="Rectangle 3"/>
          <p:cNvSpPr txBox="1">
            <a:spLocks noChangeArrowheads="1"/>
          </p:cNvSpPr>
          <p:nvPr/>
        </p:nvSpPr>
        <p:spPr bwMode="auto">
          <a:xfrm>
            <a:off x="2841625" y="1174751"/>
            <a:ext cx="7467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en-US" sz="24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id-ID" sz="2400" dirty="0"/>
              <a:t>Penyebab lain terjadinya gaya vertikal pada rel: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id-ID" sz="2400" dirty="0"/>
          </a:p>
          <a:p>
            <a:pPr marL="457200" indent="-457200"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2400" dirty="0"/>
              <a:t>a. </a:t>
            </a:r>
            <a:r>
              <a:rPr lang="id-ID" sz="2400" dirty="0"/>
              <a:t>Kelebihan beban dinamik yang disebabkan oleh</a:t>
            </a:r>
            <a:r>
              <a:rPr lang="en-US" sz="2400" dirty="0"/>
              <a:t> </a:t>
            </a:r>
            <a:r>
              <a:rPr lang="id-ID" sz="2400" dirty="0"/>
              <a:t>kontak antara roda kereta api dan rel yang tidak beraturan karena kerusakan permukaan rel (corrugation) dan aus pada permukaan roda kereta api (flats)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buFontTx/>
              <a:buChar char="-"/>
              <a:defRPr/>
            </a:pPr>
            <a:endParaRPr lang="id-ID" sz="2400" dirty="0"/>
          </a:p>
          <a:p>
            <a:pPr marL="457200" indent="-457200"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2400" dirty="0"/>
              <a:t>b.  </a:t>
            </a:r>
            <a:r>
              <a:rPr lang="id-ID" sz="2400" dirty="0"/>
              <a:t>Kerusakan pada pelurus atau penyearah</a:t>
            </a:r>
            <a:r>
              <a:rPr lang="en-US" sz="2400" dirty="0"/>
              <a:t> </a:t>
            </a:r>
            <a:r>
              <a:rPr lang="id-ID" sz="2400" dirty="0"/>
              <a:t>sambungan rel (pada sistem wesel)	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id-ID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674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erhitungan Rel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692150"/>
            <a:ext cx="76136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267200" y="4038601"/>
            <a:ext cx="46482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Q  :  Beban Roda per Rel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Y  :  Beban Lateral per Rel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T  :  Beban Longitudinal per Rel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N  :  Beban akibat Suhu</a:t>
            </a:r>
          </a:p>
        </p:txBody>
      </p:sp>
    </p:spTree>
    <p:extLst>
      <p:ext uri="{BB962C8B-B14F-4D97-AF65-F5344CB8AC3E}">
        <p14:creationId xmlns:p14="http://schemas.microsoft.com/office/powerpoint/2010/main" val="258923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81201" y="274638"/>
            <a:ext cx="8043863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>
                <a:solidFill>
                  <a:srgbClr val="0066FF"/>
                </a:solidFill>
                <a:latin typeface="+mn-lt"/>
              </a:rPr>
              <a:t>PEMBEBANAN PADA JALAN KERETA API (REL)</a:t>
            </a:r>
            <a:endParaRPr lang="en-US" sz="2800" dirty="0">
              <a:solidFill>
                <a:srgbClr val="0066FF"/>
              </a:solidFill>
              <a:latin typeface="+mn-lt"/>
            </a:endParaRPr>
          </a:p>
        </p:txBody>
      </p:sp>
      <p:sp>
        <p:nvSpPr>
          <p:cNvPr id="20483" name="TextBox 4"/>
          <p:cNvSpPr txBox="1">
            <a:spLocks noChangeArrowheads="1"/>
          </p:cNvSpPr>
          <p:nvPr/>
        </p:nvSpPr>
        <p:spPr bwMode="auto">
          <a:xfrm>
            <a:off x="3359150" y="6308725"/>
            <a:ext cx="568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1800">
                <a:latin typeface="Arial" panose="020B0604020202020204" pitchFamily="34" charset="0"/>
              </a:rPr>
              <a:t>Analisa gaya pada kereta saat bergerak di tikungan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1004889"/>
            <a:ext cx="4757738" cy="508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0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1470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C000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None/>
              <a:defRPr/>
            </a:pPr>
            <a:r>
              <a:rPr lang="en-US" dirty="0" smtClean="0"/>
              <a:t>	</a:t>
            </a:r>
            <a:r>
              <a:rPr lang="id-ID" sz="2400" dirty="0"/>
              <a:t>Penjelasan tentang gaya vertikal pada rel :</a:t>
            </a:r>
          </a:p>
          <a:p>
            <a:pPr marL="571500" indent="-571500">
              <a:buNone/>
              <a:defRPr/>
            </a:pPr>
            <a:r>
              <a:rPr lang="en-US" sz="2400" dirty="0"/>
              <a:t>1.    </a:t>
            </a:r>
            <a:r>
              <a:rPr lang="id-ID" sz="2400" dirty="0"/>
              <a:t>Beban atau gaya vertikal yang diterima oleh rel berasal dari beban gandar dan roda pada lokomotif dan gerbong.</a:t>
            </a:r>
          </a:p>
          <a:p>
            <a:pPr marL="609600" indent="-609600">
              <a:buNone/>
              <a:defRPr/>
            </a:pPr>
            <a:r>
              <a:rPr lang="id-ID" dirty="0" smtClean="0"/>
              <a:t>	</a:t>
            </a:r>
            <a:r>
              <a:rPr lang="id-ID" sz="2400" dirty="0"/>
              <a:t>Untuk lokomotif, ada dua jenis lokomotif standar yang digunakan oleh PT. KAI, yaitu lokomotif jenis BB dan CC. Lokomotif BB mempunyai 2 </a:t>
            </a:r>
            <a:r>
              <a:rPr lang="id-ID" sz="2400" i="1" dirty="0"/>
              <a:t>bogie</a:t>
            </a:r>
            <a:r>
              <a:rPr lang="id-ID" sz="2400" dirty="0"/>
              <a:t> yang terdiri atas 2 gandar sedangkan lokomotif CC </a:t>
            </a:r>
            <a:r>
              <a:rPr lang="en-US" sz="2400" dirty="0"/>
              <a:t>(</a:t>
            </a:r>
            <a:r>
              <a:rPr lang="id-ID" sz="2400" dirty="0"/>
              <a:t>tipe 201 dan 203)</a:t>
            </a:r>
            <a:r>
              <a:rPr lang="en-US" sz="2400" dirty="0"/>
              <a:t> </a:t>
            </a:r>
            <a:r>
              <a:rPr lang="id-ID" sz="2400" dirty="0"/>
              <a:t>mempunyai 2 </a:t>
            </a:r>
            <a:r>
              <a:rPr lang="id-ID" sz="2400" i="1" dirty="0"/>
              <a:t>bogie</a:t>
            </a:r>
            <a:r>
              <a:rPr lang="id-ID" sz="2400" dirty="0"/>
              <a:t> yang terdiri atas 3 gandar</a:t>
            </a:r>
            <a:endParaRPr lang="id-ID" dirty="0" smtClean="0"/>
          </a:p>
        </p:txBody>
      </p:sp>
    </p:spTree>
    <p:extLst>
      <p:ext uri="{BB962C8B-B14F-4D97-AF65-F5344CB8AC3E}">
        <p14:creationId xmlns:p14="http://schemas.microsoft.com/office/powerpoint/2010/main" val="301561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 txBox="1">
            <a:spLocks/>
          </p:cNvSpPr>
          <p:nvPr/>
        </p:nvSpPr>
        <p:spPr bwMode="auto">
          <a:xfrm>
            <a:off x="2135188" y="1600200"/>
            <a:ext cx="82296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82575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639763" indent="-236538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885825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096963" indent="-173038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1296988" indent="-182563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17541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2113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26685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125788" indent="-182563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Pada lokomotif tipe BB artinya beban lokomotif ditumpu oleh 2 bogie, yang masing-masing bogie terdiri 2 gandar dan satu gandar terdiri dari dua roda</a:t>
            </a:r>
          </a:p>
          <a:p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Pada lokomotif tipe CC artinya beban lokomotif ditumpu oleh 2 bogie, masing-masing bogie terdiri 3 gandar, dan masing-masing gandar terdiri 2 roda  </a:t>
            </a:r>
          </a:p>
        </p:txBody>
      </p:sp>
    </p:spTree>
    <p:extLst>
      <p:ext uri="{BB962C8B-B14F-4D97-AF65-F5344CB8AC3E}">
        <p14:creationId xmlns:p14="http://schemas.microsoft.com/office/powerpoint/2010/main" val="1396353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781300"/>
            <a:ext cx="8701088" cy="2293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92313" y="260350"/>
            <a:ext cx="8115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>
                <a:latin typeface="+mn-lt"/>
              </a:rPr>
              <a:t>PEMBEBANAN PADA JALAN KERETA API (REL) </a:t>
            </a:r>
            <a:r>
              <a:rPr lang="id-ID" sz="2800" dirty="0">
                <a:latin typeface="+mn-lt"/>
              </a:rPr>
              <a:t>Tipe Lokomotif BB</a:t>
            </a:r>
            <a:r>
              <a:rPr lang="en-US" sz="28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46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12950" y="260350"/>
            <a:ext cx="81153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chemeClr val="tx1"/>
                </a:solidFill>
                <a:latin typeface="+mn-lt"/>
              </a:rPr>
              <a:t>Tipe Lokomotif BB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pic>
        <p:nvPicPr>
          <p:cNvPr id="24579" name="Picture 4" descr="D:\File Desktop\File Hunting\DSC014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1628776"/>
            <a:ext cx="7704137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9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74638"/>
            <a:ext cx="885825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 –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Bogie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2 </a:t>
            </a:r>
            <a:r>
              <a:rPr lang="id-ID" sz="2800" dirty="0">
                <a:solidFill>
                  <a:schemeClr val="tx1"/>
                </a:solidFill>
                <a:latin typeface="+mn-lt"/>
              </a:rPr>
              <a:t>gandar</a:t>
            </a:r>
          </a:p>
        </p:txBody>
      </p:sp>
      <p:pic>
        <p:nvPicPr>
          <p:cNvPr id="25603" name="Picture 4" descr="D:\Backup\FILE KULIAH\file jka\Railroad Properties\tb-398-bogi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8076" y="1714500"/>
            <a:ext cx="7019925" cy="4643438"/>
          </a:xfrm>
          <a:noFill/>
        </p:spPr>
      </p:pic>
    </p:spTree>
    <p:extLst>
      <p:ext uri="{BB962C8B-B14F-4D97-AF65-F5344CB8AC3E}">
        <p14:creationId xmlns:p14="http://schemas.microsoft.com/office/powerpoint/2010/main" val="356095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450" y="115888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0000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927350" y="1196975"/>
            <a:ext cx="7499350" cy="4800600"/>
          </a:xfrm>
        </p:spPr>
        <p:txBody>
          <a:bodyPr>
            <a:normAutofit fontScale="92500" lnSpcReduction="10000"/>
          </a:bodyPr>
          <a:lstStyle/>
          <a:p>
            <a:pPr marL="609600" indent="-609600">
              <a:buNone/>
              <a:defRPr/>
            </a:pPr>
            <a:r>
              <a:rPr lang="en-US" sz="2400" dirty="0"/>
              <a:t>	</a:t>
            </a:r>
            <a:r>
              <a:rPr lang="id-ID" sz="2400" dirty="0"/>
              <a:t>Perhitungan beban gandar (</a:t>
            </a:r>
            <a:r>
              <a:rPr lang="id-ID" sz="2400" i="1" dirty="0"/>
              <a:t>axle load</a:t>
            </a:r>
            <a:r>
              <a:rPr lang="id-ID" sz="2400" dirty="0"/>
              <a:t>) dan beban roda pada</a:t>
            </a:r>
            <a:r>
              <a:rPr lang="en-US" sz="2400" dirty="0"/>
              <a:t> </a:t>
            </a:r>
            <a:r>
              <a:rPr lang="id-ID" sz="2400" dirty="0"/>
              <a:t>masing-masing jenis lokomotif dapat dijelaskan sebagai berikut :</a:t>
            </a:r>
          </a:p>
          <a:p>
            <a:pPr marL="571500" indent="-571500">
              <a:buFont typeface="Wingdings 2" panose="05020102010507070707" pitchFamily="18" charset="2"/>
              <a:buAutoNum type="arabicPeriod"/>
              <a:defRPr/>
            </a:pPr>
            <a:r>
              <a:rPr lang="id-ID" sz="2400" b="1" dirty="0"/>
              <a:t>Lokomotif BB, </a:t>
            </a:r>
            <a:r>
              <a:rPr lang="en-US" sz="2400" b="1" dirty="0"/>
              <a:t> </a:t>
            </a:r>
            <a:r>
              <a:rPr lang="id-ID" sz="2400" b="1" dirty="0"/>
              <a:t>artinya beban lokomotif ditumpu oleh 2 bogie, yang masing-masing bogie terdiri dari 2 gandar dan satu gandar terdiri dari 2 roda</a:t>
            </a:r>
          </a:p>
          <a:p>
            <a:pPr marL="0" indent="0">
              <a:buNone/>
              <a:defRPr/>
            </a:pPr>
            <a:r>
              <a:rPr lang="en-US" sz="2400" b="1" dirty="0"/>
              <a:t>	</a:t>
            </a:r>
            <a:r>
              <a:rPr lang="id-ID" sz="2400" dirty="0"/>
              <a:t>jika beban lokomotif (Wlok) = 56 ton, maka :</a:t>
            </a:r>
          </a:p>
          <a:p>
            <a:pPr marL="609600" indent="-609600">
              <a:buNone/>
              <a:defRPr/>
            </a:pPr>
            <a:r>
              <a:rPr lang="id-ID" sz="2400" b="1" dirty="0"/>
              <a:t>	</a:t>
            </a:r>
            <a:r>
              <a:rPr lang="id-ID" sz="2400" dirty="0"/>
              <a:t>- gaya pada </a:t>
            </a:r>
            <a:r>
              <a:rPr lang="id-ID" sz="2400" i="1" dirty="0"/>
              <a:t>bogie</a:t>
            </a:r>
            <a:r>
              <a:rPr lang="id-ID" sz="2400" dirty="0"/>
              <a:t> (Pb) = </a:t>
            </a:r>
            <a:r>
              <a:rPr lang="id-ID" sz="2400" u="sng" dirty="0"/>
              <a:t>Wlok</a:t>
            </a:r>
            <a:endParaRPr lang="id-ID" sz="2400" dirty="0"/>
          </a:p>
          <a:p>
            <a:pPr marL="609600" indent="-609600">
              <a:buNone/>
              <a:defRPr/>
            </a:pPr>
            <a:r>
              <a:rPr lang="id-ID" sz="2400" dirty="0"/>
              <a:t>				</a:t>
            </a: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id-ID" sz="2400" dirty="0" smtClean="0"/>
              <a:t> </a:t>
            </a:r>
            <a:r>
              <a:rPr lang="id-ID" sz="2400" dirty="0"/>
              <a:t>2</a:t>
            </a:r>
          </a:p>
          <a:p>
            <a:pPr marL="609600" indent="-609600">
              <a:buNone/>
              <a:defRPr/>
            </a:pPr>
            <a:r>
              <a:rPr lang="en-US" sz="2400" dirty="0"/>
              <a:t>				       =   </a:t>
            </a:r>
            <a:r>
              <a:rPr lang="en-US" sz="2400" u="sng" dirty="0"/>
              <a:t>56</a:t>
            </a:r>
            <a:endParaRPr lang="en-US" sz="2400" dirty="0"/>
          </a:p>
          <a:p>
            <a:pPr marL="609600" indent="-609600">
              <a:buNone/>
              <a:defRPr/>
            </a:pPr>
            <a:r>
              <a:rPr lang="en-US" sz="2400" dirty="0"/>
              <a:t>				</a:t>
            </a:r>
            <a:r>
              <a:rPr lang="en-US" sz="2400" dirty="0" smtClean="0"/>
              <a:t>             </a:t>
            </a:r>
            <a:r>
              <a:rPr lang="en-US" sz="2400" dirty="0"/>
              <a:t>2</a:t>
            </a:r>
          </a:p>
          <a:p>
            <a:pPr marL="609600" indent="-609600">
              <a:buNone/>
              <a:defRPr/>
            </a:pPr>
            <a:r>
              <a:rPr lang="en-US" sz="2400" dirty="0"/>
              <a:t>				       =  28 ton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335699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450" y="260350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711450" y="1484313"/>
            <a:ext cx="782955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- </a:t>
            </a:r>
            <a:r>
              <a:rPr lang="id-ID" altLang="en-US" sz="2400" dirty="0"/>
              <a:t>gaya pada gandar (Pg) =  </a:t>
            </a:r>
            <a:r>
              <a:rPr lang="id-ID" altLang="en-US" sz="2400" u="sng" dirty="0"/>
              <a:t>Pb</a:t>
            </a:r>
            <a:r>
              <a:rPr lang="id-ID" altLang="en-US" sz="2400" dirty="0"/>
              <a:t>  =   </a:t>
            </a:r>
            <a:r>
              <a:rPr lang="id-ID" altLang="en-US" sz="2400" u="sng" dirty="0"/>
              <a:t> 28 </a:t>
            </a:r>
            <a:r>
              <a:rPr lang="id-ID" altLang="en-US" sz="2400" dirty="0"/>
              <a:t> =    14 ton</a:t>
            </a:r>
          </a:p>
          <a:p>
            <a:pPr eaLnBrk="1" hangingPunct="1">
              <a:buFontTx/>
              <a:buNone/>
            </a:pPr>
            <a:r>
              <a:rPr lang="id-ID" altLang="en-US" sz="2400" dirty="0"/>
              <a:t>				</a:t>
            </a:r>
            <a:r>
              <a:rPr lang="en-US" altLang="en-US" sz="2400" dirty="0" smtClean="0"/>
              <a:t>          </a:t>
            </a:r>
            <a:r>
              <a:rPr lang="id-ID" altLang="en-US" sz="2400" dirty="0"/>
              <a:t>2           2 </a:t>
            </a:r>
          </a:p>
          <a:p>
            <a:pPr eaLnBrk="1" hangingPunct="1">
              <a:buFontTx/>
              <a:buNone/>
            </a:pPr>
            <a:r>
              <a:rPr lang="id-ID" altLang="en-US" sz="2400" dirty="0"/>
              <a:t>	- gaya statis pada roda (Prs) =   </a:t>
            </a:r>
            <a:r>
              <a:rPr lang="id-ID" altLang="en-US" sz="2400" u="sng" dirty="0"/>
              <a:t>Pg</a:t>
            </a:r>
            <a:r>
              <a:rPr lang="id-ID" altLang="en-US" sz="2400" dirty="0"/>
              <a:t>   =    </a:t>
            </a:r>
            <a:r>
              <a:rPr lang="id-ID" altLang="en-US" sz="2400" u="sng" dirty="0"/>
              <a:t>14</a:t>
            </a:r>
            <a:r>
              <a:rPr lang="id-ID" altLang="en-US" sz="2400" dirty="0"/>
              <a:t>   =   7 ton</a:t>
            </a:r>
          </a:p>
          <a:p>
            <a:pPr eaLnBrk="1" hangingPunct="1">
              <a:buFontTx/>
              <a:buNone/>
            </a:pPr>
            <a:r>
              <a:rPr lang="id-ID" altLang="en-US" sz="2400" dirty="0"/>
              <a:t>					</a:t>
            </a:r>
            <a:r>
              <a:rPr lang="en-US" altLang="en-US" sz="2400" dirty="0"/>
              <a:t>       </a:t>
            </a:r>
            <a:r>
              <a:rPr lang="id-ID" altLang="en-US" sz="2400" dirty="0" smtClean="0"/>
              <a:t>2           </a:t>
            </a:r>
            <a:r>
              <a:rPr lang="id-ID" altLang="en-US" sz="2400" dirty="0"/>
              <a:t>2</a:t>
            </a:r>
          </a:p>
          <a:p>
            <a:pPr eaLnBrk="1" hangingPunct="1">
              <a:buFontTx/>
              <a:buNone/>
            </a:pPr>
            <a:endParaRPr lang="id-ID" altLang="en-US" sz="2400" dirty="0"/>
          </a:p>
          <a:p>
            <a:pPr eaLnBrk="1" hangingPunct="1">
              <a:buFontTx/>
              <a:buNone/>
            </a:pPr>
            <a:endParaRPr lang="id-ID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1411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11450" y="188913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2566988" y="1412876"/>
            <a:ext cx="7829550" cy="4525963"/>
          </a:xfrm>
        </p:spPr>
        <p:txBody>
          <a:bodyPr>
            <a:normAutofit lnSpcReduction="10000"/>
          </a:bodyPr>
          <a:lstStyle/>
          <a:p>
            <a:pPr marL="539750" indent="-457200">
              <a:buFontTx/>
              <a:buAutoNum type="arabicPeriod" startAt="2"/>
              <a:defRPr/>
            </a:pPr>
            <a:r>
              <a:rPr lang="id-ID" altLang="en-US" sz="2400" b="1" dirty="0"/>
              <a:t>Lokomotif CC, </a:t>
            </a:r>
            <a:r>
              <a:rPr lang="id-ID" sz="2400" b="1" dirty="0"/>
              <a:t>artinya beban lokomotif ditumpu oleh </a:t>
            </a:r>
            <a:r>
              <a:rPr lang="en-US" sz="2400" b="1" dirty="0"/>
              <a:t>2</a:t>
            </a:r>
            <a:r>
              <a:rPr lang="id-ID" sz="2400" b="1" dirty="0"/>
              <a:t> bogie, yang masing-masing bogie terdiri dari </a:t>
            </a:r>
            <a:r>
              <a:rPr lang="en-US" sz="2400" b="1" dirty="0"/>
              <a:t>3</a:t>
            </a:r>
            <a:r>
              <a:rPr lang="id-ID" sz="2400" b="1" dirty="0"/>
              <a:t> gandar dan satu gandar terdiri dari 2 roda</a:t>
            </a:r>
            <a:endParaRPr lang="en-US" altLang="en-US" sz="2400" b="1" dirty="0"/>
          </a:p>
          <a:p>
            <a:pPr marL="82550" indent="0">
              <a:buNone/>
              <a:defRPr/>
            </a:pPr>
            <a:r>
              <a:rPr lang="id-ID" altLang="en-US" sz="2400" dirty="0"/>
              <a:t>jika beban lokomotif (Wlok) = 84 ton, maka :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b="1" dirty="0"/>
              <a:t>	</a:t>
            </a:r>
            <a:r>
              <a:rPr lang="id-ID" altLang="en-US" sz="2400" dirty="0"/>
              <a:t>- gaya pada </a:t>
            </a:r>
            <a:r>
              <a:rPr lang="id-ID" altLang="en-US" sz="2400" i="1" dirty="0"/>
              <a:t>bogie</a:t>
            </a:r>
            <a:r>
              <a:rPr lang="id-ID" altLang="en-US" sz="2400" dirty="0"/>
              <a:t> (Pb) =  </a:t>
            </a:r>
            <a:r>
              <a:rPr lang="id-ID" altLang="en-US" sz="2400" u="sng" dirty="0"/>
              <a:t>Wlok</a:t>
            </a:r>
            <a:r>
              <a:rPr lang="id-ID" altLang="en-US" sz="2400" dirty="0"/>
              <a:t>  =   </a:t>
            </a:r>
            <a:r>
              <a:rPr lang="id-ID" altLang="en-US" sz="2400" u="sng" dirty="0"/>
              <a:t>84</a:t>
            </a:r>
            <a:r>
              <a:rPr lang="id-ID" altLang="en-US" sz="2400" dirty="0"/>
              <a:t>    =   42 ton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			</a:t>
            </a:r>
            <a:r>
              <a:rPr lang="en-US" altLang="en-US" sz="2400" dirty="0" smtClean="0"/>
              <a:t>          </a:t>
            </a:r>
            <a:r>
              <a:rPr lang="id-ID" altLang="en-US" sz="2400" dirty="0" smtClean="0"/>
              <a:t>2           </a:t>
            </a:r>
            <a:r>
              <a:rPr lang="id-ID" altLang="en-US" sz="2400" dirty="0"/>
              <a:t>2</a:t>
            </a:r>
            <a:endParaRPr lang="en-US" altLang="en-US" sz="2400" dirty="0"/>
          </a:p>
          <a:p>
            <a:pPr eaLnBrk="1" hangingPunct="1">
              <a:buFontTx/>
              <a:buNone/>
              <a:defRPr/>
            </a:pPr>
            <a:r>
              <a:rPr lang="en-US" altLang="en-US" sz="2400" dirty="0"/>
              <a:t>	- </a:t>
            </a:r>
            <a:r>
              <a:rPr lang="id-ID" altLang="en-US" sz="2400" dirty="0"/>
              <a:t>gaya pada gandar (Pg) =  </a:t>
            </a:r>
            <a:r>
              <a:rPr lang="id-ID" altLang="en-US" sz="2400" u="sng" dirty="0"/>
              <a:t>Pb</a:t>
            </a:r>
            <a:r>
              <a:rPr lang="id-ID" altLang="en-US" sz="2400" dirty="0"/>
              <a:t>  =   </a:t>
            </a:r>
            <a:r>
              <a:rPr lang="id-ID" altLang="en-US" sz="2400" u="sng" dirty="0"/>
              <a:t> 42 </a:t>
            </a:r>
            <a:r>
              <a:rPr lang="id-ID" altLang="en-US" sz="2400" dirty="0"/>
              <a:t> =    14 ton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			</a:t>
            </a:r>
            <a:r>
              <a:rPr lang="en-US" altLang="en-US" sz="2400" dirty="0"/>
              <a:t> </a:t>
            </a:r>
            <a:r>
              <a:rPr lang="en-US" altLang="en-US" sz="2400" dirty="0" smtClean="0"/>
              <a:t>         </a:t>
            </a:r>
            <a:r>
              <a:rPr lang="id-ID" altLang="en-US" sz="2400" dirty="0" smtClean="0"/>
              <a:t>3           </a:t>
            </a:r>
            <a:r>
              <a:rPr lang="id-ID" altLang="en-US" sz="2400" dirty="0"/>
              <a:t>3 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- gaya statis pada roda (Prs) =   </a:t>
            </a:r>
            <a:r>
              <a:rPr lang="id-ID" altLang="en-US" sz="2400" u="sng" dirty="0"/>
              <a:t>Pg</a:t>
            </a:r>
            <a:r>
              <a:rPr lang="id-ID" altLang="en-US" sz="2400" dirty="0"/>
              <a:t>   =    </a:t>
            </a:r>
            <a:r>
              <a:rPr lang="id-ID" altLang="en-US" sz="2400" u="sng" dirty="0"/>
              <a:t>14</a:t>
            </a:r>
            <a:r>
              <a:rPr lang="id-ID" altLang="en-US" sz="2400" dirty="0"/>
              <a:t>   =   7 ton</a:t>
            </a:r>
          </a:p>
          <a:p>
            <a:pPr eaLnBrk="1" hangingPunct="1">
              <a:buFontTx/>
              <a:buNone/>
              <a:defRPr/>
            </a:pPr>
            <a:r>
              <a:rPr lang="id-ID" altLang="en-US" sz="2400" dirty="0"/>
              <a:t>					</a:t>
            </a:r>
            <a:r>
              <a:rPr lang="en-US" altLang="en-US" sz="2400" dirty="0"/>
              <a:t>     </a:t>
            </a:r>
            <a:r>
              <a:rPr lang="en-US" altLang="en-US" sz="2400" dirty="0" smtClean="0"/>
              <a:t> </a:t>
            </a:r>
            <a:r>
              <a:rPr lang="id-ID" altLang="en-US" sz="2400" dirty="0"/>
              <a:t>2           2</a:t>
            </a:r>
          </a:p>
          <a:p>
            <a:pPr eaLnBrk="1" hangingPunct="1">
              <a:buFontTx/>
              <a:buNone/>
              <a:defRPr/>
            </a:pPr>
            <a:endParaRPr lang="id-ID" altLang="en-US" sz="2400" dirty="0"/>
          </a:p>
          <a:p>
            <a:pPr eaLnBrk="1" hangingPunct="1">
              <a:buFontTx/>
              <a:buNone/>
              <a:defRPr/>
            </a:pPr>
            <a:endParaRPr lang="id-ID" altLang="en-US" sz="2400" dirty="0"/>
          </a:p>
          <a:p>
            <a:pPr eaLnBrk="1" hangingPunct="1">
              <a:buFontTx/>
              <a:buNone/>
              <a:defRPr/>
            </a:pPr>
            <a:endParaRPr lang="id-ID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6443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1" y="260350"/>
            <a:ext cx="8258175" cy="1143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rgbClr val="FF00FF"/>
                </a:solidFill>
                <a:latin typeface="+mn-lt"/>
              </a:rPr>
              <a:t>     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566988" y="1484313"/>
            <a:ext cx="782955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	</a:t>
            </a:r>
          </a:p>
          <a:p>
            <a:pPr eaLnBrk="1" hangingPunct="1">
              <a:buFontTx/>
              <a:buNone/>
            </a:pPr>
            <a:r>
              <a:rPr lang="en-US" altLang="en-US" sz="2400" dirty="0"/>
              <a:t>	- </a:t>
            </a:r>
            <a:r>
              <a:rPr lang="id-ID" altLang="en-US" sz="2400" dirty="0"/>
              <a:t>Pada lokomotif jenis CC terdapat </a:t>
            </a:r>
            <a:r>
              <a:rPr lang="en-US" altLang="en-US" sz="2400" dirty="0"/>
              <a:t>4</a:t>
            </a:r>
            <a:r>
              <a:rPr lang="id-ID" altLang="en-US" sz="2400" dirty="0"/>
              <a:t> macam kelompok yaitu </a:t>
            </a:r>
            <a:endParaRPr lang="en-US" altLang="en-US" sz="2400" dirty="0" smtClean="0"/>
          </a:p>
          <a:p>
            <a:pPr eaLnBrk="1" hangingPunct="1"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 smtClean="0"/>
              <a:t>  L</a:t>
            </a:r>
            <a:r>
              <a:rPr lang="id-ID" altLang="en-US" sz="2400" dirty="0" smtClean="0"/>
              <a:t>okomotif </a:t>
            </a:r>
            <a:r>
              <a:rPr lang="id-ID" altLang="en-US" sz="2400" dirty="0"/>
              <a:t>CC</a:t>
            </a:r>
            <a:r>
              <a:rPr lang="en-US" altLang="en-US" sz="2400" dirty="0"/>
              <a:t> </a:t>
            </a:r>
            <a:r>
              <a:rPr lang="id-ID" altLang="en-US" sz="2400" dirty="0"/>
              <a:t>201 dan CC</a:t>
            </a:r>
            <a:r>
              <a:rPr lang="en-US" altLang="en-US" sz="2400" dirty="0"/>
              <a:t> </a:t>
            </a:r>
            <a:r>
              <a:rPr lang="id-ID" altLang="en-US" sz="2400" dirty="0"/>
              <a:t>20</a:t>
            </a:r>
            <a:r>
              <a:rPr lang="en-US" altLang="en-US" sz="2400" dirty="0"/>
              <a:t>3</a:t>
            </a:r>
            <a:r>
              <a:rPr lang="id-ID" altLang="en-US" sz="2400" dirty="0"/>
              <a:t> dengan berat 84 </a:t>
            </a:r>
            <a:r>
              <a:rPr lang="id-ID" altLang="en-US" sz="2400" dirty="0" smtClean="0"/>
              <a:t>ton</a:t>
            </a:r>
            <a:r>
              <a:rPr lang="en-US" altLang="en-US" sz="2400" dirty="0" smtClean="0"/>
              <a:t> L</a:t>
            </a:r>
            <a:r>
              <a:rPr lang="id-ID" altLang="en-US" sz="2400" dirty="0"/>
              <a:t>okomotif CC</a:t>
            </a:r>
            <a:r>
              <a:rPr lang="en-US" altLang="en-US" sz="2400" dirty="0"/>
              <a:t> </a:t>
            </a:r>
            <a:r>
              <a:rPr lang="id-ID" altLang="en-US" sz="2400" dirty="0"/>
              <a:t>20</a:t>
            </a:r>
            <a:r>
              <a:rPr lang="en-US" altLang="en-US" sz="2400" dirty="0"/>
              <a:t>2</a:t>
            </a:r>
            <a:r>
              <a:rPr lang="id-ID" altLang="en-US" sz="2400" dirty="0"/>
              <a:t> dengan berat 1</a:t>
            </a:r>
            <a:r>
              <a:rPr lang="en-US" altLang="en-US" sz="2400" dirty="0"/>
              <a:t>1</a:t>
            </a:r>
            <a:r>
              <a:rPr lang="id-ID" altLang="en-US" sz="2400" dirty="0"/>
              <a:t>8 ton</a:t>
            </a: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dirty="0" smtClean="0"/>
              <a:t>L</a:t>
            </a:r>
            <a:r>
              <a:rPr lang="id-ID" altLang="en-US" sz="2400" dirty="0"/>
              <a:t>okomotif CC</a:t>
            </a:r>
            <a:r>
              <a:rPr lang="en-US" altLang="en-US" sz="2400" dirty="0"/>
              <a:t> 2</a:t>
            </a:r>
            <a:r>
              <a:rPr lang="id-ID" altLang="en-US" sz="2400" dirty="0"/>
              <a:t>05 dengan berat 108 ton</a:t>
            </a: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dirty="0"/>
              <a:t>	</a:t>
            </a:r>
            <a:r>
              <a:rPr lang="id-ID" altLang="en-US" sz="2400" dirty="0"/>
              <a:t>Lokomotif CC 206 dengan berat 90 ton</a:t>
            </a:r>
          </a:p>
          <a:p>
            <a:pPr eaLnBrk="1" hangingPunct="1">
              <a:buFontTx/>
              <a:buNone/>
            </a:pPr>
            <a:endParaRPr lang="id-ID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122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881188" y="1428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>
                <a:solidFill>
                  <a:srgbClr val="FF3300"/>
                </a:solidFill>
                <a:latin typeface="+mn-lt"/>
              </a:rPr>
              <a:t>-201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0723" name="Picture 5" descr="D:\FILE AKADEMIK\FILE KULIAH\file jka\grafis loko\3259488590_a26f2aa621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57338"/>
            <a:ext cx="82296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20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142875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-201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1747" name="Picture 4" descr="D:\Backup\FILE KULIAH\file jka\LOKOMOTIF\CC-20145 AT SIDES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4" y="1285875"/>
            <a:ext cx="6999287" cy="526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3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80975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PEMBEBANAN PADA JALAN KERETA API (REL) </a:t>
            </a:r>
            <a:r>
              <a:rPr lang="id-ID" sz="2800" kern="0" dirty="0">
                <a:solidFill>
                  <a:srgbClr val="FF3300"/>
                </a:solidFill>
                <a:ea typeface="+mj-ea"/>
                <a:cs typeface="+mj-cs"/>
              </a:rPr>
              <a:t>Tipe Lokomotif CC</a:t>
            </a:r>
            <a:r>
              <a:rPr lang="en-US" sz="2800" kern="0" dirty="0">
                <a:solidFill>
                  <a:srgbClr val="FF3300"/>
                </a:solidFill>
                <a:ea typeface="+mj-ea"/>
                <a:cs typeface="+mj-cs"/>
              </a:rPr>
              <a:t>-201</a:t>
            </a:r>
            <a:endParaRPr lang="id-ID" sz="2800" kern="0" dirty="0">
              <a:solidFill>
                <a:srgbClr val="FF3300"/>
              </a:solidFill>
              <a:ea typeface="+mj-ea"/>
              <a:cs typeface="+mj-cs"/>
            </a:endParaRPr>
          </a:p>
        </p:txBody>
      </p:sp>
      <p:pic>
        <p:nvPicPr>
          <p:cNvPr id="32771" name="Picture 4" descr="D:\File Desktop\File Hunting\stok upload\DSC009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6" y="1341438"/>
            <a:ext cx="7686675" cy="48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25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1" y="274638"/>
            <a:ext cx="8329613" cy="1143000"/>
          </a:xfrm>
        </p:spPr>
        <p:txBody>
          <a:bodyPr/>
          <a:lstStyle/>
          <a:p>
            <a:pPr algn="ctr">
              <a:defRPr/>
            </a:pPr>
            <a:r>
              <a:rPr lang="id-ID" sz="2800" dirty="0">
                <a:solidFill>
                  <a:srgbClr val="FF3300"/>
                </a:solidFill>
                <a:latin typeface="+mn-lt"/>
              </a:rPr>
              <a:t>PEMBEBANAN PADA JALAN KERETA API (REL) Tipe Lokomotif CC-202</a:t>
            </a:r>
          </a:p>
        </p:txBody>
      </p:sp>
      <p:pic>
        <p:nvPicPr>
          <p:cNvPr id="33795" name="Picture 5" descr="CC202 39 &amp; CC202 0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6988" y="1484314"/>
            <a:ext cx="7416800" cy="4746625"/>
          </a:xfrm>
        </p:spPr>
      </p:pic>
    </p:spTree>
    <p:extLst>
      <p:ext uri="{BB962C8B-B14F-4D97-AF65-F5344CB8AC3E}">
        <p14:creationId xmlns:p14="http://schemas.microsoft.com/office/powerpoint/2010/main" val="28849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1" y="1677989"/>
            <a:ext cx="8353425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1809750" y="357189"/>
            <a:ext cx="86439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/>
            </a:r>
            <a:br>
              <a:rPr lang="id-ID" sz="2800" dirty="0">
                <a:solidFill>
                  <a:srgbClr val="FF3300"/>
                </a:solidFill>
                <a:latin typeface="+mn-lt"/>
              </a:rPr>
            </a:b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-202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061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024064" y="357189"/>
            <a:ext cx="8643937" cy="9223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/>
            </a:r>
            <a:br>
              <a:rPr lang="id-ID" sz="2800" dirty="0">
                <a:solidFill>
                  <a:srgbClr val="FF3300"/>
                </a:solidFill>
                <a:latin typeface="+mn-lt"/>
              </a:rPr>
            </a:b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-203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9" y="1773238"/>
            <a:ext cx="8523287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497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14313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-203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6867" name="Picture 4" descr="D:\File Desktop\File Hunting\stok upload\CIMG00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720850"/>
            <a:ext cx="85280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81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0" y="214313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en-US" sz="2800" dirty="0">
                <a:solidFill>
                  <a:srgbClr val="FF3300"/>
                </a:solidFill>
                <a:latin typeface="+mn-lt"/>
              </a:rPr>
              <a:t>PEMBEBANAN PADA JALAN KERETA API (REL) </a:t>
            </a:r>
            <a:r>
              <a:rPr lang="id-ID" sz="2800" dirty="0">
                <a:solidFill>
                  <a:srgbClr val="FF3300"/>
                </a:solidFill>
                <a:latin typeface="+mn-lt"/>
              </a:rPr>
              <a:t>Tipe Lokomotif CC</a:t>
            </a:r>
            <a:r>
              <a:rPr lang="en-US" sz="2800" dirty="0">
                <a:solidFill>
                  <a:srgbClr val="FF3300"/>
                </a:solidFill>
                <a:latin typeface="+mn-lt"/>
              </a:rPr>
              <a:t>-206</a:t>
            </a:r>
            <a:endParaRPr lang="id-ID" sz="2800" dirty="0">
              <a:solidFill>
                <a:srgbClr val="FF3300"/>
              </a:solidFill>
              <a:latin typeface="+mn-lt"/>
            </a:endParaRPr>
          </a:p>
        </p:txBody>
      </p:sp>
      <p:pic>
        <p:nvPicPr>
          <p:cNvPr id="37891" name="Picture 2" descr="D:\File Desktop\File Hunting\stok upload\DSC01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25" y="1412875"/>
            <a:ext cx="8224838" cy="423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extBox 1"/>
          <p:cNvSpPr txBox="1">
            <a:spLocks noChangeArrowheads="1"/>
          </p:cNvSpPr>
          <p:nvPr/>
        </p:nvSpPr>
        <p:spPr bwMode="auto">
          <a:xfrm>
            <a:off x="2065338" y="6003926"/>
            <a:ext cx="80629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1800">
                <a:latin typeface="Arial" panose="020B0604020202020204" pitchFamily="34" charset="0"/>
              </a:rPr>
              <a:t>CC 206 dengan berat operasional</a:t>
            </a:r>
            <a:r>
              <a:rPr lang="en-US" altLang="en-US" sz="1800">
                <a:latin typeface="Arial" panose="020B0604020202020204" pitchFamily="34" charset="0"/>
              </a:rPr>
              <a:t> (</a:t>
            </a:r>
            <a:r>
              <a:rPr lang="id-ID" altLang="en-US" sz="1800">
                <a:latin typeface="Arial" panose="020B0604020202020204" pitchFamily="34" charset="0"/>
              </a:rPr>
              <a:t>w lok</a:t>
            </a:r>
            <a:r>
              <a:rPr lang="en-US" altLang="en-US" sz="1800">
                <a:latin typeface="Arial" panose="020B0604020202020204" pitchFamily="34" charset="0"/>
              </a:rPr>
              <a:t>)</a:t>
            </a:r>
            <a:r>
              <a:rPr lang="id-ID" altLang="en-US" sz="1800">
                <a:latin typeface="Arial" panose="020B0604020202020204" pitchFamily="34" charset="0"/>
              </a:rPr>
              <a:t> 90 ton merupakan lokomotif terbaru yang mendukung armada transportasi kereta api di Pulau Jawa </a:t>
            </a:r>
          </a:p>
        </p:txBody>
      </p:sp>
    </p:spTree>
    <p:extLst>
      <p:ext uri="{BB962C8B-B14F-4D97-AF65-F5344CB8AC3E}">
        <p14:creationId xmlns:p14="http://schemas.microsoft.com/office/powerpoint/2010/main" val="11049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b="1" dirty="0">
                <a:solidFill>
                  <a:schemeClr val="tx1"/>
                </a:solidFill>
              </a:rPr>
              <a:t>PEMBEBANAN PADA JALAN KERETA API (REL)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Tx/>
              <a:buNone/>
            </a:pPr>
            <a:r>
              <a:rPr lang="id-ID" altLang="en-US" sz="2400" dirty="0"/>
              <a:t>Sedangkan </a:t>
            </a:r>
            <a:r>
              <a:rPr lang="id-ID" altLang="en-US" sz="2200" dirty="0"/>
              <a:t>perhitungan beban gandar (</a:t>
            </a:r>
            <a:r>
              <a:rPr lang="id-ID" altLang="en-US" sz="2200" i="1" dirty="0"/>
              <a:t>axle load</a:t>
            </a:r>
            <a:r>
              <a:rPr lang="id-ID" altLang="en-US" sz="2200" dirty="0"/>
              <a:t>) dan beban</a:t>
            </a:r>
            <a:r>
              <a:rPr lang="en-US" altLang="en-US" sz="2200" dirty="0"/>
              <a:t> </a:t>
            </a:r>
            <a:r>
              <a:rPr lang="id-ID" altLang="en-US" sz="2200" dirty="0"/>
              <a:t>roda pada kereta penumpang dapat dijelaskan sebagai berikut: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Berat kereta (berisi penumpang) adalah sekitar 40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Kereta ditumpu oleh 2 </a:t>
            </a:r>
            <a:r>
              <a:rPr lang="id-ID" altLang="en-US" sz="2200" i="1" dirty="0"/>
              <a:t>bogie</a:t>
            </a:r>
            <a:r>
              <a:rPr lang="id-ID" altLang="en-US" sz="2200" dirty="0"/>
              <a:t>, sehingga :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- gaya pada </a:t>
            </a:r>
            <a:r>
              <a:rPr lang="id-ID" altLang="en-US" sz="2200" i="1" dirty="0"/>
              <a:t>bogie</a:t>
            </a:r>
            <a:r>
              <a:rPr lang="id-ID" altLang="en-US" sz="2200" dirty="0"/>
              <a:t> (Pb) =  </a:t>
            </a:r>
            <a:r>
              <a:rPr lang="id-ID" altLang="en-US" sz="2200" u="sng" dirty="0"/>
              <a:t>Wkrt</a:t>
            </a:r>
            <a:r>
              <a:rPr lang="id-ID" altLang="en-US" sz="2200" dirty="0"/>
              <a:t>  =   </a:t>
            </a:r>
            <a:r>
              <a:rPr lang="id-ID" altLang="en-US" sz="2200" u="sng" dirty="0"/>
              <a:t>40</a:t>
            </a:r>
            <a:r>
              <a:rPr lang="id-ID" altLang="en-US" sz="2200" dirty="0"/>
              <a:t>     =   20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			</a:t>
            </a:r>
            <a:r>
              <a:rPr lang="en-US" altLang="en-US" sz="2200" dirty="0"/>
              <a:t>  </a:t>
            </a:r>
            <a:r>
              <a:rPr lang="en-US" altLang="en-US" sz="2200" dirty="0" smtClean="0"/>
              <a:t>  </a:t>
            </a:r>
            <a:r>
              <a:rPr lang="id-ID" altLang="en-US" sz="2200" dirty="0"/>
              <a:t>2           2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    - gaya pada gandar (Pg) =  </a:t>
            </a:r>
            <a:r>
              <a:rPr lang="id-ID" altLang="en-US" sz="2200" u="sng" dirty="0"/>
              <a:t>Pb</a:t>
            </a:r>
            <a:r>
              <a:rPr lang="id-ID" altLang="en-US" sz="2200" dirty="0"/>
              <a:t>  =   </a:t>
            </a:r>
            <a:r>
              <a:rPr lang="id-ID" altLang="en-US" sz="2200" u="sng" dirty="0"/>
              <a:t> 20 </a:t>
            </a:r>
            <a:r>
              <a:rPr lang="id-ID" altLang="en-US" sz="2200" dirty="0"/>
              <a:t> =    10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			</a:t>
            </a:r>
            <a:r>
              <a:rPr lang="en-US" altLang="en-US" sz="2200" dirty="0"/>
              <a:t>     </a:t>
            </a:r>
            <a:r>
              <a:rPr lang="id-ID" altLang="en-US" sz="2200" dirty="0" smtClean="0"/>
              <a:t>2           </a:t>
            </a:r>
            <a:r>
              <a:rPr lang="id-ID" altLang="en-US" sz="2200" dirty="0"/>
              <a:t>2 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- gaya statis pada roda (Prs) =   </a:t>
            </a:r>
            <a:r>
              <a:rPr lang="id-ID" altLang="en-US" sz="2200" u="sng" dirty="0"/>
              <a:t>Pg</a:t>
            </a:r>
            <a:r>
              <a:rPr lang="id-ID" altLang="en-US" sz="2200" dirty="0"/>
              <a:t>   =    </a:t>
            </a:r>
            <a:r>
              <a:rPr lang="id-ID" altLang="en-US" sz="2200" u="sng" dirty="0"/>
              <a:t>10</a:t>
            </a:r>
            <a:r>
              <a:rPr lang="id-ID" altLang="en-US" sz="2200" dirty="0"/>
              <a:t>   =   5 ton</a:t>
            </a:r>
          </a:p>
          <a:p>
            <a:pPr eaLnBrk="1" hangingPunct="1">
              <a:buFontTx/>
              <a:buNone/>
            </a:pPr>
            <a:r>
              <a:rPr lang="id-ID" altLang="en-US" sz="2200" dirty="0"/>
              <a:t>				</a:t>
            </a:r>
            <a:r>
              <a:rPr lang="en-US" altLang="en-US" sz="2200" dirty="0"/>
              <a:t> </a:t>
            </a:r>
            <a:r>
              <a:rPr lang="en-US" altLang="en-US" sz="2200" dirty="0" smtClean="0"/>
              <a:t>          </a:t>
            </a:r>
            <a:r>
              <a:rPr lang="id-ID" altLang="en-US" sz="2200" dirty="0" smtClean="0"/>
              <a:t>2            </a:t>
            </a:r>
            <a:r>
              <a:rPr lang="id-ID" altLang="en-US" sz="2200" dirty="0"/>
              <a:t>2</a:t>
            </a:r>
          </a:p>
          <a:p>
            <a:pPr eaLnBrk="1" hangingPunct="1">
              <a:buFontTx/>
              <a:buNone/>
            </a:pPr>
            <a:endParaRPr lang="id-ID" altLang="en-US" sz="2200" dirty="0"/>
          </a:p>
          <a:p>
            <a:pPr eaLnBrk="1" hangingPunct="1">
              <a:buFontTx/>
              <a:buNone/>
            </a:pP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99598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9"/>
            <a:ext cx="8229600" cy="993775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en-US" sz="2800">
                <a:solidFill>
                  <a:schemeClr val="tx1"/>
                </a:solidFill>
              </a:rPr>
              <a:t>PEMBEBANAN PADA JALAN KERETA API (REL) </a:t>
            </a:r>
            <a:r>
              <a:rPr lang="id-ID" altLang="en-US" sz="2800">
                <a:solidFill>
                  <a:schemeClr val="tx1"/>
                </a:solidFill>
              </a:rPr>
              <a:t/>
            </a:r>
            <a:br>
              <a:rPr lang="id-ID" altLang="en-US" sz="2800">
                <a:solidFill>
                  <a:schemeClr val="tx1"/>
                </a:solidFill>
              </a:rPr>
            </a:br>
            <a:r>
              <a:rPr lang="id-ID" altLang="en-US" sz="2800">
                <a:solidFill>
                  <a:schemeClr val="tx1"/>
                </a:solidFill>
              </a:rPr>
              <a:t>Gerbong Penumpang (W</a:t>
            </a:r>
            <a:r>
              <a:rPr lang="id-ID" altLang="en-US" sz="2800" baseline="-25000">
                <a:solidFill>
                  <a:schemeClr val="tx1"/>
                </a:solidFill>
              </a:rPr>
              <a:t>operasi</a:t>
            </a:r>
            <a:r>
              <a:rPr lang="id-ID" altLang="en-US" sz="2800">
                <a:solidFill>
                  <a:schemeClr val="tx1"/>
                </a:solidFill>
              </a:rPr>
              <a:t> = 40 ton)</a:t>
            </a:r>
          </a:p>
        </p:txBody>
      </p:sp>
      <p:pic>
        <p:nvPicPr>
          <p:cNvPr id="39939" name="Picture 4" descr="3202944824_aaa914bf04_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59100" y="3254375"/>
            <a:ext cx="7499350" cy="1187450"/>
          </a:xfrm>
          <a:noFill/>
        </p:spPr>
      </p:pic>
      <p:pic>
        <p:nvPicPr>
          <p:cNvPr id="39940" name="Picture 4" descr="D:\Backup\FILE KULIAH\file jka\LOKOMOTIF\3202096575_726fb4839d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1571625"/>
            <a:ext cx="8215312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D:\Backup\FILE KULIAH\file jka\LOKOMOTIF\3202097263_cbc54d36f2_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5243513"/>
            <a:ext cx="8215312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7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1981200" y="274639"/>
            <a:ext cx="8229600" cy="9937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PEMBEBANAN PADA JALAN KERETA API (REL) </a:t>
            </a:r>
            <a:r>
              <a:rPr lang="id-ID" sz="2800" dirty="0">
                <a:latin typeface="+mj-lt"/>
                <a:ea typeface="+mj-ea"/>
                <a:cs typeface="+mj-cs"/>
              </a:rPr>
              <a:t/>
            </a:r>
            <a:br>
              <a:rPr lang="id-ID" sz="2800" dirty="0">
                <a:latin typeface="+mj-lt"/>
                <a:ea typeface="+mj-ea"/>
                <a:cs typeface="+mj-cs"/>
              </a:rPr>
            </a:br>
            <a:r>
              <a:rPr lang="id-ID" sz="2800" dirty="0">
                <a:latin typeface="+mj-lt"/>
                <a:ea typeface="+mj-ea"/>
                <a:cs typeface="+mj-cs"/>
              </a:rPr>
              <a:t>Kereta Makan (W</a:t>
            </a:r>
            <a:r>
              <a:rPr lang="id-ID" sz="2800" baseline="-25000" dirty="0">
                <a:latin typeface="+mj-lt"/>
                <a:ea typeface="+mj-ea"/>
                <a:cs typeface="+mj-cs"/>
              </a:rPr>
              <a:t>operasi</a:t>
            </a:r>
            <a:r>
              <a:rPr lang="id-ID" sz="2800" dirty="0">
                <a:latin typeface="+mj-lt"/>
                <a:ea typeface="+mj-ea"/>
                <a:cs typeface="+mj-cs"/>
              </a:rPr>
              <a:t> = 41 ton)</a:t>
            </a:r>
          </a:p>
        </p:txBody>
      </p:sp>
      <p:pic>
        <p:nvPicPr>
          <p:cNvPr id="40963" name="Picture 2" descr="D:\Backup\FILE KULIAH\file jka\LOKOMOTIF\3201089329_df7a38609b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063" y="2286000"/>
            <a:ext cx="828675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49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1981200" y="274639"/>
            <a:ext cx="8229600" cy="993775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2800" dirty="0">
                <a:latin typeface="+mj-lt"/>
                <a:ea typeface="+mj-ea"/>
                <a:cs typeface="+mj-cs"/>
              </a:rPr>
              <a:t>PEMBEBANAN PADA JALAN KERETA API (REL) </a:t>
            </a:r>
            <a:r>
              <a:rPr lang="id-ID" sz="2800" dirty="0">
                <a:latin typeface="+mj-lt"/>
                <a:ea typeface="+mj-ea"/>
                <a:cs typeface="+mj-cs"/>
              </a:rPr>
              <a:t/>
            </a:r>
            <a:br>
              <a:rPr lang="id-ID" sz="2800" dirty="0">
                <a:latin typeface="+mj-lt"/>
                <a:ea typeface="+mj-ea"/>
                <a:cs typeface="+mj-cs"/>
              </a:rPr>
            </a:br>
            <a:r>
              <a:rPr lang="id-ID" sz="2800" dirty="0">
                <a:latin typeface="+mj-lt"/>
                <a:ea typeface="+mj-ea"/>
                <a:cs typeface="+mj-cs"/>
              </a:rPr>
              <a:t>Kereta Pembangkit dan Kereta Bagasi</a:t>
            </a:r>
          </a:p>
        </p:txBody>
      </p:sp>
      <p:pic>
        <p:nvPicPr>
          <p:cNvPr id="41987" name="Picture 2" descr="D:\Backup\FILE KULIAH\file jka\LOKOMOTIF\kereta pembangk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2071689"/>
            <a:ext cx="408940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3" descr="D:\Backup\FILE KULIAH\file jka\LOKOMOTIF\kereta bagas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1857375"/>
            <a:ext cx="44958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TextBox 4"/>
          <p:cNvSpPr txBox="1">
            <a:spLocks noChangeArrowheads="1"/>
          </p:cNvSpPr>
          <p:nvPr/>
        </p:nvSpPr>
        <p:spPr bwMode="auto">
          <a:xfrm>
            <a:off x="2524126" y="5286375"/>
            <a:ext cx="2428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W</a:t>
            </a:r>
            <a:r>
              <a:rPr lang="id-ID" altLang="en-US" sz="2000" baseline="-25000">
                <a:latin typeface="Arial" panose="020B0604020202020204" pitchFamily="34" charset="0"/>
              </a:rPr>
              <a:t>operasi</a:t>
            </a:r>
            <a:r>
              <a:rPr lang="id-ID" altLang="en-US" sz="2000">
                <a:latin typeface="Arial" panose="020B0604020202020204" pitchFamily="34" charset="0"/>
              </a:rPr>
              <a:t> = 42 ton</a:t>
            </a:r>
          </a:p>
        </p:txBody>
      </p:sp>
      <p:sp>
        <p:nvSpPr>
          <p:cNvPr id="41990" name="TextBox 5"/>
          <p:cNvSpPr txBox="1">
            <a:spLocks noChangeArrowheads="1"/>
          </p:cNvSpPr>
          <p:nvPr/>
        </p:nvSpPr>
        <p:spPr bwMode="auto">
          <a:xfrm>
            <a:off x="7310438" y="5429250"/>
            <a:ext cx="314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W</a:t>
            </a:r>
            <a:r>
              <a:rPr lang="id-ID" altLang="en-US" sz="2000" baseline="-25000">
                <a:latin typeface="Arial" panose="020B0604020202020204" pitchFamily="34" charset="0"/>
              </a:rPr>
              <a:t>operasi</a:t>
            </a:r>
            <a:r>
              <a:rPr lang="id-ID" altLang="en-US" sz="2000">
                <a:latin typeface="Arial" panose="020B0604020202020204" pitchFamily="34" charset="0"/>
              </a:rPr>
              <a:t> = 43 ton</a:t>
            </a:r>
          </a:p>
        </p:txBody>
      </p:sp>
    </p:spTree>
    <p:extLst>
      <p:ext uri="{BB962C8B-B14F-4D97-AF65-F5344CB8AC3E}">
        <p14:creationId xmlns:p14="http://schemas.microsoft.com/office/powerpoint/2010/main" val="364583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981200" y="1600201"/>
            <a:ext cx="8229600" cy="4150522"/>
          </a:xfrm>
          <a:blipFill rotWithShape="1">
            <a:blip r:embed="rId2"/>
            <a:stretch>
              <a:fillRect t="-1471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3011" name="Title 1"/>
          <p:cNvSpPr>
            <a:spLocks noGrp="1"/>
          </p:cNvSpPr>
          <p:nvPr>
            <p:ph type="title"/>
          </p:nvPr>
        </p:nvSpPr>
        <p:spPr bwMode="auto"/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id-ID" altLang="en-US"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Macam Kecepatan rencana </a:t>
            </a:r>
          </a:p>
        </p:txBody>
      </p:sp>
    </p:spTree>
    <p:extLst>
      <p:ext uri="{BB962C8B-B14F-4D97-AF65-F5344CB8AC3E}">
        <p14:creationId xmlns:p14="http://schemas.microsoft.com/office/powerpoint/2010/main" val="362921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2"/>
          <p:cNvSpPr>
            <a:spLocks noGrp="1"/>
          </p:cNvSpPr>
          <p:nvPr>
            <p:ph idx="4294967295"/>
          </p:nvPr>
        </p:nvSpPr>
        <p:spPr>
          <a:xfrm>
            <a:off x="2711450" y="981075"/>
            <a:ext cx="7499350" cy="4800600"/>
          </a:xfrm>
        </p:spPr>
        <p:txBody>
          <a:bodyPr/>
          <a:lstStyle/>
          <a:p>
            <a:r>
              <a:rPr lang="id-ID" altLang="en-US">
                <a:latin typeface="Arial" panose="020B0604020202020204" pitchFamily="34" charset="0"/>
                <a:cs typeface="Arial" panose="020B0604020202020204" pitchFamily="34" charset="0"/>
              </a:rPr>
              <a:t>Kecepatan Maksimum</a:t>
            </a:r>
          </a:p>
          <a:p>
            <a:pPr lvl="1"/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Kecepatan tertinggi yang diinginkan untuk operasi suatu rangkaian kereta pada lintas tertentu</a:t>
            </a:r>
          </a:p>
          <a:p>
            <a:r>
              <a:rPr lang="id-ID" altLang="en-US">
                <a:latin typeface="Arial" panose="020B0604020202020204" pitchFamily="34" charset="0"/>
                <a:cs typeface="Arial" panose="020B0604020202020204" pitchFamily="34" charset="0"/>
              </a:rPr>
              <a:t>Kecepatan Operasi</a:t>
            </a:r>
          </a:p>
          <a:p>
            <a:pPr lvl="1"/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Kecepatan rata-rata kereta api pada petak jalan tertentu</a:t>
            </a:r>
          </a:p>
          <a:p>
            <a:r>
              <a:rPr lang="id-ID" altLang="en-US">
                <a:latin typeface="Arial" panose="020B0604020202020204" pitchFamily="34" charset="0"/>
                <a:cs typeface="Arial" panose="020B0604020202020204" pitchFamily="34" charset="0"/>
              </a:rPr>
              <a:t>Kecepatan Komersial</a:t>
            </a:r>
          </a:p>
          <a:p>
            <a:pPr lvl="1"/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Kecepatan rata-rata sebagai hasil pembagian jarak tempuh dengan waktu tempuh</a:t>
            </a:r>
          </a:p>
        </p:txBody>
      </p:sp>
    </p:spTree>
    <p:extLst>
      <p:ext uri="{BB962C8B-B14F-4D97-AF65-F5344CB8AC3E}">
        <p14:creationId xmlns:p14="http://schemas.microsoft.com/office/powerpoint/2010/main" val="16590794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erhitungan Rel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98"/>
          <a:stretch>
            <a:fillRect/>
          </a:stretch>
        </p:blipFill>
        <p:spPr bwMode="auto">
          <a:xfrm>
            <a:off x="2438400" y="914400"/>
            <a:ext cx="7646988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80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1"/>
          <p:cNvGrpSpPr>
            <a:grpSpLocks/>
          </p:cNvGrpSpPr>
          <p:nvPr/>
        </p:nvGrpSpPr>
        <p:grpSpPr bwMode="auto">
          <a:xfrm>
            <a:off x="2179638" y="762000"/>
            <a:ext cx="7696200" cy="5334000"/>
            <a:chOff x="1295400" y="1676400"/>
            <a:chExt cx="6400800" cy="4343400"/>
          </a:xfrm>
        </p:grpSpPr>
        <p:pic>
          <p:nvPicPr>
            <p:cNvPr id="46083" name="Picture 4" descr="Perhitungan Rel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25" b="75935"/>
            <a:stretch>
              <a:fillRect/>
            </a:stretch>
          </p:blipFill>
          <p:spPr bwMode="auto">
            <a:xfrm>
              <a:off x="1295400" y="1676400"/>
              <a:ext cx="6248400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4" name="Picture 5" descr="Perhitungan Rel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682" r="17073" b="-111"/>
            <a:stretch>
              <a:fillRect/>
            </a:stretch>
          </p:blipFill>
          <p:spPr bwMode="auto">
            <a:xfrm>
              <a:off x="2514600" y="2819400"/>
              <a:ext cx="5181600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8583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id-ID" sz="3200" dirty="0">
                <a:solidFill>
                  <a:schemeClr val="tx2">
                    <a:satMod val="130000"/>
                  </a:schemeClr>
                </a:solidFill>
                <a:latin typeface="+mn-lt"/>
              </a:rPr>
              <a:t>Perhitungan komponen Jalan Rel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id-ID" altLang="en-US" smtClean="0"/>
              <a:t>Faktor dinamis</a:t>
            </a:r>
          </a:p>
          <a:p>
            <a:pPr lvl="2" eaLnBrk="1" hangingPunct="1">
              <a:buFont typeface="Arial" panose="020B0604020202020204" pitchFamily="34" charset="0"/>
              <a:buNone/>
            </a:pPr>
            <a:r>
              <a:rPr lang="id-ID" altLang="en-US" smtClean="0"/>
              <a:t>	Ip = 1 + 0,01((V/1,609) – 5)</a:t>
            </a:r>
          </a:p>
          <a:p>
            <a:pPr eaLnBrk="1" hangingPunct="1"/>
            <a:r>
              <a:rPr lang="id-ID" altLang="en-US" smtClean="0"/>
              <a:t>Beban Dinamis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id-ID" altLang="en-US" smtClean="0"/>
              <a:t>Pd = Ps x Ip</a:t>
            </a:r>
          </a:p>
          <a:p>
            <a:pPr eaLnBrk="1" hangingPunct="1"/>
            <a:r>
              <a:rPr lang="id-ID" altLang="en-US" smtClean="0"/>
              <a:t>Dumping factor (</a:t>
            </a:r>
            <a:r>
              <a:rPr lang="id-ID" altLang="en-US" smtClean="0">
                <a:latin typeface="Symbol" panose="05050102010706020507" pitchFamily="18" charset="2"/>
              </a:rPr>
              <a:t>l</a:t>
            </a:r>
            <a:r>
              <a:rPr lang="id-ID" altLang="en-US" smtClean="0"/>
              <a:t>)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id-ID" altLang="en-US" smtClean="0"/>
              <a:t>		</a:t>
            </a:r>
          </a:p>
          <a:p>
            <a:pPr eaLnBrk="1" hangingPunct="1"/>
            <a:endParaRPr lang="id-ID" altLang="en-US" smtClean="0"/>
          </a:p>
          <a:p>
            <a:pPr eaLnBrk="1" hangingPunct="1"/>
            <a:r>
              <a:rPr lang="id-ID" altLang="en-US" smtClean="0"/>
              <a:t>Momen Maksimum pada Rel (Mo)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id-ID" altLang="en-US" smtClean="0"/>
              <a:t>	</a:t>
            </a:r>
          </a:p>
        </p:txBody>
      </p:sp>
      <p:graphicFrame>
        <p:nvGraphicFramePr>
          <p:cNvPr id="4710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814570"/>
              </p:ext>
            </p:extLst>
          </p:nvPr>
        </p:nvGraphicFramePr>
        <p:xfrm>
          <a:off x="4103571" y="3879968"/>
          <a:ext cx="153035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3" imgW="672808" imgH="444307" progId="Equation.3">
                  <p:embed/>
                </p:oleObj>
              </mc:Choice>
              <mc:Fallback>
                <p:oleObj name="Equation" r:id="rId3" imgW="672808" imgH="444307" progId="Equation.3">
                  <p:embed/>
                  <p:pic>
                    <p:nvPicPr>
                      <p:cNvPr id="4710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3571" y="3879968"/>
                        <a:ext cx="1530350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2823416"/>
              </p:ext>
            </p:extLst>
          </p:nvPr>
        </p:nvGraphicFramePr>
        <p:xfrm>
          <a:off x="5223127" y="5257773"/>
          <a:ext cx="1665287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5" imgW="622030" imgH="393529" progId="Equation.3">
                  <p:embed/>
                </p:oleObj>
              </mc:Choice>
              <mc:Fallback>
                <p:oleObj name="Equation" r:id="rId5" imgW="622030" imgH="393529" progId="Equation.3">
                  <p:embed/>
                  <p:pic>
                    <p:nvPicPr>
                      <p:cNvPr id="4710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127" y="5257773"/>
                        <a:ext cx="1665287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13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8509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PEMBEBANAN PADA JALAN KERETA API (REL)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981201" y="1600201"/>
            <a:ext cx="7972425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 </a:t>
            </a:r>
            <a:r>
              <a:rPr lang="id-ID" altLang="en-US" sz="2400"/>
              <a:t>Faktor dinamik 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Untuk mentransformasikan gaya statis ke gaya dinamis digunakan faktor dinamik yang dicari dengan Formula Talbot: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Ip = 1 + 0,01 (    </a:t>
            </a:r>
            <a:r>
              <a:rPr lang="id-ID" altLang="en-US" sz="2400" u="sng"/>
              <a:t>V</a:t>
            </a:r>
            <a:r>
              <a:rPr lang="id-ID" altLang="en-US" sz="2400"/>
              <a:t>    -  5)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    1,609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dengan :  Ip = faktor dinamik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 V = kecepatan kereta api (km/ jam) </a:t>
            </a:r>
          </a:p>
        </p:txBody>
      </p:sp>
    </p:spTree>
    <p:extLst>
      <p:ext uri="{BB962C8B-B14F-4D97-AF65-F5344CB8AC3E}">
        <p14:creationId xmlns:p14="http://schemas.microsoft.com/office/powerpoint/2010/main" val="41448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solidFill>
                  <a:srgbClr val="FF0066"/>
                </a:solidFill>
              </a:rPr>
              <a:t>PEMBEBANAN PADA JALAN KERETA API (REL)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840105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id-ID" altLang="en-US" sz="2400"/>
              <a:t>Sehingga gaya dinamik pada jalan kereta api dapat dihitung sebagai berikut :</a:t>
            </a:r>
          </a:p>
          <a:p>
            <a:pPr eaLnBrk="1" hangingPunct="1">
              <a:buFontTx/>
              <a:buNone/>
            </a:pPr>
            <a:endParaRPr lang="id-ID" altLang="en-US" sz="2400"/>
          </a:p>
          <a:p>
            <a:pPr eaLnBrk="1" hangingPunct="1">
              <a:buFontTx/>
              <a:buNone/>
            </a:pPr>
            <a:r>
              <a:rPr lang="id-ID" altLang="en-US" sz="2400"/>
              <a:t>		Pd = Ps x Ip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dengan :  Pd = gaya dinamik pada jalan kereta api ( ton )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Ps = gaya statis kereta api ( ton )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	 Ip =  faktor dinamik </a:t>
            </a:r>
          </a:p>
        </p:txBody>
      </p:sp>
    </p:spTree>
    <p:extLst>
      <p:ext uri="{BB962C8B-B14F-4D97-AF65-F5344CB8AC3E}">
        <p14:creationId xmlns:p14="http://schemas.microsoft.com/office/powerpoint/2010/main" val="141748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81153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	</a:t>
            </a:r>
            <a:r>
              <a:rPr lang="id-ID" altLang="en-US" sz="2200"/>
              <a:t>Gaya Lateral pada rel dapat dihitung dengan rumus :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</a:t>
            </a:r>
            <a:r>
              <a:rPr lang="en-US" altLang="en-US" sz="2200"/>
              <a:t>Lf</a:t>
            </a:r>
            <a:r>
              <a:rPr lang="id-ID" altLang="en-US" sz="2200"/>
              <a:t> 	=  Hs + Ha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=  </a:t>
            </a:r>
            <a:r>
              <a:rPr lang="id-ID" altLang="en-US" sz="2200" u="sng"/>
              <a:t>Pg . h </a:t>
            </a:r>
            <a:r>
              <a:rPr lang="id-ID" altLang="en-US" sz="2200"/>
              <a:t> +  </a:t>
            </a:r>
            <a:r>
              <a:rPr lang="id-ID" altLang="en-US" sz="2200" u="sng"/>
              <a:t>Pg . v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    1500        1000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dengan :  	Pg =   beban gandar (</a:t>
            </a:r>
            <a:r>
              <a:rPr lang="id-ID" altLang="en-US" sz="2200" i="1"/>
              <a:t>axle load</a:t>
            </a:r>
            <a:r>
              <a:rPr lang="id-ID" altLang="en-US" sz="2200"/>
              <a:t> – kg)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h    =  beda tinggi antara dua rel pada lintasan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	tikungan ( m )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v    =  kecepatan kereta api pada saat berada</a:t>
            </a:r>
          </a:p>
          <a:p>
            <a:pPr eaLnBrk="1" hangingPunct="1">
              <a:buFontTx/>
              <a:buNone/>
            </a:pPr>
            <a:r>
              <a:rPr lang="id-ID" altLang="en-US" sz="2200"/>
              <a:t>				di tikungan ( km/ jam )</a:t>
            </a:r>
          </a:p>
          <a:p>
            <a:pPr eaLnBrk="1" hangingPunct="1">
              <a:buFontTx/>
              <a:buNone/>
            </a:pPr>
            <a:endParaRPr lang="id-ID" altLang="en-US" sz="2200"/>
          </a:p>
        </p:txBody>
      </p:sp>
    </p:spTree>
    <p:extLst>
      <p:ext uri="{BB962C8B-B14F-4D97-AF65-F5344CB8AC3E}">
        <p14:creationId xmlns:p14="http://schemas.microsoft.com/office/powerpoint/2010/main" val="285399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981200" y="274638"/>
            <a:ext cx="8229600" cy="8509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95500" y="1000126"/>
            <a:ext cx="7786688" cy="7140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Contoh soal 1: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Diketahui KA Eksekutif membawa rangkaian sebagai berikut: lokomotif CC-203xx, 6 kereta penumpang, 1 kereta makan, 1 kereta pembangkit dan 1 kereta bagasi. Jika kereta api bergerak pada tikungan kecepatan rata-ratanya adalah 68 km/jam dan besar beda tinggi pada rel (h) adalah 0,08 m  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Tentukan besarnya: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sz="2000" dirty="0">
                <a:latin typeface="Arial" charset="0"/>
              </a:rPr>
              <a:t>Gaya statis total yang bekerja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sz="2000" dirty="0" smtClean="0">
                <a:latin typeface="Arial" charset="0"/>
              </a:rPr>
              <a:t>Gaya </a:t>
            </a:r>
            <a:r>
              <a:rPr lang="id-ID" sz="2000" dirty="0">
                <a:latin typeface="Arial" charset="0"/>
              </a:rPr>
              <a:t>lateral yang terjadi pada rel</a:t>
            </a:r>
          </a:p>
          <a:p>
            <a:pPr marL="457200" indent="-457200">
              <a:defRPr/>
            </a:pPr>
            <a:endParaRPr lang="id-ID" sz="2000" dirty="0">
              <a:latin typeface="Arial" charset="0"/>
            </a:endParaRPr>
          </a:p>
          <a:p>
            <a:pPr marL="457200" indent="-457200">
              <a:defRPr/>
            </a:pPr>
            <a:r>
              <a:rPr lang="id-ID" sz="2000" dirty="0">
                <a:latin typeface="Arial" charset="0"/>
              </a:rPr>
              <a:t>Jawab:</a:t>
            </a:r>
          </a:p>
          <a:p>
            <a:pPr marL="457200" indent="-457200">
              <a:buFontTx/>
              <a:buAutoNum type="alphaLcPeriod"/>
              <a:defRPr/>
            </a:pPr>
            <a:r>
              <a:rPr lang="id-ID" sz="2000" dirty="0">
                <a:latin typeface="Arial" charset="0"/>
              </a:rPr>
              <a:t>W lokomotif tipe CC-203 adalah 84 ton, maka: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	gaya pada </a:t>
            </a:r>
            <a:r>
              <a:rPr lang="id-ID" sz="2000" i="1" dirty="0">
                <a:latin typeface="Arial" charset="0"/>
              </a:rPr>
              <a:t>bogie</a:t>
            </a:r>
            <a:r>
              <a:rPr lang="id-ID" sz="2000" dirty="0">
                <a:latin typeface="Arial" charset="0"/>
              </a:rPr>
              <a:t> (Pb) =  </a:t>
            </a:r>
            <a:r>
              <a:rPr lang="id-ID" sz="2000" u="sng" dirty="0">
                <a:latin typeface="Arial" charset="0"/>
              </a:rPr>
              <a:t>Wlok</a:t>
            </a:r>
            <a:r>
              <a:rPr lang="id-ID" sz="2000" dirty="0">
                <a:latin typeface="Arial" charset="0"/>
              </a:rPr>
              <a:t>  =   </a:t>
            </a:r>
            <a:r>
              <a:rPr lang="id-ID" sz="2000" u="sng" dirty="0">
                <a:latin typeface="Arial" charset="0"/>
              </a:rPr>
              <a:t>84</a:t>
            </a:r>
            <a:r>
              <a:rPr lang="id-ID" sz="2000" dirty="0">
                <a:latin typeface="Arial" charset="0"/>
              </a:rPr>
              <a:t>    =   42 ton</a:t>
            </a:r>
          </a:p>
          <a:p>
            <a:pPr eaLnBrk="1" hangingPunct="1">
              <a:defRPr/>
            </a:pPr>
            <a:r>
              <a:rPr lang="id-ID" sz="2000" dirty="0">
                <a:latin typeface="Arial" charset="0"/>
              </a:rPr>
              <a:t>				    </a:t>
            </a:r>
            <a:r>
              <a:rPr lang="en-US" sz="2000" dirty="0" smtClean="0">
                <a:latin typeface="Arial" charset="0"/>
              </a:rPr>
              <a:t>                   </a:t>
            </a:r>
            <a:r>
              <a:rPr lang="id-ID" sz="2000" dirty="0" smtClean="0">
                <a:latin typeface="Arial" charset="0"/>
              </a:rPr>
              <a:t>2           </a:t>
            </a:r>
            <a:r>
              <a:rPr lang="id-ID" sz="2000" dirty="0">
                <a:latin typeface="Arial" charset="0"/>
              </a:rPr>
              <a:t>2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gaya pada gandar (Pg) =  </a:t>
            </a:r>
            <a:r>
              <a:rPr lang="id-ID" sz="2000" u="sng" dirty="0">
                <a:latin typeface="Arial" charset="0"/>
              </a:rPr>
              <a:t>Pb</a:t>
            </a:r>
            <a:r>
              <a:rPr lang="id-ID" sz="2000" dirty="0">
                <a:latin typeface="Arial" charset="0"/>
              </a:rPr>
              <a:t>  =   </a:t>
            </a:r>
            <a:r>
              <a:rPr lang="id-ID" sz="2000" u="sng" dirty="0">
                <a:latin typeface="Arial" charset="0"/>
              </a:rPr>
              <a:t> 42 </a:t>
            </a:r>
            <a:r>
              <a:rPr lang="id-ID" sz="2000" dirty="0">
                <a:latin typeface="Arial" charset="0"/>
              </a:rPr>
              <a:t> =    14 ton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			  </a:t>
            </a:r>
            <a:r>
              <a:rPr lang="en-US" sz="2000" dirty="0" smtClean="0">
                <a:latin typeface="Arial" charset="0"/>
              </a:rPr>
              <a:t>                    </a:t>
            </a:r>
            <a:r>
              <a:rPr lang="id-ID" sz="2000" dirty="0" smtClean="0">
                <a:latin typeface="Arial" charset="0"/>
              </a:rPr>
              <a:t>  </a:t>
            </a:r>
            <a:r>
              <a:rPr lang="id-ID" sz="2000" dirty="0">
                <a:latin typeface="Arial" charset="0"/>
              </a:rPr>
              <a:t>3           3 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gaya statis pada roda (Prs) =   </a:t>
            </a:r>
            <a:r>
              <a:rPr lang="id-ID" sz="2000" u="sng" dirty="0">
                <a:latin typeface="Arial" charset="0"/>
              </a:rPr>
              <a:t>Pg</a:t>
            </a:r>
            <a:r>
              <a:rPr lang="id-ID" sz="2000" dirty="0">
                <a:latin typeface="Arial" charset="0"/>
              </a:rPr>
              <a:t>   =    </a:t>
            </a:r>
            <a:r>
              <a:rPr lang="id-ID" sz="2000" u="sng" dirty="0">
                <a:latin typeface="Arial" charset="0"/>
              </a:rPr>
              <a:t>14</a:t>
            </a:r>
            <a:r>
              <a:rPr lang="id-ID" sz="2000" dirty="0">
                <a:latin typeface="Arial" charset="0"/>
              </a:rPr>
              <a:t>   =   7 ton</a:t>
            </a:r>
          </a:p>
          <a:p>
            <a:pPr marL="420624" indent="-384048">
              <a:defRPr/>
            </a:pPr>
            <a:r>
              <a:rPr lang="id-ID" sz="2000" dirty="0">
                <a:latin typeface="Arial" charset="0"/>
              </a:rPr>
              <a:t>					     </a:t>
            </a:r>
            <a:r>
              <a:rPr lang="en-US" sz="2000" dirty="0" smtClean="0">
                <a:latin typeface="Arial" charset="0"/>
              </a:rPr>
              <a:t>                    </a:t>
            </a:r>
            <a:r>
              <a:rPr lang="id-ID" sz="2000" dirty="0" smtClean="0">
                <a:latin typeface="Arial" charset="0"/>
              </a:rPr>
              <a:t>       </a:t>
            </a:r>
            <a:r>
              <a:rPr lang="id-ID" sz="2000" dirty="0">
                <a:latin typeface="Arial" charset="0"/>
              </a:rPr>
              <a:t>2           2</a:t>
            </a:r>
          </a:p>
          <a:p>
            <a:pPr eaLnBrk="1" hangingPunct="1">
              <a:defRPr/>
            </a:pPr>
            <a:endParaRPr lang="id-ID" sz="2000" dirty="0">
              <a:latin typeface="Arial" charset="0"/>
            </a:endParaRPr>
          </a:p>
          <a:p>
            <a:pPr eaLnBrk="1" hangingPunct="1">
              <a:defRPr/>
            </a:pPr>
            <a:endParaRPr lang="id-ID" sz="2000" dirty="0">
              <a:latin typeface="Arial" charset="0"/>
            </a:endParaRPr>
          </a:p>
          <a:p>
            <a:pPr marL="457200" indent="-457200">
              <a:defRPr/>
            </a:pPr>
            <a:endParaRPr lang="id-ID" sz="2000" dirty="0">
              <a:latin typeface="Arial" charset="0"/>
            </a:endParaRPr>
          </a:p>
          <a:p>
            <a:pPr marL="457200" indent="-457200">
              <a:defRPr/>
            </a:pPr>
            <a:r>
              <a:rPr lang="id-ID" sz="2000" dirty="0">
                <a:latin typeface="Arial" charset="0"/>
              </a:rPr>
              <a:t>	</a:t>
            </a:r>
          </a:p>
          <a:p>
            <a:pPr eaLnBrk="1" hangingPunct="1">
              <a:defRPr/>
            </a:pPr>
            <a:endParaRPr lang="id-ID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15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8"/>
            <a:ext cx="8229600" cy="8509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2238376" y="1000125"/>
            <a:ext cx="7358063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(berisi penumpang) adalah sekitar 40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40</a:t>
            </a:r>
            <a:r>
              <a:rPr lang="id-ID" altLang="en-US" sz="2000" dirty="0">
                <a:latin typeface="Arial" panose="020B0604020202020204" pitchFamily="34" charset="0"/>
              </a:rPr>
              <a:t>     =   20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</a:t>
            </a:r>
            <a:r>
              <a:rPr lang="id-ID" altLang="en-US" sz="2000" dirty="0">
                <a:latin typeface="Arial" panose="020B0604020202020204" pitchFamily="34" charset="0"/>
              </a:rPr>
              <a:t>2           2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20 </a:t>
            </a:r>
            <a:r>
              <a:rPr lang="id-ID" altLang="en-US" sz="2000" dirty="0">
                <a:latin typeface="Arial" panose="020B0604020202020204" pitchFamily="34" charset="0"/>
              </a:rPr>
              <a:t> =    10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2           </a:t>
            </a:r>
            <a:r>
              <a:rPr lang="id-ID" altLang="en-US" sz="2000" dirty="0">
                <a:latin typeface="Arial" panose="020B0604020202020204" pitchFamily="34" charset="0"/>
              </a:rPr>
              <a:t>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</a:t>
            </a:r>
            <a:r>
              <a:rPr lang="id-ID" altLang="en-US" sz="2000" dirty="0">
                <a:latin typeface="Arial" panose="020B0604020202020204" pitchFamily="34" charset="0"/>
              </a:rPr>
              <a:t>   =   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	2            2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makan adalah sekitar 41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41</a:t>
            </a:r>
            <a:r>
              <a:rPr lang="id-ID" altLang="en-US" sz="2000" dirty="0">
                <a:latin typeface="Arial" panose="020B0604020202020204" pitchFamily="34" charset="0"/>
              </a:rPr>
              <a:t>     =   20,5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</a:t>
            </a:r>
            <a:r>
              <a:rPr lang="id-ID" altLang="en-US" sz="2000" dirty="0">
                <a:latin typeface="Arial" panose="020B0604020202020204" pitchFamily="34" charset="0"/>
              </a:rPr>
              <a:t>2           2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20,5 </a:t>
            </a:r>
            <a:r>
              <a:rPr lang="id-ID" altLang="en-US" sz="2000" dirty="0">
                <a:latin typeface="Arial" panose="020B0604020202020204" pitchFamily="34" charset="0"/>
              </a:rPr>
              <a:t>   =    10,25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</a:t>
            </a:r>
            <a:r>
              <a:rPr lang="id-ID" altLang="en-US" sz="2000" dirty="0">
                <a:latin typeface="Arial" panose="020B0604020202020204" pitchFamily="34" charset="0"/>
              </a:rPr>
              <a:t>2            2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10,25</a:t>
            </a:r>
            <a:r>
              <a:rPr lang="id-ID" altLang="en-US" sz="2000" dirty="0">
                <a:latin typeface="Arial" panose="020B0604020202020204" pitchFamily="34" charset="0"/>
              </a:rPr>
              <a:t>   =   5,125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2              2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90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ChangeArrowheads="1"/>
          </p:cNvSpPr>
          <p:nvPr/>
        </p:nvSpPr>
        <p:spPr bwMode="auto">
          <a:xfrm>
            <a:off x="2238376" y="1000125"/>
            <a:ext cx="7358063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pembangkit adalah sekitar 42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42</a:t>
            </a:r>
            <a:r>
              <a:rPr lang="id-ID" altLang="en-US" sz="2000" dirty="0">
                <a:latin typeface="Arial" panose="020B0604020202020204" pitchFamily="34" charset="0"/>
              </a:rPr>
              <a:t>     =   21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2           </a:t>
            </a:r>
            <a:r>
              <a:rPr lang="id-ID" altLang="en-US" sz="2000" dirty="0">
                <a:latin typeface="Arial" panose="020B0604020202020204" pitchFamily="34" charset="0"/>
              </a:rPr>
              <a:t>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21 </a:t>
            </a:r>
            <a:r>
              <a:rPr lang="id-ID" altLang="en-US" sz="2000" dirty="0">
                <a:latin typeface="Arial" panose="020B0604020202020204" pitchFamily="34" charset="0"/>
              </a:rPr>
              <a:t> =    10,5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 </a:t>
            </a:r>
            <a:r>
              <a:rPr lang="id-ID" altLang="en-US" sz="2000" dirty="0">
                <a:latin typeface="Arial" panose="020B0604020202020204" pitchFamily="34" charset="0"/>
              </a:rPr>
              <a:t>2           2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10,5</a:t>
            </a:r>
            <a:r>
              <a:rPr lang="id-ID" altLang="en-US" sz="2000" dirty="0">
                <a:latin typeface="Arial" panose="020B0604020202020204" pitchFamily="34" charset="0"/>
              </a:rPr>
              <a:t>   =   5,25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2             2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Berat kereta bagasi adalah sekitar 43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Kereta ditumpu oleh 2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, sehingga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</a:t>
            </a:r>
            <a:r>
              <a:rPr lang="id-ID" altLang="en-US" sz="2000" i="1" dirty="0">
                <a:latin typeface="Arial" panose="020B0604020202020204" pitchFamily="34" charset="0"/>
              </a:rPr>
              <a:t>bogie</a:t>
            </a:r>
            <a:r>
              <a:rPr lang="id-ID" altLang="en-US" sz="2000" dirty="0">
                <a:latin typeface="Arial" panose="020B0604020202020204" pitchFamily="34" charset="0"/>
              </a:rPr>
              <a:t> (Pb) =  </a:t>
            </a:r>
            <a:r>
              <a:rPr lang="id-ID" altLang="en-US" sz="2000" u="sng" dirty="0">
                <a:latin typeface="Arial" panose="020B0604020202020204" pitchFamily="34" charset="0"/>
              </a:rPr>
              <a:t>Wkrt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43</a:t>
            </a:r>
            <a:r>
              <a:rPr lang="id-ID" altLang="en-US" sz="2000" dirty="0">
                <a:latin typeface="Arial" panose="020B0604020202020204" pitchFamily="34" charset="0"/>
              </a:rPr>
              <a:t>     =   21,5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</a:t>
            </a:r>
            <a:r>
              <a:rPr lang="id-ID" altLang="en-US" sz="2000" dirty="0">
                <a:latin typeface="Arial" panose="020B0604020202020204" pitchFamily="34" charset="0"/>
              </a:rPr>
              <a:t>2           2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pada gandar (Pg) =  </a:t>
            </a:r>
            <a:r>
              <a:rPr lang="id-ID" altLang="en-US" sz="2000" u="sng" dirty="0">
                <a:latin typeface="Arial" panose="020B0604020202020204" pitchFamily="34" charset="0"/>
              </a:rPr>
              <a:t>Pb</a:t>
            </a:r>
            <a:r>
              <a:rPr lang="id-ID" altLang="en-US" sz="2000" dirty="0">
                <a:latin typeface="Arial" panose="020B0604020202020204" pitchFamily="34" charset="0"/>
              </a:rPr>
              <a:t>  =   </a:t>
            </a:r>
            <a:r>
              <a:rPr lang="id-ID" altLang="en-US" sz="2000" u="sng" dirty="0">
                <a:latin typeface="Arial" panose="020B0604020202020204" pitchFamily="34" charset="0"/>
              </a:rPr>
              <a:t> 21,5 </a:t>
            </a:r>
            <a:r>
              <a:rPr lang="id-ID" altLang="en-US" sz="2000" dirty="0">
                <a:latin typeface="Arial" panose="020B0604020202020204" pitchFamily="34" charset="0"/>
              </a:rPr>
              <a:t>   =    10,75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   </a:t>
            </a:r>
            <a:r>
              <a:rPr lang="id-ID" altLang="en-US" sz="2000" dirty="0">
                <a:latin typeface="Arial" panose="020B0604020202020204" pitchFamily="34" charset="0"/>
              </a:rPr>
              <a:t>2            2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- gaya statis pada roda (Prs) =   </a:t>
            </a:r>
            <a:r>
              <a:rPr lang="id-ID" altLang="en-US" sz="2000" u="sng" dirty="0">
                <a:latin typeface="Arial" panose="020B0604020202020204" pitchFamily="34" charset="0"/>
              </a:rPr>
              <a:t>Pg</a:t>
            </a:r>
            <a:r>
              <a:rPr lang="id-ID" altLang="en-US" sz="2000" dirty="0">
                <a:latin typeface="Arial" panose="020B0604020202020204" pitchFamily="34" charset="0"/>
              </a:rPr>
              <a:t>   =    </a:t>
            </a:r>
            <a:r>
              <a:rPr lang="id-ID" altLang="en-US" sz="2000" u="sng" dirty="0">
                <a:latin typeface="Arial" panose="020B0604020202020204" pitchFamily="34" charset="0"/>
              </a:rPr>
              <a:t>10,75</a:t>
            </a:r>
            <a:r>
              <a:rPr lang="id-ID" altLang="en-US" sz="2000" dirty="0">
                <a:latin typeface="Arial" panose="020B0604020202020204" pitchFamily="34" charset="0"/>
              </a:rPr>
              <a:t>   =   5,375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	2              2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</p:spTree>
    <p:extLst>
      <p:ext uri="{BB962C8B-B14F-4D97-AF65-F5344CB8AC3E}">
        <p14:creationId xmlns:p14="http://schemas.microsoft.com/office/powerpoint/2010/main" val="357866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4275" name="TextBox 2"/>
          <p:cNvSpPr txBox="1">
            <a:spLocks noChangeArrowheads="1"/>
          </p:cNvSpPr>
          <p:nvPr/>
        </p:nvSpPr>
        <p:spPr bwMode="auto">
          <a:xfrm>
            <a:off x="2166938" y="1143001"/>
            <a:ext cx="771525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Sehingga total dari gaya statis yang bekerja adalah: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lokomotif 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= </a:t>
            </a:r>
            <a:r>
              <a:rPr lang="id-ID" altLang="en-US" sz="2000" dirty="0">
                <a:latin typeface="Arial" panose="020B0604020202020204" pitchFamily="34" charset="0"/>
              </a:rPr>
              <a:t>	7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penumpang	=	6 x 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=	30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makan		=	5,125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pembangkit	=	5,25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Gaya statis dari kereta bagasi		=	5,375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</a:t>
            </a:r>
            <a:r>
              <a:rPr lang="id-ID" altLang="en-US" sz="2000" dirty="0">
                <a:latin typeface="Arial" panose="020B0604020202020204" pitchFamily="34" charset="0"/>
              </a:rPr>
              <a:t>		_________________+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		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52,75 </a:t>
            </a:r>
            <a:r>
              <a:rPr lang="id-ID" altLang="en-US" sz="2000" dirty="0">
                <a:latin typeface="Arial" panose="020B0604020202020204" pitchFamily="34" charset="0"/>
              </a:rPr>
              <a:t>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b. Gaya lateral pada rel: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     akibat lokomotif: gaya pada gandar (Pg) = 14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	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               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</a:t>
            </a:r>
            <a:r>
              <a:rPr lang="id-ID" altLang="en-US" sz="2000" dirty="0">
                <a:latin typeface="Arial" panose="020B0604020202020204" pitchFamily="34" charset="0"/>
              </a:rPr>
              <a:t>= 14000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</a:t>
            </a:r>
            <a:r>
              <a:rPr lang="en-US" altLang="en-US" sz="2000" dirty="0">
                <a:latin typeface="Arial" panose="020B0604020202020204" pitchFamily="34" charset="0"/>
              </a:rPr>
              <a:t>Lf</a:t>
            </a:r>
            <a:r>
              <a:rPr lang="id-ID" altLang="en-US" sz="2000" dirty="0">
                <a:latin typeface="Arial" panose="020B0604020202020204" pitchFamily="34" charset="0"/>
              </a:rPr>
              <a:t> 	=  Hs + Ha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=  </a:t>
            </a:r>
            <a:r>
              <a:rPr lang="id-ID" altLang="en-US" sz="2000" u="sng" dirty="0">
                <a:latin typeface="Arial" panose="020B0604020202020204" pitchFamily="34" charset="0"/>
              </a:rPr>
              <a:t>Pg . h </a:t>
            </a:r>
            <a:r>
              <a:rPr lang="id-ID" altLang="en-US" sz="2000" dirty="0">
                <a:latin typeface="Arial" panose="020B0604020202020204" pitchFamily="34" charset="0"/>
              </a:rPr>
              <a:t> +  </a:t>
            </a:r>
            <a:r>
              <a:rPr lang="id-ID" altLang="en-US" sz="2000" u="sng" dirty="0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414364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5299" name="Rectangle 2"/>
          <p:cNvSpPr>
            <a:spLocks noChangeArrowheads="1"/>
          </p:cNvSpPr>
          <p:nvPr/>
        </p:nvSpPr>
        <p:spPr bwMode="auto">
          <a:xfrm>
            <a:off x="2309814" y="1143001"/>
            <a:ext cx="757237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14000 . 0,08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14000 . 68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0,746 +  952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952,746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akibat kereta penumpang: gaya pada gandar (Pg) = 10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	    = 10000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1500       1000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10000 . 0,08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10000 . 68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0,53 +  680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680,53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72577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ChangeArrowheads="1"/>
          </p:cNvSpPr>
          <p:nvPr/>
        </p:nvSpPr>
        <p:spPr bwMode="auto">
          <a:xfrm>
            <a:off x="2309813" y="928689"/>
            <a:ext cx="7643812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akibat kereta makan: gaya pada gandar (Pg) = 10,25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   = 10250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 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10250 . 0,08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10250 . 68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0,55 +  697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697,55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akibat kereta pembangkit : gaya pada gandar (Pg) = 10,5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   	= 10500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10500 . 0,08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10500 . 68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0,56 +  714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714,56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</p:spTree>
    <p:extLst>
      <p:ext uri="{BB962C8B-B14F-4D97-AF65-F5344CB8AC3E}">
        <p14:creationId xmlns:p14="http://schemas.microsoft.com/office/powerpoint/2010/main" val="8072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2595563" y="1571626"/>
            <a:ext cx="71437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akibat kereta bagasi: gaya pada gandar (Pg) = 10,75 ton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				        = 10750 kg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Lf</a:t>
            </a: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Pg . h </a:t>
            </a:r>
            <a:r>
              <a:rPr lang="id-ID" altLang="en-US" sz="2000">
                <a:latin typeface="Arial" panose="020B0604020202020204" pitchFamily="34" charset="0"/>
              </a:rPr>
              <a:t> +  </a:t>
            </a:r>
            <a:r>
              <a:rPr lang="id-ID" altLang="en-US" sz="2000" u="sng">
                <a:latin typeface="Arial" panose="020B0604020202020204" pitchFamily="34" charset="0"/>
              </a:rPr>
              <a:t>Pg . 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1500        1000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</a:t>
            </a:r>
            <a:r>
              <a:rPr lang="id-ID" altLang="en-US" sz="2000" u="sng">
                <a:latin typeface="Arial" panose="020B0604020202020204" pitchFamily="34" charset="0"/>
              </a:rPr>
              <a:t>10750 . 0,08 </a:t>
            </a:r>
            <a:r>
              <a:rPr lang="id-ID" altLang="en-US" sz="2000">
                <a:latin typeface="Arial" panose="020B0604020202020204" pitchFamily="34" charset="0"/>
              </a:rPr>
              <a:t> +   </a:t>
            </a:r>
            <a:r>
              <a:rPr lang="id-ID" altLang="en-US" sz="2000" u="sng">
                <a:latin typeface="Arial" panose="020B0604020202020204" pitchFamily="34" charset="0"/>
              </a:rPr>
              <a:t>10750 . 68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          1500                  1000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0,573 +  731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	=  731,573 kg</a:t>
            </a:r>
          </a:p>
        </p:txBody>
      </p:sp>
    </p:spTree>
    <p:extLst>
      <p:ext uri="{BB962C8B-B14F-4D97-AF65-F5344CB8AC3E}">
        <p14:creationId xmlns:p14="http://schemas.microsoft.com/office/powerpoint/2010/main" val="122810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2238375" y="1071564"/>
            <a:ext cx="7786688" cy="560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Contoh soal 2: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Apabila dari contoh soal 1 diketahui kecepatan rata-rata dari KA Eksekutif adalah 105 km/jam, tentukan besarnya gaya dinamik yang terjadi: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Jawab: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Dari hasil perhitungan contoh soal 1 diperoleh besarnya gaya statis (Ps) adalah 52,75 ton, maka selanjutnya dapat dihitung besarnya gaya dinamik (Pd) dengan: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Menentukan nilai faktor dinamik (Ip):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         Ip = 1 + 0,01 (    </a:t>
            </a:r>
            <a:r>
              <a:rPr lang="id-ID" altLang="en-US" sz="2000" u="sng" dirty="0">
                <a:latin typeface="Arial" panose="020B0604020202020204" pitchFamily="34" charset="0"/>
              </a:rPr>
              <a:t>V</a:t>
            </a:r>
            <a:r>
              <a:rPr lang="id-ID" altLang="en-US" sz="2000" dirty="0">
                <a:latin typeface="Arial" panose="020B0604020202020204" pitchFamily="34" charset="0"/>
              </a:rPr>
              <a:t>    -  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  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    </a:t>
            </a:r>
            <a:r>
              <a:rPr lang="id-ID" altLang="en-US" sz="2000" dirty="0" smtClean="0">
                <a:latin typeface="Arial" panose="020B0604020202020204" pitchFamily="34" charset="0"/>
              </a:rPr>
              <a:t>1,609</a:t>
            </a: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=  1 + 0,01 ( </a:t>
            </a:r>
            <a:r>
              <a:rPr lang="id-ID" altLang="en-US" sz="2000" u="sng" dirty="0">
                <a:latin typeface="Arial" panose="020B0604020202020204" pitchFamily="34" charset="0"/>
              </a:rPr>
              <a:t>105 </a:t>
            </a:r>
            <a:r>
              <a:rPr lang="id-ID" altLang="en-US" sz="2000" dirty="0">
                <a:latin typeface="Arial" panose="020B0604020202020204" pitchFamily="34" charset="0"/>
              </a:rPr>
              <a:t> - 5)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	    </a:t>
            </a:r>
            <a:r>
              <a:rPr lang="en-US" altLang="en-US" sz="2000" dirty="0" smtClean="0">
                <a:latin typeface="Arial" panose="020B0604020202020204" pitchFamily="34" charset="0"/>
              </a:rPr>
              <a:t>     </a:t>
            </a:r>
            <a:r>
              <a:rPr lang="id-ID" altLang="en-US" sz="2000" dirty="0" smtClean="0">
                <a:latin typeface="Arial" panose="020B0604020202020204" pitchFamily="34" charset="0"/>
              </a:rPr>
              <a:t>   </a:t>
            </a:r>
            <a:r>
              <a:rPr lang="id-ID" altLang="en-US" sz="2000" dirty="0">
                <a:latin typeface="Arial" panose="020B0604020202020204" pitchFamily="34" charset="0"/>
              </a:rPr>
              <a:t>1,609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 dirty="0">
                <a:latin typeface="Arial" panose="020B0604020202020204" pitchFamily="34" charset="0"/>
              </a:rPr>
              <a:t>		=  1,6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32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81200" y="274639"/>
            <a:ext cx="8229600" cy="922337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dirty="0">
                <a:ea typeface="+mj-ea"/>
                <a:cs typeface="+mj-cs"/>
              </a:rPr>
              <a:t>PEMBEBANAN PADA JALAN KERETA API (REL)</a:t>
            </a:r>
          </a:p>
        </p:txBody>
      </p:sp>
      <p:sp>
        <p:nvSpPr>
          <p:cNvPr id="59395" name="TextBox 2"/>
          <p:cNvSpPr txBox="1">
            <a:spLocks noChangeArrowheads="1"/>
          </p:cNvSpPr>
          <p:nvPr/>
        </p:nvSpPr>
        <p:spPr bwMode="auto">
          <a:xfrm>
            <a:off x="2452688" y="1928813"/>
            <a:ext cx="7429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Sehingga besarnya gaya dinamik: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d-ID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Pd  =   Ip x 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     =   1,6 x 52,75 ton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000">
                <a:latin typeface="Arial" panose="020B0604020202020204" pitchFamily="34" charset="0"/>
              </a:rPr>
              <a:t>      =   84,4 ton</a:t>
            </a:r>
          </a:p>
        </p:txBody>
      </p:sp>
    </p:spTree>
    <p:extLst>
      <p:ext uri="{BB962C8B-B14F-4D97-AF65-F5344CB8AC3E}">
        <p14:creationId xmlns:p14="http://schemas.microsoft.com/office/powerpoint/2010/main" val="388584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en-US" altLang="en-US" sz="2800">
                <a:solidFill>
                  <a:srgbClr val="FF33CC"/>
                </a:solidFill>
              </a:rPr>
              <a:t>PEMBEBANAN PADA JALAN KERETA API (REL)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1"/>
            <a:ext cx="7900988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/>
              <a:t>3. </a:t>
            </a:r>
            <a:r>
              <a:rPr lang="id-ID" altLang="en-US" sz="2400"/>
              <a:t>Gaya Longitudinal pada rel 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Yaitu gaya yang terjadi memanjang arah rel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Gaya longitudinal pada rel ini adalah gaya yang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diakibatkan oleh gaya rem dan gaya gesek, 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gaya percepatan pada pergerakan kereta api, dan  	perubahan temperatur udara sehingga 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	mempengaruhi panjang rel</a:t>
            </a:r>
          </a:p>
          <a:p>
            <a:pPr eaLnBrk="1" hangingPunct="1">
              <a:buFontTx/>
              <a:buNone/>
            </a:pPr>
            <a:r>
              <a:rPr lang="id-ID" altLang="en-US" smtClean="0"/>
              <a:t>	</a:t>
            </a:r>
            <a:endParaRPr lang="id-ID" altLang="en-US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8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922337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1952625" y="1928813"/>
            <a:ext cx="81153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200"/>
              <a:t>	</a:t>
            </a:r>
            <a:r>
              <a:rPr lang="id-ID" altLang="en-US" sz="2400"/>
              <a:t>Gaya yang terjadi akibat perubahan temperatur dapat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dicari dengan rumus :  N = E. A . c . </a:t>
            </a:r>
            <a:r>
              <a:rPr lang="id-ID" altLang="en-US" sz="2400">
                <a:cs typeface="Arial" panose="020B0604020202020204" pitchFamily="34" charset="0"/>
              </a:rPr>
              <a:t>Δt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dengan : E = modulus elastisitas rel (2,1 x 1</a:t>
            </a:r>
            <a:r>
              <a:rPr lang="en-US" altLang="en-US" sz="2400">
                <a:cs typeface="Arial" panose="020B0604020202020204" pitchFamily="34" charset="0"/>
              </a:rPr>
              <a:t>0</a:t>
            </a:r>
            <a:r>
              <a:rPr lang="en-US" altLang="en-US" sz="2400" baseline="30000">
                <a:cs typeface="Arial" panose="020B0604020202020204" pitchFamily="34" charset="0"/>
              </a:rPr>
              <a:t>6</a:t>
            </a:r>
            <a:r>
              <a:rPr lang="en-US" altLang="en-US" sz="2400">
                <a:cs typeface="Arial" panose="020B0604020202020204" pitchFamily="34" charset="0"/>
              </a:rPr>
              <a:t> </a:t>
            </a:r>
            <a:r>
              <a:rPr lang="id-ID" altLang="en-US" sz="2400">
                <a:cs typeface="Arial" panose="020B0604020202020204" pitchFamily="34" charset="0"/>
              </a:rPr>
              <a:t>kg/cm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r>
              <a:rPr lang="id-ID" altLang="en-US" sz="2400"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        A = luas penampang rel (cm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r>
              <a:rPr lang="id-ID" altLang="en-US" sz="2400"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        c = koefisien pemuaian linear pada rel 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	  ( </a:t>
            </a:r>
            <a:r>
              <a:rPr lang="en-US" altLang="en-US" sz="2400">
                <a:cs typeface="Arial" panose="020B0604020202020204" pitchFamily="34" charset="0"/>
              </a:rPr>
              <a:t>1,</a:t>
            </a:r>
            <a:r>
              <a:rPr lang="id-ID" altLang="en-US" sz="2400">
                <a:cs typeface="Arial" panose="020B0604020202020204" pitchFamily="34" charset="0"/>
              </a:rPr>
              <a:t>2</a:t>
            </a:r>
            <a:r>
              <a:rPr lang="en-US" altLang="en-US" sz="2400">
                <a:cs typeface="Arial" panose="020B0604020202020204" pitchFamily="34" charset="0"/>
              </a:rPr>
              <a:t> x 10</a:t>
            </a:r>
            <a:r>
              <a:rPr lang="en-US" altLang="en-US" sz="2400" baseline="30000">
                <a:cs typeface="Arial" panose="020B0604020202020204" pitchFamily="34" charset="0"/>
              </a:rPr>
              <a:t>-5</a:t>
            </a:r>
            <a:r>
              <a:rPr lang="id-ID" altLang="en-US" sz="2400">
                <a:cs typeface="Arial" panose="020B0604020202020204" pitchFamily="34" charset="0"/>
              </a:rPr>
              <a:t>)</a:t>
            </a:r>
          </a:p>
          <a:p>
            <a:pPr eaLnBrk="1" hangingPunct="1">
              <a:buFontTx/>
              <a:buNone/>
            </a:pPr>
            <a:r>
              <a:rPr lang="id-ID" altLang="en-US" sz="2400">
                <a:cs typeface="Arial" panose="020B0604020202020204" pitchFamily="34" charset="0"/>
              </a:rPr>
              <a:t>		       Δt = perubahan temperatur udara ( °C)</a:t>
            </a:r>
          </a:p>
          <a:p>
            <a:pPr eaLnBrk="1" hangingPunct="1">
              <a:buFontTx/>
              <a:buNone/>
            </a:pPr>
            <a:endParaRPr lang="id-ID" altLang="en-US" sz="2400">
              <a:cs typeface="Arial" panose="020B0604020202020204" pitchFamily="34" charset="0"/>
            </a:endParaRPr>
          </a:p>
          <a:p>
            <a:pPr eaLnBrk="1" hangingPunct="1"/>
            <a:endParaRPr lang="id-ID" altLang="en-US" smtClean="0"/>
          </a:p>
        </p:txBody>
      </p:sp>
    </p:spTree>
    <p:extLst>
      <p:ext uri="{BB962C8B-B14F-4D97-AF65-F5344CB8AC3E}">
        <p14:creationId xmlns:p14="http://schemas.microsoft.com/office/powerpoint/2010/main" val="7906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274638"/>
            <a:ext cx="8229600" cy="850900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PEMBEBANAN PADA JALAN KERETA API (REL)</a:t>
            </a:r>
            <a:endParaRPr lang="id-ID" altLang="en-US" sz="2800">
              <a:solidFill>
                <a:schemeClr val="tx1"/>
              </a:solidFill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2309813" y="1571626"/>
            <a:ext cx="7467600" cy="4525963"/>
          </a:xfrm>
        </p:spPr>
        <p:txBody>
          <a:bodyPr/>
          <a:lstStyle/>
          <a:p>
            <a:pPr marL="0" indent="0">
              <a:buNone/>
            </a:pPr>
            <a:r>
              <a:rPr lang="id-ID" altLang="en-US" sz="2400" u="sng"/>
              <a:t>Contoh soal:</a:t>
            </a:r>
            <a:endParaRPr lang="id-ID" altLang="en-US" sz="2400"/>
          </a:p>
          <a:p>
            <a:pPr marL="0" indent="0">
              <a:buNone/>
            </a:pPr>
            <a:r>
              <a:rPr lang="id-ID" altLang="en-US" sz="2400"/>
              <a:t>Jika diketahui pemasangan rel tipe R54 mempunyai beda temperatur udara sebesar 15</a:t>
            </a:r>
            <a:r>
              <a:rPr lang="id-ID" altLang="en-US" sz="2400">
                <a:cs typeface="Arial" panose="020B0604020202020204" pitchFamily="34" charset="0"/>
              </a:rPr>
              <a:t>°C, tentukan besarnya gaya longitudinal (N) yang terjadi !</a:t>
            </a:r>
          </a:p>
          <a:p>
            <a:pPr marL="0" indent="0">
              <a:buNone/>
            </a:pPr>
            <a:r>
              <a:rPr lang="id-ID" altLang="en-US" sz="2400" u="sng">
                <a:cs typeface="Arial" panose="020B0604020202020204" pitchFamily="34" charset="0"/>
              </a:rPr>
              <a:t>Jawab: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Luas penampang rel tipe R54 (A) = 69,34 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Δt = 15°C</a:t>
            </a: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E = 2.1 x 10</a:t>
            </a:r>
            <a:r>
              <a:rPr lang="en-US" altLang="en-US" sz="2400" baseline="30000">
                <a:cs typeface="Arial" panose="020B0604020202020204" pitchFamily="34" charset="0"/>
              </a:rPr>
              <a:t>6</a:t>
            </a:r>
            <a:r>
              <a:rPr lang="id-ID" altLang="en-US" sz="2400">
                <a:cs typeface="Arial" panose="020B0604020202020204" pitchFamily="34" charset="0"/>
              </a:rPr>
              <a:t> kg/cm</a:t>
            </a:r>
            <a:r>
              <a:rPr lang="en-US" altLang="en-US" sz="2400" baseline="30000">
                <a:cs typeface="Arial" panose="020B0604020202020204" pitchFamily="34" charset="0"/>
              </a:rPr>
              <a:t>2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d-ID" altLang="en-US" sz="2400">
                <a:cs typeface="Arial" panose="020B0604020202020204" pitchFamily="34" charset="0"/>
              </a:rPr>
              <a:t>c = 1,2 x 10</a:t>
            </a:r>
            <a:r>
              <a:rPr lang="en-US" altLang="en-US" sz="2400" baseline="30000">
                <a:cs typeface="Arial" panose="020B0604020202020204" pitchFamily="34" charset="0"/>
              </a:rPr>
              <a:t>-5</a:t>
            </a:r>
            <a:endParaRPr lang="id-ID" altLang="en-US" sz="240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d-ID" altLang="en-US" sz="24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3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8509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PEMBEBANAN PADA JALAN KERETA API (REL)</a:t>
            </a:r>
            <a:endParaRPr lang="id-ID" sz="28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d-ID" altLang="en-US" sz="2400"/>
              <a:t>Maka: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N = E. A . c . </a:t>
            </a:r>
            <a:r>
              <a:rPr lang="id-ID" altLang="en-US" sz="2400">
                <a:cs typeface="Arial" panose="020B0604020202020204" pitchFamily="34" charset="0"/>
              </a:rPr>
              <a:t>Δt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	= 2,1x10</a:t>
            </a:r>
            <a:r>
              <a:rPr lang="en-US" altLang="en-US" sz="2400" baseline="30000"/>
              <a:t>6</a:t>
            </a:r>
            <a:r>
              <a:rPr lang="id-ID" altLang="en-US" sz="2400"/>
              <a:t> . 69,34 . 1,2x10</a:t>
            </a:r>
            <a:r>
              <a:rPr lang="en-US" altLang="en-US" sz="2400" baseline="30000"/>
              <a:t>-5</a:t>
            </a:r>
            <a:r>
              <a:rPr lang="id-ID" altLang="en-US" sz="2400"/>
              <a:t> . 15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    =	26.210,52 kg</a:t>
            </a:r>
          </a:p>
          <a:p>
            <a:pPr eaLnBrk="1" hangingPunct="1">
              <a:buFontTx/>
              <a:buNone/>
            </a:pPr>
            <a:endParaRPr lang="id-ID" altLang="en-US" sz="2400"/>
          </a:p>
          <a:p>
            <a:pPr eaLnBrk="1" hangingPunct="1">
              <a:buFontTx/>
              <a:buNone/>
            </a:pPr>
            <a:r>
              <a:rPr lang="id-ID" altLang="en-US" sz="2400"/>
              <a:t>Jadi besarnya gaya longitudinal yang terjadi adalah</a:t>
            </a:r>
          </a:p>
          <a:p>
            <a:pPr eaLnBrk="1" hangingPunct="1">
              <a:buFontTx/>
              <a:buNone/>
            </a:pPr>
            <a:r>
              <a:rPr lang="id-ID" altLang="en-US" sz="2400"/>
              <a:t>26.210,52 kg</a:t>
            </a:r>
          </a:p>
          <a:p>
            <a:pPr eaLnBrk="1" hangingPunct="1">
              <a:buFontTx/>
              <a:buNone/>
            </a:pPr>
            <a:endParaRPr lang="id-ID" altLang="en-US" sz="2400"/>
          </a:p>
        </p:txBody>
      </p:sp>
    </p:spTree>
    <p:extLst>
      <p:ext uri="{BB962C8B-B14F-4D97-AF65-F5344CB8AC3E}">
        <p14:creationId xmlns:p14="http://schemas.microsoft.com/office/powerpoint/2010/main" val="179947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86000" y="1219200"/>
            <a:ext cx="7848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en-US" sz="2400">
                <a:latin typeface="Book Antiqua" panose="02040602050305030304" pitchFamily="18" charset="0"/>
              </a:rPr>
              <a:t>Rel didisain menggunakan konsep “</a:t>
            </a:r>
            <a:r>
              <a:rPr lang="en-US" altLang="en-US" sz="2400" i="1">
                <a:latin typeface="Book Antiqua" panose="02040602050305030304" pitchFamily="18" charset="0"/>
              </a:rPr>
              <a:t>beam-on-elastic-foundation model</a:t>
            </a:r>
            <a:r>
              <a:rPr lang="en-US" altLang="en-US" sz="2400">
                <a:latin typeface="Book Antiqua" panose="02040602050305030304" pitchFamily="18" charset="0"/>
              </a:rPr>
              <a:t>” (BoEF) dengan mengasumsikan bahwa: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lang="en-US" altLang="en-US" sz="2400">
                <a:latin typeface="Book Antiqua" panose="02040602050305030304" pitchFamily="18" charset="0"/>
              </a:rPr>
              <a:t>  Setiap rel akan berperilaku sebagi balok menerus yang diletakkan di atas tumpuan elastik. 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lang="en-US" altLang="en-US" sz="2400">
                <a:latin typeface="Book Antiqua" panose="02040602050305030304" pitchFamily="18" charset="0"/>
              </a:rPr>
              <a:t>  Modulus fondasi jalan rel (sebagai tumpuan), k, didefinisikan sebagai gaya tumpuan per unit panjang rel per unit defleksi rel. 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Tx/>
              <a:buFontTx/>
              <a:buChar char="•"/>
            </a:pPr>
            <a:r>
              <a:rPr lang="en-US" altLang="en-US" sz="2400">
                <a:latin typeface="Book Antiqua" panose="02040602050305030304" pitchFamily="18" charset="0"/>
              </a:rPr>
              <a:t>  Modulus fondasi jalan rel disini termasuk juga pengaruh penambat, bantalan, balas, subbalas dan subgrade.  </a:t>
            </a:r>
          </a:p>
        </p:txBody>
      </p:sp>
    </p:spTree>
    <p:extLst>
      <p:ext uri="{BB962C8B-B14F-4D97-AF65-F5344CB8AC3E}">
        <p14:creationId xmlns:p14="http://schemas.microsoft.com/office/powerpoint/2010/main" val="176943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erhitungan Rel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8" b="11746"/>
          <a:stretch>
            <a:fillRect/>
          </a:stretch>
        </p:blipFill>
        <p:spPr bwMode="auto">
          <a:xfrm>
            <a:off x="2971800" y="1676400"/>
            <a:ext cx="6934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Box 2"/>
          <p:cNvSpPr txBox="1">
            <a:spLocks noChangeArrowheads="1"/>
          </p:cNvSpPr>
          <p:nvPr/>
        </p:nvSpPr>
        <p:spPr bwMode="auto">
          <a:xfrm>
            <a:off x="3143250" y="620714"/>
            <a:ext cx="6762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d-ID" altLang="en-US" sz="2800">
                <a:latin typeface="Arial" panose="020B0604020202020204" pitchFamily="34" charset="0"/>
              </a:rPr>
              <a:t>SKEMA PEMBEBANAN PADA REL</a:t>
            </a:r>
          </a:p>
        </p:txBody>
      </p:sp>
    </p:spTree>
    <p:extLst>
      <p:ext uri="{BB962C8B-B14F-4D97-AF65-F5344CB8AC3E}">
        <p14:creationId xmlns:p14="http://schemas.microsoft.com/office/powerpoint/2010/main" val="233803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438400" y="1600200"/>
            <a:ext cx="7620000" cy="1447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2400">
                <a:latin typeface="Book Antiqua" pitchFamily="18" charset="0"/>
              </a:rPr>
              <a:t>Model dapat dituliskan dalam persamaan diferensial sebagai :</a:t>
            </a:r>
          </a:p>
          <a:p>
            <a:pPr>
              <a:spcBef>
                <a:spcPct val="20000"/>
              </a:spcBef>
              <a:defRPr/>
            </a:pPr>
            <a:r>
              <a:rPr lang="en-US" sz="2400">
                <a:latin typeface="Book Antiqua" pitchFamily="18" charset="0"/>
              </a:rPr>
              <a:t> </a:t>
            </a:r>
          </a:p>
          <a:p>
            <a:pPr>
              <a:spcBef>
                <a:spcPct val="20000"/>
              </a:spcBef>
              <a:defRPr/>
            </a:pPr>
            <a:endParaRPr lang="en-US" sz="24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825875" y="3124200"/>
          <a:ext cx="4083050" cy="151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3" imgW="1091726" imgH="406224" progId="Equation.3">
                  <p:embed/>
                </p:oleObj>
              </mc:Choice>
              <mc:Fallback>
                <p:oleObj name="Equation" r:id="rId3" imgW="1091726" imgH="406224" progId="Equation.3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5875" y="3124200"/>
                        <a:ext cx="4083050" cy="151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923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438400" y="1600200"/>
            <a:ext cx="75565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000">
                <a:latin typeface="Arial" panose="020B0604020202020204" pitchFamily="34" charset="0"/>
                <a:cs typeface="Arial" panose="020B0604020202020204" pitchFamily="34" charset="0"/>
              </a:rPr>
              <a:t>Penyelesaian PD tersebut untuk defleksi rel, y(x) pada setiap jarak x sepanjang rel akibat dari pembebanan P, adalah : 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452939" y="2668588"/>
          <a:ext cx="3959225" cy="206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3" imgW="1905000" imgH="939800" progId="Equation.3">
                  <p:embed/>
                </p:oleObj>
              </mc:Choice>
              <mc:Fallback>
                <p:oleObj name="Equation" r:id="rId3" imgW="1905000" imgH="939800" progId="Equation.3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2939" y="2668588"/>
                        <a:ext cx="3959225" cy="206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592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133600" y="10668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id-ID" altLang="en-US" sz="2400">
                <a:latin typeface="Book Antiqua" panose="02040602050305030304" pitchFamily="18" charset="0"/>
              </a:rPr>
              <a:t>Gaya tumpuan pondasi jalan rel ditentukan sebagai : 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267200" y="2057400"/>
          <a:ext cx="3048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3" imgW="1016000" imgH="203200" progId="Equation.3">
                  <p:embed/>
                </p:oleObj>
              </mc:Choice>
              <mc:Fallback>
                <p:oleObj name="Equation" r:id="rId3" imgW="1016000" imgH="203200" progId="Equation.3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057400"/>
                        <a:ext cx="3048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603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438401" y="1600200"/>
            <a:ext cx="74850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en-US" altLang="en-US" sz="2400">
                <a:latin typeface="Book Antiqua" panose="02040602050305030304" pitchFamily="18" charset="0"/>
              </a:rPr>
              <a:t>Kemiringan (</a:t>
            </a:r>
            <a:r>
              <a:rPr lang="en-US" altLang="en-US" sz="2400" i="1">
                <a:latin typeface="Book Antiqua" panose="02040602050305030304" pitchFamily="18" charset="0"/>
              </a:rPr>
              <a:t>slope</a:t>
            </a:r>
            <a:r>
              <a:rPr lang="en-US" altLang="en-US" sz="2400">
                <a:latin typeface="Book Antiqua" panose="02040602050305030304" pitchFamily="18" charset="0"/>
              </a:rPr>
              <a:t>), momen, dan gaya geser pada setiap titik sepanjang rel dari lokasi beban titik P diberikan dalam : 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en-US" altLang="en-US" sz="2400">
              <a:latin typeface="Book Antiqua" panose="02040602050305030304" pitchFamily="18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886201" y="2743200"/>
          <a:ext cx="4460875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3" imgW="1943100" imgH="1231900" progId="Equation.3">
                  <p:embed/>
                </p:oleObj>
              </mc:Choice>
              <mc:Fallback>
                <p:oleObj name="Equation" r:id="rId3" imgW="1943100" imgH="1231900" progId="Equation.3">
                  <p:embed/>
                  <p:pic>
                    <p:nvPicPr>
                      <p:cNvPr id="512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1" y="2743200"/>
                        <a:ext cx="4460875" cy="299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228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438400" y="990600"/>
            <a:ext cx="72580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Nilai maksimum defleksi, dan momen serta tumpuan fondasi dituliskan dalam : 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endParaRPr lang="id-ID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3503613" y="2420939"/>
          <a:ext cx="2895600" cy="250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3" imgW="748975" imgH="1002865" progId="Equation.3">
                  <p:embed/>
                </p:oleObj>
              </mc:Choice>
              <mc:Fallback>
                <p:oleObj name="Equation" r:id="rId3" imgW="748975" imgH="1002865" progId="Equation.3">
                  <p:embed/>
                  <p:pic>
                    <p:nvPicPr>
                      <p:cNvPr id="6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2420939"/>
                        <a:ext cx="2895600" cy="2503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961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640013" y="1065214"/>
            <a:ext cx="74850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Nilai batas atas dari beban rel, Qm, tekanan pada lapisan ballast, Pb, pada luasan tahanan bantalan, Ab, dan juga modulus lapisan ballast dapat dihitung menggunakan persamaan :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373439" y="3171825"/>
          <a:ext cx="5902325" cy="213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3" imgW="2387600" imgH="863600" progId="Equation.3">
                  <p:embed/>
                </p:oleObj>
              </mc:Choice>
              <mc:Fallback>
                <p:oleObj name="Equation" r:id="rId3" imgW="2387600" imgH="863600" progId="Equation.3">
                  <p:embed/>
                  <p:pic>
                    <p:nvPicPr>
                      <p:cNvPr id="71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3439" y="3171825"/>
                        <a:ext cx="5902325" cy="2135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471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782888" y="692151"/>
            <a:ext cx="7772400" cy="45307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id-ID" sz="3200" dirty="0"/>
              <a:t>Soal:	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id-ID" sz="3200" dirty="0"/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3200" dirty="0"/>
              <a:t>   </a:t>
            </a:r>
            <a:r>
              <a:rPr lang="id-ID" sz="3200" dirty="0"/>
              <a:t>Hitunglah komponen tegangan pada rel untuk Kelas Jalan I dengan kecepatan rencana 150 km/jam.  Beban gandar kereta api sebesar 18 ton dan modulus kekakuan jalan rel diperhitungkan sebagai 180 kg/cm</a:t>
            </a:r>
            <a:r>
              <a:rPr lang="id-ID" sz="3200" baseline="30000" dirty="0"/>
              <a:t>2</a:t>
            </a:r>
            <a:r>
              <a:rPr lang="id-ID" sz="3200" dirty="0"/>
              <a:t>.  Hitunglah momen maksimum yang terjadi pada rel apabila digunakan tipe rel 54 dengan E = 2 × 10</a:t>
            </a:r>
            <a:r>
              <a:rPr lang="id-ID" sz="3200" baseline="30000" dirty="0"/>
              <a:t>6</a:t>
            </a:r>
            <a:r>
              <a:rPr lang="id-ID" sz="3200" dirty="0"/>
              <a:t> kg/cm2 dan momen inersia 2346 cm</a:t>
            </a:r>
            <a:r>
              <a:rPr lang="id-ID" sz="3200" baseline="30000" dirty="0"/>
              <a:t>4</a:t>
            </a:r>
            <a:r>
              <a:rPr lang="id-ID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421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9" y="1484314"/>
            <a:ext cx="7718425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85" b="-11765"/>
          <a:stretch>
            <a:fillRect/>
          </a:stretch>
        </p:blipFill>
        <p:spPr bwMode="auto">
          <a:xfrm>
            <a:off x="3048000" y="2286000"/>
            <a:ext cx="58674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62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96"/>
          <a:stretch>
            <a:fillRect/>
          </a:stretch>
        </p:blipFill>
        <p:spPr bwMode="auto">
          <a:xfrm>
            <a:off x="2514600" y="2057400"/>
            <a:ext cx="7467600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569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2495550" y="1123951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Berapakah deleksi yang timbul pada jarak 3 meter dari titik beban roda pada contoh soal.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>
                <a:latin typeface="Arial" panose="020B0604020202020204" pitchFamily="34" charset="0"/>
                <a:cs typeface="Arial" panose="020B0604020202020204" pitchFamily="34" charset="0"/>
              </a:rPr>
              <a:t>Catatan :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id-ID" altLang="en-US" sz="2400" i="1">
                <a:latin typeface="Arial" panose="020B0604020202020204" pitchFamily="34" charset="0"/>
                <a:cs typeface="Arial" panose="020B0604020202020204" pitchFamily="34" charset="0"/>
              </a:rPr>
              <a:t>Defleksi pada jarak 3 meter = 300 cm dari titik defleksi maksimum di bawah roda.</a:t>
            </a:r>
          </a:p>
        </p:txBody>
      </p:sp>
    </p:spTree>
    <p:extLst>
      <p:ext uri="{BB962C8B-B14F-4D97-AF65-F5344CB8AC3E}">
        <p14:creationId xmlns:p14="http://schemas.microsoft.com/office/powerpoint/2010/main" val="33377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47"/>
          <a:stretch>
            <a:fillRect/>
          </a:stretch>
        </p:blipFill>
        <p:spPr bwMode="auto">
          <a:xfrm>
            <a:off x="2566988" y="1557339"/>
            <a:ext cx="784860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37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237</TotalTime>
  <Words>1340</Words>
  <Application>Microsoft Office PowerPoint</Application>
  <PresentationFormat>Widescreen</PresentationFormat>
  <Paragraphs>372</Paragraphs>
  <Slides>70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1" baseType="lpstr">
      <vt:lpstr>Arial</vt:lpstr>
      <vt:lpstr>Arial Black</vt:lpstr>
      <vt:lpstr>Book Antiqua</vt:lpstr>
      <vt:lpstr>Calibri</vt:lpstr>
      <vt:lpstr>Gill Sans MT</vt:lpstr>
      <vt:lpstr>Impact</vt:lpstr>
      <vt:lpstr>Symbol</vt:lpstr>
      <vt:lpstr>Wingdings</vt:lpstr>
      <vt:lpstr>Wingdings 2</vt:lpstr>
      <vt:lpstr>Badge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PEMBEBANAN PADA JALAN KERETA API (REL)</vt:lpstr>
      <vt:lpstr>PowerPoint Presentation</vt:lpstr>
      <vt:lpstr>PowerPoint Presentation</vt:lpstr>
      <vt:lpstr>PowerPoint Presentation</vt:lpstr>
      <vt:lpstr>PowerPoint Presentation</vt:lpstr>
      <vt:lpstr>PEMBEBANAN PADA JALAN KERETA API (REL)</vt:lpstr>
      <vt:lpstr>PowerPoint Presentation</vt:lpstr>
      <vt:lpstr>PowerPoint Presentation</vt:lpstr>
      <vt:lpstr>PowerPoint Presentation</vt:lpstr>
      <vt:lpstr>PEMBEBANAN PADA JALAN KERETA API (REL)</vt:lpstr>
      <vt:lpstr>PowerPoint Presentation</vt:lpstr>
      <vt:lpstr>PowerPoint Presentation</vt:lpstr>
      <vt:lpstr>PEMBEBANAN PADA JALAN KERETA API (REL) Tipe Lokomotif BB </vt:lpstr>
      <vt:lpstr>PEMBEBANAN PADA JALAN KERETA API (REL) – Bogie 2 gandar</vt:lpstr>
      <vt:lpstr>PEMBEBANAN PADA JALAN KERETA API (REL)</vt:lpstr>
      <vt:lpstr>PEMBEBANAN PADA JALAN KERETA API (REL)</vt:lpstr>
      <vt:lpstr>PEMBEBANAN PADA JALAN KERETA API (REL)</vt:lpstr>
      <vt:lpstr>      PEMBEBANAN PADA JALAN KERETA API (REL)</vt:lpstr>
      <vt:lpstr>PowerPoint Presentation</vt:lpstr>
      <vt:lpstr>PEMBEBANAN PADA JALAN KERETA API (REL) Tipe Lokomotif CC-201</vt:lpstr>
      <vt:lpstr>PowerPoint Presentation</vt:lpstr>
      <vt:lpstr>PEMBEBANAN PADA JALAN KERETA API (REL) Tipe Lokomotif CC-202</vt:lpstr>
      <vt:lpstr>PowerPoint Presentation</vt:lpstr>
      <vt:lpstr>PEMBEBANAN PADA JALAN KERETA API (REL)  Tipe Lokomotif CC-203</vt:lpstr>
      <vt:lpstr>PEMBEBANAN PADA JALAN KERETA API (REL) Tipe Lokomotif CC-203</vt:lpstr>
      <vt:lpstr>PEMBEBANAN PADA JALAN KERETA API (REL) Tipe Lokomotif CC-206</vt:lpstr>
      <vt:lpstr>PEMBEBANAN PADA JALAN KERETA API (REL)</vt:lpstr>
      <vt:lpstr>PEMBEBANAN PADA JALAN KERETA API (REL)  Gerbong Penumpang (Woperasi = 40 ton)</vt:lpstr>
      <vt:lpstr>PowerPoint Presentation</vt:lpstr>
      <vt:lpstr>PowerPoint Presentation</vt:lpstr>
      <vt:lpstr>Macam Kecepatan rencana </vt:lpstr>
      <vt:lpstr>PowerPoint Presentation</vt:lpstr>
      <vt:lpstr>PowerPoint Presentation</vt:lpstr>
      <vt:lpstr>PowerPoint Presentation</vt:lpstr>
      <vt:lpstr>Perhitungan komponen Jalan Rel</vt:lpstr>
      <vt:lpstr>PEMBEBANAN PADA JALAN KERETA API (REL)</vt:lpstr>
      <vt:lpstr>PEMBEBANAN PADA JALAN KERETA API (REL)</vt:lpstr>
      <vt:lpstr>PEMBEBANAN PADA JALAN KERETA API (REL)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PEMBEBANAN PADA JALAN KERETA API (REL)</vt:lpstr>
      <vt:lpstr>PEMBEBANAN PADA JALAN KERETA API (REL)</vt:lpstr>
      <vt:lpstr>PEMBEBANAN PADA JALAN KERETA API (REL)</vt:lpstr>
      <vt:lpstr>PEMBEBANAN PADA JALAN KERETA API (REL)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Mr.Luqman</cp:lastModifiedBy>
  <cp:revision>12</cp:revision>
  <dcterms:created xsi:type="dcterms:W3CDTF">2018-03-15T17:37:23Z</dcterms:created>
  <dcterms:modified xsi:type="dcterms:W3CDTF">2021-03-09T04:11:46Z</dcterms:modified>
</cp:coreProperties>
</file>