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1"/>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9EB884-8CAC-4430-B7B5-5DFAA55954E8}" type="datetimeFigureOut">
              <a:rPr lang="id-ID" smtClean="0"/>
              <a:t>23/03/2016</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1D1E523-9343-4830-981F-FC45C9D63F67}" type="slidenum">
              <a:rPr lang="id-ID" smtClean="0"/>
              <a:t>‹#›</a:t>
            </a:fld>
            <a:endParaRPr lang="id-ID"/>
          </a:p>
        </p:txBody>
      </p:sp>
    </p:spTree>
    <p:extLst>
      <p:ext uri="{BB962C8B-B14F-4D97-AF65-F5344CB8AC3E}">
        <p14:creationId xmlns:p14="http://schemas.microsoft.com/office/powerpoint/2010/main" val="642830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CB2C917-8BF8-40C9-8763-DCDCAFA3378A}" type="slidenum">
              <a:rPr lang="en-US">
                <a:solidFill>
                  <a:prstClr val="black"/>
                </a:solidFill>
              </a:rPr>
              <a:pPr eaLnBrk="1" hangingPunct="1"/>
              <a:t>3</a:t>
            </a:fld>
            <a:endParaRPr lang="en-US">
              <a:solidFill>
                <a:prstClr val="black"/>
              </a:solidFill>
            </a:endParaRPr>
          </a:p>
        </p:txBody>
      </p:sp>
      <p:sp>
        <p:nvSpPr>
          <p:cNvPr id="201731" name="Rectangle 2"/>
          <p:cNvSpPr>
            <a:spLocks noGrp="1" noRot="1" noChangeAspect="1" noChangeArrowheads="1" noTextEdit="1"/>
          </p:cNvSpPr>
          <p:nvPr>
            <p:ph type="sldImg"/>
          </p:nvPr>
        </p:nvSpPr>
        <p:spPr>
          <a:ln/>
        </p:spPr>
      </p:sp>
      <p:sp>
        <p:nvSpPr>
          <p:cNvPr id="201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A530D7B-5DFC-4495-8116-BB4A316AA704}" type="slidenum">
              <a:rPr lang="en-US">
                <a:solidFill>
                  <a:prstClr val="black"/>
                </a:solidFill>
              </a:rPr>
              <a:pPr eaLnBrk="1" hangingPunct="1"/>
              <a:t>25</a:t>
            </a:fld>
            <a:endParaRPr lang="en-US">
              <a:solidFill>
                <a:prstClr val="black"/>
              </a:solidFill>
            </a:endParaRPr>
          </a:p>
        </p:txBody>
      </p:sp>
      <p:sp>
        <p:nvSpPr>
          <p:cNvPr id="202755" name="Rectangle 2"/>
          <p:cNvSpPr>
            <a:spLocks noGrp="1" noRot="1" noChangeAspect="1" noChangeArrowheads="1" noTextEdit="1"/>
          </p:cNvSpPr>
          <p:nvPr>
            <p:ph type="sldImg"/>
          </p:nvPr>
        </p:nvSpPr>
        <p:spPr>
          <a:ln/>
        </p:spPr>
      </p:sp>
      <p:sp>
        <p:nvSpPr>
          <p:cNvPr id="202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0A7E847-BC75-427A-A589-E0B9DDD1614C}" type="slidenum">
              <a:rPr lang="en-US">
                <a:solidFill>
                  <a:prstClr val="black"/>
                </a:solidFill>
              </a:rPr>
              <a:pPr eaLnBrk="1" hangingPunct="1"/>
              <a:t>26</a:t>
            </a:fld>
            <a:endParaRPr lang="en-US">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E7F78DD-2445-4168-BCBF-A65FB0F82BBD}" type="slidenum">
              <a:rPr lang="en-US">
                <a:solidFill>
                  <a:prstClr val="black"/>
                </a:solidFill>
              </a:rPr>
              <a:pPr eaLnBrk="1" hangingPunct="1"/>
              <a:t>27</a:t>
            </a:fld>
            <a:endParaRPr lang="en-US">
              <a:solidFill>
                <a:prstClr val="black"/>
              </a:solidFill>
            </a:endParaRPr>
          </a:p>
        </p:txBody>
      </p:sp>
      <p:sp>
        <p:nvSpPr>
          <p:cNvPr id="204803" name="Rectangle 2"/>
          <p:cNvSpPr>
            <a:spLocks noGrp="1" noRot="1" noChangeAspect="1" noChangeArrowheads="1" noTextEdit="1"/>
          </p:cNvSpPr>
          <p:nvPr>
            <p:ph type="sldImg"/>
          </p:nvPr>
        </p:nvSpPr>
        <p:spPr>
          <a:ln/>
        </p:spPr>
      </p:sp>
      <p:sp>
        <p:nvSpPr>
          <p:cNvPr id="204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DA5A6E0-F2D3-48B3-9DA1-A5738F6618B1}" type="slidenum">
              <a:rPr lang="en-US">
                <a:solidFill>
                  <a:prstClr val="black"/>
                </a:solidFill>
              </a:rPr>
              <a:pPr eaLnBrk="1" hangingPunct="1"/>
              <a:t>28</a:t>
            </a:fld>
            <a:endParaRPr lang="en-US">
              <a:solidFill>
                <a:prstClr val="black"/>
              </a:solidFill>
            </a:endParaRPr>
          </a:p>
        </p:txBody>
      </p:sp>
      <p:sp>
        <p:nvSpPr>
          <p:cNvPr id="205827" name="Rectangle 2"/>
          <p:cNvSpPr>
            <a:spLocks noGrp="1" noRot="1" noChangeAspect="1" noChangeArrowheads="1" noTextEdit="1"/>
          </p:cNvSpPr>
          <p:nvPr>
            <p:ph type="sldImg"/>
          </p:nvPr>
        </p:nvSpPr>
        <p:spPr>
          <a:ln/>
        </p:spPr>
      </p:sp>
      <p:sp>
        <p:nvSpPr>
          <p:cNvPr id="2058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94161C7-1577-4759-8C0E-793F4ED83238}" type="slidenum">
              <a:rPr lang="en-US">
                <a:solidFill>
                  <a:prstClr val="black"/>
                </a:solidFill>
              </a:rPr>
              <a:pPr eaLnBrk="1" hangingPunct="1"/>
              <a:t>29</a:t>
            </a:fld>
            <a:endParaRPr lang="en-US">
              <a:solidFill>
                <a:prstClr val="black"/>
              </a:solidFill>
            </a:endParaRPr>
          </a:p>
        </p:txBody>
      </p:sp>
      <p:sp>
        <p:nvSpPr>
          <p:cNvPr id="206851" name="Rectangle 2"/>
          <p:cNvSpPr>
            <a:spLocks noGrp="1" noRot="1" noChangeAspect="1" noChangeArrowheads="1" noTextEdit="1"/>
          </p:cNvSpPr>
          <p:nvPr>
            <p:ph type="sldImg"/>
          </p:nvPr>
        </p:nvSpPr>
        <p:spPr>
          <a:ln/>
        </p:spPr>
      </p:sp>
      <p:sp>
        <p:nvSpPr>
          <p:cNvPr id="206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2DA7EB7-0BA0-4AB5-8808-657ACC66C83C}" type="slidenum">
              <a:rPr lang="en-US">
                <a:solidFill>
                  <a:prstClr val="black"/>
                </a:solidFill>
              </a:rPr>
              <a:pPr eaLnBrk="1" hangingPunct="1"/>
              <a:t>30</a:t>
            </a:fld>
            <a:endParaRPr lang="en-US">
              <a:solidFill>
                <a:prstClr val="black"/>
              </a:solidFill>
            </a:endParaRPr>
          </a:p>
        </p:txBody>
      </p:sp>
      <p:sp>
        <p:nvSpPr>
          <p:cNvPr id="207875" name="Rectangle 2"/>
          <p:cNvSpPr>
            <a:spLocks noGrp="1" noRot="1" noChangeAspect="1" noChangeArrowheads="1" noTextEdit="1"/>
          </p:cNvSpPr>
          <p:nvPr>
            <p:ph type="sldImg"/>
          </p:nvPr>
        </p:nvSpPr>
        <p:spPr>
          <a:ln/>
        </p:spPr>
      </p:sp>
      <p:sp>
        <p:nvSpPr>
          <p:cNvPr id="207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E4C9676-7EC3-4A8F-97B3-9E5A2EFBE76E}" type="slidenum">
              <a:rPr lang="en-US">
                <a:solidFill>
                  <a:prstClr val="black"/>
                </a:solidFill>
              </a:rPr>
              <a:pPr eaLnBrk="1" hangingPunct="1"/>
              <a:t>32</a:t>
            </a:fld>
            <a:endParaRPr lang="en-US">
              <a:solidFill>
                <a:prstClr val="black"/>
              </a:solidFill>
            </a:endParaRPr>
          </a:p>
        </p:txBody>
      </p:sp>
      <p:sp>
        <p:nvSpPr>
          <p:cNvPr id="208899" name="Rectangle 2"/>
          <p:cNvSpPr>
            <a:spLocks noGrp="1" noRot="1" noChangeAspect="1" noChangeArrowheads="1" noTextEdit="1"/>
          </p:cNvSpPr>
          <p:nvPr>
            <p:ph type="sldImg"/>
          </p:nvPr>
        </p:nvSpPr>
        <p:spPr>
          <a:ln/>
        </p:spPr>
      </p:sp>
      <p:sp>
        <p:nvSpPr>
          <p:cNvPr id="2089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F8056CC-5B67-47C2-AD58-39D8294248CC}" type="slidenum">
              <a:rPr lang="en-US">
                <a:solidFill>
                  <a:prstClr val="black"/>
                </a:solidFill>
              </a:rPr>
              <a:pPr eaLnBrk="1" hangingPunct="1"/>
              <a:t>34</a:t>
            </a:fld>
            <a:endParaRPr lang="en-US">
              <a:solidFill>
                <a:prstClr val="black"/>
              </a:solidFill>
            </a:endParaRPr>
          </a:p>
        </p:txBody>
      </p:sp>
      <p:sp>
        <p:nvSpPr>
          <p:cNvPr id="209923" name="Rectangle 2"/>
          <p:cNvSpPr>
            <a:spLocks noGrp="1" noRot="1" noChangeAspect="1" noChangeArrowheads="1" noTextEdit="1"/>
          </p:cNvSpPr>
          <p:nvPr>
            <p:ph type="sldImg"/>
          </p:nvPr>
        </p:nvSpPr>
        <p:spPr>
          <a:ln/>
        </p:spPr>
      </p:sp>
      <p:sp>
        <p:nvSpPr>
          <p:cNvPr id="209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700D006-CF5E-4AF9-B8B6-B97BB1D60008}" type="slidenum">
              <a:rPr lang="en-US">
                <a:solidFill>
                  <a:prstClr val="black"/>
                </a:solidFill>
              </a:rPr>
              <a:pPr eaLnBrk="1" hangingPunct="1"/>
              <a:t>37</a:t>
            </a:fld>
            <a:endParaRPr lang="en-US">
              <a:solidFill>
                <a:prstClr val="black"/>
              </a:solidFill>
            </a:endParaRPr>
          </a:p>
        </p:txBody>
      </p:sp>
      <p:sp>
        <p:nvSpPr>
          <p:cNvPr id="210947" name="Rectangle 2"/>
          <p:cNvSpPr>
            <a:spLocks noGrp="1" noRot="1" noChangeAspect="1" noChangeArrowheads="1" noTextEdit="1"/>
          </p:cNvSpPr>
          <p:nvPr>
            <p:ph type="sldImg"/>
          </p:nvPr>
        </p:nvSpPr>
        <p:spPr>
          <a:ln/>
        </p:spPr>
      </p:sp>
      <p:sp>
        <p:nvSpPr>
          <p:cNvPr id="2109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58C2769-37FD-452A-BB30-77778AA39DE2}" type="slidenum">
              <a:rPr lang="en-US">
                <a:solidFill>
                  <a:prstClr val="black"/>
                </a:solidFill>
              </a:rPr>
              <a:pPr eaLnBrk="1" hangingPunct="1"/>
              <a:t>39</a:t>
            </a:fld>
            <a:endParaRPr lang="en-US">
              <a:solidFill>
                <a:prstClr val="black"/>
              </a:solidFill>
            </a:endParaRPr>
          </a:p>
        </p:txBody>
      </p:sp>
      <p:sp>
        <p:nvSpPr>
          <p:cNvPr id="211971" name="Rectangle 2"/>
          <p:cNvSpPr>
            <a:spLocks noGrp="1" noRot="1" noChangeAspect="1" noChangeArrowheads="1" noTextEdit="1"/>
          </p:cNvSpPr>
          <p:nvPr>
            <p:ph type="sldImg"/>
          </p:nvPr>
        </p:nvSpPr>
        <p:spPr>
          <a:ln/>
        </p:spPr>
      </p:sp>
      <p:sp>
        <p:nvSpPr>
          <p:cNvPr id="2119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67EB3FF-2DD5-468A-B99D-101279DFAC54}" type="slidenum">
              <a:rPr lang="en-US">
                <a:solidFill>
                  <a:prstClr val="black"/>
                </a:solidFill>
              </a:rPr>
              <a:pPr eaLnBrk="1" hangingPunct="1"/>
              <a:t>40</a:t>
            </a:fld>
            <a:endParaRPr lang="en-US">
              <a:solidFill>
                <a:prstClr val="black"/>
              </a:solidFill>
            </a:endParaRPr>
          </a:p>
        </p:txBody>
      </p:sp>
      <p:sp>
        <p:nvSpPr>
          <p:cNvPr id="212995" name="Rectangle 2"/>
          <p:cNvSpPr>
            <a:spLocks noGrp="1" noRot="1" noChangeAspect="1" noChangeArrowheads="1" noTextEdit="1"/>
          </p:cNvSpPr>
          <p:nvPr>
            <p:ph type="sldImg"/>
          </p:nvPr>
        </p:nvSpPr>
        <p:spPr>
          <a:ln/>
        </p:spPr>
      </p:sp>
      <p:sp>
        <p:nvSpPr>
          <p:cNvPr id="2129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C456490-CFD7-4196-B4DC-F795A5B4A958}" type="slidenum">
              <a:rPr lang="en-US">
                <a:solidFill>
                  <a:prstClr val="black"/>
                </a:solidFill>
              </a:rPr>
              <a:pPr eaLnBrk="1" hangingPunct="1"/>
              <a:t>42</a:t>
            </a:fld>
            <a:endParaRPr lang="en-US">
              <a:solidFill>
                <a:prstClr val="black"/>
              </a:solidFill>
            </a:endParaRPr>
          </a:p>
        </p:txBody>
      </p:sp>
      <p:sp>
        <p:nvSpPr>
          <p:cNvPr id="214019" name="Rectangle 2"/>
          <p:cNvSpPr>
            <a:spLocks noGrp="1" noRot="1" noChangeAspect="1" noChangeArrowheads="1" noTextEdit="1"/>
          </p:cNvSpPr>
          <p:nvPr>
            <p:ph type="sldImg"/>
          </p:nvPr>
        </p:nvSpPr>
        <p:spPr>
          <a:ln/>
        </p:spPr>
      </p:sp>
      <p:sp>
        <p:nvSpPr>
          <p:cNvPr id="214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
        <p:nvSpPr>
          <p:cNvPr id="4" name="Rectangle 4"/>
          <p:cNvSpPr>
            <a:spLocks noGrp="1" noChangeArrowheads="1"/>
          </p:cNvSpPr>
          <p:nvPr>
            <p:ph type="dt" sz="half" idx="10"/>
          </p:nvPr>
        </p:nvSpPr>
        <p:spPr>
          <a:ln/>
        </p:spPr>
        <p:txBody>
          <a:bodyPr/>
          <a:lstStyle>
            <a:lvl1pPr>
              <a:defRPr/>
            </a:lvl1pPr>
          </a:lstStyle>
          <a:p>
            <a:pPr>
              <a:defRPr/>
            </a:pPr>
            <a:fld id="{9A391D55-C5C1-4436-B890-E9BC3BBCFAA1}" type="datetime1">
              <a:rPr lang="en-US">
                <a:solidFill>
                  <a:srgbClr val="000000"/>
                </a:solidFill>
              </a:rPr>
              <a:pPr>
                <a:defRPr/>
              </a:pPr>
              <a:t>3/23/2016</a:t>
            </a:fld>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en-GB">
                <a:solidFill>
                  <a:srgbClr val="000000"/>
                </a:solidFill>
              </a:rPr>
              <a:t>umi sapta rini</a:t>
            </a:r>
          </a:p>
        </p:txBody>
      </p:sp>
      <p:sp>
        <p:nvSpPr>
          <p:cNvPr id="6" name="Rectangle 6"/>
          <p:cNvSpPr>
            <a:spLocks noGrp="1" noChangeArrowheads="1"/>
          </p:cNvSpPr>
          <p:nvPr>
            <p:ph type="sldNum" sz="quarter" idx="12"/>
          </p:nvPr>
        </p:nvSpPr>
        <p:spPr>
          <a:ln/>
        </p:spPr>
        <p:txBody>
          <a:bodyPr/>
          <a:lstStyle>
            <a:lvl1pPr>
              <a:defRPr/>
            </a:lvl1pPr>
          </a:lstStyle>
          <a:p>
            <a:pPr>
              <a:defRPr/>
            </a:pPr>
            <a:fld id="{DBD29171-5F02-4751-B837-12C74322483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2924544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4"/>
          <p:cNvSpPr>
            <a:spLocks noGrp="1" noChangeArrowheads="1"/>
          </p:cNvSpPr>
          <p:nvPr>
            <p:ph type="dt" sz="half" idx="10"/>
          </p:nvPr>
        </p:nvSpPr>
        <p:spPr>
          <a:ln/>
        </p:spPr>
        <p:txBody>
          <a:bodyPr/>
          <a:lstStyle>
            <a:lvl1pPr>
              <a:defRPr/>
            </a:lvl1pPr>
          </a:lstStyle>
          <a:p>
            <a:pPr>
              <a:defRPr/>
            </a:pPr>
            <a:fld id="{786CA3CD-5DFE-4044-9456-C9ED10A1A335}" type="datetime1">
              <a:rPr lang="en-US">
                <a:solidFill>
                  <a:srgbClr val="000000"/>
                </a:solidFill>
              </a:rPr>
              <a:pPr>
                <a:defRPr/>
              </a:pPr>
              <a:t>3/23/2016</a:t>
            </a:fld>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en-GB">
                <a:solidFill>
                  <a:srgbClr val="000000"/>
                </a:solidFill>
              </a:rPr>
              <a:t>umi sapta rini</a:t>
            </a:r>
          </a:p>
        </p:txBody>
      </p:sp>
      <p:sp>
        <p:nvSpPr>
          <p:cNvPr id="6" name="Rectangle 6"/>
          <p:cNvSpPr>
            <a:spLocks noGrp="1" noChangeArrowheads="1"/>
          </p:cNvSpPr>
          <p:nvPr>
            <p:ph type="sldNum" sz="quarter" idx="12"/>
          </p:nvPr>
        </p:nvSpPr>
        <p:spPr>
          <a:ln/>
        </p:spPr>
        <p:txBody>
          <a:bodyPr/>
          <a:lstStyle>
            <a:lvl1pPr>
              <a:defRPr/>
            </a:lvl1pPr>
          </a:lstStyle>
          <a:p>
            <a:pPr>
              <a:defRPr/>
            </a:pPr>
            <a:fld id="{792AF27B-3C81-4D7A-8EE7-C9D79505DDA2}"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273376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D8CCEF61-77F8-4A49-BF0E-A5AEAA425D13}" type="datetime1">
              <a:rPr lang="en-US">
                <a:solidFill>
                  <a:srgbClr val="000000"/>
                </a:solidFill>
              </a:rPr>
              <a:pPr>
                <a:defRPr/>
              </a:pPr>
              <a:t>3/23/2016</a:t>
            </a:fld>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en-GB">
                <a:solidFill>
                  <a:srgbClr val="000000"/>
                </a:solidFill>
              </a:rPr>
              <a:t>umi sapta rini</a:t>
            </a:r>
          </a:p>
        </p:txBody>
      </p:sp>
      <p:sp>
        <p:nvSpPr>
          <p:cNvPr id="6" name="Rectangle 6"/>
          <p:cNvSpPr>
            <a:spLocks noGrp="1" noChangeArrowheads="1"/>
          </p:cNvSpPr>
          <p:nvPr>
            <p:ph type="sldNum" sz="quarter" idx="12"/>
          </p:nvPr>
        </p:nvSpPr>
        <p:spPr>
          <a:ln/>
        </p:spPr>
        <p:txBody>
          <a:bodyPr/>
          <a:lstStyle>
            <a:lvl1pPr>
              <a:defRPr/>
            </a:lvl1pPr>
          </a:lstStyle>
          <a:p>
            <a:pPr>
              <a:defRPr/>
            </a:pPr>
            <a:fld id="{C28605A3-3108-4EA5-8C9C-761E32555D7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840571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4"/>
          <p:cNvSpPr>
            <a:spLocks noGrp="1" noChangeArrowheads="1"/>
          </p:cNvSpPr>
          <p:nvPr>
            <p:ph type="dt" sz="half" idx="10"/>
          </p:nvPr>
        </p:nvSpPr>
        <p:spPr>
          <a:ln/>
        </p:spPr>
        <p:txBody>
          <a:bodyPr/>
          <a:lstStyle>
            <a:lvl1pPr>
              <a:defRPr/>
            </a:lvl1pPr>
          </a:lstStyle>
          <a:p>
            <a:pPr>
              <a:defRPr/>
            </a:pPr>
            <a:fld id="{8EC3AA4F-0186-4B8D-A72B-F3BAB3F65AFF}" type="datetime1">
              <a:rPr lang="en-US">
                <a:solidFill>
                  <a:srgbClr val="000000"/>
                </a:solidFill>
              </a:rPr>
              <a:pPr>
                <a:defRPr/>
              </a:pPr>
              <a:t>3/23/2016</a:t>
            </a:fld>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r>
              <a:rPr lang="en-GB">
                <a:solidFill>
                  <a:srgbClr val="000000"/>
                </a:solidFill>
              </a:rPr>
              <a:t>umi sapta rini</a:t>
            </a:r>
          </a:p>
        </p:txBody>
      </p:sp>
      <p:sp>
        <p:nvSpPr>
          <p:cNvPr id="7" name="Rectangle 6"/>
          <p:cNvSpPr>
            <a:spLocks noGrp="1" noChangeArrowheads="1"/>
          </p:cNvSpPr>
          <p:nvPr>
            <p:ph type="sldNum" sz="quarter" idx="12"/>
          </p:nvPr>
        </p:nvSpPr>
        <p:spPr>
          <a:ln/>
        </p:spPr>
        <p:txBody>
          <a:bodyPr/>
          <a:lstStyle>
            <a:lvl1pPr>
              <a:defRPr/>
            </a:lvl1pPr>
          </a:lstStyle>
          <a:p>
            <a:pPr>
              <a:defRPr/>
            </a:pPr>
            <a:fld id="{E7D84093-2E98-483F-8666-F166F47359CC}"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267094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Rectangle 4"/>
          <p:cNvSpPr>
            <a:spLocks noGrp="1" noChangeArrowheads="1"/>
          </p:cNvSpPr>
          <p:nvPr>
            <p:ph type="dt" sz="half" idx="10"/>
          </p:nvPr>
        </p:nvSpPr>
        <p:spPr>
          <a:ln/>
        </p:spPr>
        <p:txBody>
          <a:bodyPr/>
          <a:lstStyle>
            <a:lvl1pPr>
              <a:defRPr/>
            </a:lvl1pPr>
          </a:lstStyle>
          <a:p>
            <a:pPr>
              <a:defRPr/>
            </a:pPr>
            <a:fld id="{D33E4193-D1E7-476E-9A91-F58AAD529BE2}" type="datetime1">
              <a:rPr lang="en-US">
                <a:solidFill>
                  <a:srgbClr val="000000"/>
                </a:solidFill>
              </a:rPr>
              <a:pPr>
                <a:defRPr/>
              </a:pPr>
              <a:t>3/23/2016</a:t>
            </a:fld>
            <a:endParaRPr lang="en-GB">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r>
              <a:rPr lang="en-GB">
                <a:solidFill>
                  <a:srgbClr val="000000"/>
                </a:solidFill>
              </a:rPr>
              <a:t>umi sapta rini</a:t>
            </a:r>
          </a:p>
        </p:txBody>
      </p:sp>
      <p:sp>
        <p:nvSpPr>
          <p:cNvPr id="9" name="Rectangle 6"/>
          <p:cNvSpPr>
            <a:spLocks noGrp="1" noChangeArrowheads="1"/>
          </p:cNvSpPr>
          <p:nvPr>
            <p:ph type="sldNum" sz="quarter" idx="12"/>
          </p:nvPr>
        </p:nvSpPr>
        <p:spPr>
          <a:ln/>
        </p:spPr>
        <p:txBody>
          <a:bodyPr/>
          <a:lstStyle>
            <a:lvl1pPr>
              <a:defRPr/>
            </a:lvl1pPr>
          </a:lstStyle>
          <a:p>
            <a:pPr>
              <a:defRPr/>
            </a:pPr>
            <a:fld id="{216F02C2-B2AE-40E5-8DA4-EB7FA2422070}"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454791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Rectangle 4"/>
          <p:cNvSpPr>
            <a:spLocks noGrp="1" noChangeArrowheads="1"/>
          </p:cNvSpPr>
          <p:nvPr>
            <p:ph type="dt" sz="half" idx="10"/>
          </p:nvPr>
        </p:nvSpPr>
        <p:spPr>
          <a:ln/>
        </p:spPr>
        <p:txBody>
          <a:bodyPr/>
          <a:lstStyle>
            <a:lvl1pPr>
              <a:defRPr/>
            </a:lvl1pPr>
          </a:lstStyle>
          <a:p>
            <a:pPr>
              <a:defRPr/>
            </a:pPr>
            <a:fld id="{C7580432-AC44-4E9A-9F2F-FBEA87D72F08}" type="datetime1">
              <a:rPr lang="en-US">
                <a:solidFill>
                  <a:srgbClr val="000000"/>
                </a:solidFill>
              </a:rPr>
              <a:pPr>
                <a:defRPr/>
              </a:pPr>
              <a:t>3/23/2016</a:t>
            </a:fld>
            <a:endParaRPr lang="en-GB">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r>
              <a:rPr lang="en-GB">
                <a:solidFill>
                  <a:srgbClr val="000000"/>
                </a:solidFill>
              </a:rPr>
              <a:t>umi sapta rini</a:t>
            </a:r>
          </a:p>
        </p:txBody>
      </p:sp>
      <p:sp>
        <p:nvSpPr>
          <p:cNvPr id="5" name="Rectangle 6"/>
          <p:cNvSpPr>
            <a:spLocks noGrp="1" noChangeArrowheads="1"/>
          </p:cNvSpPr>
          <p:nvPr>
            <p:ph type="sldNum" sz="quarter" idx="12"/>
          </p:nvPr>
        </p:nvSpPr>
        <p:spPr>
          <a:ln/>
        </p:spPr>
        <p:txBody>
          <a:bodyPr/>
          <a:lstStyle>
            <a:lvl1pPr>
              <a:defRPr/>
            </a:lvl1pPr>
          </a:lstStyle>
          <a:p>
            <a:pPr>
              <a:defRPr/>
            </a:pPr>
            <a:fld id="{F10F4682-D1C2-4A33-A294-EEA5CFB0E0CB}"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023985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933CE5A6-5FEF-4489-B0BF-9312E77E8708}" type="datetime1">
              <a:rPr lang="en-US">
                <a:solidFill>
                  <a:srgbClr val="000000"/>
                </a:solidFill>
              </a:rPr>
              <a:pPr>
                <a:defRPr/>
              </a:pPr>
              <a:t>3/23/2016</a:t>
            </a:fld>
            <a:endParaRPr lang="en-GB">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r>
              <a:rPr lang="en-GB">
                <a:solidFill>
                  <a:srgbClr val="000000"/>
                </a:solidFill>
              </a:rPr>
              <a:t>umi sapta rini</a:t>
            </a:r>
          </a:p>
        </p:txBody>
      </p:sp>
      <p:sp>
        <p:nvSpPr>
          <p:cNvPr id="4" name="Rectangle 6"/>
          <p:cNvSpPr>
            <a:spLocks noGrp="1" noChangeArrowheads="1"/>
          </p:cNvSpPr>
          <p:nvPr>
            <p:ph type="sldNum" sz="quarter" idx="12"/>
          </p:nvPr>
        </p:nvSpPr>
        <p:spPr>
          <a:ln/>
        </p:spPr>
        <p:txBody>
          <a:bodyPr/>
          <a:lstStyle>
            <a:lvl1pPr>
              <a:defRPr/>
            </a:lvl1pPr>
          </a:lstStyle>
          <a:p>
            <a:pPr>
              <a:defRPr/>
            </a:pPr>
            <a:fld id="{CF199AD2-4697-4094-8A20-AD7016E25693}"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792607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E1C6E0B2-6D3D-4564-9DB1-D47A48048A45}" type="datetime1">
              <a:rPr lang="en-US">
                <a:solidFill>
                  <a:srgbClr val="000000"/>
                </a:solidFill>
              </a:rPr>
              <a:pPr>
                <a:defRPr/>
              </a:pPr>
              <a:t>3/23/2016</a:t>
            </a:fld>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r>
              <a:rPr lang="en-GB">
                <a:solidFill>
                  <a:srgbClr val="000000"/>
                </a:solidFill>
              </a:rPr>
              <a:t>umi sapta rini</a:t>
            </a:r>
          </a:p>
        </p:txBody>
      </p:sp>
      <p:sp>
        <p:nvSpPr>
          <p:cNvPr id="7" name="Rectangle 6"/>
          <p:cNvSpPr>
            <a:spLocks noGrp="1" noChangeArrowheads="1"/>
          </p:cNvSpPr>
          <p:nvPr>
            <p:ph type="sldNum" sz="quarter" idx="12"/>
          </p:nvPr>
        </p:nvSpPr>
        <p:spPr>
          <a:ln/>
        </p:spPr>
        <p:txBody>
          <a:bodyPr/>
          <a:lstStyle>
            <a:lvl1pPr>
              <a:defRPr/>
            </a:lvl1pPr>
          </a:lstStyle>
          <a:p>
            <a:pPr>
              <a:defRPr/>
            </a:pPr>
            <a:fld id="{D0EE53F0-2B13-44E6-954D-F55F6FB84BE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13450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1753C98D-F950-41FC-BCAB-F1177D70327C}" type="datetime1">
              <a:rPr lang="en-US">
                <a:solidFill>
                  <a:srgbClr val="000000"/>
                </a:solidFill>
              </a:rPr>
              <a:pPr>
                <a:defRPr/>
              </a:pPr>
              <a:t>3/23/2016</a:t>
            </a:fld>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r>
              <a:rPr lang="en-GB">
                <a:solidFill>
                  <a:srgbClr val="000000"/>
                </a:solidFill>
              </a:rPr>
              <a:t>umi sapta rini</a:t>
            </a:r>
          </a:p>
        </p:txBody>
      </p:sp>
      <p:sp>
        <p:nvSpPr>
          <p:cNvPr id="7" name="Rectangle 6"/>
          <p:cNvSpPr>
            <a:spLocks noGrp="1" noChangeArrowheads="1"/>
          </p:cNvSpPr>
          <p:nvPr>
            <p:ph type="sldNum" sz="quarter" idx="12"/>
          </p:nvPr>
        </p:nvSpPr>
        <p:spPr>
          <a:ln/>
        </p:spPr>
        <p:txBody>
          <a:bodyPr/>
          <a:lstStyle>
            <a:lvl1pPr>
              <a:defRPr/>
            </a:lvl1pPr>
          </a:lstStyle>
          <a:p>
            <a:pPr>
              <a:defRPr/>
            </a:pPr>
            <a:fld id="{C9C07E1A-764E-4274-91FA-11C923671359}"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992541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4"/>
          <p:cNvSpPr>
            <a:spLocks noGrp="1" noChangeArrowheads="1"/>
          </p:cNvSpPr>
          <p:nvPr>
            <p:ph type="dt" sz="half" idx="10"/>
          </p:nvPr>
        </p:nvSpPr>
        <p:spPr>
          <a:ln/>
        </p:spPr>
        <p:txBody>
          <a:bodyPr/>
          <a:lstStyle>
            <a:lvl1pPr>
              <a:defRPr/>
            </a:lvl1pPr>
          </a:lstStyle>
          <a:p>
            <a:pPr>
              <a:defRPr/>
            </a:pPr>
            <a:fld id="{C0F7419C-6D0C-415D-869A-5F8A77E345B3}" type="datetime1">
              <a:rPr lang="en-US">
                <a:solidFill>
                  <a:srgbClr val="000000"/>
                </a:solidFill>
              </a:rPr>
              <a:pPr>
                <a:defRPr/>
              </a:pPr>
              <a:t>3/23/2016</a:t>
            </a:fld>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en-GB">
                <a:solidFill>
                  <a:srgbClr val="000000"/>
                </a:solidFill>
              </a:rPr>
              <a:t>umi sapta rini</a:t>
            </a:r>
          </a:p>
        </p:txBody>
      </p:sp>
      <p:sp>
        <p:nvSpPr>
          <p:cNvPr id="6" name="Rectangle 6"/>
          <p:cNvSpPr>
            <a:spLocks noGrp="1" noChangeArrowheads="1"/>
          </p:cNvSpPr>
          <p:nvPr>
            <p:ph type="sldNum" sz="quarter" idx="12"/>
          </p:nvPr>
        </p:nvSpPr>
        <p:spPr>
          <a:ln/>
        </p:spPr>
        <p:txBody>
          <a:bodyPr/>
          <a:lstStyle>
            <a:lvl1pPr>
              <a:defRPr/>
            </a:lvl1pPr>
          </a:lstStyle>
          <a:p>
            <a:pPr>
              <a:defRPr/>
            </a:pPr>
            <a:fld id="{29FA3B3C-7532-4715-93D9-DAF077312BF0}"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820592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4"/>
          <p:cNvSpPr>
            <a:spLocks noGrp="1" noChangeArrowheads="1"/>
          </p:cNvSpPr>
          <p:nvPr>
            <p:ph type="dt" sz="half" idx="10"/>
          </p:nvPr>
        </p:nvSpPr>
        <p:spPr>
          <a:ln/>
        </p:spPr>
        <p:txBody>
          <a:bodyPr/>
          <a:lstStyle>
            <a:lvl1pPr>
              <a:defRPr/>
            </a:lvl1pPr>
          </a:lstStyle>
          <a:p>
            <a:pPr>
              <a:defRPr/>
            </a:pPr>
            <a:fld id="{DA5AC9A7-52E9-4CA4-8A30-2A709892DEA3}" type="datetime1">
              <a:rPr lang="en-US">
                <a:solidFill>
                  <a:srgbClr val="000000"/>
                </a:solidFill>
              </a:rPr>
              <a:pPr>
                <a:defRPr/>
              </a:pPr>
              <a:t>3/23/2016</a:t>
            </a:fld>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en-GB">
                <a:solidFill>
                  <a:srgbClr val="000000"/>
                </a:solidFill>
              </a:rPr>
              <a:t>umi sapta rini</a:t>
            </a:r>
          </a:p>
        </p:txBody>
      </p:sp>
      <p:sp>
        <p:nvSpPr>
          <p:cNvPr id="6" name="Rectangle 6"/>
          <p:cNvSpPr>
            <a:spLocks noGrp="1" noChangeArrowheads="1"/>
          </p:cNvSpPr>
          <p:nvPr>
            <p:ph type="sldNum" sz="quarter" idx="12"/>
          </p:nvPr>
        </p:nvSpPr>
        <p:spPr>
          <a:ln/>
        </p:spPr>
        <p:txBody>
          <a:bodyPr/>
          <a:lstStyle>
            <a:lvl1pPr>
              <a:defRPr/>
            </a:lvl1pPr>
          </a:lstStyle>
          <a:p>
            <a:pPr>
              <a:defRPr/>
            </a:pPr>
            <a:fld id="{27827790-728C-4E04-8875-A0B2F6C7A80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264448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id-ID"/>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4"/>
          <p:cNvSpPr>
            <a:spLocks noGrp="1" noChangeArrowheads="1"/>
          </p:cNvSpPr>
          <p:nvPr>
            <p:ph type="dt" sz="half" idx="10"/>
          </p:nvPr>
        </p:nvSpPr>
        <p:spPr>
          <a:ln/>
        </p:spPr>
        <p:txBody>
          <a:bodyPr/>
          <a:lstStyle>
            <a:lvl1pPr>
              <a:defRPr/>
            </a:lvl1pPr>
          </a:lstStyle>
          <a:p>
            <a:pPr>
              <a:defRPr/>
            </a:pPr>
            <a:fld id="{3310702B-B44F-4ECE-8C8D-ADA0B439B8DA}" type="datetime1">
              <a:rPr lang="en-US">
                <a:solidFill>
                  <a:srgbClr val="000000"/>
                </a:solidFill>
              </a:rPr>
              <a:pPr>
                <a:defRPr/>
              </a:pPr>
              <a:t>3/23/2016</a:t>
            </a:fld>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r>
              <a:rPr lang="en-GB">
                <a:solidFill>
                  <a:srgbClr val="000000"/>
                </a:solidFill>
              </a:rPr>
              <a:t>umi sapta rini</a:t>
            </a:r>
          </a:p>
        </p:txBody>
      </p:sp>
      <p:sp>
        <p:nvSpPr>
          <p:cNvPr id="7" name="Rectangle 6"/>
          <p:cNvSpPr>
            <a:spLocks noGrp="1" noChangeArrowheads="1"/>
          </p:cNvSpPr>
          <p:nvPr>
            <p:ph type="sldNum" sz="quarter" idx="12"/>
          </p:nvPr>
        </p:nvSpPr>
        <p:spPr>
          <a:ln/>
        </p:spPr>
        <p:txBody>
          <a:bodyPr/>
          <a:lstStyle>
            <a:lvl1pPr>
              <a:defRPr/>
            </a:lvl1pPr>
          </a:lstStyle>
          <a:p>
            <a:pPr>
              <a:defRPr/>
            </a:pPr>
            <a:fld id="{6D6A4771-B2D3-41DE-B6EF-6EDA89E5AC3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8776259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id-ID"/>
          </a:p>
        </p:txBody>
      </p:sp>
      <p:sp>
        <p:nvSpPr>
          <p:cNvPr id="3" name="Table Placeholder 2"/>
          <p:cNvSpPr>
            <a:spLocks noGrp="1"/>
          </p:cNvSpPr>
          <p:nvPr>
            <p:ph type="tbl" idx="1"/>
          </p:nvPr>
        </p:nvSpPr>
        <p:spPr>
          <a:xfrm>
            <a:off x="457200" y="1600200"/>
            <a:ext cx="8229600" cy="4525963"/>
          </a:xfrm>
        </p:spPr>
        <p:txBody>
          <a:bodyPr/>
          <a:lstStyle/>
          <a:p>
            <a:pPr lvl="0"/>
            <a:endParaRPr lang="id-ID" noProof="0" smtClean="0"/>
          </a:p>
        </p:txBody>
      </p:sp>
      <p:sp>
        <p:nvSpPr>
          <p:cNvPr id="4" name="Rectangle 4"/>
          <p:cNvSpPr>
            <a:spLocks noGrp="1" noChangeArrowheads="1"/>
          </p:cNvSpPr>
          <p:nvPr>
            <p:ph type="dt" sz="half" idx="10"/>
          </p:nvPr>
        </p:nvSpPr>
        <p:spPr>
          <a:ln/>
        </p:spPr>
        <p:txBody>
          <a:bodyPr/>
          <a:lstStyle>
            <a:lvl1pPr>
              <a:defRPr/>
            </a:lvl1pPr>
          </a:lstStyle>
          <a:p>
            <a:pPr>
              <a:defRPr/>
            </a:pPr>
            <a:fld id="{67A1EBF9-25D6-4DC0-9625-BD8D6AC2104C}" type="datetime1">
              <a:rPr lang="en-US">
                <a:solidFill>
                  <a:srgbClr val="000000"/>
                </a:solidFill>
              </a:rPr>
              <a:pPr>
                <a:defRPr/>
              </a:pPr>
              <a:t>3/23/2016</a:t>
            </a:fld>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en-GB">
                <a:solidFill>
                  <a:srgbClr val="000000"/>
                </a:solidFill>
              </a:rPr>
              <a:t>umi sapta rini</a:t>
            </a:r>
          </a:p>
        </p:txBody>
      </p:sp>
      <p:sp>
        <p:nvSpPr>
          <p:cNvPr id="6" name="Rectangle 6"/>
          <p:cNvSpPr>
            <a:spLocks noGrp="1" noChangeArrowheads="1"/>
          </p:cNvSpPr>
          <p:nvPr>
            <p:ph type="sldNum" sz="quarter" idx="12"/>
          </p:nvPr>
        </p:nvSpPr>
        <p:spPr>
          <a:ln/>
        </p:spPr>
        <p:txBody>
          <a:bodyPr/>
          <a:lstStyle>
            <a:lvl1pPr>
              <a:defRPr/>
            </a:lvl1pPr>
          </a:lstStyle>
          <a:p>
            <a:pPr>
              <a:defRPr/>
            </a:pPr>
            <a:fld id="{E8E5A92D-118F-400E-A0AF-13A81E3E4F7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427629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3075"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33690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fld id="{876513DA-96FE-4FE2-8CFB-E52FFA853C77}" type="datetime1">
              <a:rPr lang="en-US">
                <a:solidFill>
                  <a:srgbClr val="000000"/>
                </a:solidFill>
              </a:rPr>
              <a:pPr fontAlgn="base">
                <a:spcBef>
                  <a:spcPct val="0"/>
                </a:spcBef>
                <a:spcAft>
                  <a:spcPct val="0"/>
                </a:spcAft>
                <a:defRPr/>
              </a:pPr>
              <a:t>3/23/2016</a:t>
            </a:fld>
            <a:endParaRPr lang="en-GB">
              <a:solidFill>
                <a:srgbClr val="000000"/>
              </a:solidFill>
            </a:endParaRPr>
          </a:p>
        </p:txBody>
      </p:sp>
      <p:sp>
        <p:nvSpPr>
          <p:cNvPr id="33690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r>
              <a:rPr lang="en-GB">
                <a:solidFill>
                  <a:srgbClr val="000000"/>
                </a:solidFill>
              </a:rPr>
              <a:t>umi sapta rini</a:t>
            </a:r>
          </a:p>
        </p:txBody>
      </p:sp>
      <p:sp>
        <p:nvSpPr>
          <p:cNvPr id="33690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D647B9D2-DD33-4650-954C-539D48E4D3C1}"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6979110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533400" y="2667000"/>
            <a:ext cx="8229600" cy="1143000"/>
          </a:xfrm>
        </p:spPr>
        <p:txBody>
          <a:bodyPr/>
          <a:lstStyle/>
          <a:p>
            <a:pPr eaLnBrk="1" hangingPunct="1"/>
            <a:r>
              <a:rPr lang="en-US" sz="5400" b="1" smtClean="0"/>
              <a:t>wadah PLASTIK</a:t>
            </a:r>
          </a:p>
        </p:txBody>
      </p:sp>
      <p:pic>
        <p:nvPicPr>
          <p:cNvPr id="83971" name="Picture 4" descr="Pharmaceutical_Industry_in_Serbia[1]_20_0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3886200"/>
            <a:ext cx="2219325"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2" name="Picture 5" descr="1s-Nasal-Pump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066800"/>
            <a:ext cx="1428750"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3" name="Picture 6" descr="2s-Pill-Ja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200" y="990600"/>
            <a:ext cx="3352800" cy="192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4" name="Picture 7" descr="4s-sofba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5000" y="3767138"/>
            <a:ext cx="3030538" cy="309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78914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457200" y="274638"/>
            <a:ext cx="8229600" cy="504825"/>
          </a:xfrm>
        </p:spPr>
        <p:txBody>
          <a:bodyPr/>
          <a:lstStyle/>
          <a:p>
            <a:pPr algn="l" eaLnBrk="1" hangingPunct="1"/>
            <a:r>
              <a:rPr lang="en-US" sz="3600" b="1" smtClean="0">
                <a:solidFill>
                  <a:srgbClr val="FF9900"/>
                </a:solidFill>
              </a:rPr>
              <a:t>WADAH PLASTIK</a:t>
            </a:r>
          </a:p>
        </p:txBody>
      </p:sp>
      <p:sp>
        <p:nvSpPr>
          <p:cNvPr id="84995" name="Rectangle 3"/>
          <p:cNvSpPr>
            <a:spLocks noGrp="1" noChangeArrowheads="1"/>
          </p:cNvSpPr>
          <p:nvPr>
            <p:ph type="body" idx="1"/>
          </p:nvPr>
        </p:nvSpPr>
        <p:spPr>
          <a:xfrm>
            <a:off x="457200" y="1219200"/>
            <a:ext cx="8229600" cy="4876800"/>
          </a:xfrm>
        </p:spPr>
        <p:txBody>
          <a:bodyPr/>
          <a:lstStyle/>
          <a:p>
            <a:pPr eaLnBrk="1" hangingPunct="1">
              <a:lnSpc>
                <a:spcPct val="80000"/>
              </a:lnSpc>
            </a:pPr>
            <a:r>
              <a:rPr lang="en-US" sz="2400" smtClean="0"/>
              <a:t>Plastik </a:t>
            </a:r>
          </a:p>
          <a:p>
            <a:pPr eaLnBrk="1" hangingPunct="1">
              <a:lnSpc>
                <a:spcPct val="80000"/>
              </a:lnSpc>
              <a:buFontTx/>
              <a:buNone/>
            </a:pPr>
            <a:endParaRPr lang="en-US" sz="2400" smtClean="0"/>
          </a:p>
          <a:p>
            <a:pPr lvl="1" eaLnBrk="1" hangingPunct="1">
              <a:lnSpc>
                <a:spcPct val="80000"/>
              </a:lnSpc>
            </a:pPr>
            <a:r>
              <a:rPr lang="en-US" sz="2400" smtClean="0"/>
              <a:t>Adalah resin organik sintetik yang bisa terdiri atas karbon, hidrogen, oksigen, nitrogen dan klorin. Sumber karbon adalah dari minyak bumi atau selulosa; nitrogen dan oksigen dari udara, hidrogen dan oksigen dari air dan klorin dari garam.</a:t>
            </a:r>
          </a:p>
          <a:p>
            <a:pPr lvl="1" eaLnBrk="1" hangingPunct="1">
              <a:lnSpc>
                <a:spcPct val="80000"/>
              </a:lnSpc>
              <a:buFontTx/>
              <a:buNone/>
            </a:pPr>
            <a:endParaRPr lang="en-US" sz="2400" smtClean="0"/>
          </a:p>
          <a:p>
            <a:pPr lvl="1" eaLnBrk="1" hangingPunct="1">
              <a:lnSpc>
                <a:spcPct val="80000"/>
              </a:lnSpc>
            </a:pPr>
            <a:r>
              <a:rPr lang="en-US" sz="2400" smtClean="0"/>
              <a:t>Polimer dari monomer yang mempunyai 2 fungsi, yaitu mempunyai ikatan tidak jenuh C=C atau monomer yang mempunyai 2 gugus fungsional yang berbeda, CH</a:t>
            </a:r>
            <a:r>
              <a:rPr lang="en-US" sz="2400" baseline="-25000" smtClean="0"/>
              <a:t>2</a:t>
            </a:r>
            <a:r>
              <a:rPr lang="en-US" sz="2400" smtClean="0"/>
              <a:t>-CHR-COOH</a:t>
            </a:r>
          </a:p>
          <a:p>
            <a:pPr lvl="1" eaLnBrk="1" hangingPunct="1">
              <a:lnSpc>
                <a:spcPct val="80000"/>
              </a:lnSpc>
            </a:pPr>
            <a:endParaRPr lang="en-US" sz="2400" smtClean="0"/>
          </a:p>
          <a:p>
            <a:pPr eaLnBrk="1" hangingPunct="1">
              <a:lnSpc>
                <a:spcPct val="80000"/>
              </a:lnSpc>
            </a:pPr>
            <a:endParaRPr lang="en-US" sz="2400" smtClean="0">
              <a:solidFill>
                <a:schemeClr val="bg1"/>
              </a:solidFill>
            </a:endParaRPr>
          </a:p>
        </p:txBody>
      </p:sp>
    </p:spTree>
    <p:extLst>
      <p:ext uri="{BB962C8B-B14F-4D97-AF65-F5344CB8AC3E}">
        <p14:creationId xmlns:p14="http://schemas.microsoft.com/office/powerpoint/2010/main" val="2580485935"/>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pPr eaLnBrk="1" hangingPunct="1"/>
            <a:r>
              <a:rPr lang="id-ID" smtClean="0"/>
              <a:t>Komponen plastik</a:t>
            </a:r>
            <a:endParaRPr lang="en-GB" smtClean="0"/>
          </a:p>
        </p:txBody>
      </p:sp>
      <p:sp>
        <p:nvSpPr>
          <p:cNvPr id="86019" name="Rectangle 3"/>
          <p:cNvSpPr>
            <a:spLocks noGrp="1" noChangeArrowheads="1"/>
          </p:cNvSpPr>
          <p:nvPr>
            <p:ph type="body" idx="1"/>
          </p:nvPr>
        </p:nvSpPr>
        <p:spPr/>
        <p:txBody>
          <a:bodyPr/>
          <a:lstStyle/>
          <a:p>
            <a:pPr eaLnBrk="1" hangingPunct="1"/>
            <a:r>
              <a:rPr lang="id-ID" smtClean="0"/>
              <a:t>Binder</a:t>
            </a:r>
          </a:p>
          <a:p>
            <a:pPr eaLnBrk="1" hangingPunct="1">
              <a:buFontTx/>
              <a:buNone/>
            </a:pPr>
            <a:r>
              <a:rPr lang="id-ID" smtClean="0"/>
              <a:t>Komponen tambahan:</a:t>
            </a:r>
          </a:p>
          <a:p>
            <a:pPr eaLnBrk="1" hangingPunct="1">
              <a:buFontTx/>
              <a:buNone/>
            </a:pPr>
            <a:r>
              <a:rPr lang="id-ID" smtClean="0"/>
              <a:t>Plasticizer</a:t>
            </a:r>
          </a:p>
          <a:p>
            <a:pPr eaLnBrk="1" hangingPunct="1">
              <a:buFontTx/>
              <a:buNone/>
            </a:pPr>
            <a:r>
              <a:rPr lang="id-ID" smtClean="0"/>
              <a:t>Filler</a:t>
            </a:r>
          </a:p>
          <a:p>
            <a:pPr eaLnBrk="1" hangingPunct="1">
              <a:buFontTx/>
              <a:buNone/>
            </a:pPr>
            <a:r>
              <a:rPr lang="id-ID" smtClean="0"/>
              <a:t>Pigment</a:t>
            </a:r>
          </a:p>
          <a:p>
            <a:pPr eaLnBrk="1" hangingPunct="1">
              <a:buFontTx/>
              <a:buNone/>
            </a:pPr>
            <a:r>
              <a:rPr lang="id-ID" smtClean="0"/>
              <a:t>Etc.</a:t>
            </a:r>
          </a:p>
          <a:p>
            <a:pPr eaLnBrk="1" hangingPunct="1">
              <a:buFontTx/>
              <a:buNone/>
            </a:pPr>
            <a:endParaRPr lang="id-ID" smtClean="0"/>
          </a:p>
          <a:p>
            <a:pPr eaLnBrk="1" hangingPunct="1">
              <a:buFontTx/>
              <a:buNone/>
            </a:pPr>
            <a:endParaRPr lang="en-GB" smtClean="0"/>
          </a:p>
        </p:txBody>
      </p:sp>
    </p:spTree>
    <p:extLst>
      <p:ext uri="{BB962C8B-B14F-4D97-AF65-F5344CB8AC3E}">
        <p14:creationId xmlns:p14="http://schemas.microsoft.com/office/powerpoint/2010/main" val="16338839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7042" name="Rectangle 3"/>
          <p:cNvSpPr>
            <a:spLocks noGrp="1" noChangeArrowheads="1"/>
          </p:cNvSpPr>
          <p:nvPr>
            <p:ph type="body" idx="1"/>
          </p:nvPr>
        </p:nvSpPr>
        <p:spPr>
          <a:xfrm>
            <a:off x="457200" y="609600"/>
            <a:ext cx="8229600" cy="5521325"/>
          </a:xfrm>
        </p:spPr>
        <p:txBody>
          <a:bodyPr/>
          <a:lstStyle/>
          <a:p>
            <a:pPr eaLnBrk="1" hangingPunct="1"/>
            <a:r>
              <a:rPr lang="en-US" sz="2800" smtClean="0">
                <a:latin typeface="Verdana" pitchFamily="34" charset="0"/>
              </a:rPr>
              <a:t>Komponen utama plastik </a:t>
            </a:r>
            <a:r>
              <a:rPr lang="id-ID" sz="2800" smtClean="0">
                <a:latin typeface="Verdana" pitchFamily="34" charset="0"/>
              </a:rPr>
              <a:t>(binder) </a:t>
            </a:r>
            <a:r>
              <a:rPr lang="en-US" sz="2800" smtClean="0">
                <a:latin typeface="Verdana" pitchFamily="34" charset="0"/>
              </a:rPr>
              <a:t>adalah monomer (sebelum membentuk polimer),</a:t>
            </a:r>
          </a:p>
          <a:p>
            <a:pPr eaLnBrk="1" hangingPunct="1">
              <a:buFontTx/>
              <a:buNone/>
            </a:pPr>
            <a:r>
              <a:rPr lang="en-US" sz="2800" smtClean="0">
                <a:latin typeface="Verdana" pitchFamily="34" charset="0"/>
              </a:rPr>
              <a:t>	Polimer gabungan dari beberapa monomer yang akan membentuk rantai yang sangat panjang. </a:t>
            </a:r>
          </a:p>
          <a:p>
            <a:pPr eaLnBrk="1" hangingPunct="1">
              <a:buFontTx/>
              <a:buNone/>
            </a:pPr>
            <a:r>
              <a:rPr lang="en-US" sz="2800" smtClean="0">
                <a:latin typeface="Verdana" pitchFamily="34" charset="0"/>
              </a:rPr>
              <a:t>	Bila rantai tersebut dikelompokkan bersama-sama dalam suatu pola acak, menyerupai tumpukan jerami </a:t>
            </a:r>
            <a:r>
              <a:rPr lang="en-US" sz="2800" smtClean="0">
                <a:latin typeface="Verdana" pitchFamily="34" charset="0"/>
                <a:sym typeface="Wingdings" pitchFamily="2" charset="2"/>
              </a:rPr>
              <a:t> </a:t>
            </a:r>
            <a:r>
              <a:rPr lang="en-US" sz="2800" smtClean="0">
                <a:latin typeface="Verdana" pitchFamily="34" charset="0"/>
              </a:rPr>
              <a:t>amorp, jika teratur hampir sejajar </a:t>
            </a:r>
            <a:r>
              <a:rPr lang="en-US" sz="2800" smtClean="0">
                <a:latin typeface="Verdana" pitchFamily="34" charset="0"/>
                <a:sym typeface="Wingdings" pitchFamily="2" charset="2"/>
              </a:rPr>
              <a:t></a:t>
            </a:r>
            <a:r>
              <a:rPr lang="en-US" sz="2800" smtClean="0">
                <a:latin typeface="Verdana" pitchFamily="34" charset="0"/>
              </a:rPr>
              <a:t> kristalin dengan sifat yang lebih keras dan tegar (Syarief, et al., 1988).</a:t>
            </a:r>
          </a:p>
          <a:p>
            <a:pPr eaLnBrk="1" hangingPunct="1">
              <a:buFontTx/>
              <a:buNone/>
            </a:pPr>
            <a:endParaRPr lang="en-US" sz="2800" smtClean="0"/>
          </a:p>
        </p:txBody>
      </p:sp>
    </p:spTree>
    <p:extLst>
      <p:ext uri="{BB962C8B-B14F-4D97-AF65-F5344CB8AC3E}">
        <p14:creationId xmlns:p14="http://schemas.microsoft.com/office/powerpoint/2010/main" val="15385023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pPr eaLnBrk="1" hangingPunct="1"/>
            <a:r>
              <a:rPr lang="id-ID" smtClean="0"/>
              <a:t>Ikatan binder</a:t>
            </a:r>
            <a:endParaRPr lang="en-GB" smtClean="0"/>
          </a:p>
        </p:txBody>
      </p:sp>
      <p:sp>
        <p:nvSpPr>
          <p:cNvPr id="88067" name="Rectangle 3"/>
          <p:cNvSpPr>
            <a:spLocks noGrp="1" noChangeArrowheads="1"/>
          </p:cNvSpPr>
          <p:nvPr>
            <p:ph type="body" idx="1"/>
          </p:nvPr>
        </p:nvSpPr>
        <p:spPr/>
        <p:txBody>
          <a:bodyPr/>
          <a:lstStyle/>
          <a:p>
            <a:pPr eaLnBrk="1" hangingPunct="1">
              <a:lnSpc>
                <a:spcPct val="90000"/>
              </a:lnSpc>
            </a:pPr>
            <a:r>
              <a:rPr lang="en-US" sz="2800" smtClean="0"/>
              <a:t>Dua jenis plastik:</a:t>
            </a:r>
          </a:p>
          <a:p>
            <a:pPr eaLnBrk="1" hangingPunct="1">
              <a:lnSpc>
                <a:spcPct val="90000"/>
              </a:lnSpc>
              <a:buFontTx/>
              <a:buNone/>
            </a:pPr>
            <a:endParaRPr lang="en-US" sz="2800" smtClean="0"/>
          </a:p>
          <a:p>
            <a:pPr lvl="1" eaLnBrk="1" hangingPunct="1">
              <a:lnSpc>
                <a:spcPct val="90000"/>
              </a:lnSpc>
            </a:pPr>
            <a:r>
              <a:rPr lang="en-US" sz="2400" b="1" smtClean="0"/>
              <a:t>Termoset, hasil reaksi kimia dari jaringan 3 dimensi yang saling berpotongan dan berikatan satu sama lain, menjadi keras dan tidak berubah meskipun dipanaskan.</a:t>
            </a:r>
          </a:p>
          <a:p>
            <a:pPr lvl="1" eaLnBrk="1" hangingPunct="1">
              <a:lnSpc>
                <a:spcPct val="90000"/>
              </a:lnSpc>
              <a:buFontTx/>
              <a:buNone/>
            </a:pPr>
            <a:endParaRPr lang="en-US" sz="2400" b="1" smtClean="0"/>
          </a:p>
          <a:p>
            <a:pPr lvl="1" eaLnBrk="1" hangingPunct="1">
              <a:lnSpc>
                <a:spcPct val="90000"/>
              </a:lnSpc>
            </a:pPr>
            <a:r>
              <a:rPr lang="en-US" sz="2400" b="1" smtClean="0"/>
              <a:t>Termoplastik, terdiri atas molekul yang sangat besar dari polimer yang berikatan kuat secara kohesif-adesif, berbentuk padat pada suhu kamar dan cair kental pada suhu tinggi</a:t>
            </a:r>
          </a:p>
        </p:txBody>
      </p:sp>
    </p:spTree>
    <p:extLst>
      <p:ext uri="{BB962C8B-B14F-4D97-AF65-F5344CB8AC3E}">
        <p14:creationId xmlns:p14="http://schemas.microsoft.com/office/powerpoint/2010/main" val="12523940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9090" name="Rectangle 3"/>
          <p:cNvSpPr>
            <a:spLocks noGrp="1" noChangeArrowheads="1"/>
          </p:cNvSpPr>
          <p:nvPr>
            <p:ph type="body" idx="1"/>
          </p:nvPr>
        </p:nvSpPr>
        <p:spPr>
          <a:xfrm>
            <a:off x="457200" y="457200"/>
            <a:ext cx="8229600" cy="5673725"/>
          </a:xfrm>
        </p:spPr>
        <p:txBody>
          <a:bodyPr/>
          <a:lstStyle/>
          <a:p>
            <a:pPr eaLnBrk="1" hangingPunct="1">
              <a:lnSpc>
                <a:spcPct val="80000"/>
              </a:lnSpc>
              <a:buFontTx/>
              <a:buNone/>
            </a:pPr>
            <a:r>
              <a:rPr lang="en-US" sz="2400" smtClean="0">
                <a:latin typeface="Verdana" pitchFamily="34" charset="0"/>
              </a:rPr>
              <a:t>klasifikasi plastik menurut struktur kimianya </a:t>
            </a:r>
          </a:p>
          <a:p>
            <a:pPr eaLnBrk="1" hangingPunct="1">
              <a:lnSpc>
                <a:spcPct val="80000"/>
              </a:lnSpc>
              <a:buFontTx/>
              <a:buNone/>
            </a:pPr>
            <a:r>
              <a:rPr lang="en-US" sz="2400" smtClean="0">
                <a:latin typeface="Verdana" pitchFamily="34" charset="0"/>
              </a:rPr>
              <a:t>(Eden dan Davidson (1970))yaitu:</a:t>
            </a:r>
          </a:p>
          <a:p>
            <a:pPr eaLnBrk="1" hangingPunct="1">
              <a:lnSpc>
                <a:spcPct val="80000"/>
              </a:lnSpc>
              <a:buFontTx/>
              <a:buNone/>
            </a:pPr>
            <a:endParaRPr lang="en-US" sz="2400" smtClean="0">
              <a:latin typeface="Verdana" pitchFamily="34" charset="0"/>
            </a:endParaRPr>
          </a:p>
          <a:p>
            <a:pPr eaLnBrk="1" hangingPunct="1">
              <a:lnSpc>
                <a:spcPct val="80000"/>
              </a:lnSpc>
              <a:buFontTx/>
              <a:buNone/>
            </a:pPr>
            <a:r>
              <a:rPr lang="en-US" sz="2400" smtClean="0">
                <a:latin typeface="Verdana" pitchFamily="34" charset="0"/>
              </a:rPr>
              <a:t>1. </a:t>
            </a:r>
            <a:r>
              <a:rPr lang="en-US" sz="2400" b="1" smtClean="0">
                <a:latin typeface="Verdana" pitchFamily="34" charset="0"/>
              </a:rPr>
              <a:t>Linear</a:t>
            </a:r>
            <a:r>
              <a:rPr lang="en-US" sz="2400" smtClean="0">
                <a:latin typeface="Verdana" pitchFamily="34" charset="0"/>
              </a:rPr>
              <a:t>, bila monomer membentuk rantai polimer yang lurus (linear) maka akan terbentuk plastik thermoplastik yang mempunyai sifat meleleh pada suhu tertentu, melekat mengikuti perubahan suhu dan sifatnya dapat balik (reversible) kepada sifatnya yakni kembali mengeras bila didinginkan (THERMOPLASTIC).</a:t>
            </a:r>
          </a:p>
          <a:p>
            <a:pPr eaLnBrk="1" hangingPunct="1">
              <a:lnSpc>
                <a:spcPct val="80000"/>
              </a:lnSpc>
              <a:buFontTx/>
              <a:buNone/>
            </a:pPr>
            <a:endParaRPr lang="en-US" sz="2400" smtClean="0">
              <a:latin typeface="Verdana" pitchFamily="34" charset="0"/>
            </a:endParaRPr>
          </a:p>
          <a:p>
            <a:pPr eaLnBrk="1" hangingPunct="1">
              <a:lnSpc>
                <a:spcPct val="80000"/>
              </a:lnSpc>
              <a:buFontTx/>
              <a:buNone/>
            </a:pPr>
            <a:r>
              <a:rPr lang="en-US" sz="2400" smtClean="0">
                <a:latin typeface="Verdana" pitchFamily="34" charset="0"/>
              </a:rPr>
              <a:t>2. </a:t>
            </a:r>
            <a:r>
              <a:rPr lang="en-US" sz="2400" b="1" smtClean="0">
                <a:latin typeface="Verdana" pitchFamily="34" charset="0"/>
              </a:rPr>
              <a:t>Jaringan tiga dimensi</a:t>
            </a:r>
            <a:r>
              <a:rPr lang="en-US" sz="2400" smtClean="0">
                <a:latin typeface="Verdana" pitchFamily="34" charset="0"/>
              </a:rPr>
              <a:t>, bila monomer berbentuk tiga dimensi akibat polimerisasi berantai, akan terbentuk plastik thermosetting dengan sifat tidak dapat mengikuti perubahan suhu (irreversible). Bila sekali pengerasan telah terjadi maka bahan tidak dapat dilunakkan kembali.(THERMOSET)</a:t>
            </a:r>
          </a:p>
          <a:p>
            <a:pPr eaLnBrk="1" hangingPunct="1">
              <a:lnSpc>
                <a:spcPct val="80000"/>
              </a:lnSpc>
              <a:buFontTx/>
              <a:buNone/>
            </a:pPr>
            <a:endParaRPr lang="en-US" sz="2400" smtClean="0"/>
          </a:p>
        </p:txBody>
      </p:sp>
    </p:spTree>
    <p:extLst>
      <p:ext uri="{BB962C8B-B14F-4D97-AF65-F5344CB8AC3E}">
        <p14:creationId xmlns:p14="http://schemas.microsoft.com/office/powerpoint/2010/main" val="23198728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0114" name="Rectangle 3"/>
          <p:cNvSpPr>
            <a:spLocks noGrp="1" noChangeArrowheads="1"/>
          </p:cNvSpPr>
          <p:nvPr>
            <p:ph type="body" idx="1"/>
          </p:nvPr>
        </p:nvSpPr>
        <p:spPr>
          <a:xfrm>
            <a:off x="533400" y="381000"/>
            <a:ext cx="8229600" cy="6096000"/>
          </a:xfrm>
        </p:spPr>
        <p:txBody>
          <a:bodyPr/>
          <a:lstStyle/>
          <a:p>
            <a:pPr eaLnBrk="1" hangingPunct="1">
              <a:lnSpc>
                <a:spcPct val="80000"/>
              </a:lnSpc>
              <a:buFontTx/>
              <a:buNone/>
            </a:pPr>
            <a:r>
              <a:rPr lang="en-US" b="1" smtClean="0"/>
              <a:t>Contoh Thermoplastik adalah:</a:t>
            </a:r>
          </a:p>
          <a:p>
            <a:pPr eaLnBrk="1" hangingPunct="1">
              <a:lnSpc>
                <a:spcPct val="80000"/>
              </a:lnSpc>
            </a:pPr>
            <a:r>
              <a:rPr lang="en-US" sz="2800" smtClean="0"/>
              <a:t>polietilen,</a:t>
            </a:r>
          </a:p>
          <a:p>
            <a:pPr eaLnBrk="1" hangingPunct="1">
              <a:lnSpc>
                <a:spcPct val="80000"/>
              </a:lnSpc>
            </a:pPr>
            <a:r>
              <a:rPr lang="en-US" sz="2800" smtClean="0"/>
              <a:t>polipropilen, </a:t>
            </a:r>
          </a:p>
          <a:p>
            <a:pPr eaLnBrk="1" hangingPunct="1">
              <a:lnSpc>
                <a:spcPct val="80000"/>
              </a:lnSpc>
            </a:pPr>
            <a:r>
              <a:rPr lang="en-US" sz="2800" smtClean="0"/>
              <a:t>polistiren dan </a:t>
            </a:r>
          </a:p>
          <a:p>
            <a:pPr eaLnBrk="1" hangingPunct="1">
              <a:lnSpc>
                <a:spcPct val="80000"/>
              </a:lnSpc>
            </a:pPr>
            <a:r>
              <a:rPr lang="en-US" sz="2800" smtClean="0"/>
              <a:t>Polivinilklorida</a:t>
            </a:r>
          </a:p>
          <a:p>
            <a:pPr eaLnBrk="1" hangingPunct="1">
              <a:lnSpc>
                <a:spcPct val="80000"/>
              </a:lnSpc>
            </a:pPr>
            <a:r>
              <a:rPr lang="en-US" sz="2800" smtClean="0"/>
              <a:t>poliamida </a:t>
            </a:r>
            <a:endParaRPr lang="id-ID" sz="2800" smtClean="0"/>
          </a:p>
          <a:p>
            <a:pPr eaLnBrk="1" hangingPunct="1">
              <a:lnSpc>
                <a:spcPct val="80000"/>
              </a:lnSpc>
            </a:pPr>
            <a:r>
              <a:rPr lang="id-ID" sz="2800" smtClean="0"/>
              <a:t>PETF</a:t>
            </a:r>
          </a:p>
          <a:p>
            <a:pPr eaLnBrk="1" hangingPunct="1">
              <a:lnSpc>
                <a:spcPct val="80000"/>
              </a:lnSpc>
            </a:pPr>
            <a:r>
              <a:rPr lang="id-ID" sz="2800" smtClean="0"/>
              <a:t>Poliakrilik</a:t>
            </a:r>
          </a:p>
          <a:p>
            <a:pPr eaLnBrk="1" hangingPunct="1">
              <a:lnSpc>
                <a:spcPct val="80000"/>
              </a:lnSpc>
            </a:pPr>
            <a:r>
              <a:rPr lang="id-ID" sz="2800" smtClean="0"/>
              <a:t>dll</a:t>
            </a:r>
            <a:endParaRPr lang="en-US" sz="2800" smtClean="0"/>
          </a:p>
          <a:p>
            <a:pPr eaLnBrk="1" hangingPunct="1">
              <a:lnSpc>
                <a:spcPct val="80000"/>
              </a:lnSpc>
              <a:buFontTx/>
              <a:buNone/>
            </a:pPr>
            <a:endParaRPr lang="en-US" sz="2800" smtClean="0"/>
          </a:p>
          <a:p>
            <a:pPr eaLnBrk="1" hangingPunct="1">
              <a:lnSpc>
                <a:spcPct val="80000"/>
              </a:lnSpc>
              <a:buFontTx/>
              <a:buNone/>
            </a:pPr>
            <a:r>
              <a:rPr lang="en-US" b="1" smtClean="0"/>
              <a:t>Contoh termoset adalah:</a:t>
            </a:r>
          </a:p>
          <a:p>
            <a:pPr eaLnBrk="1" hangingPunct="1">
              <a:lnSpc>
                <a:spcPct val="80000"/>
              </a:lnSpc>
            </a:pPr>
            <a:r>
              <a:rPr lang="en-US" sz="2800" smtClean="0"/>
              <a:t>Harsa phenol</a:t>
            </a:r>
          </a:p>
          <a:p>
            <a:pPr eaLnBrk="1" hangingPunct="1">
              <a:lnSpc>
                <a:spcPct val="80000"/>
              </a:lnSpc>
            </a:pPr>
            <a:r>
              <a:rPr lang="en-US" sz="2800" smtClean="0"/>
              <a:t>Harsa melamin</a:t>
            </a:r>
          </a:p>
          <a:p>
            <a:pPr eaLnBrk="1" hangingPunct="1">
              <a:lnSpc>
                <a:spcPct val="80000"/>
              </a:lnSpc>
              <a:buFontTx/>
              <a:buNone/>
            </a:pPr>
            <a:endParaRPr lang="en-US" sz="2800" smtClean="0"/>
          </a:p>
        </p:txBody>
      </p:sp>
    </p:spTree>
    <p:extLst>
      <p:ext uri="{BB962C8B-B14F-4D97-AF65-F5344CB8AC3E}">
        <p14:creationId xmlns:p14="http://schemas.microsoft.com/office/powerpoint/2010/main" val="25816603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solidFill>
            <a:srgbClr val="0066FF"/>
          </a:solidFill>
        </p:spPr>
        <p:txBody>
          <a:bodyPr/>
          <a:lstStyle/>
          <a:p>
            <a:pPr eaLnBrk="1" hangingPunct="1"/>
            <a:r>
              <a:rPr lang="en-US" b="1" smtClean="0">
                <a:solidFill>
                  <a:schemeClr val="bg1"/>
                </a:solidFill>
              </a:rPr>
              <a:t>Macam-macam thermoplastik</a:t>
            </a:r>
          </a:p>
        </p:txBody>
      </p:sp>
      <p:sp>
        <p:nvSpPr>
          <p:cNvPr id="91139" name="Rectangle 3"/>
          <p:cNvSpPr>
            <a:spLocks noGrp="1" noChangeArrowheads="1"/>
          </p:cNvSpPr>
          <p:nvPr>
            <p:ph type="body" idx="1"/>
          </p:nvPr>
        </p:nvSpPr>
        <p:spPr>
          <a:xfrm>
            <a:off x="914400" y="1981200"/>
            <a:ext cx="8229600" cy="4525963"/>
          </a:xfrm>
        </p:spPr>
        <p:txBody>
          <a:bodyPr/>
          <a:lstStyle/>
          <a:p>
            <a:pPr marL="609600" indent="-609600" eaLnBrk="1" hangingPunct="1">
              <a:lnSpc>
                <a:spcPct val="90000"/>
              </a:lnSpc>
              <a:buFontTx/>
              <a:buNone/>
            </a:pPr>
            <a:r>
              <a:rPr lang="en-US" sz="2400" smtClean="0"/>
              <a:t>POLIOLEFIN</a:t>
            </a:r>
          </a:p>
          <a:p>
            <a:pPr marL="609600" indent="-609600" eaLnBrk="1" hangingPunct="1">
              <a:lnSpc>
                <a:spcPct val="90000"/>
              </a:lnSpc>
              <a:buFontTx/>
              <a:buAutoNum type="arabicPeriod"/>
            </a:pPr>
            <a:r>
              <a:rPr lang="en-US" sz="2400" smtClean="0"/>
              <a:t>Polietilen</a:t>
            </a:r>
            <a:r>
              <a:rPr lang="id-ID" sz="2400" smtClean="0"/>
              <a:t> </a:t>
            </a:r>
            <a:r>
              <a:rPr lang="id-ID" sz="1800" smtClean="0"/>
              <a:t>(CH2=CH2 )</a:t>
            </a:r>
            <a:endParaRPr lang="en-US" sz="1800" smtClean="0"/>
          </a:p>
          <a:p>
            <a:pPr marL="609600" indent="-609600" eaLnBrk="1" hangingPunct="1">
              <a:lnSpc>
                <a:spcPct val="90000"/>
              </a:lnSpc>
            </a:pPr>
            <a:r>
              <a:rPr lang="en-US" sz="2400" smtClean="0"/>
              <a:t>tekanan tinggi (low density) = elastis, fleksibel, tdk dpt disterilisasi</a:t>
            </a:r>
          </a:p>
          <a:p>
            <a:pPr marL="609600" indent="-609600" eaLnBrk="1" hangingPunct="1">
              <a:lnSpc>
                <a:spcPct val="90000"/>
              </a:lnSpc>
            </a:pPr>
            <a:r>
              <a:rPr lang="en-US" sz="2400" smtClean="0"/>
              <a:t>Tekanan rendah (hi density) = keras, dapat disterilisasi</a:t>
            </a:r>
          </a:p>
          <a:p>
            <a:pPr marL="609600" indent="-609600" eaLnBrk="1" hangingPunct="1">
              <a:lnSpc>
                <a:spcPct val="90000"/>
              </a:lnSpc>
              <a:buFontTx/>
              <a:buAutoNum type="arabicPeriod" startAt="2"/>
            </a:pPr>
            <a:r>
              <a:rPr lang="en-US" sz="2400" smtClean="0"/>
              <a:t>Polipropilen</a:t>
            </a:r>
          </a:p>
          <a:p>
            <a:pPr marL="609600" indent="-609600" eaLnBrk="1" hangingPunct="1">
              <a:lnSpc>
                <a:spcPct val="90000"/>
              </a:lnSpc>
              <a:buFontTx/>
              <a:buNone/>
            </a:pPr>
            <a:r>
              <a:rPr lang="en-US" sz="2400" smtClean="0"/>
              <a:t>	kondisi panas 140</a:t>
            </a:r>
            <a:r>
              <a:rPr lang="en-US" sz="2400" smtClean="0">
                <a:cs typeface="Arial" charset="0"/>
              </a:rPr>
              <a:t>ºC </a:t>
            </a:r>
            <a:r>
              <a:rPr lang="en-US" sz="2400" smtClean="0"/>
              <a:t>sangat kaku/keras, rapuh pada kondisi dingin 0</a:t>
            </a:r>
            <a:r>
              <a:rPr lang="en-US" sz="2400" smtClean="0">
                <a:cs typeface="Arial" charset="0"/>
              </a:rPr>
              <a:t>ºC, dapat disterilisasi.</a:t>
            </a:r>
          </a:p>
          <a:p>
            <a:pPr marL="609600" indent="-609600" eaLnBrk="1" hangingPunct="1">
              <a:lnSpc>
                <a:spcPct val="90000"/>
              </a:lnSpc>
              <a:buFontTx/>
              <a:buAutoNum type="arabicPeriod" startAt="3"/>
            </a:pPr>
            <a:r>
              <a:rPr lang="en-US" sz="2400" smtClean="0"/>
              <a:t>Politetrafluoroetilen</a:t>
            </a:r>
          </a:p>
          <a:p>
            <a:pPr marL="609600" indent="-609600" eaLnBrk="1" hangingPunct="1">
              <a:lnSpc>
                <a:spcPct val="90000"/>
              </a:lnSpc>
              <a:buFontTx/>
              <a:buNone/>
            </a:pPr>
            <a:r>
              <a:rPr lang="en-US" sz="2400" smtClean="0"/>
              <a:t>	resisten suhu tinggi (280</a:t>
            </a:r>
            <a:r>
              <a:rPr lang="en-US" sz="2400" smtClean="0">
                <a:cs typeface="Arial" charset="0"/>
              </a:rPr>
              <a:t>ºC) &amp;mantap thd pengaruh kimia</a:t>
            </a:r>
          </a:p>
          <a:p>
            <a:pPr marL="609600" indent="-609600" eaLnBrk="1" hangingPunct="1">
              <a:lnSpc>
                <a:spcPct val="90000"/>
              </a:lnSpc>
              <a:buFontTx/>
              <a:buNone/>
            </a:pPr>
            <a:endParaRPr lang="en-US" sz="2400" smtClean="0"/>
          </a:p>
        </p:txBody>
      </p:sp>
    </p:spTree>
    <p:extLst>
      <p:ext uri="{BB962C8B-B14F-4D97-AF65-F5344CB8AC3E}">
        <p14:creationId xmlns:p14="http://schemas.microsoft.com/office/powerpoint/2010/main" val="441659489"/>
      </p:ext>
    </p:extLst>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solidFill>
            <a:srgbClr val="CC3300"/>
          </a:solidFill>
        </p:spPr>
        <p:txBody>
          <a:bodyPr/>
          <a:lstStyle/>
          <a:p>
            <a:pPr eaLnBrk="1" hangingPunct="1"/>
            <a:r>
              <a:rPr lang="en-US" b="1" smtClean="0">
                <a:solidFill>
                  <a:schemeClr val="bg1"/>
                </a:solidFill>
              </a:rPr>
              <a:t>Macam-macam thermoplastik</a:t>
            </a:r>
          </a:p>
        </p:txBody>
      </p:sp>
      <p:sp>
        <p:nvSpPr>
          <p:cNvPr id="92163" name="Rectangle 3"/>
          <p:cNvSpPr>
            <a:spLocks noGrp="1" noChangeArrowheads="1"/>
          </p:cNvSpPr>
          <p:nvPr>
            <p:ph type="body" idx="1"/>
          </p:nvPr>
        </p:nvSpPr>
        <p:spPr/>
        <p:txBody>
          <a:bodyPr/>
          <a:lstStyle/>
          <a:p>
            <a:pPr marL="609600" indent="-609600" eaLnBrk="1" hangingPunct="1">
              <a:buFontTx/>
              <a:buNone/>
            </a:pPr>
            <a:r>
              <a:rPr lang="en-US" sz="2800" smtClean="0"/>
              <a:t>POLIVINIL</a:t>
            </a:r>
          </a:p>
          <a:p>
            <a:pPr marL="609600" indent="-609600" eaLnBrk="1" hangingPunct="1">
              <a:buFontTx/>
              <a:buAutoNum type="arabicPeriod"/>
            </a:pPr>
            <a:r>
              <a:rPr lang="en-US" sz="2800" smtClean="0"/>
              <a:t>Polivinilklorida (PVC</a:t>
            </a:r>
            <a:r>
              <a:rPr lang="id-ID" sz="2800" smtClean="0"/>
              <a:t>/H2C=CHCl)</a:t>
            </a:r>
            <a:endParaRPr lang="en-US" sz="2800" smtClean="0"/>
          </a:p>
          <a:p>
            <a:pPr marL="609600" indent="-609600" eaLnBrk="1" hangingPunct="1"/>
            <a:r>
              <a:rPr lang="en-US" sz="2800" smtClean="0"/>
              <a:t>keras, kaku, sedikit rapuh, melunak pd suhu 80</a:t>
            </a:r>
            <a:r>
              <a:rPr lang="en-US" sz="2800" smtClean="0">
                <a:cs typeface="Arial" charset="0"/>
              </a:rPr>
              <a:t>ºC.</a:t>
            </a:r>
          </a:p>
          <a:p>
            <a:pPr marL="609600" indent="-609600" eaLnBrk="1" hangingPunct="1"/>
            <a:r>
              <a:rPr lang="en-US" sz="2800" smtClean="0">
                <a:cs typeface="Arial" charset="0"/>
              </a:rPr>
              <a:t>tahan thd minyak mineral, minyak tumbuhan, alkohol, senyawa kimia anorganik.</a:t>
            </a:r>
          </a:p>
          <a:p>
            <a:pPr marL="609600" indent="-609600" eaLnBrk="1" hangingPunct="1">
              <a:buFontTx/>
              <a:buAutoNum type="arabicPeriod" startAt="2"/>
            </a:pPr>
            <a:r>
              <a:rPr lang="en-US" sz="2800" smtClean="0">
                <a:cs typeface="Arial" charset="0"/>
              </a:rPr>
              <a:t>Polivinildenklorida (PVDC)</a:t>
            </a:r>
          </a:p>
          <a:p>
            <a:pPr marL="609600" indent="-609600" eaLnBrk="1" hangingPunct="1"/>
            <a:r>
              <a:rPr lang="en-US" sz="2800" smtClean="0">
                <a:cs typeface="Arial" charset="0"/>
              </a:rPr>
              <a:t>Melunak dlm keadaan lembab, setelah kering mengeras, kedap gas dan udara</a:t>
            </a:r>
          </a:p>
          <a:p>
            <a:pPr marL="609600" indent="-609600" eaLnBrk="1" hangingPunct="1">
              <a:buFontTx/>
              <a:buNone/>
            </a:pPr>
            <a:endParaRPr lang="en-US" sz="2800" smtClean="0"/>
          </a:p>
        </p:txBody>
      </p:sp>
    </p:spTree>
    <p:extLst>
      <p:ext uri="{BB962C8B-B14F-4D97-AF65-F5344CB8AC3E}">
        <p14:creationId xmlns:p14="http://schemas.microsoft.com/office/powerpoint/2010/main" val="3996314355"/>
      </p:ext>
    </p:extLst>
  </p:cSld>
  <p:clrMapOvr>
    <a:masterClrMapping/>
  </p:clrMapOvr>
  <p:transition spd="slow">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solidFill>
            <a:srgbClr val="CC3300"/>
          </a:solidFill>
        </p:spPr>
        <p:txBody>
          <a:bodyPr/>
          <a:lstStyle/>
          <a:p>
            <a:pPr eaLnBrk="1" hangingPunct="1"/>
            <a:r>
              <a:rPr lang="en-US" b="1" smtClean="0">
                <a:solidFill>
                  <a:schemeClr val="bg1"/>
                </a:solidFill>
              </a:rPr>
              <a:t>Macam-macam thermoplastik</a:t>
            </a:r>
          </a:p>
        </p:txBody>
      </p:sp>
      <p:sp>
        <p:nvSpPr>
          <p:cNvPr id="93187" name="Rectangle 3"/>
          <p:cNvSpPr>
            <a:spLocks noGrp="1" noChangeArrowheads="1"/>
          </p:cNvSpPr>
          <p:nvPr>
            <p:ph type="body" idx="1"/>
          </p:nvPr>
        </p:nvSpPr>
        <p:spPr/>
        <p:txBody>
          <a:bodyPr/>
          <a:lstStyle/>
          <a:p>
            <a:pPr marL="609600" indent="-609600" eaLnBrk="1" hangingPunct="1">
              <a:buFontTx/>
              <a:buNone/>
            </a:pPr>
            <a:r>
              <a:rPr lang="en-US" sz="2800" smtClean="0"/>
              <a:t>POLIESTER (: Polietilentereftalat (PETF))</a:t>
            </a:r>
          </a:p>
          <a:p>
            <a:pPr marL="609600" indent="-609600" eaLnBrk="1" hangingPunct="1"/>
            <a:r>
              <a:rPr lang="en-US" sz="2800" smtClean="0"/>
              <a:t>Dapat disterilkan, mantap thd dingin &amp; pengaruh senyawa kimia</a:t>
            </a:r>
          </a:p>
          <a:p>
            <a:pPr marL="609600" indent="-609600" eaLnBrk="1" hangingPunct="1"/>
            <a:r>
              <a:rPr lang="en-US" sz="2800" smtClean="0"/>
              <a:t>Mengeras,tahan beban mekanik</a:t>
            </a:r>
          </a:p>
          <a:p>
            <a:pPr marL="609600" indent="-609600" eaLnBrk="1" hangingPunct="1"/>
            <a:r>
              <a:rPr lang="en-US" sz="2800" smtClean="0"/>
              <a:t>Seperti kaca, mengkilap,mantap thd pengaruh mekanik, kimia, dingin, dapat disterilkan, tdk peka air, kedap minyak &amp; lemak, tdk berbau, tdk berasa.</a:t>
            </a:r>
          </a:p>
          <a:p>
            <a:pPr marL="609600" indent="-609600" eaLnBrk="1" hangingPunct="1"/>
            <a:r>
              <a:rPr lang="en-US" sz="2800" smtClean="0"/>
              <a:t>Tidak kedap gas, tipis (ketebalan rendah)</a:t>
            </a:r>
          </a:p>
        </p:txBody>
      </p:sp>
    </p:spTree>
    <p:extLst>
      <p:ext uri="{BB962C8B-B14F-4D97-AF65-F5344CB8AC3E}">
        <p14:creationId xmlns:p14="http://schemas.microsoft.com/office/powerpoint/2010/main" val="3279130395"/>
      </p:ext>
    </p:extLst>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solidFill>
            <a:schemeClr val="hlink"/>
          </a:solidFill>
        </p:spPr>
        <p:txBody>
          <a:bodyPr/>
          <a:lstStyle/>
          <a:p>
            <a:pPr eaLnBrk="1" hangingPunct="1"/>
            <a:r>
              <a:rPr lang="en-US" b="1" smtClean="0">
                <a:solidFill>
                  <a:schemeClr val="bg1"/>
                </a:solidFill>
              </a:rPr>
              <a:t>Macam-macam thermoplastik</a:t>
            </a:r>
          </a:p>
        </p:txBody>
      </p:sp>
      <p:sp>
        <p:nvSpPr>
          <p:cNvPr id="94211" name="Rectangle 3"/>
          <p:cNvSpPr>
            <a:spLocks noGrp="1" noChangeArrowheads="1"/>
          </p:cNvSpPr>
          <p:nvPr>
            <p:ph type="body" idx="1"/>
          </p:nvPr>
        </p:nvSpPr>
        <p:spPr/>
        <p:txBody>
          <a:bodyPr/>
          <a:lstStyle/>
          <a:p>
            <a:pPr eaLnBrk="1" hangingPunct="1">
              <a:buFontTx/>
              <a:buNone/>
            </a:pPr>
            <a:r>
              <a:rPr lang="en-US" smtClean="0"/>
              <a:t>POLIKARBONAT (PK)</a:t>
            </a:r>
          </a:p>
          <a:p>
            <a:pPr eaLnBrk="1" hangingPunct="1"/>
            <a:r>
              <a:rPr lang="en-US" smtClean="0"/>
              <a:t>Resisten thd perubahan suhu (-215</a:t>
            </a:r>
            <a:r>
              <a:rPr lang="en-US" smtClean="0">
                <a:cs typeface="Arial" charset="0"/>
              </a:rPr>
              <a:t>ºC sampai 275ºC)</a:t>
            </a:r>
          </a:p>
          <a:p>
            <a:pPr eaLnBrk="1" hangingPunct="1"/>
            <a:r>
              <a:rPr lang="en-US" smtClean="0">
                <a:cs typeface="Arial" charset="0"/>
              </a:rPr>
              <a:t>Resisten thd pewarna, permeabilitas gas dan air terlalu tunggi</a:t>
            </a:r>
          </a:p>
          <a:p>
            <a:pPr eaLnBrk="1" hangingPunct="1"/>
            <a:r>
              <a:rPr lang="en-US" smtClean="0">
                <a:cs typeface="Arial" charset="0"/>
              </a:rPr>
              <a:t>Banyak utk membuat botol.</a:t>
            </a:r>
          </a:p>
          <a:p>
            <a:pPr eaLnBrk="1" hangingPunct="1"/>
            <a:endParaRPr lang="en-US" smtClean="0">
              <a:cs typeface="Arial" charset="0"/>
            </a:endParaRPr>
          </a:p>
          <a:p>
            <a:pPr eaLnBrk="1" hangingPunct="1"/>
            <a:endParaRPr lang="en-US" smtClean="0"/>
          </a:p>
          <a:p>
            <a:pPr eaLnBrk="1" hangingPunct="1">
              <a:buFontTx/>
              <a:buNone/>
            </a:pPr>
            <a:endParaRPr lang="en-US" smtClean="0"/>
          </a:p>
        </p:txBody>
      </p:sp>
    </p:spTree>
    <p:extLst>
      <p:ext uri="{BB962C8B-B14F-4D97-AF65-F5344CB8AC3E}">
        <p14:creationId xmlns:p14="http://schemas.microsoft.com/office/powerpoint/2010/main" val="3617049585"/>
      </p:ext>
    </p:extLst>
  </p:cSld>
  <p:clrMapOvr>
    <a:masterClrMapping/>
  </p:clrMapOvr>
  <p:transition spd="slow">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a:solidFill>
            <a:srgbClr val="06520D"/>
          </a:solidFill>
        </p:spPr>
        <p:txBody>
          <a:bodyPr/>
          <a:lstStyle/>
          <a:p>
            <a:pPr eaLnBrk="1" hangingPunct="1"/>
            <a:r>
              <a:rPr lang="en-US" b="1" smtClean="0">
                <a:solidFill>
                  <a:schemeClr val="bg1"/>
                </a:solidFill>
              </a:rPr>
              <a:t>Macam-macam thermoplastik</a:t>
            </a:r>
          </a:p>
        </p:txBody>
      </p:sp>
      <p:sp>
        <p:nvSpPr>
          <p:cNvPr id="95235" name="Rectangle 3"/>
          <p:cNvSpPr>
            <a:spLocks noGrp="1" noChangeArrowheads="1"/>
          </p:cNvSpPr>
          <p:nvPr>
            <p:ph type="body" idx="1"/>
          </p:nvPr>
        </p:nvSpPr>
        <p:spPr/>
        <p:txBody>
          <a:bodyPr/>
          <a:lstStyle/>
          <a:p>
            <a:pPr eaLnBrk="1" hangingPunct="1">
              <a:buFontTx/>
              <a:buNone/>
            </a:pPr>
            <a:r>
              <a:rPr lang="en-US" smtClean="0"/>
              <a:t>POLIAMIDA</a:t>
            </a:r>
          </a:p>
          <a:p>
            <a:pPr eaLnBrk="1" hangingPunct="1"/>
            <a:r>
              <a:rPr lang="en-US" smtClean="0"/>
              <a:t>Molekul tinggi berupa serabut spt sutra</a:t>
            </a:r>
          </a:p>
          <a:p>
            <a:pPr eaLnBrk="1" hangingPunct="1"/>
            <a:r>
              <a:rPr lang="en-US" smtClean="0"/>
              <a:t>Mantap thd suhu, dpt disterilisasi,kaku,resisten thd pengaruh kimia, kedap minyak &amp; lemak.</a:t>
            </a:r>
          </a:p>
          <a:p>
            <a:pPr eaLnBrk="1" hangingPunct="1"/>
            <a:r>
              <a:rPr lang="en-US" smtClean="0"/>
              <a:t>Permeabilitas gas dan air tinggi.</a:t>
            </a:r>
          </a:p>
        </p:txBody>
      </p:sp>
    </p:spTree>
    <p:extLst>
      <p:ext uri="{BB962C8B-B14F-4D97-AF65-F5344CB8AC3E}">
        <p14:creationId xmlns:p14="http://schemas.microsoft.com/office/powerpoint/2010/main" val="3275498328"/>
      </p:ext>
    </p:extLst>
  </p:cSld>
  <p:clrMapOvr>
    <a:masterClrMapping/>
  </p:clrMapOvr>
  <p:transition spd="slow">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solidFill>
            <a:srgbClr val="06520D"/>
          </a:solidFill>
        </p:spPr>
        <p:txBody>
          <a:bodyPr/>
          <a:lstStyle/>
          <a:p>
            <a:pPr eaLnBrk="1" hangingPunct="1"/>
            <a:r>
              <a:rPr lang="en-US" b="1" smtClean="0">
                <a:solidFill>
                  <a:schemeClr val="bg1"/>
                </a:solidFill>
              </a:rPr>
              <a:t>Macam-macam thermoplastik</a:t>
            </a:r>
          </a:p>
        </p:txBody>
      </p:sp>
      <p:sp>
        <p:nvSpPr>
          <p:cNvPr id="96259" name="Rectangle 3"/>
          <p:cNvSpPr>
            <a:spLocks noGrp="1" noChangeArrowheads="1"/>
          </p:cNvSpPr>
          <p:nvPr>
            <p:ph type="body" idx="1"/>
          </p:nvPr>
        </p:nvSpPr>
        <p:spPr/>
        <p:txBody>
          <a:bodyPr/>
          <a:lstStyle/>
          <a:p>
            <a:pPr eaLnBrk="1" hangingPunct="1">
              <a:lnSpc>
                <a:spcPct val="90000"/>
              </a:lnSpc>
              <a:buFontTx/>
              <a:buNone/>
            </a:pPr>
            <a:r>
              <a:rPr lang="en-US" smtClean="0"/>
              <a:t>POLISTIREN</a:t>
            </a:r>
          </a:p>
          <a:p>
            <a:pPr eaLnBrk="1" hangingPunct="1">
              <a:lnSpc>
                <a:spcPct val="90000"/>
              </a:lnSpc>
            </a:pPr>
            <a:r>
              <a:rPr lang="en-US" smtClean="0"/>
              <a:t>Plstik tertua, bhn amorf keras, transparan spt gelas, dpt dipanaskan hanya sampai suhu 75</a:t>
            </a:r>
            <a:r>
              <a:rPr lang="en-US" smtClean="0">
                <a:cs typeface="Arial" charset="0"/>
              </a:rPr>
              <a:t>ºC, pd 95ºC menjadi lunak mirip dempul.</a:t>
            </a:r>
          </a:p>
          <a:p>
            <a:pPr eaLnBrk="1" hangingPunct="1">
              <a:lnSpc>
                <a:spcPct val="90000"/>
              </a:lnSpc>
            </a:pPr>
            <a:r>
              <a:rPr lang="en-US" smtClean="0">
                <a:cs typeface="Arial" charset="0"/>
              </a:rPr>
              <a:t>Permeabilitas gas dan air tinggi.</a:t>
            </a:r>
          </a:p>
          <a:p>
            <a:pPr eaLnBrk="1" hangingPunct="1">
              <a:lnSpc>
                <a:spcPct val="90000"/>
              </a:lnSpc>
              <a:buFontTx/>
              <a:buNone/>
            </a:pPr>
            <a:r>
              <a:rPr lang="en-US" smtClean="0">
                <a:cs typeface="Arial" charset="0"/>
              </a:rPr>
              <a:t>POLIAKRILAT, POLIMETAKRILAT</a:t>
            </a:r>
          </a:p>
          <a:p>
            <a:pPr eaLnBrk="1" hangingPunct="1">
              <a:lnSpc>
                <a:spcPct val="90000"/>
              </a:lnSpc>
            </a:pPr>
            <a:r>
              <a:rPr lang="en-US" smtClean="0">
                <a:cs typeface="Arial" charset="0"/>
              </a:rPr>
              <a:t>Gigi buatan, pemantap perban, pelekat plester, lak penyalut,penukar ion</a:t>
            </a:r>
          </a:p>
        </p:txBody>
      </p:sp>
    </p:spTree>
    <p:extLst>
      <p:ext uri="{BB962C8B-B14F-4D97-AF65-F5344CB8AC3E}">
        <p14:creationId xmlns:p14="http://schemas.microsoft.com/office/powerpoint/2010/main" val="3762299808"/>
      </p:ext>
    </p:extLst>
  </p:cSld>
  <p:clrMapOvr>
    <a:masterClrMapping/>
  </p:clrMapOvr>
  <p:transition spd="slow">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solidFill>
            <a:srgbClr val="000000"/>
          </a:solidFill>
        </p:spPr>
        <p:txBody>
          <a:bodyPr/>
          <a:lstStyle/>
          <a:p>
            <a:pPr eaLnBrk="1" hangingPunct="1"/>
            <a:r>
              <a:rPr lang="en-US" b="1" smtClean="0">
                <a:solidFill>
                  <a:schemeClr val="bg1"/>
                </a:solidFill>
              </a:rPr>
              <a:t>Macam-macam Thermoset</a:t>
            </a:r>
          </a:p>
        </p:txBody>
      </p:sp>
      <p:sp>
        <p:nvSpPr>
          <p:cNvPr id="97283" name="Rectangle 3"/>
          <p:cNvSpPr>
            <a:spLocks noGrp="1" noChangeArrowheads="1"/>
          </p:cNvSpPr>
          <p:nvPr>
            <p:ph type="body" idx="1"/>
          </p:nvPr>
        </p:nvSpPr>
        <p:spPr>
          <a:xfrm>
            <a:off x="457200" y="1752600"/>
            <a:ext cx="8229600" cy="4525963"/>
          </a:xfrm>
        </p:spPr>
        <p:txBody>
          <a:bodyPr/>
          <a:lstStyle/>
          <a:p>
            <a:pPr eaLnBrk="1" hangingPunct="1">
              <a:lnSpc>
                <a:spcPct val="90000"/>
              </a:lnSpc>
              <a:buFontTx/>
              <a:buNone/>
            </a:pPr>
            <a:r>
              <a:rPr lang="en-US" sz="2800" smtClean="0"/>
              <a:t>HARSA FENOL, HARSA MELAMIN</a:t>
            </a:r>
          </a:p>
          <a:p>
            <a:pPr eaLnBrk="1" hangingPunct="1">
              <a:lnSpc>
                <a:spcPct val="90000"/>
              </a:lnSpc>
            </a:pPr>
            <a:r>
              <a:rPr lang="en-US" sz="2800" smtClean="0"/>
              <a:t>Tutup skrup gelas-gelas obat</a:t>
            </a:r>
          </a:p>
          <a:p>
            <a:pPr eaLnBrk="1" hangingPunct="1">
              <a:lnSpc>
                <a:spcPct val="90000"/>
              </a:lnSpc>
              <a:buFontTx/>
              <a:buNone/>
            </a:pPr>
            <a:r>
              <a:rPr lang="en-US" sz="2800" smtClean="0"/>
              <a:t>HARSA EPOKSIDA</a:t>
            </a:r>
          </a:p>
          <a:p>
            <a:pPr eaLnBrk="1" hangingPunct="1">
              <a:lnSpc>
                <a:spcPct val="90000"/>
              </a:lnSpc>
            </a:pPr>
            <a:r>
              <a:rPr lang="en-US" sz="2800" smtClean="0"/>
              <a:t>Cat korosi, komponen dasar pipa / wadah tekanan tinggi</a:t>
            </a:r>
          </a:p>
        </p:txBody>
      </p:sp>
    </p:spTree>
    <p:extLst>
      <p:ext uri="{BB962C8B-B14F-4D97-AF65-F5344CB8AC3E}">
        <p14:creationId xmlns:p14="http://schemas.microsoft.com/office/powerpoint/2010/main" val="1459358287"/>
      </p:ext>
    </p:extLst>
  </p:cSld>
  <p:clrMapOvr>
    <a:masterClrMapping/>
  </p:clrMapOvr>
  <p:transition spd="slow">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solidFill>
            <a:srgbClr val="06520D"/>
          </a:solidFill>
        </p:spPr>
        <p:txBody>
          <a:bodyPr/>
          <a:lstStyle/>
          <a:p>
            <a:pPr eaLnBrk="1" hangingPunct="1"/>
            <a:r>
              <a:rPr lang="en-US" sz="4000" b="1" smtClean="0">
                <a:solidFill>
                  <a:schemeClr val="bg1"/>
                </a:solidFill>
              </a:rPr>
              <a:t>Syarat-syarat plastik untuk pengemas farmasi</a:t>
            </a:r>
          </a:p>
        </p:txBody>
      </p:sp>
      <p:sp>
        <p:nvSpPr>
          <p:cNvPr id="98307" name="Rectangle 3"/>
          <p:cNvSpPr>
            <a:spLocks noGrp="1" noChangeArrowheads="1"/>
          </p:cNvSpPr>
          <p:nvPr>
            <p:ph type="body" idx="1"/>
          </p:nvPr>
        </p:nvSpPr>
        <p:spPr/>
        <p:txBody>
          <a:bodyPr/>
          <a:lstStyle/>
          <a:p>
            <a:pPr eaLnBrk="1" hangingPunct="1"/>
            <a:r>
              <a:rPr lang="en-US" smtClean="0"/>
              <a:t>Tebal </a:t>
            </a:r>
            <a:r>
              <a:rPr lang="en-US" smtClean="0">
                <a:sym typeface="Wingdings" pitchFamily="2" charset="2"/>
              </a:rPr>
              <a:t> mikro org.,  gas, air tdk melintas</a:t>
            </a:r>
          </a:p>
          <a:p>
            <a:pPr eaLnBrk="1" hangingPunct="1"/>
            <a:r>
              <a:rPr lang="en-US" smtClean="0">
                <a:sym typeface="Wingdings" pitchFamily="2" charset="2"/>
              </a:rPr>
              <a:t>Hrs dpt disterilkan dlm keadaan kosong/isi</a:t>
            </a:r>
          </a:p>
          <a:p>
            <a:pPr eaLnBrk="1" hangingPunct="1"/>
            <a:r>
              <a:rPr lang="en-US" smtClean="0">
                <a:sym typeface="Wingdings" pitchFamily="2" charset="2"/>
              </a:rPr>
              <a:t>Tdk membebaskan bhn asing dan mengadsorpsi isi</a:t>
            </a:r>
          </a:p>
          <a:p>
            <a:pPr eaLnBrk="1" hangingPunct="1"/>
            <a:r>
              <a:rPr lang="en-US" smtClean="0">
                <a:sym typeface="Wingdings" pitchFamily="2" charset="2"/>
              </a:rPr>
              <a:t>Inert thd bahan yg diiisikan</a:t>
            </a:r>
          </a:p>
          <a:p>
            <a:pPr eaLnBrk="1" hangingPunct="1"/>
            <a:r>
              <a:rPr lang="en-US" smtClean="0">
                <a:sym typeface="Wingdings" pitchFamily="2" charset="2"/>
              </a:rPr>
              <a:t>Elastisitas sesuai</a:t>
            </a:r>
          </a:p>
          <a:p>
            <a:pPr eaLnBrk="1" hangingPunct="1"/>
            <a:r>
              <a:rPr lang="en-US" smtClean="0">
                <a:sym typeface="Wingdings" pitchFamily="2" charset="2"/>
              </a:rPr>
              <a:t>Murah</a:t>
            </a:r>
            <a:endParaRPr lang="en-US" smtClean="0"/>
          </a:p>
        </p:txBody>
      </p:sp>
    </p:spTree>
    <p:extLst>
      <p:ext uri="{BB962C8B-B14F-4D97-AF65-F5344CB8AC3E}">
        <p14:creationId xmlns:p14="http://schemas.microsoft.com/office/powerpoint/2010/main" val="344804840"/>
      </p:ext>
    </p:extLst>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solidFill>
            <a:srgbClr val="CC00CC"/>
          </a:solidFill>
        </p:spPr>
        <p:txBody>
          <a:bodyPr/>
          <a:lstStyle/>
          <a:p>
            <a:pPr eaLnBrk="1" hangingPunct="1"/>
            <a:r>
              <a:rPr lang="en-US" b="1" smtClean="0">
                <a:solidFill>
                  <a:schemeClr val="bg1"/>
                </a:solidFill>
              </a:rPr>
              <a:t>Bahan kemas sediaan </a:t>
            </a:r>
          </a:p>
        </p:txBody>
      </p:sp>
      <p:sp>
        <p:nvSpPr>
          <p:cNvPr id="99331" name="Rectangle 3"/>
          <p:cNvSpPr>
            <a:spLocks noGrp="1" noChangeArrowheads="1"/>
          </p:cNvSpPr>
          <p:nvPr>
            <p:ph type="body" idx="1"/>
          </p:nvPr>
        </p:nvSpPr>
        <p:spPr/>
        <p:txBody>
          <a:bodyPr/>
          <a:lstStyle/>
          <a:p>
            <a:pPr eaLnBrk="1" hangingPunct="1">
              <a:lnSpc>
                <a:spcPct val="80000"/>
              </a:lnSpc>
            </a:pPr>
            <a:r>
              <a:rPr lang="en-US" sz="2000" b="1" smtClean="0"/>
              <a:t>Larutan </a:t>
            </a:r>
          </a:p>
          <a:p>
            <a:pPr eaLnBrk="1" hangingPunct="1">
              <a:lnSpc>
                <a:spcPct val="80000"/>
              </a:lnSpc>
              <a:buFontTx/>
              <a:buNone/>
            </a:pPr>
            <a:r>
              <a:rPr lang="en-US" sz="2000" b="1" smtClean="0"/>
              <a:t>	digunakan PE, mengadsorpsi 5-10% bisa diabaikan</a:t>
            </a:r>
          </a:p>
          <a:p>
            <a:pPr eaLnBrk="1" hangingPunct="1">
              <a:lnSpc>
                <a:spcPct val="80000"/>
              </a:lnSpc>
            </a:pPr>
            <a:r>
              <a:rPr lang="en-US" sz="2000" b="1" smtClean="0"/>
              <a:t>Suppositoria</a:t>
            </a:r>
          </a:p>
          <a:p>
            <a:pPr eaLnBrk="1" hangingPunct="1">
              <a:lnSpc>
                <a:spcPct val="80000"/>
              </a:lnSpc>
              <a:buFontTx/>
              <a:buNone/>
            </a:pPr>
            <a:r>
              <a:rPr lang="en-US" sz="2000" b="1" smtClean="0"/>
              <a:t>	PVC, PVDC</a:t>
            </a:r>
          </a:p>
          <a:p>
            <a:pPr eaLnBrk="1" hangingPunct="1">
              <a:lnSpc>
                <a:spcPct val="80000"/>
              </a:lnSpc>
            </a:pPr>
            <a:r>
              <a:rPr lang="en-US" sz="2000" b="1" smtClean="0"/>
              <a:t>Simplisia </a:t>
            </a:r>
          </a:p>
          <a:p>
            <a:pPr eaLnBrk="1" hangingPunct="1">
              <a:lnSpc>
                <a:spcPct val="80000"/>
              </a:lnSpc>
              <a:buFontTx/>
              <a:buNone/>
            </a:pPr>
            <a:r>
              <a:rPr lang="en-US" sz="2000" b="1" smtClean="0"/>
              <a:t>	kantung plastik tdkterkoyakkan</a:t>
            </a:r>
          </a:p>
          <a:p>
            <a:pPr eaLnBrk="1" hangingPunct="1">
              <a:lnSpc>
                <a:spcPct val="80000"/>
              </a:lnSpc>
              <a:buFontTx/>
              <a:buNone/>
            </a:pPr>
            <a:r>
              <a:rPr lang="en-US" sz="2000" b="1" smtClean="0"/>
              <a:t>	untuk kandungan ma pakai PVDC</a:t>
            </a:r>
          </a:p>
          <a:p>
            <a:pPr eaLnBrk="1" hangingPunct="1">
              <a:lnSpc>
                <a:spcPct val="80000"/>
              </a:lnSpc>
              <a:buFontTx/>
              <a:buNone/>
            </a:pPr>
            <a:r>
              <a:rPr lang="en-US" sz="2000" b="1" smtClean="0"/>
              <a:t>	PE dan PVC dapat menyerap kandungan ma</a:t>
            </a:r>
          </a:p>
          <a:p>
            <a:pPr eaLnBrk="1" hangingPunct="1">
              <a:lnSpc>
                <a:spcPct val="80000"/>
              </a:lnSpc>
            </a:pPr>
            <a:r>
              <a:rPr lang="en-US" sz="2000" b="1" smtClean="0"/>
              <a:t>Lemak dan Minyak</a:t>
            </a:r>
          </a:p>
          <a:p>
            <a:pPr eaLnBrk="1" hangingPunct="1">
              <a:lnSpc>
                <a:spcPct val="80000"/>
              </a:lnSpc>
              <a:buFontTx/>
              <a:buNone/>
            </a:pPr>
            <a:r>
              <a:rPr lang="en-US" sz="2000" b="1" smtClean="0"/>
              <a:t>	tdk permeabel thd asam (dpt otooksidasi</a:t>
            </a:r>
            <a:r>
              <a:rPr lang="en-US" sz="2000" b="1" smtClean="0">
                <a:sym typeface="Wingdings" pitchFamily="2" charset="2"/>
              </a:rPr>
              <a:t>tengik)</a:t>
            </a:r>
          </a:p>
          <a:p>
            <a:pPr eaLnBrk="1" hangingPunct="1">
              <a:lnSpc>
                <a:spcPct val="80000"/>
              </a:lnSpc>
            </a:pPr>
            <a:r>
              <a:rPr lang="en-US" sz="2000" b="1" smtClean="0"/>
              <a:t>Tablet, Kapsul</a:t>
            </a:r>
          </a:p>
          <a:p>
            <a:pPr eaLnBrk="1" hangingPunct="1">
              <a:lnSpc>
                <a:spcPct val="80000"/>
              </a:lnSpc>
              <a:buFontTx/>
              <a:buNone/>
            </a:pPr>
            <a:r>
              <a:rPr lang="en-US" sz="2000" b="1" smtClean="0"/>
              <a:t>	PP, Poliester, Poliamid ( PE tdk dipakai krn permeabel thd gas dan air)</a:t>
            </a:r>
          </a:p>
          <a:p>
            <a:pPr eaLnBrk="1" hangingPunct="1">
              <a:lnSpc>
                <a:spcPct val="80000"/>
              </a:lnSpc>
            </a:pPr>
            <a:r>
              <a:rPr lang="en-US" sz="2000" b="1" smtClean="0"/>
              <a:t>Cairan kental</a:t>
            </a:r>
          </a:p>
          <a:p>
            <a:pPr eaLnBrk="1" hangingPunct="1">
              <a:lnSpc>
                <a:spcPct val="80000"/>
              </a:lnSpc>
              <a:buFontTx/>
              <a:buNone/>
            </a:pPr>
            <a:r>
              <a:rPr lang="en-US" sz="2000" b="1" smtClean="0"/>
              <a:t>	digunakan wadah plastik yg permeabilitas tinggi tdk masalah, kecuali bahan yg higroskopis.</a:t>
            </a:r>
          </a:p>
        </p:txBody>
      </p:sp>
    </p:spTree>
    <p:extLst>
      <p:ext uri="{BB962C8B-B14F-4D97-AF65-F5344CB8AC3E}">
        <p14:creationId xmlns:p14="http://schemas.microsoft.com/office/powerpoint/2010/main" val="3306462013"/>
      </p:ext>
    </p:extLst>
  </p:cSld>
  <p:clrMapOvr>
    <a:masterClrMapping/>
  </p:clrMapOvr>
  <p:transition spd="slow">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pPr eaLnBrk="1" hangingPunct="1"/>
            <a:r>
              <a:rPr lang="en-US" smtClean="0"/>
              <a:t>Keuntungan wadah plastik</a:t>
            </a:r>
          </a:p>
        </p:txBody>
      </p:sp>
      <p:sp>
        <p:nvSpPr>
          <p:cNvPr id="100355" name="Rectangle 3"/>
          <p:cNvSpPr>
            <a:spLocks noGrp="1" noChangeArrowheads="1"/>
          </p:cNvSpPr>
          <p:nvPr>
            <p:ph type="body" idx="1"/>
          </p:nvPr>
        </p:nvSpPr>
        <p:spPr/>
        <p:txBody>
          <a:bodyPr/>
          <a:lstStyle/>
          <a:p>
            <a:pPr eaLnBrk="1" hangingPunct="1">
              <a:lnSpc>
                <a:spcPct val="90000"/>
              </a:lnSpc>
            </a:pPr>
            <a:r>
              <a:rPr lang="en-US" sz="2800" smtClean="0"/>
              <a:t>ringan, </a:t>
            </a:r>
          </a:p>
          <a:p>
            <a:pPr eaLnBrk="1" hangingPunct="1">
              <a:lnSpc>
                <a:spcPct val="90000"/>
              </a:lnSpc>
            </a:pPr>
            <a:r>
              <a:rPr lang="en-US" sz="2800" smtClean="0"/>
              <a:t>transparan, </a:t>
            </a:r>
          </a:p>
          <a:p>
            <a:pPr eaLnBrk="1" hangingPunct="1">
              <a:lnSpc>
                <a:spcPct val="90000"/>
              </a:lnSpc>
            </a:pPr>
            <a:r>
              <a:rPr lang="en-US" sz="2800" smtClean="0"/>
              <a:t>kuat,</a:t>
            </a:r>
          </a:p>
          <a:p>
            <a:pPr eaLnBrk="1" hangingPunct="1">
              <a:lnSpc>
                <a:spcPct val="90000"/>
              </a:lnSpc>
            </a:pPr>
            <a:r>
              <a:rPr lang="en-US" sz="2800" smtClean="0"/>
              <a:t>termoplatis (mudah dibentuk)</a:t>
            </a:r>
          </a:p>
          <a:p>
            <a:pPr eaLnBrk="1" hangingPunct="1">
              <a:lnSpc>
                <a:spcPct val="90000"/>
              </a:lnSpc>
            </a:pPr>
            <a:r>
              <a:rPr lang="en-US" sz="2800" smtClean="0"/>
              <a:t>selektif dalam permeabilitasnya terhadap uap air, O2, CO2. ( permeabilitas terhadap uap air dan udara menyebabkan plastik mampu berperan memodifikasi ruang kemas selama penyimpanan (Winarno, 1987)</a:t>
            </a:r>
          </a:p>
          <a:p>
            <a:pPr eaLnBrk="1" hangingPunct="1">
              <a:lnSpc>
                <a:spcPct val="90000"/>
              </a:lnSpc>
            </a:pPr>
            <a:r>
              <a:rPr lang="en-US" sz="2800" smtClean="0"/>
              <a:t>menarik selera konsumen (Lipton, 1972).</a:t>
            </a:r>
          </a:p>
          <a:p>
            <a:pPr eaLnBrk="1" hangingPunct="1">
              <a:lnSpc>
                <a:spcPct val="90000"/>
              </a:lnSpc>
              <a:buFontTx/>
              <a:buNone/>
            </a:pPr>
            <a:endParaRPr lang="en-US" sz="2800" smtClean="0"/>
          </a:p>
        </p:txBody>
      </p:sp>
    </p:spTree>
    <p:extLst>
      <p:ext uri="{BB962C8B-B14F-4D97-AF65-F5344CB8AC3E}">
        <p14:creationId xmlns:p14="http://schemas.microsoft.com/office/powerpoint/2010/main" val="13174782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457200" y="274638"/>
            <a:ext cx="8229600" cy="763587"/>
          </a:xfrm>
        </p:spPr>
        <p:txBody>
          <a:bodyPr/>
          <a:lstStyle/>
          <a:p>
            <a:pPr algn="l" eaLnBrk="1" hangingPunct="1"/>
            <a:r>
              <a:rPr lang="en-US" sz="3200" smtClean="0"/>
              <a:t>KOMPONEN DALAM PLASTIK</a:t>
            </a:r>
          </a:p>
        </p:txBody>
      </p:sp>
      <p:sp>
        <p:nvSpPr>
          <p:cNvPr id="101379" name="Rectangle 3"/>
          <p:cNvSpPr>
            <a:spLocks noGrp="1" noChangeArrowheads="1"/>
          </p:cNvSpPr>
          <p:nvPr>
            <p:ph type="body" idx="1"/>
          </p:nvPr>
        </p:nvSpPr>
        <p:spPr>
          <a:xfrm>
            <a:off x="457200" y="1447800"/>
            <a:ext cx="8229600" cy="4648200"/>
          </a:xfrm>
        </p:spPr>
        <p:txBody>
          <a:bodyPr/>
          <a:lstStyle/>
          <a:p>
            <a:pPr eaLnBrk="1" hangingPunct="1">
              <a:lnSpc>
                <a:spcPct val="80000"/>
              </a:lnSpc>
            </a:pPr>
            <a:r>
              <a:rPr lang="en-US" sz="2800" smtClean="0"/>
              <a:t>Biji plastik</a:t>
            </a:r>
          </a:p>
          <a:p>
            <a:pPr eaLnBrk="1" hangingPunct="1">
              <a:lnSpc>
                <a:spcPct val="80000"/>
              </a:lnSpc>
            </a:pPr>
            <a:r>
              <a:rPr lang="en-US" sz="2800" smtClean="0"/>
              <a:t>Bahan tambahan/Aditif:</a:t>
            </a:r>
          </a:p>
          <a:p>
            <a:pPr lvl="1" eaLnBrk="1" hangingPunct="1">
              <a:lnSpc>
                <a:spcPct val="80000"/>
              </a:lnSpc>
            </a:pPr>
            <a:r>
              <a:rPr lang="en-US" sz="2400" smtClean="0"/>
              <a:t>Lubrikan, </a:t>
            </a:r>
          </a:p>
          <a:p>
            <a:pPr lvl="2" eaLnBrk="1" hangingPunct="1">
              <a:lnSpc>
                <a:spcPct val="80000"/>
              </a:lnSpc>
              <a:buFontTx/>
              <a:buNone/>
            </a:pPr>
            <a:r>
              <a:rPr lang="en-US" sz="2000" smtClean="0"/>
              <a:t>	untuk memudahkan proses pembuatan (menurunkan viskositas atau menghindari lengket antara plastik dan cetakan). Contoh: asam stearat dan esternya, parafin wax, polietilen wax</a:t>
            </a:r>
          </a:p>
          <a:p>
            <a:pPr lvl="1" eaLnBrk="1" hangingPunct="1">
              <a:lnSpc>
                <a:spcPct val="80000"/>
              </a:lnSpc>
            </a:pPr>
            <a:r>
              <a:rPr lang="en-US" sz="2400" smtClean="0"/>
              <a:t>Bahan penstabil (</a:t>
            </a:r>
            <a:r>
              <a:rPr lang="en-US" sz="2400" i="1" smtClean="0"/>
              <a:t>stabilizer</a:t>
            </a:r>
            <a:r>
              <a:rPr lang="en-US" sz="2400" smtClean="0"/>
              <a:t>), </a:t>
            </a:r>
          </a:p>
          <a:p>
            <a:pPr lvl="2" eaLnBrk="1" hangingPunct="1">
              <a:lnSpc>
                <a:spcPct val="80000"/>
              </a:lnSpc>
              <a:buFontTx/>
              <a:buNone/>
            </a:pPr>
            <a:r>
              <a:rPr lang="en-US" sz="2000" smtClean="0"/>
              <a:t>	untuk menghambat/mencegah rusaknya plastik karena sinar, panas, sinar terionisasi dan tekanan serta memperbaiki sifat cepat usang (aging). Beberapa larut dalam media air sehingga dapat terekstraksi ke dalam produk. Contoh: epoxidized soybean oil, organotin, campuran metal (barium-cadmium benzoat), garam alkali anorganik dan alkali tanah, garam asam lemak, turunan urea, ester asam </a:t>
            </a:r>
            <a:r>
              <a:rPr lang="el-GR" sz="2000" smtClean="0">
                <a:cs typeface="Arial" charset="0"/>
              </a:rPr>
              <a:t>β</a:t>
            </a:r>
            <a:r>
              <a:rPr lang="en-US" sz="2000" smtClean="0">
                <a:cs typeface="Arial" charset="0"/>
              </a:rPr>
              <a:t>-amino-kroton, alkohol alifatik, amin aromatik, lemak terepoksidasi</a:t>
            </a:r>
            <a:endParaRPr lang="el-GR" sz="2000" smtClean="0">
              <a:cs typeface="Arial" charset="0"/>
            </a:endParaRPr>
          </a:p>
          <a:p>
            <a:pPr lvl="1" eaLnBrk="1" hangingPunct="1">
              <a:lnSpc>
                <a:spcPct val="80000"/>
              </a:lnSpc>
            </a:pPr>
            <a:endParaRPr lang="en-US" sz="2400" smtClean="0"/>
          </a:p>
        </p:txBody>
      </p:sp>
    </p:spTree>
    <p:extLst>
      <p:ext uri="{BB962C8B-B14F-4D97-AF65-F5344CB8AC3E}">
        <p14:creationId xmlns:p14="http://schemas.microsoft.com/office/powerpoint/2010/main" val="263675893"/>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pPr eaLnBrk="1" hangingPunct="1"/>
            <a:endParaRPr lang="en-GB" smtClean="0"/>
          </a:p>
        </p:txBody>
      </p:sp>
      <p:sp>
        <p:nvSpPr>
          <p:cNvPr id="102403" name="Rectangle 3"/>
          <p:cNvSpPr>
            <a:spLocks noGrp="1" noChangeArrowheads="1"/>
          </p:cNvSpPr>
          <p:nvPr>
            <p:ph type="body" idx="1"/>
          </p:nvPr>
        </p:nvSpPr>
        <p:spPr>
          <a:xfrm>
            <a:off x="467544" y="980728"/>
            <a:ext cx="8229600" cy="4525963"/>
          </a:xfrm>
        </p:spPr>
        <p:txBody>
          <a:bodyPr/>
          <a:lstStyle/>
          <a:p>
            <a:pPr eaLnBrk="1" hangingPunct="1">
              <a:lnSpc>
                <a:spcPct val="80000"/>
              </a:lnSpc>
              <a:buFontTx/>
              <a:buNone/>
            </a:pPr>
            <a:r>
              <a:rPr lang="en-US" sz="1800" dirty="0" err="1" smtClean="0">
                <a:latin typeface="Verdana" pitchFamily="34" charset="0"/>
              </a:rPr>
              <a:t>Polietilen</a:t>
            </a:r>
            <a:r>
              <a:rPr lang="en-US" sz="1800" dirty="0" smtClean="0">
                <a:latin typeface="Verdana" pitchFamily="34" charset="0"/>
              </a:rPr>
              <a:t> </a:t>
            </a:r>
            <a:r>
              <a:rPr lang="en-US" sz="1800" dirty="0" err="1" smtClean="0">
                <a:latin typeface="Verdana" pitchFamily="34" charset="0"/>
              </a:rPr>
              <a:t>merupakan</a:t>
            </a:r>
            <a:r>
              <a:rPr lang="en-US" sz="1800" dirty="0" smtClean="0">
                <a:latin typeface="Verdana" pitchFamily="34" charset="0"/>
              </a:rPr>
              <a:t> film yang </a:t>
            </a:r>
            <a:r>
              <a:rPr lang="en-US" sz="1800" dirty="0" err="1" smtClean="0">
                <a:latin typeface="Verdana" pitchFamily="34" charset="0"/>
              </a:rPr>
              <a:t>lunak</a:t>
            </a:r>
            <a:r>
              <a:rPr lang="en-US" sz="1800" dirty="0" smtClean="0">
                <a:latin typeface="Verdana" pitchFamily="34" charset="0"/>
              </a:rPr>
              <a:t>, </a:t>
            </a:r>
            <a:r>
              <a:rPr lang="en-US" sz="1800" dirty="0" err="1" smtClean="0">
                <a:latin typeface="Verdana" pitchFamily="34" charset="0"/>
              </a:rPr>
              <a:t>transparan</a:t>
            </a:r>
            <a:r>
              <a:rPr lang="en-US" sz="1800" dirty="0" smtClean="0">
                <a:latin typeface="Verdana" pitchFamily="34" charset="0"/>
              </a:rPr>
              <a:t> </a:t>
            </a:r>
            <a:r>
              <a:rPr lang="en-US" sz="1800" dirty="0" err="1" smtClean="0">
                <a:latin typeface="Verdana" pitchFamily="34" charset="0"/>
              </a:rPr>
              <a:t>dan</a:t>
            </a:r>
            <a:r>
              <a:rPr lang="en-US" sz="1800" dirty="0" smtClean="0">
                <a:latin typeface="Verdana" pitchFamily="34" charset="0"/>
              </a:rPr>
              <a:t> </a:t>
            </a:r>
            <a:r>
              <a:rPr lang="en-US" sz="1800" dirty="0" err="1" smtClean="0">
                <a:latin typeface="Verdana" pitchFamily="34" charset="0"/>
              </a:rPr>
              <a:t>fleksibel</a:t>
            </a:r>
            <a:r>
              <a:rPr lang="en-US" sz="1800" dirty="0" smtClean="0">
                <a:latin typeface="Verdana" pitchFamily="34" charset="0"/>
              </a:rPr>
              <a:t>,</a:t>
            </a:r>
          </a:p>
          <a:p>
            <a:pPr eaLnBrk="1" hangingPunct="1">
              <a:lnSpc>
                <a:spcPct val="80000"/>
              </a:lnSpc>
              <a:buFontTx/>
              <a:buNone/>
            </a:pPr>
            <a:r>
              <a:rPr lang="en-US" sz="1800" dirty="0" err="1" smtClean="0">
                <a:latin typeface="Verdana" pitchFamily="34" charset="0"/>
              </a:rPr>
              <a:t>mempunyai</a:t>
            </a:r>
            <a:r>
              <a:rPr lang="en-US" sz="1800" dirty="0" smtClean="0">
                <a:latin typeface="Verdana" pitchFamily="34" charset="0"/>
              </a:rPr>
              <a:t> </a:t>
            </a:r>
            <a:r>
              <a:rPr lang="en-US" sz="1800" dirty="0" err="1" smtClean="0">
                <a:latin typeface="Verdana" pitchFamily="34" charset="0"/>
              </a:rPr>
              <a:t>kekuatan</a:t>
            </a:r>
            <a:r>
              <a:rPr lang="en-US" sz="1800" dirty="0" smtClean="0">
                <a:latin typeface="Verdana" pitchFamily="34" charset="0"/>
              </a:rPr>
              <a:t> </a:t>
            </a:r>
            <a:r>
              <a:rPr lang="en-US" sz="1800" dirty="0" err="1" smtClean="0">
                <a:latin typeface="Verdana" pitchFamily="34" charset="0"/>
              </a:rPr>
              <a:t>benturan</a:t>
            </a:r>
            <a:r>
              <a:rPr lang="en-US" sz="1800" dirty="0" smtClean="0">
                <a:latin typeface="Verdana" pitchFamily="34" charset="0"/>
              </a:rPr>
              <a:t> </a:t>
            </a:r>
            <a:r>
              <a:rPr lang="en-US" sz="1800" dirty="0" err="1" smtClean="0">
                <a:latin typeface="Verdana" pitchFamily="34" charset="0"/>
              </a:rPr>
              <a:t>serta</a:t>
            </a:r>
            <a:r>
              <a:rPr lang="en-US" sz="1800" dirty="0" smtClean="0">
                <a:latin typeface="Verdana" pitchFamily="34" charset="0"/>
              </a:rPr>
              <a:t> </a:t>
            </a:r>
            <a:r>
              <a:rPr lang="en-US" sz="1800" dirty="0" err="1" smtClean="0">
                <a:latin typeface="Verdana" pitchFamily="34" charset="0"/>
              </a:rPr>
              <a:t>kekuatan</a:t>
            </a:r>
            <a:r>
              <a:rPr lang="en-US" sz="1800" dirty="0" smtClean="0">
                <a:latin typeface="Verdana" pitchFamily="34" charset="0"/>
              </a:rPr>
              <a:t> </a:t>
            </a:r>
            <a:r>
              <a:rPr lang="en-US" sz="1800" dirty="0" err="1" smtClean="0">
                <a:latin typeface="Verdana" pitchFamily="34" charset="0"/>
              </a:rPr>
              <a:t>sobek</a:t>
            </a:r>
            <a:r>
              <a:rPr lang="en-US" sz="1800" dirty="0" smtClean="0">
                <a:latin typeface="Verdana" pitchFamily="34" charset="0"/>
              </a:rPr>
              <a:t> yang </a:t>
            </a:r>
            <a:r>
              <a:rPr lang="en-US" sz="1800" dirty="0" err="1" smtClean="0">
                <a:latin typeface="Verdana" pitchFamily="34" charset="0"/>
              </a:rPr>
              <a:t>baik</a:t>
            </a:r>
            <a:r>
              <a:rPr lang="en-US" sz="1800" dirty="0" smtClean="0">
                <a:latin typeface="Verdana" pitchFamily="34" charset="0"/>
              </a:rPr>
              <a:t>. </a:t>
            </a:r>
            <a:r>
              <a:rPr lang="en-US" sz="1800" dirty="0" err="1" smtClean="0">
                <a:latin typeface="Verdana" pitchFamily="34" charset="0"/>
              </a:rPr>
              <a:t>Dengan</a:t>
            </a:r>
            <a:endParaRPr lang="en-US" sz="1800" dirty="0" smtClean="0">
              <a:latin typeface="Verdana" pitchFamily="34" charset="0"/>
            </a:endParaRPr>
          </a:p>
          <a:p>
            <a:pPr eaLnBrk="1" hangingPunct="1">
              <a:lnSpc>
                <a:spcPct val="80000"/>
              </a:lnSpc>
              <a:buFontTx/>
              <a:buNone/>
            </a:pPr>
            <a:r>
              <a:rPr lang="en-US" sz="1800" dirty="0" err="1" smtClean="0">
                <a:latin typeface="Verdana" pitchFamily="34" charset="0"/>
              </a:rPr>
              <a:t>pemanasan</a:t>
            </a:r>
            <a:r>
              <a:rPr lang="en-US" sz="1800" dirty="0" smtClean="0">
                <a:latin typeface="Verdana" pitchFamily="34" charset="0"/>
              </a:rPr>
              <a:t> </a:t>
            </a:r>
            <a:r>
              <a:rPr lang="en-US" sz="1800" dirty="0" err="1" smtClean="0">
                <a:latin typeface="Verdana" pitchFamily="34" charset="0"/>
              </a:rPr>
              <a:t>akan</a:t>
            </a:r>
            <a:r>
              <a:rPr lang="en-US" sz="1800" dirty="0" smtClean="0">
                <a:latin typeface="Verdana" pitchFamily="34" charset="0"/>
              </a:rPr>
              <a:t> </a:t>
            </a:r>
            <a:r>
              <a:rPr lang="en-US" sz="1800" dirty="0" err="1" smtClean="0">
                <a:latin typeface="Verdana" pitchFamily="34" charset="0"/>
              </a:rPr>
              <a:t>menjadi</a:t>
            </a:r>
            <a:r>
              <a:rPr lang="en-US" sz="1800" dirty="0" smtClean="0">
                <a:latin typeface="Verdana" pitchFamily="34" charset="0"/>
              </a:rPr>
              <a:t> </a:t>
            </a:r>
            <a:r>
              <a:rPr lang="en-US" sz="1800" dirty="0" err="1" smtClean="0">
                <a:latin typeface="Verdana" pitchFamily="34" charset="0"/>
              </a:rPr>
              <a:t>lunak</a:t>
            </a:r>
            <a:r>
              <a:rPr lang="en-US" sz="1800" dirty="0" smtClean="0">
                <a:latin typeface="Verdana" pitchFamily="34" charset="0"/>
              </a:rPr>
              <a:t> </a:t>
            </a:r>
            <a:r>
              <a:rPr lang="en-US" sz="1800" dirty="0" err="1" smtClean="0">
                <a:latin typeface="Verdana" pitchFamily="34" charset="0"/>
              </a:rPr>
              <a:t>dan</a:t>
            </a:r>
            <a:r>
              <a:rPr lang="en-US" sz="1800" dirty="0" smtClean="0">
                <a:latin typeface="Verdana" pitchFamily="34" charset="0"/>
              </a:rPr>
              <a:t> </a:t>
            </a:r>
            <a:r>
              <a:rPr lang="en-US" sz="1800" dirty="0" err="1" smtClean="0">
                <a:latin typeface="Verdana" pitchFamily="34" charset="0"/>
              </a:rPr>
              <a:t>mencair</a:t>
            </a:r>
            <a:r>
              <a:rPr lang="en-US" sz="1800" dirty="0" smtClean="0">
                <a:latin typeface="Verdana" pitchFamily="34" charset="0"/>
              </a:rPr>
              <a:t> </a:t>
            </a:r>
            <a:r>
              <a:rPr lang="en-US" sz="1800" dirty="0" err="1" smtClean="0">
                <a:latin typeface="Verdana" pitchFamily="34" charset="0"/>
              </a:rPr>
              <a:t>pada</a:t>
            </a:r>
            <a:r>
              <a:rPr lang="en-US" sz="1800" dirty="0" smtClean="0">
                <a:latin typeface="Verdana" pitchFamily="34" charset="0"/>
              </a:rPr>
              <a:t> </a:t>
            </a:r>
            <a:r>
              <a:rPr lang="en-US" sz="1800" dirty="0" err="1" smtClean="0">
                <a:latin typeface="Verdana" pitchFamily="34" charset="0"/>
              </a:rPr>
              <a:t>suhu</a:t>
            </a:r>
            <a:r>
              <a:rPr lang="en-US" sz="1800" dirty="0" smtClean="0">
                <a:latin typeface="Verdana" pitchFamily="34" charset="0"/>
              </a:rPr>
              <a:t> 110OC. </a:t>
            </a:r>
            <a:r>
              <a:rPr lang="en-US" sz="1800" dirty="0" err="1" smtClean="0">
                <a:latin typeface="Verdana" pitchFamily="34" charset="0"/>
              </a:rPr>
              <a:t>Berdasarkan</a:t>
            </a:r>
            <a:r>
              <a:rPr lang="en-US" sz="1800" dirty="0" smtClean="0">
                <a:latin typeface="Verdana" pitchFamily="34" charset="0"/>
              </a:rPr>
              <a:t> </a:t>
            </a:r>
            <a:r>
              <a:rPr lang="en-US" sz="1800" dirty="0" err="1" smtClean="0">
                <a:latin typeface="Verdana" pitchFamily="34" charset="0"/>
              </a:rPr>
              <a:t>sifat</a:t>
            </a:r>
            <a:endParaRPr lang="en-US" sz="1800" dirty="0" smtClean="0">
              <a:latin typeface="Verdana" pitchFamily="34" charset="0"/>
            </a:endParaRPr>
          </a:p>
          <a:p>
            <a:pPr eaLnBrk="1" hangingPunct="1">
              <a:lnSpc>
                <a:spcPct val="80000"/>
              </a:lnSpc>
              <a:buFontTx/>
              <a:buNone/>
            </a:pPr>
            <a:r>
              <a:rPr lang="en-US" sz="1800" dirty="0" err="1" smtClean="0">
                <a:latin typeface="Verdana" pitchFamily="34" charset="0"/>
              </a:rPr>
              <a:t>permeabilitasnya</a:t>
            </a:r>
            <a:r>
              <a:rPr lang="en-US" sz="1800" dirty="0" smtClean="0">
                <a:latin typeface="Verdana" pitchFamily="34" charset="0"/>
              </a:rPr>
              <a:t> yang </a:t>
            </a:r>
            <a:r>
              <a:rPr lang="en-US" sz="1800" dirty="0" err="1" smtClean="0">
                <a:latin typeface="Verdana" pitchFamily="34" charset="0"/>
              </a:rPr>
              <a:t>rendah</a:t>
            </a:r>
            <a:r>
              <a:rPr lang="en-US" sz="1800" dirty="0" smtClean="0">
                <a:latin typeface="Verdana" pitchFamily="34" charset="0"/>
              </a:rPr>
              <a:t> </a:t>
            </a:r>
            <a:r>
              <a:rPr lang="en-US" sz="1800" dirty="0" err="1" smtClean="0">
                <a:latin typeface="Verdana" pitchFamily="34" charset="0"/>
              </a:rPr>
              <a:t>serta</a:t>
            </a:r>
            <a:r>
              <a:rPr lang="en-US" sz="1800" dirty="0" smtClean="0">
                <a:latin typeface="Verdana" pitchFamily="34" charset="0"/>
              </a:rPr>
              <a:t> </a:t>
            </a:r>
            <a:r>
              <a:rPr lang="en-US" sz="1800" dirty="0" err="1" smtClean="0">
                <a:latin typeface="Verdana" pitchFamily="34" charset="0"/>
              </a:rPr>
              <a:t>sifat-sifat</a:t>
            </a:r>
            <a:r>
              <a:rPr lang="en-US" sz="1800" dirty="0" smtClean="0">
                <a:latin typeface="Verdana" pitchFamily="34" charset="0"/>
              </a:rPr>
              <a:t> </a:t>
            </a:r>
            <a:r>
              <a:rPr lang="en-US" sz="1800" dirty="0" err="1" smtClean="0">
                <a:latin typeface="Verdana" pitchFamily="34" charset="0"/>
              </a:rPr>
              <a:t>mekaniknya</a:t>
            </a:r>
            <a:r>
              <a:rPr lang="en-US" sz="1800" dirty="0" smtClean="0">
                <a:latin typeface="Verdana" pitchFamily="34" charset="0"/>
              </a:rPr>
              <a:t> yang </a:t>
            </a:r>
            <a:r>
              <a:rPr lang="en-US" sz="1800" dirty="0" err="1" smtClean="0">
                <a:latin typeface="Verdana" pitchFamily="34" charset="0"/>
              </a:rPr>
              <a:t>baik</a:t>
            </a:r>
            <a:r>
              <a:rPr lang="en-US" sz="1800" dirty="0" smtClean="0">
                <a:latin typeface="Verdana" pitchFamily="34" charset="0"/>
              </a:rPr>
              <a:t>, </a:t>
            </a:r>
            <a:r>
              <a:rPr lang="en-US" sz="1800" dirty="0" err="1" smtClean="0">
                <a:latin typeface="Verdana" pitchFamily="34" charset="0"/>
              </a:rPr>
              <a:t>polietilen</a:t>
            </a:r>
            <a:endParaRPr lang="en-US" sz="1800" dirty="0" smtClean="0">
              <a:latin typeface="Verdana" pitchFamily="34" charset="0"/>
            </a:endParaRPr>
          </a:p>
          <a:p>
            <a:pPr eaLnBrk="1" hangingPunct="1">
              <a:lnSpc>
                <a:spcPct val="80000"/>
              </a:lnSpc>
              <a:buFontTx/>
              <a:buNone/>
            </a:pPr>
            <a:r>
              <a:rPr lang="en-US" sz="1800" dirty="0" err="1" smtClean="0">
                <a:latin typeface="Verdana" pitchFamily="34" charset="0"/>
              </a:rPr>
              <a:t>mempunyai</a:t>
            </a:r>
            <a:r>
              <a:rPr lang="en-US" sz="1800" dirty="0" smtClean="0">
                <a:latin typeface="Verdana" pitchFamily="34" charset="0"/>
              </a:rPr>
              <a:t> </a:t>
            </a:r>
            <a:r>
              <a:rPr lang="en-US" sz="1800" dirty="0" err="1" smtClean="0">
                <a:latin typeface="Verdana" pitchFamily="34" charset="0"/>
              </a:rPr>
              <a:t>ketebalan</a:t>
            </a:r>
            <a:r>
              <a:rPr lang="en-US" sz="1800" dirty="0" smtClean="0">
                <a:latin typeface="Verdana" pitchFamily="34" charset="0"/>
              </a:rPr>
              <a:t> 0.001 </a:t>
            </a:r>
            <a:r>
              <a:rPr lang="en-US" sz="1800" dirty="0" err="1" smtClean="0">
                <a:latin typeface="Verdana" pitchFamily="34" charset="0"/>
              </a:rPr>
              <a:t>sampai</a:t>
            </a:r>
            <a:r>
              <a:rPr lang="en-US" sz="1800" dirty="0" smtClean="0">
                <a:latin typeface="Verdana" pitchFamily="34" charset="0"/>
              </a:rPr>
              <a:t> 0.01 </a:t>
            </a:r>
            <a:r>
              <a:rPr lang="en-US" sz="1800" dirty="0" err="1" smtClean="0">
                <a:latin typeface="Verdana" pitchFamily="34" charset="0"/>
              </a:rPr>
              <a:t>inchi</a:t>
            </a:r>
            <a:r>
              <a:rPr lang="en-US" sz="1800" dirty="0" smtClean="0">
                <a:latin typeface="Verdana" pitchFamily="34" charset="0"/>
              </a:rPr>
              <a:t>, yang </a:t>
            </a:r>
            <a:r>
              <a:rPr lang="en-US" sz="1800" dirty="0" err="1" smtClean="0">
                <a:latin typeface="Verdana" pitchFamily="34" charset="0"/>
              </a:rPr>
              <a:t>banyak</a:t>
            </a:r>
            <a:r>
              <a:rPr lang="en-US" sz="1800" dirty="0" smtClean="0">
                <a:latin typeface="Verdana" pitchFamily="34" charset="0"/>
              </a:rPr>
              <a:t> </a:t>
            </a:r>
            <a:r>
              <a:rPr lang="en-US" sz="1800" dirty="0" err="1" smtClean="0">
                <a:latin typeface="Verdana" pitchFamily="34" charset="0"/>
              </a:rPr>
              <a:t>digunakan</a:t>
            </a:r>
            <a:r>
              <a:rPr lang="en-US" sz="1800" dirty="0" smtClean="0">
                <a:latin typeface="Verdana" pitchFamily="34" charset="0"/>
              </a:rPr>
              <a:t> </a:t>
            </a:r>
            <a:r>
              <a:rPr lang="en-US" sz="1800" dirty="0" err="1" smtClean="0">
                <a:latin typeface="Verdana" pitchFamily="34" charset="0"/>
              </a:rPr>
              <a:t>sebagai</a:t>
            </a:r>
            <a:endParaRPr lang="en-US" sz="1800" dirty="0" smtClean="0">
              <a:latin typeface="Verdana" pitchFamily="34" charset="0"/>
            </a:endParaRPr>
          </a:p>
          <a:p>
            <a:pPr eaLnBrk="1" hangingPunct="1">
              <a:lnSpc>
                <a:spcPct val="80000"/>
              </a:lnSpc>
              <a:buFontTx/>
              <a:buNone/>
            </a:pPr>
            <a:r>
              <a:rPr lang="en-US" sz="1800" dirty="0" err="1" smtClean="0">
                <a:latin typeface="Verdana" pitchFamily="34" charset="0"/>
              </a:rPr>
              <a:t>pengemas</a:t>
            </a:r>
            <a:r>
              <a:rPr lang="en-US" sz="1800" dirty="0" smtClean="0">
                <a:latin typeface="Verdana" pitchFamily="34" charset="0"/>
              </a:rPr>
              <a:t> </a:t>
            </a:r>
            <a:r>
              <a:rPr lang="en-US" sz="1800" dirty="0" err="1" smtClean="0">
                <a:latin typeface="Verdana" pitchFamily="34" charset="0"/>
              </a:rPr>
              <a:t>makanan</a:t>
            </a:r>
            <a:r>
              <a:rPr lang="en-US" sz="1800" dirty="0" smtClean="0">
                <a:latin typeface="Verdana" pitchFamily="34" charset="0"/>
              </a:rPr>
              <a:t>, </a:t>
            </a:r>
            <a:r>
              <a:rPr lang="en-US" sz="1800" dirty="0" err="1" smtClean="0">
                <a:latin typeface="Verdana" pitchFamily="34" charset="0"/>
              </a:rPr>
              <a:t>karena</a:t>
            </a:r>
            <a:r>
              <a:rPr lang="en-US" sz="1800" dirty="0" smtClean="0">
                <a:latin typeface="Verdana" pitchFamily="34" charset="0"/>
              </a:rPr>
              <a:t> </a:t>
            </a:r>
            <a:r>
              <a:rPr lang="en-US" sz="1800" dirty="0" err="1" smtClean="0">
                <a:latin typeface="Verdana" pitchFamily="34" charset="0"/>
              </a:rPr>
              <a:t>sifatnya</a:t>
            </a:r>
            <a:r>
              <a:rPr lang="en-US" sz="1800" dirty="0" smtClean="0">
                <a:latin typeface="Verdana" pitchFamily="34" charset="0"/>
              </a:rPr>
              <a:t> yang </a:t>
            </a:r>
            <a:r>
              <a:rPr lang="en-US" sz="1800" dirty="0" err="1" smtClean="0">
                <a:latin typeface="Verdana" pitchFamily="34" charset="0"/>
              </a:rPr>
              <a:t>thermoplastik</a:t>
            </a:r>
            <a:r>
              <a:rPr lang="en-US" sz="1800" dirty="0" smtClean="0">
                <a:latin typeface="Verdana" pitchFamily="34" charset="0"/>
              </a:rPr>
              <a:t>, </a:t>
            </a:r>
            <a:r>
              <a:rPr lang="en-US" sz="1800" dirty="0" err="1" smtClean="0">
                <a:latin typeface="Verdana" pitchFamily="34" charset="0"/>
              </a:rPr>
              <a:t>polietilen</a:t>
            </a:r>
            <a:r>
              <a:rPr lang="en-US" sz="1800" dirty="0" smtClean="0">
                <a:latin typeface="Verdana" pitchFamily="34" charset="0"/>
              </a:rPr>
              <a:t> </a:t>
            </a:r>
            <a:r>
              <a:rPr lang="en-US" sz="1800" dirty="0" err="1" smtClean="0">
                <a:latin typeface="Verdana" pitchFamily="34" charset="0"/>
              </a:rPr>
              <a:t>mudah</a:t>
            </a:r>
            <a:r>
              <a:rPr lang="en-US" sz="1800" dirty="0" smtClean="0">
                <a:latin typeface="Verdana" pitchFamily="34" charset="0"/>
              </a:rPr>
              <a:t> </a:t>
            </a:r>
            <a:r>
              <a:rPr lang="en-US" sz="1800" dirty="0" err="1" smtClean="0">
                <a:latin typeface="Verdana" pitchFamily="34" charset="0"/>
              </a:rPr>
              <a:t>dibuat</a:t>
            </a:r>
            <a:endParaRPr lang="en-US" sz="1800" dirty="0" smtClean="0">
              <a:latin typeface="Verdana" pitchFamily="34" charset="0"/>
            </a:endParaRPr>
          </a:p>
          <a:p>
            <a:pPr eaLnBrk="1" hangingPunct="1">
              <a:lnSpc>
                <a:spcPct val="80000"/>
              </a:lnSpc>
              <a:buFontTx/>
              <a:buNone/>
            </a:pPr>
            <a:r>
              <a:rPr lang="en-US" sz="1800" dirty="0" err="1" smtClean="0">
                <a:latin typeface="Verdana" pitchFamily="34" charset="0"/>
              </a:rPr>
              <a:t>kantung</a:t>
            </a:r>
            <a:r>
              <a:rPr lang="en-US" sz="1800" dirty="0" smtClean="0">
                <a:latin typeface="Verdana" pitchFamily="34" charset="0"/>
              </a:rPr>
              <a:t> </a:t>
            </a:r>
            <a:r>
              <a:rPr lang="en-US" sz="1800" dirty="0" err="1" smtClean="0">
                <a:latin typeface="Verdana" pitchFamily="34" charset="0"/>
              </a:rPr>
              <a:t>dengan</a:t>
            </a:r>
            <a:r>
              <a:rPr lang="en-US" sz="1800" dirty="0" smtClean="0">
                <a:latin typeface="Verdana" pitchFamily="34" charset="0"/>
              </a:rPr>
              <a:t> </a:t>
            </a:r>
            <a:r>
              <a:rPr lang="en-US" sz="1800" dirty="0" err="1" smtClean="0">
                <a:latin typeface="Verdana" pitchFamily="34" charset="0"/>
              </a:rPr>
              <a:t>derajat</a:t>
            </a:r>
            <a:r>
              <a:rPr lang="en-US" sz="1800" dirty="0" smtClean="0">
                <a:latin typeface="Verdana" pitchFamily="34" charset="0"/>
              </a:rPr>
              <a:t> </a:t>
            </a:r>
            <a:r>
              <a:rPr lang="en-US" sz="1800" dirty="0" err="1" smtClean="0">
                <a:latin typeface="Verdana" pitchFamily="34" charset="0"/>
              </a:rPr>
              <a:t>kerapatan</a:t>
            </a:r>
            <a:r>
              <a:rPr lang="en-US" sz="1800" dirty="0" smtClean="0">
                <a:latin typeface="Verdana" pitchFamily="34" charset="0"/>
              </a:rPr>
              <a:t> yang </a:t>
            </a:r>
            <a:r>
              <a:rPr lang="en-US" sz="1800" dirty="0" err="1" smtClean="0">
                <a:latin typeface="Verdana" pitchFamily="34" charset="0"/>
              </a:rPr>
              <a:t>baik</a:t>
            </a:r>
            <a:r>
              <a:rPr lang="en-US" sz="1800" dirty="0" smtClean="0">
                <a:latin typeface="Verdana" pitchFamily="34" charset="0"/>
              </a:rPr>
              <a:t> (</a:t>
            </a:r>
            <a:r>
              <a:rPr lang="en-US" sz="1800" dirty="0" err="1" smtClean="0">
                <a:latin typeface="Verdana" pitchFamily="34" charset="0"/>
              </a:rPr>
              <a:t>Sacharow</a:t>
            </a:r>
            <a:r>
              <a:rPr lang="en-US" sz="1800" dirty="0" smtClean="0">
                <a:latin typeface="Verdana" pitchFamily="34" charset="0"/>
              </a:rPr>
              <a:t> </a:t>
            </a:r>
            <a:r>
              <a:rPr lang="en-US" sz="1800" dirty="0" err="1" smtClean="0">
                <a:latin typeface="Verdana" pitchFamily="34" charset="0"/>
              </a:rPr>
              <a:t>dan</a:t>
            </a:r>
            <a:r>
              <a:rPr lang="en-US" sz="1800" dirty="0" smtClean="0">
                <a:latin typeface="Verdana" pitchFamily="34" charset="0"/>
              </a:rPr>
              <a:t> Griffin, 1970).</a:t>
            </a:r>
          </a:p>
          <a:p>
            <a:pPr eaLnBrk="1" hangingPunct="1">
              <a:lnSpc>
                <a:spcPct val="80000"/>
              </a:lnSpc>
              <a:buFontTx/>
              <a:buNone/>
            </a:pPr>
            <a:r>
              <a:rPr lang="en-US" sz="1800" dirty="0" err="1" smtClean="0">
                <a:latin typeface="Verdana" pitchFamily="34" charset="0"/>
              </a:rPr>
              <a:t>Konversi</a:t>
            </a:r>
            <a:r>
              <a:rPr lang="en-US" sz="1800" dirty="0" smtClean="0">
                <a:latin typeface="Verdana" pitchFamily="34" charset="0"/>
              </a:rPr>
              <a:t> </a:t>
            </a:r>
            <a:r>
              <a:rPr lang="en-US" sz="1800" dirty="0" err="1" smtClean="0">
                <a:latin typeface="Verdana" pitchFamily="34" charset="0"/>
              </a:rPr>
              <a:t>etilen</a:t>
            </a:r>
            <a:r>
              <a:rPr lang="en-US" sz="1800" dirty="0" smtClean="0">
                <a:latin typeface="Verdana" pitchFamily="34" charset="0"/>
              </a:rPr>
              <a:t> </a:t>
            </a:r>
            <a:r>
              <a:rPr lang="en-US" sz="1800" dirty="0" err="1" smtClean="0">
                <a:latin typeface="Verdana" pitchFamily="34" charset="0"/>
              </a:rPr>
              <a:t>menjadi</a:t>
            </a:r>
            <a:r>
              <a:rPr lang="en-US" sz="1800" dirty="0" smtClean="0">
                <a:latin typeface="Verdana" pitchFamily="34" charset="0"/>
              </a:rPr>
              <a:t> </a:t>
            </a:r>
            <a:r>
              <a:rPr lang="en-US" sz="1800" dirty="0" err="1" smtClean="0">
                <a:latin typeface="Verdana" pitchFamily="34" charset="0"/>
              </a:rPr>
              <a:t>polietilen</a:t>
            </a:r>
            <a:r>
              <a:rPr lang="en-US" sz="1800" dirty="0" smtClean="0">
                <a:latin typeface="Verdana" pitchFamily="34" charset="0"/>
              </a:rPr>
              <a:t> (PE) </a:t>
            </a:r>
            <a:r>
              <a:rPr lang="en-US" sz="1800" dirty="0" err="1" smtClean="0">
                <a:latin typeface="Verdana" pitchFamily="34" charset="0"/>
              </a:rPr>
              <a:t>secara</a:t>
            </a:r>
            <a:r>
              <a:rPr lang="en-US" sz="1800" dirty="0" smtClean="0">
                <a:latin typeface="Verdana" pitchFamily="34" charset="0"/>
              </a:rPr>
              <a:t> </a:t>
            </a:r>
            <a:r>
              <a:rPr lang="en-US" sz="1800" dirty="0" err="1" smtClean="0">
                <a:latin typeface="Verdana" pitchFamily="34" charset="0"/>
              </a:rPr>
              <a:t>komersial</a:t>
            </a:r>
            <a:r>
              <a:rPr lang="en-US" sz="1800" dirty="0" smtClean="0">
                <a:latin typeface="Verdana" pitchFamily="34" charset="0"/>
              </a:rPr>
              <a:t> </a:t>
            </a:r>
            <a:r>
              <a:rPr lang="en-US" sz="1800" dirty="0" err="1" smtClean="0">
                <a:latin typeface="Verdana" pitchFamily="34" charset="0"/>
              </a:rPr>
              <a:t>semula</a:t>
            </a:r>
            <a:r>
              <a:rPr lang="en-US" sz="1800" dirty="0" smtClean="0">
                <a:latin typeface="Verdana" pitchFamily="34" charset="0"/>
              </a:rPr>
              <a:t> </a:t>
            </a:r>
            <a:r>
              <a:rPr lang="en-US" sz="1800" dirty="0" err="1" smtClean="0">
                <a:latin typeface="Verdana" pitchFamily="34" charset="0"/>
              </a:rPr>
              <a:t>dilakukan</a:t>
            </a:r>
            <a:endParaRPr lang="en-US" sz="1800" dirty="0" smtClean="0">
              <a:latin typeface="Verdana" pitchFamily="34" charset="0"/>
            </a:endParaRPr>
          </a:p>
          <a:p>
            <a:pPr eaLnBrk="1" hangingPunct="1">
              <a:lnSpc>
                <a:spcPct val="80000"/>
              </a:lnSpc>
              <a:buFontTx/>
              <a:buNone/>
            </a:pPr>
            <a:r>
              <a:rPr lang="en-US" sz="1800" dirty="0" err="1" smtClean="0">
                <a:latin typeface="Verdana" pitchFamily="34" charset="0"/>
              </a:rPr>
              <a:t>dengan</a:t>
            </a:r>
            <a:r>
              <a:rPr lang="en-US" sz="1800" dirty="0" smtClean="0">
                <a:latin typeface="Verdana" pitchFamily="34" charset="0"/>
              </a:rPr>
              <a:t> </a:t>
            </a:r>
            <a:r>
              <a:rPr lang="en-US" sz="1800" dirty="0" err="1" smtClean="0">
                <a:latin typeface="Verdana" pitchFamily="34" charset="0"/>
              </a:rPr>
              <a:t>tekanan</a:t>
            </a:r>
            <a:r>
              <a:rPr lang="en-US" sz="1800" dirty="0" smtClean="0">
                <a:latin typeface="Verdana" pitchFamily="34" charset="0"/>
              </a:rPr>
              <a:t> </a:t>
            </a:r>
            <a:r>
              <a:rPr lang="en-US" sz="1800" dirty="0" err="1" smtClean="0">
                <a:latin typeface="Verdana" pitchFamily="34" charset="0"/>
              </a:rPr>
              <a:t>tinggi</a:t>
            </a:r>
            <a:r>
              <a:rPr lang="en-US" sz="1800" dirty="0" smtClean="0">
                <a:latin typeface="Verdana" pitchFamily="34" charset="0"/>
              </a:rPr>
              <a:t>, </a:t>
            </a:r>
            <a:r>
              <a:rPr lang="en-US" sz="1800" dirty="0" err="1" smtClean="0">
                <a:latin typeface="Verdana" pitchFamily="34" charset="0"/>
              </a:rPr>
              <a:t>namun</a:t>
            </a:r>
            <a:r>
              <a:rPr lang="en-US" sz="1800" dirty="0" smtClean="0">
                <a:latin typeface="Verdana" pitchFamily="34" charset="0"/>
              </a:rPr>
              <a:t> </a:t>
            </a:r>
            <a:r>
              <a:rPr lang="en-US" sz="1800" dirty="0" err="1" smtClean="0">
                <a:latin typeface="Verdana" pitchFamily="34" charset="0"/>
              </a:rPr>
              <a:t>ditemukan</a:t>
            </a:r>
            <a:r>
              <a:rPr lang="en-US" sz="1800" dirty="0" smtClean="0">
                <a:latin typeface="Verdana" pitchFamily="34" charset="0"/>
              </a:rPr>
              <a:t> </a:t>
            </a:r>
            <a:r>
              <a:rPr lang="en-US" sz="1800" dirty="0" err="1" smtClean="0">
                <a:latin typeface="Verdana" pitchFamily="34" charset="0"/>
              </a:rPr>
              <a:t>cara</a:t>
            </a:r>
            <a:r>
              <a:rPr lang="en-US" sz="1800" dirty="0" smtClean="0">
                <a:latin typeface="Verdana" pitchFamily="34" charset="0"/>
              </a:rPr>
              <a:t> </a:t>
            </a:r>
            <a:r>
              <a:rPr lang="en-US" sz="1800" dirty="0" err="1" smtClean="0">
                <a:latin typeface="Verdana" pitchFamily="34" charset="0"/>
              </a:rPr>
              <a:t>tanpa</a:t>
            </a:r>
            <a:r>
              <a:rPr lang="en-US" sz="1800" dirty="0" smtClean="0">
                <a:latin typeface="Verdana" pitchFamily="34" charset="0"/>
              </a:rPr>
              <a:t> </a:t>
            </a:r>
            <a:r>
              <a:rPr lang="en-US" sz="1800" dirty="0" err="1" smtClean="0">
                <a:latin typeface="Verdana" pitchFamily="34" charset="0"/>
              </a:rPr>
              <a:t>tekanan</a:t>
            </a:r>
            <a:r>
              <a:rPr lang="en-US" sz="1800" dirty="0" smtClean="0">
                <a:latin typeface="Verdana" pitchFamily="34" charset="0"/>
              </a:rPr>
              <a:t> </a:t>
            </a:r>
            <a:r>
              <a:rPr lang="en-US" sz="1800" dirty="0" err="1" smtClean="0">
                <a:latin typeface="Verdana" pitchFamily="34" charset="0"/>
              </a:rPr>
              <a:t>tinggi</a:t>
            </a:r>
            <a:r>
              <a:rPr lang="en-US" sz="1800" dirty="0" smtClean="0">
                <a:latin typeface="Verdana" pitchFamily="34" charset="0"/>
              </a:rPr>
              <a:t>. </a:t>
            </a:r>
            <a:r>
              <a:rPr lang="en-US" sz="1800" dirty="0" err="1" smtClean="0">
                <a:latin typeface="Verdana" pitchFamily="34" charset="0"/>
              </a:rPr>
              <a:t>Reaksi</a:t>
            </a:r>
            <a:r>
              <a:rPr lang="en-US" sz="1800" dirty="0" smtClean="0">
                <a:latin typeface="Verdana" pitchFamily="34" charset="0"/>
              </a:rPr>
              <a:t> yang</a:t>
            </a:r>
          </a:p>
          <a:p>
            <a:pPr eaLnBrk="1" hangingPunct="1">
              <a:lnSpc>
                <a:spcPct val="80000"/>
              </a:lnSpc>
              <a:buFontTx/>
              <a:buNone/>
            </a:pPr>
            <a:r>
              <a:rPr lang="en-US" sz="1800" dirty="0" err="1" smtClean="0">
                <a:latin typeface="Verdana" pitchFamily="34" charset="0"/>
              </a:rPr>
              <a:t>terjadi</a:t>
            </a:r>
            <a:r>
              <a:rPr lang="en-US" sz="1800" dirty="0" smtClean="0">
                <a:latin typeface="Verdana" pitchFamily="34" charset="0"/>
              </a:rPr>
              <a:t> </a:t>
            </a:r>
            <a:r>
              <a:rPr lang="en-US" sz="1800" dirty="0" err="1" smtClean="0">
                <a:latin typeface="Verdana" pitchFamily="34" charset="0"/>
              </a:rPr>
              <a:t>adalah</a:t>
            </a:r>
            <a:r>
              <a:rPr lang="en-US" sz="1800" dirty="0" smtClean="0">
                <a:latin typeface="Verdana" pitchFamily="34" charset="0"/>
              </a:rPr>
              <a:t> </a:t>
            </a:r>
            <a:r>
              <a:rPr lang="en-US" sz="1800" dirty="0" err="1" smtClean="0">
                <a:latin typeface="Verdana" pitchFamily="34" charset="0"/>
              </a:rPr>
              <a:t>sebagai</a:t>
            </a:r>
            <a:r>
              <a:rPr lang="en-US" sz="1800" dirty="0" smtClean="0">
                <a:latin typeface="Verdana" pitchFamily="34" charset="0"/>
              </a:rPr>
              <a:t> </a:t>
            </a:r>
            <a:r>
              <a:rPr lang="en-US" sz="1800" dirty="0" err="1" smtClean="0">
                <a:latin typeface="Verdana" pitchFamily="34" charset="0"/>
              </a:rPr>
              <a:t>berikut</a:t>
            </a:r>
            <a:r>
              <a:rPr lang="en-US" sz="1800" dirty="0" smtClean="0">
                <a:latin typeface="Verdana" pitchFamily="34" charset="0"/>
              </a:rPr>
              <a:t>:</a:t>
            </a:r>
          </a:p>
          <a:p>
            <a:pPr eaLnBrk="1" hangingPunct="1">
              <a:lnSpc>
                <a:spcPct val="80000"/>
              </a:lnSpc>
              <a:buFontTx/>
              <a:buNone/>
            </a:pPr>
            <a:r>
              <a:rPr lang="en-US" sz="1800" dirty="0" smtClean="0">
                <a:latin typeface="Verdana" pitchFamily="34" charset="0"/>
              </a:rPr>
              <a:t>n(CH2= CH2) (-CH2-CH2-)n</a:t>
            </a:r>
          </a:p>
          <a:p>
            <a:pPr eaLnBrk="1" hangingPunct="1">
              <a:lnSpc>
                <a:spcPct val="80000"/>
              </a:lnSpc>
              <a:buFontTx/>
              <a:buNone/>
            </a:pPr>
            <a:r>
              <a:rPr lang="en-US" sz="1800" dirty="0" err="1" smtClean="0">
                <a:latin typeface="Verdana" pitchFamily="34" charset="0"/>
              </a:rPr>
              <a:t>Etilen</a:t>
            </a:r>
            <a:r>
              <a:rPr lang="en-US" sz="1800" dirty="0" smtClean="0">
                <a:latin typeface="Verdana" pitchFamily="34" charset="0"/>
              </a:rPr>
              <a:t> </a:t>
            </a:r>
            <a:r>
              <a:rPr lang="en-US" sz="1800" dirty="0" err="1" smtClean="0">
                <a:latin typeface="Verdana" pitchFamily="34" charset="0"/>
              </a:rPr>
              <a:t>polimerisasi</a:t>
            </a:r>
            <a:r>
              <a:rPr lang="en-US" sz="1800" dirty="0" smtClean="0">
                <a:latin typeface="Verdana" pitchFamily="34" charset="0"/>
              </a:rPr>
              <a:t> </a:t>
            </a:r>
            <a:r>
              <a:rPr lang="en-US" sz="1800" dirty="0" err="1" smtClean="0">
                <a:latin typeface="Verdana" pitchFamily="34" charset="0"/>
              </a:rPr>
              <a:t>Polietilen</a:t>
            </a:r>
            <a:endParaRPr lang="en-US" sz="1800" dirty="0" smtClean="0">
              <a:latin typeface="Verdana" pitchFamily="34" charset="0"/>
            </a:endParaRPr>
          </a:p>
          <a:p>
            <a:pPr eaLnBrk="1" hangingPunct="1">
              <a:lnSpc>
                <a:spcPct val="80000"/>
              </a:lnSpc>
              <a:buFontTx/>
              <a:buNone/>
            </a:pPr>
            <a:r>
              <a:rPr lang="en-US" sz="1800" dirty="0" err="1" smtClean="0">
                <a:latin typeface="Verdana" pitchFamily="34" charset="0"/>
              </a:rPr>
              <a:t>Polietilen</a:t>
            </a:r>
            <a:r>
              <a:rPr lang="en-US" sz="1800" dirty="0" smtClean="0">
                <a:latin typeface="Verdana" pitchFamily="34" charset="0"/>
              </a:rPr>
              <a:t> </a:t>
            </a:r>
            <a:r>
              <a:rPr lang="en-US" sz="1800" dirty="0" err="1" smtClean="0">
                <a:latin typeface="Verdana" pitchFamily="34" charset="0"/>
              </a:rPr>
              <a:t>dibuat</a:t>
            </a:r>
            <a:r>
              <a:rPr lang="en-US" sz="1800" dirty="0" smtClean="0">
                <a:latin typeface="Verdana" pitchFamily="34" charset="0"/>
              </a:rPr>
              <a:t> </a:t>
            </a:r>
            <a:r>
              <a:rPr lang="en-US" sz="1800" dirty="0" err="1" smtClean="0">
                <a:latin typeface="Verdana" pitchFamily="34" charset="0"/>
              </a:rPr>
              <a:t>dengan</a:t>
            </a:r>
            <a:r>
              <a:rPr lang="en-US" sz="1800" dirty="0" smtClean="0">
                <a:latin typeface="Verdana" pitchFamily="34" charset="0"/>
              </a:rPr>
              <a:t> proses </a:t>
            </a:r>
            <a:r>
              <a:rPr lang="en-US" sz="1800" dirty="0" err="1" smtClean="0">
                <a:latin typeface="Verdana" pitchFamily="34" charset="0"/>
              </a:rPr>
              <a:t>polimerisasi</a:t>
            </a:r>
            <a:r>
              <a:rPr lang="en-US" sz="1800" dirty="0" smtClean="0">
                <a:latin typeface="Verdana" pitchFamily="34" charset="0"/>
              </a:rPr>
              <a:t> </a:t>
            </a:r>
            <a:r>
              <a:rPr lang="en-US" sz="1800" dirty="0" err="1" smtClean="0">
                <a:latin typeface="Verdana" pitchFamily="34" charset="0"/>
              </a:rPr>
              <a:t>adisi</a:t>
            </a:r>
            <a:r>
              <a:rPr lang="en-US" sz="1800" dirty="0" smtClean="0">
                <a:latin typeface="Verdana" pitchFamily="34" charset="0"/>
              </a:rPr>
              <a:t> </a:t>
            </a:r>
            <a:r>
              <a:rPr lang="en-US" sz="1800" dirty="0" err="1" smtClean="0">
                <a:latin typeface="Verdana" pitchFamily="34" charset="0"/>
              </a:rPr>
              <a:t>dari</a:t>
            </a:r>
            <a:endParaRPr lang="en-US" sz="1800" dirty="0" smtClean="0">
              <a:latin typeface="Verdana" pitchFamily="34" charset="0"/>
            </a:endParaRPr>
          </a:p>
          <a:p>
            <a:pPr eaLnBrk="1" hangingPunct="1">
              <a:lnSpc>
                <a:spcPct val="80000"/>
              </a:lnSpc>
              <a:buFontTx/>
              <a:buNone/>
            </a:pPr>
            <a:endParaRPr lang="en-US" sz="1800" dirty="0" smtClean="0"/>
          </a:p>
        </p:txBody>
      </p:sp>
    </p:spTree>
    <p:extLst>
      <p:ext uri="{BB962C8B-B14F-4D97-AF65-F5344CB8AC3E}">
        <p14:creationId xmlns:p14="http://schemas.microsoft.com/office/powerpoint/2010/main" val="2280681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3426" name="Rectangle 3"/>
          <p:cNvSpPr>
            <a:spLocks noGrp="1" noChangeArrowheads="1"/>
          </p:cNvSpPr>
          <p:nvPr>
            <p:ph type="body" idx="1"/>
          </p:nvPr>
        </p:nvSpPr>
        <p:spPr>
          <a:xfrm>
            <a:off x="457200" y="685800"/>
            <a:ext cx="8229600" cy="5867400"/>
          </a:xfrm>
        </p:spPr>
        <p:txBody>
          <a:bodyPr/>
          <a:lstStyle/>
          <a:p>
            <a:pPr lvl="2" eaLnBrk="1" hangingPunct="1">
              <a:lnSpc>
                <a:spcPct val="90000"/>
              </a:lnSpc>
            </a:pPr>
            <a:r>
              <a:rPr lang="en-US" sz="2800" i="1" smtClean="0"/>
              <a:t>Plasticizer</a:t>
            </a:r>
            <a:r>
              <a:rPr lang="en-US" sz="2800" smtClean="0"/>
              <a:t>, </a:t>
            </a:r>
          </a:p>
          <a:p>
            <a:pPr lvl="2" eaLnBrk="1" hangingPunct="1">
              <a:lnSpc>
                <a:spcPct val="90000"/>
              </a:lnSpc>
              <a:buFontTx/>
              <a:buNone/>
            </a:pPr>
            <a:r>
              <a:rPr lang="en-US" smtClean="0"/>
              <a:t>	untuk menambah sifat plastisitas, elastisitas, fleksibilitas /daya lentur dan mudah mengalir pada saat cair, mengurangi temperatur transisi gelas (Tg= suhu pada saat polimer amorph atau bagian dari polimer amorph dalam kristal polimer berubah dari padat dan relatif rapuh menjadi kental atau mulur (?). </a:t>
            </a:r>
          </a:p>
          <a:p>
            <a:pPr lvl="2" eaLnBrk="1" hangingPunct="1">
              <a:lnSpc>
                <a:spcPct val="90000"/>
              </a:lnSpc>
              <a:buFontTx/>
              <a:buNone/>
            </a:pPr>
            <a:r>
              <a:rPr lang="en-US" smtClean="0"/>
              <a:t>		PVC mempunyai Tg</a:t>
            </a:r>
            <a:r>
              <a:rPr lang="en-US" u="sng" smtClean="0"/>
              <a:t>+</a:t>
            </a:r>
            <a:r>
              <a:rPr lang="en-US" smtClean="0"/>
              <a:t> 80</a:t>
            </a:r>
            <a:r>
              <a:rPr lang="en-US" baseline="30000" smtClean="0"/>
              <a:t>o</a:t>
            </a:r>
            <a:r>
              <a:rPr lang="en-US" smtClean="0"/>
              <a:t>C dengan penambahan sejumlah plasticizer akan berubah menjadi Tg=0,  sehingga menjadi fleksibel. </a:t>
            </a:r>
          </a:p>
          <a:p>
            <a:pPr lvl="2" eaLnBrk="1" hangingPunct="1">
              <a:lnSpc>
                <a:spcPct val="90000"/>
              </a:lnSpc>
              <a:buFontTx/>
              <a:buNone/>
            </a:pPr>
            <a:r>
              <a:rPr lang="en-US" smtClean="0"/>
              <a:t>	Contoh: DEHP (diethylhexylphthalate). </a:t>
            </a:r>
          </a:p>
          <a:p>
            <a:pPr lvl="2" eaLnBrk="1" hangingPunct="1">
              <a:lnSpc>
                <a:spcPct val="90000"/>
              </a:lnSpc>
              <a:buFontTx/>
              <a:buNone/>
            </a:pPr>
            <a:r>
              <a:rPr lang="en-US" smtClean="0"/>
              <a:t>	Dapat bermigrasi pada permukaan plastik sehingga dapat terekstraksi ke dalam produk.</a:t>
            </a:r>
          </a:p>
          <a:p>
            <a:pPr lvl="2" eaLnBrk="1" hangingPunct="1">
              <a:lnSpc>
                <a:spcPct val="90000"/>
              </a:lnSpc>
              <a:buFontTx/>
              <a:buNone/>
            </a:pPr>
            <a:r>
              <a:rPr lang="en-US" smtClean="0"/>
              <a:t>: gliserol, glikol, alkohol tinggi, ester as.dikarboksilat, as. Ftalat, as. Adipat, as. sebasinat</a:t>
            </a:r>
          </a:p>
        </p:txBody>
      </p:sp>
    </p:spTree>
    <p:extLst>
      <p:ext uri="{BB962C8B-B14F-4D97-AF65-F5344CB8AC3E}">
        <p14:creationId xmlns:p14="http://schemas.microsoft.com/office/powerpoint/2010/main" val="1747821221"/>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xfrm>
            <a:off x="457200" y="274638"/>
            <a:ext cx="8229600" cy="257175"/>
          </a:xfrm>
        </p:spPr>
        <p:txBody>
          <a:bodyPr/>
          <a:lstStyle/>
          <a:p>
            <a:pPr eaLnBrk="1" hangingPunct="1"/>
            <a:endParaRPr lang="en-GB" sz="4000" smtClean="0"/>
          </a:p>
        </p:txBody>
      </p:sp>
      <p:sp>
        <p:nvSpPr>
          <p:cNvPr id="104451" name="Rectangle 3"/>
          <p:cNvSpPr>
            <a:spLocks noGrp="1" noChangeArrowheads="1"/>
          </p:cNvSpPr>
          <p:nvPr>
            <p:ph type="body" idx="1"/>
          </p:nvPr>
        </p:nvSpPr>
        <p:spPr>
          <a:xfrm>
            <a:off x="457200" y="990600"/>
            <a:ext cx="8229600" cy="5105400"/>
          </a:xfrm>
        </p:spPr>
        <p:txBody>
          <a:bodyPr/>
          <a:lstStyle/>
          <a:p>
            <a:pPr lvl="1" eaLnBrk="1" hangingPunct="1">
              <a:lnSpc>
                <a:spcPct val="80000"/>
              </a:lnSpc>
              <a:buFontTx/>
              <a:buNone/>
            </a:pPr>
            <a:r>
              <a:rPr lang="en-US" sz="2000" b="1" smtClean="0"/>
              <a:t>Antioksidan</a:t>
            </a:r>
            <a:r>
              <a:rPr lang="en-US" sz="2000" smtClean="0"/>
              <a:t>, </a:t>
            </a:r>
          </a:p>
          <a:p>
            <a:pPr lvl="1" eaLnBrk="1" hangingPunct="1">
              <a:lnSpc>
                <a:spcPct val="80000"/>
              </a:lnSpc>
              <a:buFontTx/>
              <a:buNone/>
            </a:pPr>
            <a:r>
              <a:rPr lang="en-US" sz="2000" smtClean="0"/>
              <a:t>	untuk mencegah rusaknya plastik karena terjadinya oksidasi sehingga akan menambah umur produk. Sebab oksidasi: panas, radiasi UV , gesekan mekanik atau adanya pencemar yang reaktif. Mekanisme: degradasi dimulai dengan terbentuknya radikal bebas; antioksidan bekerja dengan menahan terbentuknya radikal bebas selama umur plastik</a:t>
            </a:r>
          </a:p>
          <a:p>
            <a:pPr lvl="2" eaLnBrk="1" hangingPunct="1">
              <a:lnSpc>
                <a:spcPct val="80000"/>
              </a:lnSpc>
            </a:pPr>
            <a:r>
              <a:rPr lang="en-US" sz="2000" smtClean="0"/>
              <a:t>Primer: mengikat radikal bebas (berupa fenolik yang mempunyai gugus NH atau OH yang dapat memberikan ion H kepada radikal), contoh: butilat hidroksitoluen</a:t>
            </a:r>
          </a:p>
          <a:p>
            <a:pPr lvl="2" eaLnBrk="1" hangingPunct="1">
              <a:lnSpc>
                <a:spcPct val="80000"/>
              </a:lnSpc>
            </a:pPr>
            <a:r>
              <a:rPr lang="en-US" sz="2000" smtClean="0"/>
              <a:t>Sekunder: mengurangi hidroperoksida tak stabil yang terbentuk menjadi produk inert yang mencegah berkembangnya radikal. Digunakan bersama antioksidan primer untuk menambah stabilitas. Contoh: tioester, fosfit</a:t>
            </a:r>
          </a:p>
          <a:p>
            <a:pPr lvl="1" eaLnBrk="1" hangingPunct="1">
              <a:lnSpc>
                <a:spcPct val="80000"/>
              </a:lnSpc>
              <a:buFontTx/>
              <a:buNone/>
            </a:pPr>
            <a:r>
              <a:rPr lang="en-US" sz="2000" smtClean="0"/>
              <a:t>	Dapat bermigrasi ke permukaan plastik sehingga dapat masuk ke dalam produk.</a:t>
            </a:r>
          </a:p>
          <a:p>
            <a:pPr lvl="1" eaLnBrk="1" hangingPunct="1">
              <a:lnSpc>
                <a:spcPct val="80000"/>
              </a:lnSpc>
              <a:buFontTx/>
              <a:buNone/>
            </a:pPr>
            <a:r>
              <a:rPr lang="en-US" sz="2000" smtClean="0"/>
              <a:t>	Antioksidan dapat bereaksi dengan aditif lain sehingga timbul reaksi yang tidak diinginkan.</a:t>
            </a:r>
          </a:p>
          <a:p>
            <a:pPr lvl="1" eaLnBrk="1" hangingPunct="1">
              <a:lnSpc>
                <a:spcPct val="80000"/>
              </a:lnSpc>
              <a:buFontTx/>
              <a:buNone/>
            </a:pPr>
            <a:r>
              <a:rPr lang="en-US" sz="2000" smtClean="0"/>
              <a:t>: turunan benzotriazol, benzofenon, turunan as. Salisilat, akrilnitril tersubstitusi.</a:t>
            </a:r>
          </a:p>
        </p:txBody>
      </p:sp>
    </p:spTree>
    <p:extLst>
      <p:ext uri="{BB962C8B-B14F-4D97-AF65-F5344CB8AC3E}">
        <p14:creationId xmlns:p14="http://schemas.microsoft.com/office/powerpoint/2010/main" val="2471990823"/>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5474" name="Rectangle 3"/>
          <p:cNvSpPr>
            <a:spLocks noGrp="1" noChangeArrowheads="1"/>
          </p:cNvSpPr>
          <p:nvPr>
            <p:ph type="body" idx="1"/>
          </p:nvPr>
        </p:nvSpPr>
        <p:spPr>
          <a:xfrm>
            <a:off x="457200" y="533400"/>
            <a:ext cx="8229600" cy="5562600"/>
          </a:xfrm>
        </p:spPr>
        <p:txBody>
          <a:bodyPr/>
          <a:lstStyle/>
          <a:p>
            <a:pPr eaLnBrk="1" hangingPunct="1">
              <a:lnSpc>
                <a:spcPct val="80000"/>
              </a:lnSpc>
            </a:pPr>
            <a:r>
              <a:rPr lang="en-US" b="1" smtClean="0"/>
              <a:t>Antistatik,</a:t>
            </a:r>
            <a:r>
              <a:rPr lang="en-US" sz="2800" smtClean="0"/>
              <a:t> untuk mencegah meningkatnya muatan statik pada permukaan plastik yang dapat menyebabkan plastik lengket. Contoh: garam ammonium kuarterner.</a:t>
            </a:r>
          </a:p>
          <a:p>
            <a:pPr eaLnBrk="1" hangingPunct="1">
              <a:lnSpc>
                <a:spcPct val="80000"/>
              </a:lnSpc>
            </a:pPr>
            <a:r>
              <a:rPr lang="en-US" b="1" i="1" smtClean="0"/>
              <a:t>Slipping agent</a:t>
            </a:r>
            <a:r>
              <a:rPr lang="en-US" sz="2800" i="1" smtClean="0"/>
              <a:t>,</a:t>
            </a:r>
            <a:r>
              <a:rPr lang="en-US" sz="2800" smtClean="0"/>
              <a:t> untuk mengurangi koefisien gesekan dari plastik sehingga akan memberikan sifat antilekat/antiblok pada produk akhir plastik</a:t>
            </a:r>
          </a:p>
          <a:p>
            <a:pPr eaLnBrk="1" hangingPunct="1">
              <a:lnSpc>
                <a:spcPct val="80000"/>
              </a:lnSpc>
            </a:pPr>
            <a:r>
              <a:rPr lang="en-US" b="1" smtClean="0"/>
              <a:t>Zat warna/pigment</a:t>
            </a:r>
            <a:r>
              <a:rPr lang="en-US" sz="2800" smtClean="0"/>
              <a:t>, untuk memberi warna plastik, dapat terekstraksi ke dalam produk</a:t>
            </a:r>
          </a:p>
          <a:p>
            <a:pPr eaLnBrk="1" hangingPunct="1">
              <a:lnSpc>
                <a:spcPct val="80000"/>
              </a:lnSpc>
              <a:buFontTx/>
              <a:buNone/>
            </a:pPr>
            <a:endParaRPr lang="en-US" sz="2800" smtClean="0"/>
          </a:p>
          <a:p>
            <a:pPr eaLnBrk="1" hangingPunct="1">
              <a:lnSpc>
                <a:spcPct val="80000"/>
              </a:lnSpc>
              <a:buFontTx/>
              <a:buNone/>
            </a:pPr>
            <a:r>
              <a:rPr lang="en-US" sz="2800" smtClean="0"/>
              <a:t>Dalam farmakope (USP/BP) bahan tambahan ini dibatasi jumlahnya terutama untuk produk parenteral ( tidak boleh lebih dari 3 antioksidan dan jumlah total tidak lebih dari 0.3%</a:t>
            </a:r>
          </a:p>
        </p:txBody>
      </p:sp>
    </p:spTree>
    <p:extLst>
      <p:ext uri="{BB962C8B-B14F-4D97-AF65-F5344CB8AC3E}">
        <p14:creationId xmlns:p14="http://schemas.microsoft.com/office/powerpoint/2010/main" val="3725928415"/>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457200" y="274638"/>
            <a:ext cx="8229600" cy="446087"/>
          </a:xfrm>
        </p:spPr>
        <p:txBody>
          <a:bodyPr/>
          <a:lstStyle/>
          <a:p>
            <a:pPr algn="l" eaLnBrk="1" hangingPunct="1"/>
            <a:r>
              <a:rPr lang="en-US" sz="3200" smtClean="0"/>
              <a:t>MASALAH POTENSIAL PADA PLASTIK</a:t>
            </a:r>
          </a:p>
        </p:txBody>
      </p:sp>
      <p:sp>
        <p:nvSpPr>
          <p:cNvPr id="106499" name="Rectangle 3"/>
          <p:cNvSpPr>
            <a:spLocks noGrp="1" noChangeArrowheads="1"/>
          </p:cNvSpPr>
          <p:nvPr>
            <p:ph type="body" idx="1"/>
          </p:nvPr>
        </p:nvSpPr>
        <p:spPr>
          <a:xfrm>
            <a:off x="457200" y="1066800"/>
            <a:ext cx="8229600" cy="5410200"/>
          </a:xfrm>
        </p:spPr>
        <p:txBody>
          <a:bodyPr/>
          <a:lstStyle/>
          <a:p>
            <a:pPr eaLnBrk="1" hangingPunct="1">
              <a:lnSpc>
                <a:spcPct val="80000"/>
              </a:lnSpc>
            </a:pPr>
            <a:r>
              <a:rPr lang="en-US" sz="2400" smtClean="0"/>
              <a:t>Aditif terekstraksi kedalam produk </a:t>
            </a:r>
            <a:r>
              <a:rPr lang="en-US" sz="2400" smtClean="0">
                <a:sym typeface="Wingdings" pitchFamily="2" charset="2"/>
              </a:rPr>
              <a:t>lakukan uji untuk mengetahui sifat fisiko- kimia dan kompatibilitas antara formulasi produk dan bahan pengemas plastiknya pada berbagai kondisi dan waktu penyimpanan.</a:t>
            </a:r>
          </a:p>
          <a:p>
            <a:pPr eaLnBrk="1" hangingPunct="1">
              <a:lnSpc>
                <a:spcPct val="80000"/>
              </a:lnSpc>
              <a:buFontTx/>
              <a:buNone/>
            </a:pPr>
            <a:endParaRPr lang="en-US" sz="2400" smtClean="0">
              <a:sym typeface="Wingdings" pitchFamily="2" charset="2"/>
            </a:endParaRPr>
          </a:p>
          <a:p>
            <a:pPr eaLnBrk="1" hangingPunct="1">
              <a:lnSpc>
                <a:spcPct val="80000"/>
              </a:lnSpc>
            </a:pPr>
            <a:r>
              <a:rPr lang="en-US" sz="2400" smtClean="0">
                <a:sym typeface="Wingdings" pitchFamily="2" charset="2"/>
              </a:rPr>
              <a:t>Potensi produk dan efektifitas preservatif menurun karena terserapnya bahan aktif/preservatif pada bahan plastik</a:t>
            </a:r>
          </a:p>
          <a:p>
            <a:pPr eaLnBrk="1" hangingPunct="1">
              <a:lnSpc>
                <a:spcPct val="80000"/>
              </a:lnSpc>
            </a:pPr>
            <a:endParaRPr lang="en-US" sz="2400" smtClean="0">
              <a:sym typeface="Wingdings" pitchFamily="2" charset="2"/>
            </a:endParaRPr>
          </a:p>
          <a:p>
            <a:pPr eaLnBrk="1" hangingPunct="1">
              <a:lnSpc>
                <a:spcPct val="80000"/>
              </a:lnSpc>
            </a:pPr>
            <a:r>
              <a:rPr lang="en-US" sz="2400" i="1" smtClean="0">
                <a:sym typeface="Wingdings" pitchFamily="2" charset="2"/>
              </a:rPr>
              <a:t>Leaching</a:t>
            </a:r>
            <a:r>
              <a:rPr lang="en-US" sz="2400" smtClean="0">
                <a:sym typeface="Wingdings" pitchFamily="2" charset="2"/>
              </a:rPr>
              <a:t> beberapa aditif atau bahan lain dari plastik kedalam produk perubahan kemurnian, inkompatibilitas, terbentuknya partikel atau bahkan mungkin akan menyebabkan efek samping bila obat digunakan.</a:t>
            </a:r>
          </a:p>
        </p:txBody>
      </p:sp>
    </p:spTree>
    <p:extLst>
      <p:ext uri="{BB962C8B-B14F-4D97-AF65-F5344CB8AC3E}">
        <p14:creationId xmlns:p14="http://schemas.microsoft.com/office/powerpoint/2010/main" val="1301881730"/>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a:xfrm>
            <a:off x="457200" y="274638"/>
            <a:ext cx="8229600" cy="446087"/>
          </a:xfrm>
        </p:spPr>
        <p:txBody>
          <a:bodyPr/>
          <a:lstStyle/>
          <a:p>
            <a:pPr eaLnBrk="1" hangingPunct="1"/>
            <a:endParaRPr lang="en-GB" sz="4000" smtClean="0"/>
          </a:p>
        </p:txBody>
      </p:sp>
      <p:sp>
        <p:nvSpPr>
          <p:cNvPr id="107523" name="Rectangle 3"/>
          <p:cNvSpPr>
            <a:spLocks noGrp="1" noChangeArrowheads="1"/>
          </p:cNvSpPr>
          <p:nvPr>
            <p:ph type="body" idx="1"/>
          </p:nvPr>
        </p:nvSpPr>
        <p:spPr>
          <a:xfrm>
            <a:off x="457200" y="1295400"/>
            <a:ext cx="8229600" cy="4800600"/>
          </a:xfrm>
        </p:spPr>
        <p:txBody>
          <a:bodyPr/>
          <a:lstStyle/>
          <a:p>
            <a:pPr eaLnBrk="1" hangingPunct="1">
              <a:lnSpc>
                <a:spcPct val="80000"/>
              </a:lnSpc>
            </a:pPr>
            <a:r>
              <a:rPr lang="en-US" sz="2400" smtClean="0">
                <a:sym typeface="Wingdings" pitchFamily="2" charset="2"/>
              </a:rPr>
              <a:t>Menguapnya bahan-bahan yang mudah menguap, juga gas inert dalam </a:t>
            </a:r>
            <a:r>
              <a:rPr lang="en-US" sz="2400" i="1" smtClean="0">
                <a:sym typeface="Wingdings" pitchFamily="2" charset="2"/>
              </a:rPr>
              <a:t>headspace</a:t>
            </a:r>
            <a:r>
              <a:rPr lang="en-US" sz="2400" smtClean="0">
                <a:sym typeface="Wingdings" pitchFamily="2" charset="2"/>
              </a:rPr>
              <a:t> melalui dinding wadah sehingga akan menurunkan potensi dan stabilita. Masuknya oksigen udara, uap air atau gas-gas lain ke dalam wadah dapat menyebabkan degradasi oksidatif/hodrolitik</a:t>
            </a:r>
          </a:p>
          <a:p>
            <a:pPr eaLnBrk="1" hangingPunct="1">
              <a:lnSpc>
                <a:spcPct val="80000"/>
              </a:lnSpc>
              <a:buFontTx/>
              <a:buNone/>
            </a:pPr>
            <a:endParaRPr lang="en-US" sz="2400" smtClean="0">
              <a:sym typeface="Wingdings" pitchFamily="2" charset="2"/>
            </a:endParaRPr>
          </a:p>
          <a:p>
            <a:pPr eaLnBrk="1" hangingPunct="1">
              <a:lnSpc>
                <a:spcPct val="80000"/>
              </a:lnSpc>
            </a:pPr>
            <a:r>
              <a:rPr lang="en-US" sz="2400" smtClean="0">
                <a:sym typeface="Wingdings" pitchFamily="2" charset="2"/>
              </a:rPr>
              <a:t>Studi juga harus dilakukan terhadap sifat mekanis dari sistem bahan pengemasnya, misal menjadi mudah patah, mudah pecah. Hal ini dapat terjadi karena adanya reaksi dari produk dan bahan pengemas, kondisi penyimpanan atau keduanya.</a:t>
            </a:r>
          </a:p>
          <a:p>
            <a:pPr eaLnBrk="1" hangingPunct="1">
              <a:lnSpc>
                <a:spcPct val="80000"/>
              </a:lnSpc>
              <a:buFontTx/>
              <a:buNone/>
            </a:pPr>
            <a:endParaRPr lang="en-US" sz="2400" smtClean="0">
              <a:sym typeface="Wingdings" pitchFamily="2" charset="2"/>
            </a:endParaRPr>
          </a:p>
          <a:p>
            <a:pPr eaLnBrk="1" hangingPunct="1">
              <a:lnSpc>
                <a:spcPct val="80000"/>
              </a:lnSpc>
            </a:pPr>
            <a:r>
              <a:rPr lang="en-US" sz="2400" smtClean="0">
                <a:sym typeface="Wingdings" pitchFamily="2" charset="2"/>
              </a:rPr>
              <a:t>Kemasan plastik untuk farmasi harus menunjang stabilitas produk selama umur produk</a:t>
            </a:r>
          </a:p>
          <a:p>
            <a:pPr eaLnBrk="1" hangingPunct="1">
              <a:lnSpc>
                <a:spcPct val="80000"/>
              </a:lnSpc>
            </a:pPr>
            <a:endParaRPr lang="en-US" sz="2400" smtClean="0"/>
          </a:p>
        </p:txBody>
      </p:sp>
    </p:spTree>
    <p:extLst>
      <p:ext uri="{BB962C8B-B14F-4D97-AF65-F5344CB8AC3E}">
        <p14:creationId xmlns:p14="http://schemas.microsoft.com/office/powerpoint/2010/main" val="1432579062"/>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8546" name="Rectangle 2"/>
          <p:cNvSpPr>
            <a:spLocks noGrp="1" noChangeArrowheads="1"/>
          </p:cNvSpPr>
          <p:nvPr>
            <p:ph type="ctrTitle"/>
          </p:nvPr>
        </p:nvSpPr>
        <p:spPr>
          <a:xfrm>
            <a:off x="1295400" y="1981200"/>
            <a:ext cx="6705600" cy="1981200"/>
          </a:xfrm>
        </p:spPr>
        <p:txBody>
          <a:bodyPr/>
          <a:lstStyle/>
          <a:p>
            <a:pPr eaLnBrk="1" hangingPunct="1"/>
            <a:r>
              <a:rPr lang="en-US" smtClean="0">
                <a:latin typeface="Arial Black" pitchFamily="34" charset="0"/>
              </a:rPr>
              <a:t>Plastik utk Sediaan Parenteral</a:t>
            </a:r>
          </a:p>
        </p:txBody>
      </p:sp>
      <p:sp>
        <p:nvSpPr>
          <p:cNvPr id="108547" name="Rectangle 3"/>
          <p:cNvSpPr>
            <a:spLocks noGrp="1" noChangeArrowheads="1"/>
          </p:cNvSpPr>
          <p:nvPr>
            <p:ph type="subTitle" idx="1"/>
          </p:nvPr>
        </p:nvSpPr>
        <p:spPr/>
        <p:txBody>
          <a:bodyPr/>
          <a:lstStyle/>
          <a:p>
            <a:pPr eaLnBrk="1" hangingPunct="1"/>
            <a:endParaRPr lang="en-GB" smtClean="0"/>
          </a:p>
        </p:txBody>
      </p:sp>
    </p:spTree>
    <p:extLst>
      <p:ext uri="{BB962C8B-B14F-4D97-AF65-F5344CB8AC3E}">
        <p14:creationId xmlns:p14="http://schemas.microsoft.com/office/powerpoint/2010/main" val="12973672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9570" name="Rectangle 2"/>
          <p:cNvSpPr>
            <a:spLocks noGrp="1" noChangeArrowheads="1"/>
          </p:cNvSpPr>
          <p:nvPr>
            <p:ph type="body" idx="1"/>
          </p:nvPr>
        </p:nvSpPr>
        <p:spPr>
          <a:xfrm>
            <a:off x="533400" y="1524000"/>
            <a:ext cx="8382000" cy="4572000"/>
          </a:xfrm>
        </p:spPr>
        <p:txBody>
          <a:bodyPr/>
          <a:lstStyle/>
          <a:p>
            <a:pPr eaLnBrk="1" hangingPunct="1">
              <a:lnSpc>
                <a:spcPct val="80000"/>
              </a:lnSpc>
            </a:pPr>
            <a:r>
              <a:rPr lang="en-US" sz="2800" smtClean="0"/>
              <a:t>Media ekstraksi : air murni, suhu ekstraksi 70°C</a:t>
            </a:r>
          </a:p>
          <a:p>
            <a:pPr eaLnBrk="1" hangingPunct="1">
              <a:lnSpc>
                <a:spcPct val="80000"/>
              </a:lnSpc>
            </a:pPr>
            <a:r>
              <a:rPr lang="en-US" sz="2800" smtClean="0"/>
              <a:t>Penyiapan sampel : </a:t>
            </a:r>
          </a:p>
          <a:p>
            <a:pPr eaLnBrk="1" hangingPunct="1">
              <a:lnSpc>
                <a:spcPct val="80000"/>
              </a:lnSpc>
              <a:buFontTx/>
              <a:buNone/>
            </a:pPr>
            <a:r>
              <a:rPr lang="en-US" sz="2800" smtClean="0"/>
              <a:t>    </a:t>
            </a:r>
            <a:r>
              <a:rPr lang="id-ID" sz="2800" smtClean="0"/>
              <a:t>	</a:t>
            </a:r>
            <a:r>
              <a:rPr lang="en-US" sz="2800" smtClean="0"/>
              <a:t>Plastik setara dg luas permukaan 120cm</a:t>
            </a:r>
            <a:r>
              <a:rPr lang="en-US" sz="2800" baseline="30000" smtClean="0"/>
              <a:t>2</a:t>
            </a:r>
            <a:r>
              <a:rPr lang="en-US" sz="2800" smtClean="0"/>
              <a:t> untuk setiap 20 ml media ekstraksi. Potong menjadi strip ukuran 3mm x 5 cm. Masukkan potongan contoh ke wadah gelas tipe I, tambahkan air murni 150 ml, kocok kuat 30 dtk, keringkan, buang cairan. Ulangi pencucian.</a:t>
            </a:r>
          </a:p>
          <a:p>
            <a:pPr eaLnBrk="1" hangingPunct="1">
              <a:lnSpc>
                <a:spcPct val="80000"/>
              </a:lnSpc>
              <a:buFontTx/>
              <a:buNone/>
            </a:pPr>
            <a:r>
              <a:rPr lang="en-US" sz="2800" smtClean="0"/>
              <a:t>     </a:t>
            </a:r>
            <a:r>
              <a:rPr lang="id-ID" sz="2800" smtClean="0"/>
              <a:t>	</a:t>
            </a:r>
            <a:r>
              <a:rPr lang="en-US" sz="2800" smtClean="0"/>
              <a:t>Masukkan contoh ke labu ekstraksi, tambahkan media ekstraksi, panaskan dlm WB suhu 70C slm 24 jam, dinginkan. </a:t>
            </a:r>
            <a:r>
              <a:rPr lang="id-ID" sz="2800" smtClean="0"/>
              <a:t>Dpt extrak</a:t>
            </a:r>
            <a:r>
              <a:rPr lang="en-US" sz="2800" smtClean="0"/>
              <a:t> </a:t>
            </a:r>
          </a:p>
        </p:txBody>
      </p:sp>
      <p:sp>
        <p:nvSpPr>
          <p:cNvPr id="109571" name="Rectangle 3"/>
          <p:cNvSpPr>
            <a:spLocks noGrp="1" noChangeArrowheads="1"/>
          </p:cNvSpPr>
          <p:nvPr>
            <p:ph type="title"/>
          </p:nvPr>
        </p:nvSpPr>
        <p:spPr>
          <a:xfrm>
            <a:off x="685800" y="533400"/>
            <a:ext cx="7924800" cy="609600"/>
          </a:xfrm>
        </p:spPr>
        <p:txBody>
          <a:bodyPr/>
          <a:lstStyle/>
          <a:p>
            <a:pPr eaLnBrk="1" hangingPunct="1"/>
            <a:r>
              <a:rPr lang="en-US" sz="4000" smtClean="0"/>
              <a:t>Uji Kimia Fisika Plastik Sediaan Parenteral</a:t>
            </a:r>
          </a:p>
        </p:txBody>
      </p:sp>
    </p:spTree>
    <p:extLst>
      <p:ext uri="{BB962C8B-B14F-4D97-AF65-F5344CB8AC3E}">
        <p14:creationId xmlns:p14="http://schemas.microsoft.com/office/powerpoint/2010/main" val="118659021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0594" name="Rectangle 2"/>
          <p:cNvSpPr>
            <a:spLocks noGrp="1" noChangeArrowheads="1"/>
          </p:cNvSpPr>
          <p:nvPr>
            <p:ph type="body" idx="1"/>
          </p:nvPr>
        </p:nvSpPr>
        <p:spPr/>
        <p:txBody>
          <a:bodyPr/>
          <a:lstStyle/>
          <a:p>
            <a:pPr eaLnBrk="1" hangingPunct="1"/>
            <a:r>
              <a:rPr lang="en-US" sz="4000" smtClean="0"/>
              <a:t>Pipet 50,0 ml ekstrak ke dalam krus yg telah ditara</a:t>
            </a:r>
          </a:p>
          <a:p>
            <a:pPr eaLnBrk="1" hangingPunct="1"/>
            <a:r>
              <a:rPr lang="en-US" sz="4000" smtClean="0"/>
              <a:t>Uapkan di WB, lakukan juga untuk blangko</a:t>
            </a:r>
          </a:p>
          <a:p>
            <a:pPr eaLnBrk="1" hangingPunct="1"/>
            <a:r>
              <a:rPr lang="en-US" sz="4000" smtClean="0"/>
              <a:t>Keringkan dlm oven 105°C selama 1 jam</a:t>
            </a:r>
          </a:p>
          <a:p>
            <a:pPr eaLnBrk="1" hangingPunct="1"/>
            <a:r>
              <a:rPr lang="en-US" sz="4000" smtClean="0"/>
              <a:t>Perbedaan antara contoh &amp; blangko tidak lebih dr 15 mg</a:t>
            </a:r>
          </a:p>
        </p:txBody>
      </p:sp>
      <p:sp>
        <p:nvSpPr>
          <p:cNvPr id="110595" name="Rectangle 3"/>
          <p:cNvSpPr>
            <a:spLocks noGrp="1" noChangeArrowheads="1"/>
          </p:cNvSpPr>
          <p:nvPr>
            <p:ph type="title"/>
          </p:nvPr>
        </p:nvSpPr>
        <p:spPr>
          <a:xfrm>
            <a:off x="457200" y="274638"/>
            <a:ext cx="8229600" cy="693737"/>
          </a:xfrm>
        </p:spPr>
        <p:txBody>
          <a:bodyPr/>
          <a:lstStyle/>
          <a:p>
            <a:pPr eaLnBrk="1" hangingPunct="1"/>
            <a:r>
              <a:rPr lang="en-US" sz="3600" smtClean="0">
                <a:latin typeface="Arial Black" pitchFamily="34" charset="0"/>
              </a:rPr>
              <a:t>Sisa Bahan Tidak Mudah Menguap</a:t>
            </a:r>
          </a:p>
        </p:txBody>
      </p:sp>
    </p:spTree>
    <p:extLst>
      <p:ext uri="{BB962C8B-B14F-4D97-AF65-F5344CB8AC3E}">
        <p14:creationId xmlns:p14="http://schemas.microsoft.com/office/powerpoint/2010/main" val="36219180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1618" name="Rectangle 2"/>
          <p:cNvSpPr>
            <a:spLocks noGrp="1" noChangeArrowheads="1"/>
          </p:cNvSpPr>
          <p:nvPr>
            <p:ph type="body" idx="1"/>
          </p:nvPr>
        </p:nvSpPr>
        <p:spPr>
          <a:xfrm>
            <a:off x="381000" y="1600200"/>
            <a:ext cx="8534400" cy="4191000"/>
          </a:xfrm>
        </p:spPr>
        <p:txBody>
          <a:bodyPr/>
          <a:lstStyle/>
          <a:p>
            <a:pPr eaLnBrk="1" hangingPunct="1"/>
            <a:r>
              <a:rPr lang="en-US" sz="2800" b="1" smtClean="0"/>
              <a:t>Lakukan terhadap sisa bahan tidak mudah menguap</a:t>
            </a:r>
          </a:p>
          <a:p>
            <a:pPr eaLnBrk="1" hangingPunct="1"/>
            <a:r>
              <a:rPr lang="en-US" sz="2800" b="1" smtClean="0"/>
              <a:t>Tambahkan 1 ml asam sulfat ke dalam krus</a:t>
            </a:r>
          </a:p>
          <a:p>
            <a:pPr eaLnBrk="1" hangingPunct="1"/>
            <a:r>
              <a:rPr lang="en-US" sz="2800" b="1" smtClean="0"/>
              <a:t>Panaskan hati-hati ad tidak terbentuk asap putih</a:t>
            </a:r>
          </a:p>
          <a:p>
            <a:pPr eaLnBrk="1" hangingPunct="1"/>
            <a:r>
              <a:rPr lang="en-US" sz="2800" b="1" smtClean="0"/>
              <a:t>Pijarkan pada 800 °C, ad arang habis terbakar</a:t>
            </a:r>
          </a:p>
          <a:p>
            <a:pPr eaLnBrk="1" hangingPunct="1"/>
            <a:r>
              <a:rPr lang="en-US" sz="2800" b="1" smtClean="0"/>
              <a:t>Dinginkan dlm desikator, timbang</a:t>
            </a:r>
          </a:p>
          <a:p>
            <a:pPr eaLnBrk="1" hangingPunct="1"/>
            <a:r>
              <a:rPr lang="en-US" sz="2800" b="1" smtClean="0"/>
              <a:t>Lakukan hal yg sama dg lar. Blangko, perbedaan blangko &amp; contoh tidak lebih dr 5 mg</a:t>
            </a:r>
          </a:p>
          <a:p>
            <a:pPr eaLnBrk="1" hangingPunct="1"/>
            <a:endParaRPr lang="en-US" sz="2800" b="1" smtClean="0"/>
          </a:p>
        </p:txBody>
      </p:sp>
      <p:sp>
        <p:nvSpPr>
          <p:cNvPr id="111619" name="Rectangle 3"/>
          <p:cNvSpPr>
            <a:spLocks noGrp="1" noChangeArrowheads="1"/>
          </p:cNvSpPr>
          <p:nvPr>
            <p:ph type="title"/>
          </p:nvPr>
        </p:nvSpPr>
        <p:spPr>
          <a:xfrm>
            <a:off x="457200" y="274638"/>
            <a:ext cx="8229600" cy="693737"/>
          </a:xfrm>
        </p:spPr>
        <p:txBody>
          <a:bodyPr/>
          <a:lstStyle/>
          <a:p>
            <a:pPr eaLnBrk="1" hangingPunct="1"/>
            <a:r>
              <a:rPr lang="en-US" sz="4000" smtClean="0">
                <a:latin typeface="Arial Black" pitchFamily="34" charset="0"/>
              </a:rPr>
              <a:t>Sisa Pemijaran</a:t>
            </a:r>
          </a:p>
        </p:txBody>
      </p:sp>
    </p:spTree>
    <p:extLst>
      <p:ext uri="{BB962C8B-B14F-4D97-AF65-F5344CB8AC3E}">
        <p14:creationId xmlns:p14="http://schemas.microsoft.com/office/powerpoint/2010/main" val="24613006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42" name="Rectangle 2"/>
          <p:cNvSpPr>
            <a:spLocks noGrp="1" noChangeArrowheads="1"/>
          </p:cNvSpPr>
          <p:nvPr>
            <p:ph type="body" idx="1"/>
          </p:nvPr>
        </p:nvSpPr>
        <p:spPr/>
        <p:txBody>
          <a:bodyPr/>
          <a:lstStyle/>
          <a:p>
            <a:pPr eaLnBrk="1" hangingPunct="1"/>
            <a:r>
              <a:rPr lang="en-US" sz="2800" b="1" smtClean="0"/>
              <a:t>Pipet 20 ml ekstrak, atur pH 3,0-4,0 dg asam asetat 1N atau NH4OH 6N, encerkan dg air ad 35 ml</a:t>
            </a:r>
          </a:p>
          <a:p>
            <a:pPr eaLnBrk="1" hangingPunct="1"/>
            <a:r>
              <a:rPr lang="en-US" sz="2800" b="1" smtClean="0"/>
              <a:t>Pipet 2 ml lar. </a:t>
            </a:r>
            <a:r>
              <a:rPr lang="en-US" sz="2800" b="1" smtClean="0">
                <a:solidFill>
                  <a:srgbClr val="FF99CC"/>
                </a:solidFill>
              </a:rPr>
              <a:t>baku Timbal</a:t>
            </a:r>
            <a:r>
              <a:rPr lang="id-ID" sz="2800" b="1" smtClean="0">
                <a:solidFill>
                  <a:srgbClr val="FF99CC"/>
                </a:solidFill>
              </a:rPr>
              <a:t> (kadar?)</a:t>
            </a:r>
            <a:r>
              <a:rPr lang="en-US" sz="2800" b="1" smtClean="0"/>
              <a:t>, tambahkan 20 ml lar. Blangko, atur pH 3-4, encerkan dg air ad  35 ml</a:t>
            </a:r>
          </a:p>
          <a:p>
            <a:pPr eaLnBrk="1" hangingPunct="1"/>
            <a:r>
              <a:rPr lang="en-US" sz="2800" b="1" smtClean="0"/>
              <a:t>Tambahkan 10 ml lar. H2S pd tiap tabung, encerkan dg air ad 50 ml, tunggu 10 menit.</a:t>
            </a:r>
          </a:p>
          <a:p>
            <a:pPr eaLnBrk="1" hangingPunct="1"/>
            <a:r>
              <a:rPr lang="en-US" sz="2800" b="1" smtClean="0"/>
              <a:t>Warna tabung contoh tidak lebih tua dr warna tabung baku Timbal </a:t>
            </a:r>
          </a:p>
        </p:txBody>
      </p:sp>
      <p:sp>
        <p:nvSpPr>
          <p:cNvPr id="112643" name="Rectangle 3"/>
          <p:cNvSpPr>
            <a:spLocks noGrp="1" noChangeArrowheads="1"/>
          </p:cNvSpPr>
          <p:nvPr>
            <p:ph type="title"/>
          </p:nvPr>
        </p:nvSpPr>
        <p:spPr>
          <a:xfrm>
            <a:off x="457200" y="274638"/>
            <a:ext cx="8229600" cy="693737"/>
          </a:xfrm>
        </p:spPr>
        <p:txBody>
          <a:bodyPr/>
          <a:lstStyle/>
          <a:p>
            <a:pPr eaLnBrk="1" hangingPunct="1"/>
            <a:r>
              <a:rPr lang="en-US" sz="4000" b="1" smtClean="0">
                <a:latin typeface="Arial Black" pitchFamily="34" charset="0"/>
              </a:rPr>
              <a:t>Kandungan Logam Berat </a:t>
            </a:r>
          </a:p>
        </p:txBody>
      </p:sp>
    </p:spTree>
    <p:extLst>
      <p:ext uri="{BB962C8B-B14F-4D97-AF65-F5344CB8AC3E}">
        <p14:creationId xmlns:p14="http://schemas.microsoft.com/office/powerpoint/2010/main" val="208488226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3666" name="Rectangle 2"/>
          <p:cNvSpPr>
            <a:spLocks noGrp="1" noChangeArrowheads="1"/>
          </p:cNvSpPr>
          <p:nvPr>
            <p:ph type="body" idx="1"/>
          </p:nvPr>
        </p:nvSpPr>
        <p:spPr/>
        <p:txBody>
          <a:bodyPr/>
          <a:lstStyle/>
          <a:p>
            <a:pPr eaLnBrk="1" hangingPunct="1"/>
            <a:r>
              <a:rPr lang="en-US" sz="4000" smtClean="0"/>
              <a:t>Ambil 20 ml ekstrak contoh, titrasi scr potensiometrik ad pH 7 menggunakan HCl 0,01N atau NaOH 0,01 N, dilakukan juga pada blangko</a:t>
            </a:r>
          </a:p>
          <a:p>
            <a:pPr eaLnBrk="1" hangingPunct="1"/>
            <a:r>
              <a:rPr lang="en-US" sz="4000" smtClean="0"/>
              <a:t>Perbedaan titran blangko &amp; contoh tidak lebih dr 10 ml</a:t>
            </a:r>
          </a:p>
        </p:txBody>
      </p:sp>
      <p:sp>
        <p:nvSpPr>
          <p:cNvPr id="113667" name="Rectangle 3"/>
          <p:cNvSpPr>
            <a:spLocks noGrp="1" noChangeArrowheads="1"/>
          </p:cNvSpPr>
          <p:nvPr>
            <p:ph type="title"/>
          </p:nvPr>
        </p:nvSpPr>
        <p:spPr>
          <a:xfrm>
            <a:off x="457200" y="274638"/>
            <a:ext cx="8229600" cy="693737"/>
          </a:xfrm>
        </p:spPr>
        <p:txBody>
          <a:bodyPr/>
          <a:lstStyle/>
          <a:p>
            <a:pPr eaLnBrk="1" hangingPunct="1"/>
            <a:r>
              <a:rPr lang="en-US" sz="4000" b="1" smtClean="0">
                <a:latin typeface="Arial Black" pitchFamily="34" charset="0"/>
              </a:rPr>
              <a:t>KapasitasPendaparan</a:t>
            </a:r>
          </a:p>
        </p:txBody>
      </p:sp>
    </p:spTree>
    <p:extLst>
      <p:ext uri="{BB962C8B-B14F-4D97-AF65-F5344CB8AC3E}">
        <p14:creationId xmlns:p14="http://schemas.microsoft.com/office/powerpoint/2010/main" val="116898369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p:txBody>
          <a:bodyPr/>
          <a:lstStyle/>
          <a:p>
            <a:pPr eaLnBrk="1" hangingPunct="1"/>
            <a:r>
              <a:rPr lang="id-ID" smtClean="0"/>
              <a:t>BIOCOMPATIBILITY</a:t>
            </a:r>
            <a:endParaRPr lang="en-GB" smtClean="0"/>
          </a:p>
        </p:txBody>
      </p:sp>
      <p:sp>
        <p:nvSpPr>
          <p:cNvPr id="114691" name="Rectangle 3"/>
          <p:cNvSpPr>
            <a:spLocks noGrp="1" noChangeArrowheads="1"/>
          </p:cNvSpPr>
          <p:nvPr>
            <p:ph type="body" idx="1"/>
          </p:nvPr>
        </p:nvSpPr>
        <p:spPr/>
        <p:txBody>
          <a:bodyPr/>
          <a:lstStyle/>
          <a:p>
            <a:pPr eaLnBrk="1" hangingPunct="1"/>
            <a:r>
              <a:rPr lang="id-ID" smtClean="0"/>
              <a:t>What is Biocompatibility? </a:t>
            </a:r>
          </a:p>
          <a:p>
            <a:pPr eaLnBrk="1" hangingPunct="1">
              <a:buFontTx/>
              <a:buNone/>
            </a:pPr>
            <a:r>
              <a:rPr lang="id-ID" smtClean="0"/>
              <a:t>	Material have no interaction with biological tissue: not being:</a:t>
            </a:r>
          </a:p>
          <a:p>
            <a:pPr eaLnBrk="1" hangingPunct="1">
              <a:buFontTx/>
              <a:buNone/>
            </a:pPr>
            <a:r>
              <a:rPr lang="id-ID" smtClean="0"/>
              <a:t>	toxic, </a:t>
            </a:r>
          </a:p>
          <a:p>
            <a:pPr eaLnBrk="1" hangingPunct="1">
              <a:buFontTx/>
              <a:buNone/>
            </a:pPr>
            <a:r>
              <a:rPr lang="id-ID" smtClean="0"/>
              <a:t>	injurious, </a:t>
            </a:r>
          </a:p>
          <a:p>
            <a:pPr eaLnBrk="1" hangingPunct="1">
              <a:buFontTx/>
              <a:buNone/>
            </a:pPr>
            <a:r>
              <a:rPr lang="id-ID" smtClean="0"/>
              <a:t>	physiologically reactive, </a:t>
            </a:r>
          </a:p>
          <a:p>
            <a:pPr eaLnBrk="1" hangingPunct="1">
              <a:buFontTx/>
              <a:buNone/>
            </a:pPr>
            <a:r>
              <a:rPr lang="id-ID" smtClean="0"/>
              <a:t>	immunological rejection </a:t>
            </a:r>
            <a:endParaRPr lang="en-GB" smtClean="0"/>
          </a:p>
        </p:txBody>
      </p:sp>
    </p:spTree>
    <p:extLst>
      <p:ext uri="{BB962C8B-B14F-4D97-AF65-F5344CB8AC3E}">
        <p14:creationId xmlns:p14="http://schemas.microsoft.com/office/powerpoint/2010/main" val="364207811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a:xfrm>
            <a:off x="457200" y="274638"/>
            <a:ext cx="8229600" cy="792162"/>
          </a:xfrm>
        </p:spPr>
        <p:txBody>
          <a:bodyPr/>
          <a:lstStyle/>
          <a:p>
            <a:pPr eaLnBrk="1" hangingPunct="1"/>
            <a:r>
              <a:rPr lang="en-US" sz="4000" b="1" smtClean="0">
                <a:latin typeface="Arial Black" pitchFamily="34" charset="0"/>
              </a:rPr>
              <a:t>Uji Reaktivitas secara Biologi</a:t>
            </a:r>
          </a:p>
        </p:txBody>
      </p:sp>
      <p:sp>
        <p:nvSpPr>
          <p:cNvPr id="115715" name="Rectangle 3"/>
          <p:cNvSpPr>
            <a:spLocks noGrp="1" noChangeArrowheads="1"/>
          </p:cNvSpPr>
          <p:nvPr>
            <p:ph type="body" idx="1"/>
          </p:nvPr>
        </p:nvSpPr>
        <p:spPr>
          <a:xfrm>
            <a:off x="685800" y="1676400"/>
            <a:ext cx="8153400" cy="4114800"/>
          </a:xfrm>
        </p:spPr>
        <p:txBody>
          <a:bodyPr/>
          <a:lstStyle/>
          <a:p>
            <a:pPr marL="279400" indent="-279400" eaLnBrk="1" hangingPunct="1"/>
            <a:r>
              <a:rPr lang="en-US" sz="2800" smtClean="0"/>
              <a:t>Secara In Vitro : Uji difusi agar, Uji Kontak Langsung, Uji Eluasi </a:t>
            </a:r>
          </a:p>
          <a:p>
            <a:pPr marL="279400" indent="-279400" eaLnBrk="1" hangingPunct="1"/>
            <a:r>
              <a:rPr lang="en-US" sz="2800" smtClean="0"/>
              <a:t>Bila uji in vitro telah memenuhi, tidak perlu dilanjutkan dg uji in vivo, tetapi bila belum memenuhi maka harus dilanjutkan dg uji in vivo</a:t>
            </a:r>
          </a:p>
          <a:p>
            <a:pPr marL="279400" indent="-279400" eaLnBrk="1" hangingPunct="1"/>
            <a:r>
              <a:rPr lang="en-US" sz="2800" smtClean="0"/>
              <a:t>Secara in vivo : Uji Injeksi Sistemik,Uji intrakutan, Uji Implantasi </a:t>
            </a:r>
          </a:p>
        </p:txBody>
      </p:sp>
    </p:spTree>
    <p:extLst>
      <p:ext uri="{BB962C8B-B14F-4D97-AF65-F5344CB8AC3E}">
        <p14:creationId xmlns:p14="http://schemas.microsoft.com/office/powerpoint/2010/main" val="18699383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p:txBody>
          <a:bodyPr/>
          <a:lstStyle/>
          <a:p>
            <a:pPr eaLnBrk="1" hangingPunct="1"/>
            <a:r>
              <a:rPr lang="id-ID" smtClean="0"/>
              <a:t>What is the standard</a:t>
            </a:r>
            <a:endParaRPr lang="en-GB" smtClean="0"/>
          </a:p>
        </p:txBody>
      </p:sp>
      <p:sp>
        <p:nvSpPr>
          <p:cNvPr id="116739" name="Rectangle 3"/>
          <p:cNvSpPr>
            <a:spLocks noGrp="1" noChangeArrowheads="1"/>
          </p:cNvSpPr>
          <p:nvPr>
            <p:ph type="body" idx="1"/>
          </p:nvPr>
        </p:nvSpPr>
        <p:spPr/>
        <p:txBody>
          <a:bodyPr/>
          <a:lstStyle/>
          <a:p>
            <a:pPr eaLnBrk="1" hangingPunct="1"/>
            <a:r>
              <a:rPr lang="id-ID" smtClean="0"/>
              <a:t>Standard of biocompatibility and clasification can be find in:</a:t>
            </a:r>
          </a:p>
          <a:p>
            <a:pPr eaLnBrk="1" hangingPunct="1">
              <a:buFontTx/>
              <a:buNone/>
            </a:pPr>
            <a:r>
              <a:rPr lang="id-ID" smtClean="0"/>
              <a:t>	1.	USP</a:t>
            </a:r>
          </a:p>
          <a:p>
            <a:pPr eaLnBrk="1" hangingPunct="1">
              <a:buFontTx/>
              <a:buNone/>
            </a:pPr>
            <a:r>
              <a:rPr lang="id-ID" smtClean="0"/>
              <a:t>	2.	ISO 10993, Biological Evaluation of Medical Devices.</a:t>
            </a:r>
            <a:endParaRPr lang="en-GB" smtClean="0"/>
          </a:p>
        </p:txBody>
      </p:sp>
    </p:spTree>
    <p:extLst>
      <p:ext uri="{BB962C8B-B14F-4D97-AF65-F5344CB8AC3E}">
        <p14:creationId xmlns:p14="http://schemas.microsoft.com/office/powerpoint/2010/main" val="5004519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752475" y="650875"/>
            <a:ext cx="6945313" cy="739775"/>
          </a:xfrm>
        </p:spPr>
        <p:txBody>
          <a:bodyPr/>
          <a:lstStyle/>
          <a:p>
            <a:pPr eaLnBrk="1" hangingPunct="1"/>
            <a:r>
              <a:rPr lang="en-US" sz="4000" smtClean="0"/>
              <a:t>Uji Reaktivitas biologi in vitro</a:t>
            </a:r>
            <a:br>
              <a:rPr lang="en-US" sz="4000" smtClean="0"/>
            </a:br>
            <a:endParaRPr lang="en-US" sz="4000" smtClean="0"/>
          </a:p>
        </p:txBody>
      </p:sp>
      <p:sp>
        <p:nvSpPr>
          <p:cNvPr id="117763" name="Rectangle 3"/>
          <p:cNvSpPr>
            <a:spLocks noGrp="1" noChangeArrowheads="1"/>
          </p:cNvSpPr>
          <p:nvPr>
            <p:ph type="body" idx="1"/>
          </p:nvPr>
        </p:nvSpPr>
        <p:spPr>
          <a:xfrm>
            <a:off x="323850" y="1557338"/>
            <a:ext cx="8362950" cy="4464050"/>
          </a:xfrm>
        </p:spPr>
        <p:txBody>
          <a:bodyPr/>
          <a:lstStyle/>
          <a:p>
            <a:pPr eaLnBrk="1" hangingPunct="1"/>
            <a:r>
              <a:rPr lang="en-US" sz="2800" smtClean="0"/>
              <a:t>Uji Difusi Agar</a:t>
            </a:r>
          </a:p>
          <a:p>
            <a:pPr eaLnBrk="1" hangingPunct="1">
              <a:buFontTx/>
              <a:buNone/>
            </a:pPr>
            <a:r>
              <a:rPr lang="en-US" sz="2800" smtClean="0"/>
              <a:t>   1. Suspensi sel fibroblas mamalia L-929 dibuat lapisan tunggal pd lempeng berdiameter 60 mm pada media agar  </a:t>
            </a:r>
          </a:p>
          <a:p>
            <a:pPr eaLnBrk="1" hangingPunct="1">
              <a:buFontTx/>
              <a:buNone/>
            </a:pPr>
            <a:r>
              <a:rPr lang="en-US" sz="2800" smtClean="0"/>
              <a:t>    2. Inkubasikan dg ekstrak NaCl fisiologis dr sampel pd suhu 37°C slm 24 jam</a:t>
            </a:r>
          </a:p>
          <a:p>
            <a:pPr eaLnBrk="1" hangingPunct="1">
              <a:buFontTx/>
              <a:buNone/>
            </a:pPr>
            <a:r>
              <a:rPr lang="en-US" sz="2800" smtClean="0"/>
              <a:t>    3. Amati di bawah mikroskop, bila perlu menggunakan pewarna sitokimia</a:t>
            </a:r>
          </a:p>
        </p:txBody>
      </p:sp>
    </p:spTree>
    <p:extLst>
      <p:ext uri="{BB962C8B-B14F-4D97-AF65-F5344CB8AC3E}">
        <p14:creationId xmlns:p14="http://schemas.microsoft.com/office/powerpoint/2010/main" val="3081131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p:txBody>
          <a:bodyPr/>
          <a:lstStyle/>
          <a:p>
            <a:pPr eaLnBrk="1" hangingPunct="1"/>
            <a:r>
              <a:rPr lang="id-ID" smtClean="0"/>
              <a:t>Get the conclution</a:t>
            </a:r>
            <a:endParaRPr lang="en-GB" smtClean="0"/>
          </a:p>
        </p:txBody>
      </p:sp>
      <p:pic>
        <p:nvPicPr>
          <p:cNvPr id="118787" name="Picture 3"/>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228600" y="1295400"/>
            <a:ext cx="8915400" cy="5334000"/>
          </a:xfrm>
        </p:spPr>
      </p:pic>
    </p:spTree>
    <p:extLst>
      <p:ext uri="{BB962C8B-B14F-4D97-AF65-F5344CB8AC3E}">
        <p14:creationId xmlns:p14="http://schemas.microsoft.com/office/powerpoint/2010/main" val="132117754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1981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47800"/>
            <a:ext cx="91059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221084338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a:xfrm>
            <a:off x="381000" y="228600"/>
            <a:ext cx="8229600" cy="457200"/>
          </a:xfrm>
        </p:spPr>
        <p:txBody>
          <a:bodyPr/>
          <a:lstStyle/>
          <a:p>
            <a:pPr eaLnBrk="1" hangingPunct="1"/>
            <a:r>
              <a:rPr lang="en-US" sz="2800" smtClean="0"/>
              <a:t>Klasifikasi Plastik Berdasar Uji Biologi </a:t>
            </a:r>
            <a:r>
              <a:rPr lang="en-US" sz="2800" i="1" smtClean="0">
                <a:solidFill>
                  <a:schemeClr val="bg1"/>
                </a:solidFill>
              </a:rPr>
              <a:t>in vivo</a:t>
            </a:r>
          </a:p>
        </p:txBody>
      </p:sp>
      <p:sp>
        <p:nvSpPr>
          <p:cNvPr id="120835" name="Text Box 3"/>
          <p:cNvSpPr txBox="1">
            <a:spLocks noChangeArrowheads="1"/>
          </p:cNvSpPr>
          <p:nvPr/>
        </p:nvSpPr>
        <p:spPr bwMode="auto">
          <a:xfrm>
            <a:off x="838200" y="1600200"/>
            <a:ext cx="8001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50000"/>
              </a:spcBef>
              <a:spcAft>
                <a:spcPct val="0"/>
              </a:spcAft>
            </a:pPr>
            <a:endParaRPr lang="en-GB" sz="2800">
              <a:solidFill>
                <a:srgbClr val="000000"/>
              </a:solidFill>
            </a:endParaRPr>
          </a:p>
        </p:txBody>
      </p:sp>
      <p:graphicFrame>
        <p:nvGraphicFramePr>
          <p:cNvPr id="256055" name="Group 55"/>
          <p:cNvGraphicFramePr>
            <a:graphicFrameLocks noGrp="1"/>
          </p:cNvGraphicFramePr>
          <p:nvPr>
            <p:ph idx="1"/>
          </p:nvPr>
        </p:nvGraphicFramePr>
        <p:xfrm>
          <a:off x="381000" y="685800"/>
          <a:ext cx="8534400" cy="10466804"/>
        </p:xfrm>
        <a:graphic>
          <a:graphicData uri="http://schemas.openxmlformats.org/drawingml/2006/table">
            <a:tbl>
              <a:tblPr/>
              <a:tblGrid>
                <a:gridCol w="1644650"/>
                <a:gridCol w="1722438"/>
                <a:gridCol w="1722437"/>
                <a:gridCol w="2284413"/>
                <a:gridCol w="1160462"/>
              </a:tblGrid>
              <a:tr h="8838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Kelas Plastik</a:t>
                      </a:r>
                    </a:p>
                  </a:txBody>
                  <a:tcPr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Uji Yang akan dilakukan</a:t>
                      </a:r>
                    </a:p>
                  </a:txBody>
                  <a:tcPr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d-ID"/>
                    </a:p>
                  </a:txBody>
                  <a:tcPr/>
                </a:tc>
                <a:tc hMerge="1">
                  <a:txBody>
                    <a:bodyPr/>
                    <a:lstStyle/>
                    <a:p>
                      <a:endParaRPr lang="id-ID"/>
                    </a:p>
                  </a:txBody>
                  <a:tcPr/>
                </a:tc>
                <a:tc hMerge="1">
                  <a:txBody>
                    <a:bodyPr/>
                    <a:lstStyle/>
                    <a:p>
                      <a:endParaRPr lang="id-ID"/>
                    </a:p>
                  </a:txBody>
                  <a:tcPr/>
                </a:tc>
              </a:tr>
              <a:tr h="8838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I II III IV V VI</a:t>
                      </a:r>
                    </a:p>
                  </a:txBody>
                  <a:tcPr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Bahan Uji</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Hewan</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Dosis</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Prosedur</a:t>
                      </a:r>
                    </a:p>
                  </a:txBody>
                  <a:tcPr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17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X X X X  X  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X X X X  X  X</a:t>
                      </a:r>
                    </a:p>
                  </a:txBody>
                  <a:tcPr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Ekstrak sampel dlm NaCl</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Mencit (5 ekor)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Kelinci (2 ekor)</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50 ml/kg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0,2 ml/ekor pd tiap 10 tempat penyuntikan</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Injeksi sistemik iv</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intrakutan</a:t>
                      </a:r>
                    </a:p>
                  </a:txBody>
                  <a:tcPr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5557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   X X X   X  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   X X X   X  X </a:t>
                      </a:r>
                    </a:p>
                  </a:txBody>
                  <a:tcPr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Dlm Lar alkohol : NaCl (1:20)</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Mencit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Kelinci</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sda</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Sda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600" b="0" i="0" u="none" strike="noStrike" cap="none" normalizeH="0" baseline="0" smtClean="0">
                        <a:ln>
                          <a:noFill/>
                        </a:ln>
                        <a:solidFill>
                          <a:schemeClr val="tx1"/>
                        </a:solidFill>
                        <a:effectLst/>
                        <a:latin typeface="Arial" charset="0"/>
                      </a:endParaRPr>
                    </a:p>
                  </a:txBody>
                  <a:tcPr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5557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       X       X  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                 X  X</a:t>
                      </a:r>
                    </a:p>
                  </a:txBody>
                  <a:tcPr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Dlm PEG 400 </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Sda</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10 g /kg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Sda </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Sistemik ip</a:t>
                      </a:r>
                    </a:p>
                  </a:txBody>
                  <a:tcPr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5557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      X  X   X  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      X   X   X X</a:t>
                      </a:r>
                    </a:p>
                  </a:txBody>
                  <a:tcPr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Dlm minyak nabati</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Sda</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50 ml/kg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sda</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Sda (ip))</a:t>
                      </a:r>
                    </a:p>
                  </a:txBody>
                  <a:tcPr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8010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            X      X</a:t>
                      </a:r>
                    </a:p>
                  </a:txBody>
                  <a:tcPr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Sampel strip implan</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Kelinci (2 ekor)</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4 strip/ekor</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tx1"/>
                          </a:solidFill>
                          <a:effectLst/>
                          <a:latin typeface="Arial" charset="0"/>
                        </a:rPr>
                        <a:t>implantasi</a:t>
                      </a:r>
                    </a:p>
                  </a:txBody>
                  <a:tcPr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30836358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p:txBody>
          <a:bodyPr/>
          <a:lstStyle/>
          <a:p>
            <a:pPr algn="l" eaLnBrk="1" hangingPunct="1"/>
            <a:r>
              <a:rPr lang="en-US" sz="3200" smtClean="0"/>
              <a:t>KLASIFIKASI PLASTIK USP &lt;88&gt;</a:t>
            </a:r>
          </a:p>
        </p:txBody>
      </p:sp>
      <p:graphicFrame>
        <p:nvGraphicFramePr>
          <p:cNvPr id="337923" name="Group 3"/>
          <p:cNvGraphicFramePr>
            <a:graphicFrameLocks noGrp="1"/>
          </p:cNvGraphicFramePr>
          <p:nvPr>
            <p:ph idx="1"/>
          </p:nvPr>
        </p:nvGraphicFramePr>
        <p:xfrm>
          <a:off x="457200" y="1981200"/>
          <a:ext cx="8229600" cy="4191000"/>
        </p:xfrm>
        <a:graphic>
          <a:graphicData uri="http://schemas.openxmlformats.org/drawingml/2006/table">
            <a:tbl>
              <a:tblPr/>
              <a:tblGrid>
                <a:gridCol w="457200"/>
                <a:gridCol w="457200"/>
                <a:gridCol w="533400"/>
                <a:gridCol w="457200"/>
                <a:gridCol w="381000"/>
                <a:gridCol w="457200"/>
                <a:gridCol w="1905000"/>
                <a:gridCol w="1752600"/>
                <a:gridCol w="1828800"/>
              </a:tblGrid>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II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III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IV</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V</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VI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EXTRACT SAMPLE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ANIMAL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PROCEDURE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 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NaCl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Mouse  Rabbit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IV                 IC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 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20% EtOH/NaCl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Mouse  Rabbit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IV                 IC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PEG 400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Mouse  Rabbit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IP                 IC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Vegetable oil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Mouse  Rabbit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IP                 IC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Implanted strip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Rabbit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IM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280403195"/>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xfrm>
            <a:off x="457200" y="274638"/>
            <a:ext cx="8229600" cy="693737"/>
          </a:xfrm>
        </p:spPr>
        <p:txBody>
          <a:bodyPr/>
          <a:lstStyle/>
          <a:p>
            <a:pPr eaLnBrk="1" hangingPunct="1"/>
            <a:r>
              <a:rPr lang="en-US" sz="4000" smtClean="0"/>
              <a:t>Pengamatan Uji Injeksi Sistemik</a:t>
            </a:r>
          </a:p>
        </p:txBody>
      </p:sp>
      <p:sp>
        <p:nvSpPr>
          <p:cNvPr id="122883" name="Rectangle 3"/>
          <p:cNvSpPr>
            <a:spLocks noGrp="1" noChangeArrowheads="1"/>
          </p:cNvSpPr>
          <p:nvPr>
            <p:ph type="body" idx="1"/>
          </p:nvPr>
        </p:nvSpPr>
        <p:spPr>
          <a:xfrm>
            <a:off x="457200" y="1676400"/>
            <a:ext cx="8305800" cy="4343400"/>
          </a:xfrm>
        </p:spPr>
        <p:txBody>
          <a:bodyPr/>
          <a:lstStyle/>
          <a:p>
            <a:pPr eaLnBrk="1" hangingPunct="1"/>
            <a:r>
              <a:rPr lang="en-US" sz="2800" smtClean="0"/>
              <a:t>Amati hewan uji stlh 4, 24, 48 &amp; &amp; 72 jam</a:t>
            </a:r>
          </a:p>
          <a:p>
            <a:pPr eaLnBrk="1" hangingPunct="1"/>
            <a:r>
              <a:rPr lang="en-US" sz="2800" smtClean="0"/>
              <a:t>Bila tdk menunjukkan reaktivitas biologik lbh besar scr signifikan dibanding blangko maka memenuhi</a:t>
            </a:r>
          </a:p>
          <a:p>
            <a:pPr eaLnBrk="1" hangingPunct="1"/>
            <a:r>
              <a:rPr lang="en-US" sz="2800" smtClean="0"/>
              <a:t>Bila 2 ekor/lebih mati/ perilaku abnormal: konvulsi/prostasi/ penurunan bobot tubuh&gt; 2 g pd 3 ekor lebih maka tdk memenuhi persyaratan uji</a:t>
            </a:r>
          </a:p>
          <a:p>
            <a:pPr eaLnBrk="1" hangingPunct="1"/>
            <a:r>
              <a:rPr lang="en-US" sz="2800" smtClean="0"/>
              <a:t>Bila ada hewan uji yg sedikit tanda reaktivitas &amp; tdk lbh dr 1 ekor yg mati, maka ulangi uji pd 10 ekor  hewan</a:t>
            </a:r>
          </a:p>
        </p:txBody>
      </p:sp>
    </p:spTree>
    <p:extLst>
      <p:ext uri="{BB962C8B-B14F-4D97-AF65-F5344CB8AC3E}">
        <p14:creationId xmlns:p14="http://schemas.microsoft.com/office/powerpoint/2010/main" val="126680449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a:xfrm>
            <a:off x="457200" y="274638"/>
            <a:ext cx="8229600" cy="693737"/>
          </a:xfrm>
        </p:spPr>
        <p:txBody>
          <a:bodyPr/>
          <a:lstStyle/>
          <a:p>
            <a:pPr eaLnBrk="1" hangingPunct="1"/>
            <a:r>
              <a:rPr lang="en-US" sz="4000" smtClean="0"/>
              <a:t>Pengamatan Uji Intrakutan</a:t>
            </a:r>
          </a:p>
        </p:txBody>
      </p:sp>
      <p:sp>
        <p:nvSpPr>
          <p:cNvPr id="123907" name="Rectangle 3"/>
          <p:cNvSpPr>
            <a:spLocks noGrp="1" noChangeArrowheads="1"/>
          </p:cNvSpPr>
          <p:nvPr>
            <p:ph type="body" idx="1"/>
          </p:nvPr>
        </p:nvSpPr>
        <p:spPr>
          <a:xfrm>
            <a:off x="685800" y="1371600"/>
            <a:ext cx="7924800" cy="4724400"/>
          </a:xfrm>
        </p:spPr>
        <p:txBody>
          <a:bodyPr/>
          <a:lstStyle/>
          <a:p>
            <a:pPr eaLnBrk="1" hangingPunct="1"/>
            <a:r>
              <a:rPr lang="en-US" sz="2800" smtClean="0"/>
              <a:t>Amati tempat penyuntikan apakah ada eritema, edema atau nekrosis slm 24, 48 &amp; 72 jam &amp; beri skor</a:t>
            </a:r>
          </a:p>
          <a:p>
            <a:pPr eaLnBrk="1" hangingPunct="1"/>
            <a:r>
              <a:rPr lang="en-US" sz="2800" smtClean="0"/>
              <a:t>Stlh 72 jam, jumlah skor baik edema maupun eritema pd tiap kelinci </a:t>
            </a:r>
          </a:p>
          <a:p>
            <a:pPr eaLnBrk="1" hangingPunct="1"/>
            <a:r>
              <a:rPr lang="en-US" sz="2800" smtClean="0"/>
              <a:t>Bagi masing</a:t>
            </a:r>
            <a:r>
              <a:rPr lang="en-US" sz="2800" baseline="30000" smtClean="0"/>
              <a:t>2</a:t>
            </a:r>
            <a:r>
              <a:rPr lang="en-US" sz="2800" smtClean="0"/>
              <a:t> jumlah dg 12 (2 hewan x 3 waktu penilaian x 2 kategori penilaian).</a:t>
            </a:r>
          </a:p>
          <a:p>
            <a:pPr eaLnBrk="1" hangingPunct="1"/>
            <a:r>
              <a:rPr lang="en-US" sz="2800" smtClean="0"/>
              <a:t>Memenuhi bila perbedaan skor rata-rata antara balngko &amp; sampel tidak lebih dr 1</a:t>
            </a:r>
          </a:p>
          <a:p>
            <a:pPr eaLnBrk="1" hangingPunct="1"/>
            <a:r>
              <a:rPr lang="en-US" sz="2800" smtClean="0"/>
              <a:t>Bila meragukan, uji diulang dg menggunakan 3 kelinci tambahan</a:t>
            </a:r>
          </a:p>
        </p:txBody>
      </p:sp>
    </p:spTree>
    <p:extLst>
      <p:ext uri="{BB962C8B-B14F-4D97-AF65-F5344CB8AC3E}">
        <p14:creationId xmlns:p14="http://schemas.microsoft.com/office/powerpoint/2010/main" val="138794006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37784367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533400" y="228600"/>
            <a:ext cx="7924800" cy="457200"/>
          </a:xfrm>
        </p:spPr>
        <p:txBody>
          <a:bodyPr/>
          <a:lstStyle/>
          <a:p>
            <a:pPr eaLnBrk="1" hangingPunct="1"/>
            <a:r>
              <a:rPr lang="en-US" sz="4000" smtClean="0"/>
              <a:t>Pengamatan Uji Implantasi</a:t>
            </a:r>
          </a:p>
        </p:txBody>
      </p:sp>
      <p:sp>
        <p:nvSpPr>
          <p:cNvPr id="125955" name="Rectangle 3"/>
          <p:cNvSpPr>
            <a:spLocks noGrp="1" noChangeArrowheads="1"/>
          </p:cNvSpPr>
          <p:nvPr>
            <p:ph type="body" idx="1"/>
          </p:nvPr>
        </p:nvSpPr>
        <p:spPr>
          <a:xfrm>
            <a:off x="533400" y="838200"/>
            <a:ext cx="8305800" cy="5105400"/>
          </a:xfrm>
        </p:spPr>
        <p:txBody>
          <a:bodyPr/>
          <a:lstStyle/>
          <a:p>
            <a:pPr eaLnBrk="1" hangingPunct="1"/>
            <a:r>
              <a:rPr lang="en-US" sz="2400" b="1" smtClean="0"/>
              <a:t>Imlantasi 4 strip ke otot paravertebral pd satu sisi tulang blkng, 2,5-5 cm dr garis tengah &amp; sejajar dg tlg blkng &amp; terpisah 2,5 cm satu sama lain.</a:t>
            </a:r>
          </a:p>
          <a:p>
            <a:pPr eaLnBrk="1" hangingPunct="1"/>
            <a:r>
              <a:rPr lang="en-US" sz="2400" b="1" smtClean="0"/>
              <a:t>Pelihara hewan slm 120 jam &amp; korbankan, tunggu beberapa waktu ad jaringan dpt dipotong tanpa menimbulkan perdarahan.</a:t>
            </a:r>
          </a:p>
          <a:p>
            <a:pPr eaLnBrk="1" hangingPunct="1"/>
            <a:r>
              <a:rPr lang="en-US" sz="2400" b="1" smtClean="0"/>
              <a:t>Periksa secara makroskopik jaringan &amp; setiap strip implan dg menggunakan kaca pembesar &amp; sumber cahaya tambahan.</a:t>
            </a:r>
          </a:p>
          <a:p>
            <a:pPr eaLnBrk="1" hangingPunct="1"/>
            <a:r>
              <a:rPr lang="en-US" sz="2400" b="1" smtClean="0"/>
              <a:t>Amati tempat implantasi dr perdarahan, nekrosis, perubahan warna &amp; infeksi, ukur enkapsulasi &amp; beri skor </a:t>
            </a:r>
          </a:p>
          <a:p>
            <a:pPr eaLnBrk="1" hangingPunct="1"/>
            <a:r>
              <a:rPr lang="en-US" sz="2400" b="1" smtClean="0"/>
              <a:t>Perbedaan skor rata-rata sampel &amp; blangko tdk lebih dr 1</a:t>
            </a:r>
          </a:p>
          <a:p>
            <a:pPr eaLnBrk="1" hangingPunct="1"/>
            <a:endParaRPr lang="en-US" sz="2400" b="1" smtClean="0"/>
          </a:p>
        </p:txBody>
      </p:sp>
    </p:spTree>
    <p:extLst>
      <p:ext uri="{BB962C8B-B14F-4D97-AF65-F5344CB8AC3E}">
        <p14:creationId xmlns:p14="http://schemas.microsoft.com/office/powerpoint/2010/main" val="133769218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solidFill>
            <a:srgbClr val="06520D"/>
          </a:solidFill>
        </p:spPr>
        <p:txBody>
          <a:bodyPr/>
          <a:lstStyle/>
          <a:p>
            <a:pPr eaLnBrk="1" hangingPunct="1"/>
            <a:r>
              <a:rPr lang="en-US" sz="4000" b="1" smtClean="0">
                <a:solidFill>
                  <a:schemeClr val="bg1"/>
                </a:solidFill>
              </a:rPr>
              <a:t>Faktor penting pd pemilihan pengemas</a:t>
            </a:r>
          </a:p>
        </p:txBody>
      </p:sp>
      <p:sp>
        <p:nvSpPr>
          <p:cNvPr id="126979" name="Rectangle 3"/>
          <p:cNvSpPr>
            <a:spLocks noGrp="1" noChangeArrowheads="1"/>
          </p:cNvSpPr>
          <p:nvPr>
            <p:ph type="body" idx="1"/>
          </p:nvPr>
        </p:nvSpPr>
        <p:spPr/>
        <p:txBody>
          <a:bodyPr/>
          <a:lstStyle/>
          <a:p>
            <a:pPr marL="609600" indent="-609600" eaLnBrk="1" hangingPunct="1">
              <a:lnSpc>
                <a:spcPct val="80000"/>
              </a:lnSpc>
              <a:buFontTx/>
              <a:buAutoNum type="arabicPeriod"/>
            </a:pPr>
            <a:r>
              <a:rPr lang="en-US" sz="2000" b="1" smtClean="0"/>
              <a:t>Sifat mekanik (wadah kaku/fleksibel)</a:t>
            </a:r>
          </a:p>
          <a:p>
            <a:pPr marL="609600" indent="-609600" eaLnBrk="1" hangingPunct="1">
              <a:lnSpc>
                <a:spcPct val="80000"/>
              </a:lnSpc>
              <a:buFontTx/>
              <a:buAutoNum type="arabicPeriod"/>
            </a:pPr>
            <a:r>
              <a:rPr lang="en-US" sz="2000" b="1" smtClean="0"/>
              <a:t>Sifat optik (pd zat peka cahaya)</a:t>
            </a:r>
          </a:p>
          <a:p>
            <a:pPr marL="609600" indent="-609600" eaLnBrk="1" hangingPunct="1">
              <a:lnSpc>
                <a:spcPct val="80000"/>
              </a:lnSpc>
              <a:buFontTx/>
              <a:buAutoNum type="arabicPeriod"/>
            </a:pPr>
            <a:r>
              <a:rPr lang="en-US" sz="2000" b="1" smtClean="0"/>
              <a:t>Kemantapan thd suhu dan tekanan</a:t>
            </a:r>
          </a:p>
          <a:p>
            <a:pPr marL="609600" indent="-609600" eaLnBrk="1" hangingPunct="1">
              <a:lnSpc>
                <a:spcPct val="80000"/>
              </a:lnSpc>
              <a:buFontTx/>
              <a:buAutoNum type="arabicPeriod"/>
            </a:pPr>
            <a:r>
              <a:rPr lang="en-US" sz="2000" b="1" smtClean="0"/>
              <a:t>Sifat fisika bhn yg diisikan</a:t>
            </a:r>
          </a:p>
          <a:p>
            <a:pPr marL="609600" indent="-609600" eaLnBrk="1" hangingPunct="1">
              <a:lnSpc>
                <a:spcPct val="80000"/>
              </a:lnSpc>
              <a:buFontTx/>
              <a:buAutoNum type="arabicPeriod"/>
            </a:pPr>
            <a:r>
              <a:rPr lang="en-US" sz="2000" b="1" smtClean="0"/>
              <a:t>Sifat fisiko-kimia material pengemas</a:t>
            </a:r>
          </a:p>
          <a:p>
            <a:pPr marL="609600" indent="-609600" eaLnBrk="1" hangingPunct="1">
              <a:lnSpc>
                <a:spcPct val="80000"/>
              </a:lnSpc>
              <a:buFontTx/>
              <a:buAutoNum type="arabicPeriod"/>
            </a:pPr>
            <a:r>
              <a:rPr lang="en-US" sz="2000" b="1" smtClean="0"/>
              <a:t>Ukuran dan luas kontak antara bhn yg diisikan dg pengemas</a:t>
            </a:r>
          </a:p>
          <a:p>
            <a:pPr marL="609600" indent="-609600" eaLnBrk="1" hangingPunct="1">
              <a:lnSpc>
                <a:spcPct val="80000"/>
              </a:lnSpc>
              <a:buFontTx/>
              <a:buAutoNum type="arabicPeriod"/>
            </a:pPr>
            <a:r>
              <a:rPr lang="en-US" sz="2000" b="1" smtClean="0"/>
              <a:t>Lama kontak</a:t>
            </a:r>
          </a:p>
          <a:p>
            <a:pPr marL="609600" indent="-609600" eaLnBrk="1" hangingPunct="1">
              <a:lnSpc>
                <a:spcPct val="80000"/>
              </a:lnSpc>
              <a:buFontTx/>
              <a:buAutoNum type="arabicPeriod"/>
            </a:pPr>
            <a:r>
              <a:rPr lang="en-US" sz="2000" b="1" smtClean="0"/>
              <a:t>Suhu</a:t>
            </a:r>
          </a:p>
          <a:p>
            <a:pPr marL="609600" indent="-609600" eaLnBrk="1" hangingPunct="1">
              <a:lnSpc>
                <a:spcPct val="80000"/>
              </a:lnSpc>
              <a:buFontTx/>
              <a:buAutoNum type="arabicPeriod"/>
            </a:pPr>
            <a:r>
              <a:rPr lang="en-US" sz="2000" b="1" smtClean="0"/>
              <a:t>Permeabilitas (dipengaruhi: konsentrasi, suhu, bhn pengemas, bhn pembentu pengemas, sinar terionisasi, tebal lapisan pengemas)</a:t>
            </a:r>
          </a:p>
          <a:p>
            <a:pPr marL="609600" indent="-609600" eaLnBrk="1" hangingPunct="1">
              <a:lnSpc>
                <a:spcPct val="80000"/>
              </a:lnSpc>
              <a:buFontTx/>
              <a:buAutoNum type="arabicPeriod"/>
            </a:pPr>
            <a:r>
              <a:rPr lang="en-US" sz="2000" b="1" smtClean="0"/>
              <a:t>Adsorpsi (dipengaruhi: struktur material pengemas, konsentrasi, pH larutan, suhu)</a:t>
            </a:r>
          </a:p>
          <a:p>
            <a:pPr marL="609600" indent="-609600" eaLnBrk="1" hangingPunct="1">
              <a:lnSpc>
                <a:spcPct val="80000"/>
              </a:lnSpc>
              <a:buFontTx/>
              <a:buAutoNum type="arabicPeriod"/>
            </a:pPr>
            <a:r>
              <a:rPr lang="en-US" sz="2000" b="1" smtClean="0"/>
              <a:t>Reaktivitas penuaan</a:t>
            </a:r>
          </a:p>
          <a:p>
            <a:pPr marL="609600" indent="-609600" eaLnBrk="1" hangingPunct="1">
              <a:lnSpc>
                <a:spcPct val="80000"/>
              </a:lnSpc>
              <a:buFontTx/>
              <a:buAutoNum type="arabicPeriod"/>
            </a:pPr>
            <a:r>
              <a:rPr lang="en-US" sz="2000" b="1" smtClean="0"/>
              <a:t>Kemampuan sterilisasi </a:t>
            </a:r>
          </a:p>
        </p:txBody>
      </p:sp>
    </p:spTree>
    <p:extLst>
      <p:ext uri="{BB962C8B-B14F-4D97-AF65-F5344CB8AC3E}">
        <p14:creationId xmlns:p14="http://schemas.microsoft.com/office/powerpoint/2010/main" val="470712166"/>
      </p:ext>
    </p:extLst>
  </p:cSld>
  <p:clrMapOvr>
    <a:masterClrMapping/>
  </p:clrMapOvr>
  <p:transition spd="slow">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p:txBody>
          <a:bodyPr/>
          <a:lstStyle/>
          <a:p>
            <a:pPr eaLnBrk="1" hangingPunct="1"/>
            <a:r>
              <a:rPr lang="id-ID" smtClean="0"/>
              <a:t>Plastic Sterilisation</a:t>
            </a:r>
            <a:endParaRPr lang="en-GB" smtClean="0"/>
          </a:p>
        </p:txBody>
      </p:sp>
      <p:sp>
        <p:nvSpPr>
          <p:cNvPr id="128003" name="Rectangle 3"/>
          <p:cNvSpPr>
            <a:spLocks noGrp="1" noChangeArrowheads="1"/>
          </p:cNvSpPr>
          <p:nvPr>
            <p:ph type="body" idx="1"/>
          </p:nvPr>
        </p:nvSpPr>
        <p:spPr/>
        <p:txBody>
          <a:bodyPr/>
          <a:lstStyle/>
          <a:p>
            <a:pPr eaLnBrk="1" hangingPunct="1">
              <a:lnSpc>
                <a:spcPct val="90000"/>
              </a:lnSpc>
            </a:pPr>
            <a:r>
              <a:rPr lang="id-ID" smtClean="0"/>
              <a:t>Plastics for parentheral product – need sterilisation</a:t>
            </a:r>
          </a:p>
          <a:p>
            <a:pPr eaLnBrk="1" hangingPunct="1">
              <a:lnSpc>
                <a:spcPct val="90000"/>
              </a:lnSpc>
            </a:pPr>
            <a:r>
              <a:rPr lang="id-ID" smtClean="0"/>
              <a:t>Methode of sterilisation:</a:t>
            </a:r>
          </a:p>
          <a:p>
            <a:pPr eaLnBrk="1" hangingPunct="1">
              <a:lnSpc>
                <a:spcPct val="90000"/>
              </a:lnSpc>
              <a:buFontTx/>
              <a:buNone/>
            </a:pPr>
            <a:r>
              <a:rPr lang="id-ID" smtClean="0"/>
              <a:t>	1.	Autoclave</a:t>
            </a:r>
          </a:p>
          <a:p>
            <a:pPr eaLnBrk="1" hangingPunct="1">
              <a:lnSpc>
                <a:spcPct val="90000"/>
              </a:lnSpc>
              <a:buFontTx/>
              <a:buNone/>
            </a:pPr>
            <a:r>
              <a:rPr lang="id-ID" smtClean="0"/>
              <a:t>	2.	dry heat</a:t>
            </a:r>
          </a:p>
          <a:p>
            <a:pPr eaLnBrk="1" hangingPunct="1">
              <a:lnSpc>
                <a:spcPct val="90000"/>
              </a:lnSpc>
              <a:buFontTx/>
              <a:buNone/>
            </a:pPr>
            <a:r>
              <a:rPr lang="id-ID" smtClean="0"/>
              <a:t>	3.	gamma irradiation</a:t>
            </a:r>
          </a:p>
          <a:p>
            <a:pPr eaLnBrk="1" hangingPunct="1">
              <a:lnSpc>
                <a:spcPct val="90000"/>
              </a:lnSpc>
              <a:buFontTx/>
              <a:buNone/>
            </a:pPr>
            <a:r>
              <a:rPr lang="id-ID" smtClean="0"/>
              <a:t>	4.	beta irradiation</a:t>
            </a:r>
          </a:p>
          <a:p>
            <a:pPr eaLnBrk="1" hangingPunct="1">
              <a:lnSpc>
                <a:spcPct val="90000"/>
              </a:lnSpc>
              <a:buFontTx/>
              <a:buNone/>
            </a:pPr>
            <a:r>
              <a:rPr lang="id-ID" smtClean="0"/>
              <a:t>	5.	Gasious treathment</a:t>
            </a:r>
            <a:endParaRPr lang="en-GB" smtClean="0"/>
          </a:p>
        </p:txBody>
      </p:sp>
    </p:spTree>
    <p:extLst>
      <p:ext uri="{BB962C8B-B14F-4D97-AF65-F5344CB8AC3E}">
        <p14:creationId xmlns:p14="http://schemas.microsoft.com/office/powerpoint/2010/main" val="16458956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p:txBody>
          <a:bodyPr/>
          <a:lstStyle/>
          <a:p>
            <a:pPr eaLnBrk="1" hangingPunct="1"/>
            <a:r>
              <a:rPr lang="id-ID" smtClean="0"/>
              <a:t>Method of sterilisation</a:t>
            </a:r>
            <a:endParaRPr lang="en-GB" smtClean="0"/>
          </a:p>
        </p:txBody>
      </p:sp>
      <p:sp>
        <p:nvSpPr>
          <p:cNvPr id="129027" name="Rectangle 3"/>
          <p:cNvSpPr>
            <a:spLocks noGrp="1" noChangeArrowheads="1"/>
          </p:cNvSpPr>
          <p:nvPr>
            <p:ph type="body" idx="1"/>
          </p:nvPr>
        </p:nvSpPr>
        <p:spPr/>
        <p:txBody>
          <a:bodyPr/>
          <a:lstStyle/>
          <a:p>
            <a:pPr eaLnBrk="1" hangingPunct="1">
              <a:buFontTx/>
              <a:buNone/>
            </a:pPr>
            <a:r>
              <a:rPr lang="id-ID" smtClean="0"/>
              <a:t>	6.	UV treathment (not recomended for plastics)</a:t>
            </a:r>
          </a:p>
          <a:p>
            <a:pPr eaLnBrk="1" hangingPunct="1">
              <a:buFontTx/>
              <a:buNone/>
            </a:pPr>
            <a:r>
              <a:rPr lang="id-ID" smtClean="0"/>
              <a:t>	7.	Heating with bactericide</a:t>
            </a:r>
          </a:p>
          <a:p>
            <a:pPr eaLnBrk="1" hangingPunct="1">
              <a:buFontTx/>
              <a:buNone/>
            </a:pPr>
            <a:r>
              <a:rPr lang="id-ID" smtClean="0"/>
              <a:t>	8.	chemical treathment</a:t>
            </a:r>
          </a:p>
          <a:p>
            <a:pPr eaLnBrk="1" hangingPunct="1">
              <a:buFontTx/>
              <a:buNone/>
            </a:pPr>
            <a:r>
              <a:rPr lang="id-ID" smtClean="0"/>
              <a:t>	9.	high presure sterilisation</a:t>
            </a:r>
            <a:endParaRPr lang="en-GB" smtClean="0"/>
          </a:p>
        </p:txBody>
      </p:sp>
    </p:spTree>
    <p:extLst>
      <p:ext uri="{BB962C8B-B14F-4D97-AF65-F5344CB8AC3E}">
        <p14:creationId xmlns:p14="http://schemas.microsoft.com/office/powerpoint/2010/main" val="26637270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p:txBody>
          <a:bodyPr/>
          <a:lstStyle/>
          <a:p>
            <a:pPr eaLnBrk="1" hangingPunct="1"/>
            <a:r>
              <a:rPr lang="id-ID" smtClean="0"/>
              <a:t>Autoclave</a:t>
            </a:r>
            <a:endParaRPr lang="en-GB" smtClean="0"/>
          </a:p>
        </p:txBody>
      </p:sp>
      <p:sp>
        <p:nvSpPr>
          <p:cNvPr id="130051" name="Rectangle 3"/>
          <p:cNvSpPr>
            <a:spLocks noGrp="1" noChangeArrowheads="1"/>
          </p:cNvSpPr>
          <p:nvPr>
            <p:ph type="body" idx="1"/>
          </p:nvPr>
        </p:nvSpPr>
        <p:spPr/>
        <p:txBody>
          <a:bodyPr/>
          <a:lstStyle/>
          <a:p>
            <a:pPr eaLnBrk="1" hangingPunct="1"/>
            <a:r>
              <a:rPr lang="id-ID" smtClean="0"/>
              <a:t>134, 121, 115 Deg Celcius – test to select</a:t>
            </a:r>
          </a:p>
          <a:p>
            <a:pPr eaLnBrk="1" hangingPunct="1"/>
            <a:r>
              <a:rPr lang="id-ID" smtClean="0"/>
              <a:t>Can be aplied in HDPE, PP, PC, PA, PVC</a:t>
            </a:r>
          </a:p>
          <a:p>
            <a:pPr eaLnBrk="1" hangingPunct="1">
              <a:buFontTx/>
              <a:buNone/>
            </a:pPr>
            <a:endParaRPr lang="id-ID" smtClean="0"/>
          </a:p>
          <a:p>
            <a:pPr eaLnBrk="1" hangingPunct="1">
              <a:buFontTx/>
              <a:buNone/>
            </a:pPr>
            <a:r>
              <a:rPr lang="id-ID" smtClean="0"/>
              <a:t>Dry heat sterilisation</a:t>
            </a:r>
          </a:p>
          <a:p>
            <a:pPr eaLnBrk="1" hangingPunct="1"/>
            <a:r>
              <a:rPr lang="id-ID" smtClean="0"/>
              <a:t>160 – 180 </a:t>
            </a:r>
            <a:r>
              <a:rPr lang="id-ID" baseline="30000" smtClean="0"/>
              <a:t>o</a:t>
            </a:r>
            <a:r>
              <a:rPr lang="id-ID" smtClean="0"/>
              <a:t>C in 1 – 3 Hrs</a:t>
            </a:r>
          </a:p>
          <a:p>
            <a:pPr eaLnBrk="1" hangingPunct="1"/>
            <a:r>
              <a:rPr lang="id-ID" smtClean="0"/>
              <a:t>Just thermoset plastics, must be control the extractable component</a:t>
            </a:r>
          </a:p>
          <a:p>
            <a:pPr eaLnBrk="1" hangingPunct="1">
              <a:buFontTx/>
              <a:buNone/>
            </a:pPr>
            <a:endParaRPr lang="id-ID" smtClean="0"/>
          </a:p>
          <a:p>
            <a:pPr eaLnBrk="1" hangingPunct="1">
              <a:buFontTx/>
              <a:buNone/>
            </a:pPr>
            <a:endParaRPr lang="en-GB" smtClean="0"/>
          </a:p>
        </p:txBody>
      </p:sp>
    </p:spTree>
    <p:extLst>
      <p:ext uri="{BB962C8B-B14F-4D97-AF65-F5344CB8AC3E}">
        <p14:creationId xmlns:p14="http://schemas.microsoft.com/office/powerpoint/2010/main" val="9223954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pPr eaLnBrk="1" hangingPunct="1"/>
            <a:r>
              <a:rPr lang="id-ID" smtClean="0"/>
              <a:t>gamma irradiation</a:t>
            </a:r>
            <a:endParaRPr lang="en-GB" smtClean="0"/>
          </a:p>
        </p:txBody>
      </p:sp>
      <p:sp>
        <p:nvSpPr>
          <p:cNvPr id="131075" name="Rectangle 3"/>
          <p:cNvSpPr>
            <a:spLocks noGrp="1" noChangeArrowheads="1"/>
          </p:cNvSpPr>
          <p:nvPr>
            <p:ph type="body" idx="1"/>
          </p:nvPr>
        </p:nvSpPr>
        <p:spPr/>
        <p:txBody>
          <a:bodyPr/>
          <a:lstStyle/>
          <a:p>
            <a:pPr eaLnBrk="1" hangingPunct="1">
              <a:lnSpc>
                <a:spcPct val="90000"/>
              </a:lnSpc>
            </a:pPr>
            <a:r>
              <a:rPr lang="id-ID" smtClean="0"/>
              <a:t>25 kGy (2,5 Mrad)</a:t>
            </a:r>
          </a:p>
          <a:p>
            <a:pPr eaLnBrk="1" hangingPunct="1">
              <a:lnSpc>
                <a:spcPct val="90000"/>
              </a:lnSpc>
            </a:pPr>
            <a:r>
              <a:rPr lang="id-ID" smtClean="0"/>
              <a:t>Increase cross-link lead to decrease flexibility</a:t>
            </a:r>
          </a:p>
          <a:p>
            <a:pPr eaLnBrk="1" hangingPunct="1">
              <a:lnSpc>
                <a:spcPct val="90000"/>
              </a:lnSpc>
            </a:pPr>
            <a:r>
              <a:rPr lang="id-ID" smtClean="0"/>
              <a:t>LDPE produce acid/formaldehide</a:t>
            </a:r>
          </a:p>
          <a:p>
            <a:pPr eaLnBrk="1" hangingPunct="1">
              <a:lnSpc>
                <a:spcPct val="90000"/>
              </a:lnSpc>
            </a:pPr>
            <a:r>
              <a:rPr lang="id-ID" smtClean="0"/>
              <a:t>Smeling the plastic before and after irradiation to detect changing in properties.</a:t>
            </a:r>
          </a:p>
          <a:p>
            <a:pPr algn="ctr" eaLnBrk="1" hangingPunct="1">
              <a:lnSpc>
                <a:spcPct val="90000"/>
              </a:lnSpc>
              <a:buFontTx/>
              <a:buNone/>
            </a:pPr>
            <a:r>
              <a:rPr lang="id-ID" smtClean="0"/>
              <a:t>beta irradiation</a:t>
            </a:r>
          </a:p>
          <a:p>
            <a:pPr eaLnBrk="1" hangingPunct="1">
              <a:lnSpc>
                <a:spcPct val="90000"/>
              </a:lnSpc>
              <a:buFontTx/>
              <a:buNone/>
            </a:pPr>
            <a:r>
              <a:rPr lang="id-ID" smtClean="0"/>
              <a:t>Increasing in usage, milder, shorter than gamma irradiation.</a:t>
            </a:r>
          </a:p>
          <a:p>
            <a:pPr algn="ctr" eaLnBrk="1" hangingPunct="1">
              <a:lnSpc>
                <a:spcPct val="90000"/>
              </a:lnSpc>
              <a:buFontTx/>
              <a:buNone/>
            </a:pPr>
            <a:endParaRPr lang="en-GB" smtClean="0"/>
          </a:p>
        </p:txBody>
      </p:sp>
    </p:spTree>
    <p:extLst>
      <p:ext uri="{BB962C8B-B14F-4D97-AF65-F5344CB8AC3E}">
        <p14:creationId xmlns:p14="http://schemas.microsoft.com/office/powerpoint/2010/main" val="88752458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pPr eaLnBrk="1" hangingPunct="1"/>
            <a:r>
              <a:rPr lang="id-ID" smtClean="0"/>
              <a:t>Gasious treathment</a:t>
            </a:r>
            <a:endParaRPr lang="en-GB" smtClean="0"/>
          </a:p>
        </p:txBody>
      </p:sp>
      <p:sp>
        <p:nvSpPr>
          <p:cNvPr id="132099" name="Rectangle 3"/>
          <p:cNvSpPr>
            <a:spLocks noGrp="1" noChangeArrowheads="1"/>
          </p:cNvSpPr>
          <p:nvPr>
            <p:ph type="body" idx="1"/>
          </p:nvPr>
        </p:nvSpPr>
        <p:spPr>
          <a:xfrm>
            <a:off x="457200" y="1143000"/>
            <a:ext cx="8229600" cy="4983163"/>
          </a:xfrm>
        </p:spPr>
        <p:txBody>
          <a:bodyPr/>
          <a:lstStyle/>
          <a:p>
            <a:pPr eaLnBrk="1" hangingPunct="1">
              <a:lnSpc>
                <a:spcPct val="90000"/>
              </a:lnSpc>
            </a:pPr>
            <a:r>
              <a:rPr lang="id-ID" sz="2800" b="1" smtClean="0"/>
              <a:t>Use Ethilen oxide:</a:t>
            </a:r>
          </a:p>
          <a:p>
            <a:pPr eaLnBrk="1" hangingPunct="1">
              <a:lnSpc>
                <a:spcPct val="90000"/>
              </a:lnSpc>
              <a:buFontTx/>
              <a:buNone/>
            </a:pPr>
            <a:r>
              <a:rPr lang="id-ID" sz="2800" b="1" smtClean="0"/>
              <a:t>	1.  100% etilen oxide in negative presure</a:t>
            </a:r>
          </a:p>
          <a:p>
            <a:pPr eaLnBrk="1" hangingPunct="1">
              <a:lnSpc>
                <a:spcPct val="90000"/>
              </a:lnSpc>
              <a:buFontTx/>
              <a:buNone/>
            </a:pPr>
            <a:r>
              <a:rPr lang="id-ID" sz="2800" b="1" smtClean="0"/>
              <a:t>	2.	10 – 15% in gas carier (Nitrogen or CO</a:t>
            </a:r>
            <a:r>
              <a:rPr lang="id-ID" sz="2800" b="1" baseline="-25000" smtClean="0"/>
              <a:t>2</a:t>
            </a:r>
            <a:r>
              <a:rPr lang="id-ID" sz="2800" b="1" smtClean="0"/>
              <a:t>), because of its reactivity with drug product.</a:t>
            </a:r>
          </a:p>
          <a:p>
            <a:pPr eaLnBrk="1" hangingPunct="1">
              <a:lnSpc>
                <a:spcPct val="90000"/>
              </a:lnSpc>
              <a:buFontTx/>
              <a:buNone/>
            </a:pPr>
            <a:endParaRPr lang="id-ID" sz="2800" b="1" smtClean="0"/>
          </a:p>
          <a:p>
            <a:pPr eaLnBrk="1" hangingPunct="1">
              <a:lnSpc>
                <a:spcPct val="90000"/>
              </a:lnSpc>
              <a:buFontTx/>
              <a:buNone/>
            </a:pPr>
            <a:r>
              <a:rPr lang="id-ID" sz="2800" b="1" smtClean="0"/>
              <a:t>Degasing 7 – 14 days</a:t>
            </a:r>
          </a:p>
          <a:p>
            <a:pPr eaLnBrk="1" hangingPunct="1">
              <a:lnSpc>
                <a:spcPct val="90000"/>
              </a:lnSpc>
              <a:buFontTx/>
              <a:buNone/>
            </a:pPr>
            <a:r>
              <a:rPr lang="id-ID" sz="2800" b="1" smtClean="0"/>
              <a:t>Material extraction from LD polythene, plasticised PVC (both are fast), relatively slowly from polystirene. </a:t>
            </a:r>
          </a:p>
          <a:p>
            <a:pPr eaLnBrk="1" hangingPunct="1">
              <a:lnSpc>
                <a:spcPct val="90000"/>
              </a:lnSpc>
              <a:buFontTx/>
              <a:buNone/>
            </a:pPr>
            <a:r>
              <a:rPr lang="id-ID" sz="2800" b="1" smtClean="0"/>
              <a:t>Not recomended for opthalmic and injectable product (FDA) or under 2 ppm (Europe/BP), included its reaction product ethilen glicol and epiclhorhidrin</a:t>
            </a:r>
          </a:p>
          <a:p>
            <a:pPr eaLnBrk="1" hangingPunct="1">
              <a:lnSpc>
                <a:spcPct val="90000"/>
              </a:lnSpc>
            </a:pPr>
            <a:endParaRPr lang="en-GB" sz="2800" b="1" smtClean="0"/>
          </a:p>
        </p:txBody>
      </p:sp>
    </p:spTree>
    <p:extLst>
      <p:ext uri="{BB962C8B-B14F-4D97-AF65-F5344CB8AC3E}">
        <p14:creationId xmlns:p14="http://schemas.microsoft.com/office/powerpoint/2010/main" val="26766299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r>
              <a:rPr lang="id-ID" smtClean="0"/>
              <a:t>Hidrogen peroxide</a:t>
            </a:r>
            <a:endParaRPr lang="en-GB" smtClean="0"/>
          </a:p>
        </p:txBody>
      </p:sp>
      <p:sp>
        <p:nvSpPr>
          <p:cNvPr id="133123" name="Rectangle 3"/>
          <p:cNvSpPr>
            <a:spLocks noGrp="1" noChangeArrowheads="1"/>
          </p:cNvSpPr>
          <p:nvPr>
            <p:ph type="body" idx="1"/>
          </p:nvPr>
        </p:nvSpPr>
        <p:spPr/>
        <p:txBody>
          <a:bodyPr/>
          <a:lstStyle/>
          <a:p>
            <a:pPr eaLnBrk="1" hangingPunct="1"/>
            <a:r>
              <a:rPr lang="id-ID" smtClean="0"/>
              <a:t>For film sterilisation (recomended by FDA)</a:t>
            </a:r>
          </a:p>
          <a:p>
            <a:pPr eaLnBrk="1" hangingPunct="1"/>
            <a:r>
              <a:rPr lang="id-ID" smtClean="0"/>
              <a:t>30 – 35 % in concentration and nmt 0,1 % residue </a:t>
            </a:r>
          </a:p>
          <a:p>
            <a:pPr eaLnBrk="1" hangingPunct="1">
              <a:buFontTx/>
              <a:buNone/>
            </a:pPr>
            <a:endParaRPr lang="id-ID" smtClean="0"/>
          </a:p>
          <a:p>
            <a:pPr algn="ctr" eaLnBrk="1" hangingPunct="1">
              <a:buFontTx/>
              <a:buNone/>
            </a:pPr>
            <a:r>
              <a:rPr lang="id-ID" smtClean="0"/>
              <a:t>Heating with bactericide</a:t>
            </a:r>
          </a:p>
          <a:p>
            <a:pPr algn="ctr" eaLnBrk="1" hangingPunct="1">
              <a:buFontTx/>
              <a:buNone/>
            </a:pPr>
            <a:endParaRPr lang="id-ID" smtClean="0"/>
          </a:p>
          <a:p>
            <a:pPr eaLnBrk="1" hangingPunct="1"/>
            <a:r>
              <a:rPr lang="id-ID" smtClean="0"/>
              <a:t>Problems assosiated with decrease in preservative loss with plastics material </a:t>
            </a:r>
            <a:endParaRPr lang="en-GB" smtClean="0"/>
          </a:p>
        </p:txBody>
      </p:sp>
    </p:spTree>
    <p:extLst>
      <p:ext uri="{BB962C8B-B14F-4D97-AF65-F5344CB8AC3E}">
        <p14:creationId xmlns:p14="http://schemas.microsoft.com/office/powerpoint/2010/main" val="376951709"/>
      </p:ext>
    </p:extLst>
  </p:cSld>
  <p:clrMapOvr>
    <a:masterClrMapping/>
  </p:clrMapOvr>
</p:sld>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2111</Words>
  <Application>Microsoft Office PowerPoint</Application>
  <PresentationFormat>On-screen Show (4:3)</PresentationFormat>
  <Paragraphs>384</Paragraphs>
  <Slides>49</Slides>
  <Notes>13</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1_Default Design</vt:lpstr>
      <vt:lpstr>wadah PLASTIK</vt:lpstr>
      <vt:lpstr>WADAH PLASTIK</vt:lpstr>
      <vt:lpstr>Komponen plastik</vt:lpstr>
      <vt:lpstr>PowerPoint Presentation</vt:lpstr>
      <vt:lpstr>Ikatan binder</vt:lpstr>
      <vt:lpstr>PowerPoint Presentation</vt:lpstr>
      <vt:lpstr>PowerPoint Presentation</vt:lpstr>
      <vt:lpstr>Macam-macam thermoplastik</vt:lpstr>
      <vt:lpstr>Macam-macam thermoplastik</vt:lpstr>
      <vt:lpstr>Macam-macam thermoplastik</vt:lpstr>
      <vt:lpstr>Macam-macam thermoplastik</vt:lpstr>
      <vt:lpstr>Macam-macam thermoplastik</vt:lpstr>
      <vt:lpstr>Macam-macam thermoplastik</vt:lpstr>
      <vt:lpstr>Macam-macam Thermoset</vt:lpstr>
      <vt:lpstr>Syarat-syarat plastik untuk pengemas farmasi</vt:lpstr>
      <vt:lpstr>Bahan kemas sediaan </vt:lpstr>
      <vt:lpstr>Keuntungan wadah plastik</vt:lpstr>
      <vt:lpstr>KOMPONEN DALAM PLASTIK</vt:lpstr>
      <vt:lpstr>PowerPoint Presentation</vt:lpstr>
      <vt:lpstr>PowerPoint Presentation</vt:lpstr>
      <vt:lpstr>PowerPoint Presentation</vt:lpstr>
      <vt:lpstr>PowerPoint Presentation</vt:lpstr>
      <vt:lpstr>MASALAH POTENSIAL PADA PLASTIK</vt:lpstr>
      <vt:lpstr>PowerPoint Presentation</vt:lpstr>
      <vt:lpstr>Plastik utk Sediaan Parenteral</vt:lpstr>
      <vt:lpstr>Uji Kimia Fisika Plastik Sediaan Parenteral</vt:lpstr>
      <vt:lpstr>Sisa Bahan Tidak Mudah Menguap</vt:lpstr>
      <vt:lpstr>Sisa Pemijaran</vt:lpstr>
      <vt:lpstr>Kandungan Logam Berat </vt:lpstr>
      <vt:lpstr>KapasitasPendaparan</vt:lpstr>
      <vt:lpstr>BIOCOMPATIBILITY</vt:lpstr>
      <vt:lpstr>Uji Reaktivitas secara Biologi</vt:lpstr>
      <vt:lpstr>What is the standard</vt:lpstr>
      <vt:lpstr>Uji Reaktivitas biologi in vitro </vt:lpstr>
      <vt:lpstr>Get the conclution</vt:lpstr>
      <vt:lpstr>PowerPoint Presentation</vt:lpstr>
      <vt:lpstr>Klasifikasi Plastik Berdasar Uji Biologi in vivo</vt:lpstr>
      <vt:lpstr>KLASIFIKASI PLASTIK USP &lt;88&gt;</vt:lpstr>
      <vt:lpstr>Pengamatan Uji Injeksi Sistemik</vt:lpstr>
      <vt:lpstr>Pengamatan Uji Intrakutan</vt:lpstr>
      <vt:lpstr>PowerPoint Presentation</vt:lpstr>
      <vt:lpstr>Pengamatan Uji Implantasi</vt:lpstr>
      <vt:lpstr>Faktor penting pd pemilihan pengemas</vt:lpstr>
      <vt:lpstr>Plastic Sterilisation</vt:lpstr>
      <vt:lpstr>Method of sterilisation</vt:lpstr>
      <vt:lpstr>Autoclave</vt:lpstr>
      <vt:lpstr>gamma irradiation</vt:lpstr>
      <vt:lpstr>Gasious treathment</vt:lpstr>
      <vt:lpstr>Hidrogen peroxide</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wadah PLASTIK</dc:title>
  <dc:creator>Khoiron PC</dc:creator>
  <cp:lastModifiedBy>Khoiron PC</cp:lastModifiedBy>
  <cp:revision>2</cp:revision>
  <dcterms:created xsi:type="dcterms:W3CDTF">2016-03-22T03:11:37Z</dcterms:created>
  <dcterms:modified xsi:type="dcterms:W3CDTF">2016-03-23T04:31:52Z</dcterms:modified>
</cp:coreProperties>
</file>