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012310" y="647522"/>
            <a:ext cx="6377178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44059" y="647522"/>
            <a:ext cx="4313681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4500" y="2322067"/>
            <a:ext cx="13512800" cy="5661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07833" y="6678731"/>
            <a:ext cx="6580437" cy="5859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57900" y="7206995"/>
            <a:ext cx="5469636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18119" y="7908035"/>
            <a:ext cx="1536192" cy="7406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0807" y="7908035"/>
            <a:ext cx="760476" cy="7406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907780" y="7908035"/>
            <a:ext cx="856487" cy="7406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83478" y="6432244"/>
            <a:ext cx="65862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000" b="1" spc="-8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0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92036" y="7353096"/>
            <a:ext cx="4766310" cy="1249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Media</a:t>
            </a:r>
            <a:r>
              <a:rPr sz="4400" b="1" spc="-85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Transmisi</a:t>
            </a:r>
            <a:endParaRPr sz="4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3600" b="1" spc="-5" dirty="0">
                <a:latin typeface="Rockwell"/>
                <a:cs typeface="Rockwell"/>
              </a:rPr>
              <a:t>Part-4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500" y="2090165"/>
            <a:ext cx="14074775" cy="6397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800" dirty="0">
                <a:latin typeface="Rockwell"/>
                <a:cs typeface="Rockwell"/>
              </a:rPr>
              <a:t>Media transmisi gelombang </a:t>
            </a:r>
            <a:r>
              <a:rPr sz="3800" spc="-5" dirty="0">
                <a:latin typeface="Rockwell"/>
                <a:cs typeface="Rockwell"/>
              </a:rPr>
              <a:t>elektromagnetik </a:t>
            </a:r>
            <a:r>
              <a:rPr sz="3800" dirty="0">
                <a:latin typeface="Rockwell"/>
                <a:cs typeface="Rockwell"/>
              </a:rPr>
              <a:t>= </a:t>
            </a:r>
            <a:r>
              <a:rPr sz="3800" i="1" spc="-5" dirty="0">
                <a:latin typeface="Rockwell"/>
                <a:cs typeface="Rockwell"/>
              </a:rPr>
              <a:t>guided</a:t>
            </a:r>
            <a:r>
              <a:rPr sz="3800" i="1" spc="-100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dan</a:t>
            </a:r>
            <a:endParaRPr sz="38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5"/>
              </a:spcBef>
            </a:pPr>
            <a:r>
              <a:rPr sz="3800" i="1" dirty="0">
                <a:latin typeface="Rockwell"/>
                <a:cs typeface="Rockwell"/>
              </a:rPr>
              <a:t>unguided</a:t>
            </a:r>
            <a:endParaRPr sz="3800">
              <a:latin typeface="Rockwell"/>
              <a:cs typeface="Rockwell"/>
            </a:endParaRPr>
          </a:p>
          <a:p>
            <a:pPr marL="1498600" marR="688975" lvl="1" indent="-914400">
              <a:lnSpc>
                <a:spcPct val="100000"/>
              </a:lnSpc>
              <a:spcBef>
                <a:spcPts val="910"/>
              </a:spcBef>
              <a:buFont typeface="Rockwell"/>
              <a:buChar char="–"/>
              <a:tabLst>
                <a:tab pos="944244" algn="l"/>
              </a:tabLst>
            </a:pPr>
            <a:r>
              <a:rPr sz="3800" b="1" i="1" dirty="0">
                <a:latin typeface="Rockwell"/>
                <a:cs typeface="Rockwell"/>
              </a:rPr>
              <a:t>Guided</a:t>
            </a:r>
            <a:r>
              <a:rPr sz="3800" dirty="0">
                <a:latin typeface="Rockwell"/>
                <a:cs typeface="Rockwell"/>
              </a:rPr>
              <a:t>, dapat dipandu </a:t>
            </a:r>
            <a:r>
              <a:rPr sz="3800" spc="-5" dirty="0">
                <a:latin typeface="Rockwell"/>
                <a:cs typeface="Rockwell"/>
              </a:rPr>
              <a:t>secara </a:t>
            </a:r>
            <a:r>
              <a:rPr sz="3800" dirty="0">
                <a:latin typeface="Rockwell"/>
                <a:cs typeface="Rockwell"/>
              </a:rPr>
              <a:t>fisik, </a:t>
            </a:r>
            <a:r>
              <a:rPr sz="3800" spc="-5" dirty="0">
                <a:latin typeface="Rockwell"/>
                <a:cs typeface="Rockwell"/>
              </a:rPr>
              <a:t>menggunakan</a:t>
            </a:r>
            <a:r>
              <a:rPr sz="3800" spc="-13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jenis  </a:t>
            </a:r>
            <a:r>
              <a:rPr sz="3800" spc="-5" dirty="0">
                <a:latin typeface="Rockwell"/>
                <a:cs typeface="Rockwell"/>
              </a:rPr>
              <a:t>kabel</a:t>
            </a:r>
            <a:endParaRPr sz="3800">
              <a:latin typeface="Rockwell"/>
              <a:cs typeface="Rockwell"/>
            </a:endParaRPr>
          </a:p>
          <a:p>
            <a:pPr marL="943610" lvl="1" indent="-360045">
              <a:lnSpc>
                <a:spcPct val="100000"/>
              </a:lnSpc>
              <a:spcBef>
                <a:spcPts val="915"/>
              </a:spcBef>
              <a:buFont typeface="Rockwell"/>
              <a:buChar char="–"/>
              <a:tabLst>
                <a:tab pos="944244" algn="l"/>
              </a:tabLst>
            </a:pPr>
            <a:r>
              <a:rPr sz="3800" b="1" i="1" spc="-5" dirty="0">
                <a:latin typeface="Rockwell"/>
                <a:cs typeface="Rockwell"/>
              </a:rPr>
              <a:t>Unguided</a:t>
            </a:r>
            <a:r>
              <a:rPr sz="3800" spc="-5" dirty="0">
                <a:latin typeface="Rockwell"/>
                <a:cs typeface="Rockwell"/>
              </a:rPr>
              <a:t>, mentransmisikan melalui media </a:t>
            </a:r>
            <a:r>
              <a:rPr sz="3800" dirty="0">
                <a:latin typeface="Rockwell"/>
                <a:cs typeface="Rockwell"/>
              </a:rPr>
              <a:t>atmosfir /</a:t>
            </a:r>
            <a:r>
              <a:rPr sz="3800" spc="-20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radio</a:t>
            </a:r>
            <a:endParaRPr sz="3800">
              <a:latin typeface="Rockwell"/>
              <a:cs typeface="Rockwell"/>
            </a:endParaRPr>
          </a:p>
          <a:p>
            <a:pPr marL="440690" marR="1372235" indent="-428625">
              <a:lnSpc>
                <a:spcPct val="100000"/>
              </a:lnSpc>
              <a:spcBef>
                <a:spcPts val="915"/>
              </a:spcBef>
              <a:buChar char="•"/>
              <a:tabLst>
                <a:tab pos="440690" algn="l"/>
                <a:tab pos="441325" algn="l"/>
              </a:tabLst>
            </a:pPr>
            <a:r>
              <a:rPr sz="3800" dirty="0">
                <a:latin typeface="Rockwell"/>
                <a:cs typeface="Rockwell"/>
              </a:rPr>
              <a:t>Karakteristik </a:t>
            </a:r>
            <a:r>
              <a:rPr sz="3800" spc="-5" dirty="0">
                <a:latin typeface="Rockwell"/>
                <a:cs typeface="Rockwell"/>
              </a:rPr>
              <a:t>mutu </a:t>
            </a:r>
            <a:r>
              <a:rPr sz="3800" dirty="0">
                <a:latin typeface="Rockwell"/>
                <a:cs typeface="Rockwell"/>
              </a:rPr>
              <a:t>transmisi ditentukan oleh </a:t>
            </a:r>
            <a:r>
              <a:rPr sz="3800" spc="-5" dirty="0">
                <a:latin typeface="Rockwell"/>
                <a:cs typeface="Rockwell"/>
              </a:rPr>
              <a:t>media</a:t>
            </a:r>
            <a:r>
              <a:rPr sz="3800" spc="-17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dan  </a:t>
            </a:r>
            <a:r>
              <a:rPr sz="3800" spc="-5" dirty="0">
                <a:latin typeface="Rockwell"/>
                <a:cs typeface="Rockwell"/>
              </a:rPr>
              <a:t>karakteristik</a:t>
            </a:r>
            <a:r>
              <a:rPr sz="3800" spc="-65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sinyal</a:t>
            </a:r>
            <a:endParaRPr sz="3800">
              <a:latin typeface="Rockwell"/>
              <a:cs typeface="Rockwell"/>
            </a:endParaRPr>
          </a:p>
          <a:p>
            <a:pPr marL="939165" marR="1473835" lvl="1" indent="-355600">
              <a:lnSpc>
                <a:spcPct val="100000"/>
              </a:lnSpc>
              <a:spcBef>
                <a:spcPts val="910"/>
              </a:spcBef>
              <a:buFont typeface="Rockwell"/>
              <a:buChar char="–"/>
              <a:tabLst>
                <a:tab pos="944244" algn="l"/>
              </a:tabLst>
            </a:pPr>
            <a:r>
              <a:rPr sz="3800" b="1" i="1" dirty="0">
                <a:latin typeface="Rockwell"/>
                <a:cs typeface="Rockwell"/>
              </a:rPr>
              <a:t>Guided</a:t>
            </a:r>
            <a:r>
              <a:rPr sz="3800" dirty="0">
                <a:latin typeface="Rockwell"/>
                <a:cs typeface="Rockwell"/>
              </a:rPr>
              <a:t>, </a:t>
            </a:r>
            <a:r>
              <a:rPr sz="3800" spc="-5" dirty="0">
                <a:latin typeface="Rockwell"/>
                <a:cs typeface="Rockwell"/>
              </a:rPr>
              <a:t>media </a:t>
            </a:r>
            <a:r>
              <a:rPr sz="3800" dirty="0">
                <a:latin typeface="Rockwell"/>
                <a:cs typeface="Rockwell"/>
              </a:rPr>
              <a:t>itu sendiri yang menentukan</a:t>
            </a:r>
            <a:r>
              <a:rPr sz="3800" spc="-140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batasan  transmisi</a:t>
            </a:r>
            <a:endParaRPr sz="3800">
              <a:latin typeface="Rockwell"/>
              <a:cs typeface="Rockwell"/>
            </a:endParaRPr>
          </a:p>
          <a:p>
            <a:pPr marL="943610" lvl="1" indent="-360045">
              <a:lnSpc>
                <a:spcPct val="100000"/>
              </a:lnSpc>
              <a:spcBef>
                <a:spcPts val="915"/>
              </a:spcBef>
              <a:buFont typeface="Rockwell"/>
              <a:buChar char="–"/>
              <a:tabLst>
                <a:tab pos="944244" algn="l"/>
              </a:tabLst>
            </a:pPr>
            <a:r>
              <a:rPr sz="3800" b="1" i="1" spc="-5" dirty="0">
                <a:latin typeface="Rockwell"/>
                <a:cs typeface="Rockwell"/>
              </a:rPr>
              <a:t>Unguided</a:t>
            </a:r>
            <a:r>
              <a:rPr sz="3800" spc="-5" dirty="0">
                <a:latin typeface="Rockwell"/>
                <a:cs typeface="Rockwell"/>
              </a:rPr>
              <a:t>, </a:t>
            </a:r>
            <a:r>
              <a:rPr sz="3800" dirty="0">
                <a:latin typeface="Rockwell"/>
                <a:cs typeface="Rockwell"/>
              </a:rPr>
              <a:t>ditentukan </a:t>
            </a:r>
            <a:r>
              <a:rPr sz="3800" spc="-5" dirty="0">
                <a:latin typeface="Rockwell"/>
                <a:cs typeface="Rockwell"/>
              </a:rPr>
              <a:t>oleh kualitas sinyal </a:t>
            </a:r>
            <a:r>
              <a:rPr sz="3800" dirty="0">
                <a:latin typeface="Rockwell"/>
                <a:cs typeface="Rockwell"/>
              </a:rPr>
              <a:t>antena</a:t>
            </a:r>
            <a:r>
              <a:rPr sz="3800" spc="-60" dirty="0">
                <a:latin typeface="Rockwell"/>
                <a:cs typeface="Rockwell"/>
              </a:rPr>
              <a:t> </a:t>
            </a:r>
            <a:r>
              <a:rPr sz="3800" dirty="0">
                <a:latin typeface="Rockwell"/>
                <a:cs typeface="Rockwell"/>
              </a:rPr>
              <a:t>transmisi</a:t>
            </a:r>
            <a:endParaRPr sz="3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074925"/>
            <a:ext cx="6363970" cy="3977004"/>
          </a:xfrm>
          <a:prstGeom prst="rect">
            <a:avLst/>
          </a:prstGeom>
        </p:spPr>
        <p:txBody>
          <a:bodyPr vert="horz" wrap="square" lIns="0" tIns="177165" rIns="0" bIns="0" rtlCol="0">
            <a:spAutoFit/>
          </a:bodyPr>
          <a:lstStyle/>
          <a:p>
            <a:pPr marL="426720" indent="-414655">
              <a:lnSpc>
                <a:spcPct val="100000"/>
              </a:lnSpc>
              <a:spcBef>
                <a:spcPts val="1395"/>
              </a:spcBef>
              <a:buChar char="•"/>
              <a:tabLst>
                <a:tab pos="426720" algn="l"/>
                <a:tab pos="427355" algn="l"/>
              </a:tabLst>
            </a:pPr>
            <a:r>
              <a:rPr sz="5400" spc="-5" dirty="0">
                <a:latin typeface="Rockwell"/>
                <a:cs typeface="Rockwell"/>
              </a:rPr>
              <a:t>Bandwidth</a:t>
            </a:r>
            <a:endParaRPr sz="5400">
              <a:latin typeface="Rockwell"/>
              <a:cs typeface="Rockwell"/>
            </a:endParaRPr>
          </a:p>
          <a:p>
            <a:pPr marL="426720" indent="-414655">
              <a:lnSpc>
                <a:spcPct val="100000"/>
              </a:lnSpc>
              <a:spcBef>
                <a:spcPts val="1300"/>
              </a:spcBef>
              <a:buChar char="•"/>
              <a:tabLst>
                <a:tab pos="426720" algn="l"/>
                <a:tab pos="427355" algn="l"/>
              </a:tabLst>
            </a:pPr>
            <a:r>
              <a:rPr sz="5400" dirty="0">
                <a:latin typeface="Rockwell"/>
                <a:cs typeface="Rockwell"/>
              </a:rPr>
              <a:t>Ganguan</a:t>
            </a:r>
            <a:r>
              <a:rPr sz="5400" spc="-11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transmisi</a:t>
            </a:r>
            <a:endParaRPr sz="5400">
              <a:latin typeface="Rockwell"/>
              <a:cs typeface="Rockwell"/>
            </a:endParaRPr>
          </a:p>
          <a:p>
            <a:pPr marL="426720" indent="-414655">
              <a:lnSpc>
                <a:spcPct val="100000"/>
              </a:lnSpc>
              <a:spcBef>
                <a:spcPts val="1295"/>
              </a:spcBef>
              <a:buChar char="•"/>
              <a:tabLst>
                <a:tab pos="426720" algn="l"/>
                <a:tab pos="427355" algn="l"/>
              </a:tabLst>
            </a:pPr>
            <a:r>
              <a:rPr sz="5400" dirty="0">
                <a:latin typeface="Rockwell"/>
                <a:cs typeface="Rockwell"/>
              </a:rPr>
              <a:t>Interferensi</a:t>
            </a:r>
            <a:endParaRPr sz="5400">
              <a:latin typeface="Rockwell"/>
              <a:cs typeface="Rockwell"/>
            </a:endParaRPr>
          </a:p>
          <a:p>
            <a:pPr marL="426720" indent="-414655">
              <a:lnSpc>
                <a:spcPct val="100000"/>
              </a:lnSpc>
              <a:spcBef>
                <a:spcPts val="1300"/>
              </a:spcBef>
              <a:buChar char="•"/>
              <a:tabLst>
                <a:tab pos="427355" algn="l"/>
              </a:tabLst>
            </a:pPr>
            <a:r>
              <a:rPr sz="5400" spc="-5" dirty="0">
                <a:latin typeface="Rockwell"/>
                <a:cs typeface="Rockwell"/>
              </a:rPr>
              <a:t>Jumlah</a:t>
            </a:r>
            <a:r>
              <a:rPr sz="5400" spc="-15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receiver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44466" y="647522"/>
            <a:ext cx="59143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Faktor Rate</a:t>
            </a:r>
            <a:r>
              <a:rPr spc="-100" dirty="0"/>
              <a:t> </a:t>
            </a:r>
            <a:r>
              <a:rPr spc="-5" dirty="0"/>
              <a:t>Data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85897"/>
            <a:ext cx="14401800" cy="70148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57957" y="647522"/>
            <a:ext cx="94907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Spectrum</a:t>
            </a:r>
            <a:r>
              <a:rPr spc="-55" dirty="0"/>
              <a:t> </a:t>
            </a:r>
            <a:r>
              <a:rPr dirty="0"/>
              <a:t>Elektromagnetik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"/>
            <a:ext cx="14401800" cy="88647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57514"/>
            <a:ext cx="8225790" cy="2988945"/>
          </a:xfrm>
          <a:prstGeom prst="rect">
            <a:avLst/>
          </a:prstGeom>
        </p:spPr>
        <p:txBody>
          <a:bodyPr vert="horz" wrap="square" lIns="0" tIns="17716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395"/>
              </a:spcBef>
              <a:buChar char="•"/>
              <a:tabLst>
                <a:tab pos="441325" algn="l"/>
              </a:tabLst>
            </a:pPr>
            <a:r>
              <a:rPr sz="5400" spc="-5" dirty="0">
                <a:latin typeface="Rockwell"/>
                <a:cs typeface="Rockwell"/>
              </a:rPr>
              <a:t>Twisted Pair </a:t>
            </a:r>
            <a:r>
              <a:rPr sz="5400" dirty="0">
                <a:latin typeface="Rockwell"/>
                <a:cs typeface="Rockwell"/>
              </a:rPr>
              <a:t>(UTP &amp;</a:t>
            </a:r>
            <a:r>
              <a:rPr sz="5400" spc="-8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STP)</a:t>
            </a:r>
            <a:endParaRPr sz="5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300"/>
              </a:spcBef>
              <a:buChar char="•"/>
              <a:tabLst>
                <a:tab pos="441325" algn="l"/>
                <a:tab pos="2440940" algn="l"/>
              </a:tabLst>
            </a:pPr>
            <a:r>
              <a:rPr sz="5400" dirty="0">
                <a:latin typeface="Rockwell"/>
                <a:cs typeface="Rockwell"/>
              </a:rPr>
              <a:t>Kabel	Coaxial</a:t>
            </a:r>
            <a:endParaRPr sz="5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295"/>
              </a:spcBef>
              <a:buChar char="•"/>
              <a:tabLst>
                <a:tab pos="441325" algn="l"/>
              </a:tabLst>
            </a:pPr>
            <a:r>
              <a:rPr sz="5400" dirty="0">
                <a:latin typeface="Rockwell"/>
                <a:cs typeface="Rockwell"/>
              </a:rPr>
              <a:t>Fiber</a:t>
            </a:r>
            <a:r>
              <a:rPr sz="5400" spc="-3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Optic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87142" y="647522"/>
            <a:ext cx="88265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Guided </a:t>
            </a:r>
            <a:r>
              <a:rPr dirty="0"/>
              <a:t>Media</a:t>
            </a:r>
            <a:r>
              <a:rPr spc="-45" dirty="0"/>
              <a:t> </a:t>
            </a:r>
            <a:r>
              <a:rPr spc="-5" dirty="0"/>
              <a:t>Transmisi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0456" y="2283029"/>
            <a:ext cx="13860887" cy="66477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871217" y="647522"/>
            <a:ext cx="1066546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Unshielded Twisted Pair</a:t>
            </a:r>
            <a:r>
              <a:rPr spc="-95" dirty="0"/>
              <a:t> </a:t>
            </a:r>
            <a:r>
              <a:rPr dirty="0"/>
              <a:t>(UTP)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391" y="245069"/>
            <a:ext cx="14346408" cy="87556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277100" cy="45004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200900" y="0"/>
            <a:ext cx="7200899" cy="45004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424423"/>
            <a:ext cx="7200900" cy="45763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52258" y="4500498"/>
            <a:ext cx="7249414" cy="450024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24700" y="4500625"/>
            <a:ext cx="7277099" cy="45001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7200899" cy="45004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24700" y="0"/>
            <a:ext cx="7277099" cy="45004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424422"/>
            <a:ext cx="7221346" cy="45763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33798" y="647522"/>
            <a:ext cx="594106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Keunggulan</a:t>
            </a:r>
            <a:r>
              <a:rPr spc="-95" dirty="0"/>
              <a:t> </a:t>
            </a:r>
            <a:r>
              <a:rPr dirty="0"/>
              <a:t>UTP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25217"/>
            <a:ext cx="12607290" cy="4854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0365" marR="5080" indent="-380365">
              <a:lnSpc>
                <a:spcPct val="100000"/>
              </a:lnSpc>
              <a:spcBef>
                <a:spcPts val="100"/>
              </a:spcBef>
              <a:buChar char="•"/>
              <a:tabLst>
                <a:tab pos="380365" algn="l"/>
                <a:tab pos="381000" algn="l"/>
                <a:tab pos="4803775" algn="l"/>
                <a:tab pos="9891395" algn="l"/>
                <a:tab pos="9977755" algn="l"/>
              </a:tabLst>
            </a:pPr>
            <a:r>
              <a:rPr sz="4800" spc="-5" dirty="0">
                <a:latin typeface="Rockwell"/>
                <a:cs typeface="Rockwell"/>
              </a:rPr>
              <a:t>Sangat </a:t>
            </a:r>
            <a:r>
              <a:rPr sz="4800" dirty="0">
                <a:latin typeface="Rockwell"/>
                <a:cs typeface="Rockwell"/>
              </a:rPr>
              <a:t>populer	</a:t>
            </a:r>
            <a:r>
              <a:rPr sz="4800" spc="-5" dirty="0">
                <a:latin typeface="Rockwell"/>
                <a:cs typeface="Rockwell"/>
              </a:rPr>
              <a:t>karena kecil</a:t>
            </a:r>
            <a:r>
              <a:rPr sz="4800" dirty="0">
                <a:latin typeface="Rockwell"/>
                <a:cs typeface="Rockwell"/>
              </a:rPr>
              <a:t> (0,43		cm),  </a:t>
            </a:r>
            <a:r>
              <a:rPr sz="4800" spc="-5" dirty="0">
                <a:latin typeface="Rockwell"/>
                <a:cs typeface="Rockwell"/>
              </a:rPr>
              <a:t>murah</a:t>
            </a:r>
            <a:r>
              <a:rPr sz="4800" dirty="0">
                <a:latin typeface="Rockwell"/>
                <a:cs typeface="Rockwell"/>
              </a:rPr>
              <a:t>,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muda</a:t>
            </a:r>
            <a:r>
              <a:rPr sz="4800" dirty="0">
                <a:latin typeface="Rockwell"/>
                <a:cs typeface="Rockwell"/>
              </a:rPr>
              <a:t>h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dipa</a:t>
            </a:r>
            <a:r>
              <a:rPr sz="4800" spc="-15" dirty="0">
                <a:latin typeface="Rockwell"/>
                <a:cs typeface="Rockwell"/>
              </a:rPr>
              <a:t>s</a:t>
            </a:r>
            <a:r>
              <a:rPr sz="4800" dirty="0">
                <a:latin typeface="Rockwell"/>
                <a:cs typeface="Rockwell"/>
              </a:rPr>
              <a:t>ang, </a:t>
            </a:r>
            <a:r>
              <a:rPr sz="4800" spc="-5" dirty="0">
                <a:latin typeface="Rockwell"/>
                <a:cs typeface="Rockwell"/>
              </a:rPr>
              <a:t>suppor</a:t>
            </a:r>
            <a:r>
              <a:rPr sz="4800" dirty="0">
                <a:latin typeface="Rockwell"/>
                <a:cs typeface="Rockwell"/>
              </a:rPr>
              <a:t>t	arsitektur  jaringan</a:t>
            </a:r>
            <a:endParaRPr sz="4800">
              <a:latin typeface="Rockwell"/>
              <a:cs typeface="Rockwell"/>
            </a:endParaRPr>
          </a:p>
          <a:p>
            <a:pPr marL="381000" indent="-368935">
              <a:lnSpc>
                <a:spcPct val="100000"/>
              </a:lnSpc>
              <a:spcBef>
                <a:spcPts val="1155"/>
              </a:spcBef>
              <a:buChar char="•"/>
              <a:tabLst>
                <a:tab pos="381635" algn="l"/>
              </a:tabLst>
            </a:pPr>
            <a:r>
              <a:rPr sz="4800" spc="-5" dirty="0">
                <a:latin typeface="Rockwell"/>
                <a:cs typeface="Rockwell"/>
              </a:rPr>
              <a:t>Rentan terhadap efek interferensi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elektris</a:t>
            </a:r>
            <a:endParaRPr sz="4800">
              <a:latin typeface="Rockwell"/>
              <a:cs typeface="Rockwell"/>
            </a:endParaRPr>
          </a:p>
          <a:p>
            <a:pPr marL="380365" indent="-368300">
              <a:lnSpc>
                <a:spcPct val="100000"/>
              </a:lnSpc>
              <a:spcBef>
                <a:spcPts val="1150"/>
              </a:spcBef>
              <a:buChar char="•"/>
              <a:tabLst>
                <a:tab pos="380365" algn="l"/>
                <a:tab pos="381000" algn="l"/>
                <a:tab pos="4047490" algn="l"/>
                <a:tab pos="6463030" algn="l"/>
              </a:tabLst>
            </a:pPr>
            <a:r>
              <a:rPr sz="4800" spc="-5" dirty="0">
                <a:latin typeface="Rockwell"/>
                <a:cs typeface="Rockwell"/>
              </a:rPr>
              <a:t>Kecepatan </a:t>
            </a:r>
            <a:r>
              <a:rPr sz="4800" dirty="0">
                <a:latin typeface="Rockwell"/>
                <a:cs typeface="Rockwell"/>
              </a:rPr>
              <a:t>=	10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– 100	Mbps</a:t>
            </a:r>
            <a:endParaRPr sz="4800">
              <a:latin typeface="Rockwell"/>
              <a:cs typeface="Rockwell"/>
            </a:endParaRPr>
          </a:p>
          <a:p>
            <a:pPr marL="381000" indent="-368935">
              <a:lnSpc>
                <a:spcPct val="100000"/>
              </a:lnSpc>
              <a:spcBef>
                <a:spcPts val="1155"/>
              </a:spcBef>
              <a:buChar char="•"/>
              <a:tabLst>
                <a:tab pos="381635" algn="l"/>
              </a:tabLst>
            </a:pPr>
            <a:r>
              <a:rPr sz="4800" spc="-5" dirty="0">
                <a:latin typeface="Rockwell"/>
                <a:cs typeface="Rockwell"/>
              </a:rPr>
              <a:t>Jarak </a:t>
            </a:r>
            <a:r>
              <a:rPr sz="4800" dirty="0">
                <a:latin typeface="Rockwell"/>
                <a:cs typeface="Rockwell"/>
              </a:rPr>
              <a:t>= 100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m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54070" y="647522"/>
            <a:ext cx="76974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Shield </a:t>
            </a:r>
            <a:r>
              <a:rPr spc="-5" dirty="0"/>
              <a:t>Twist </a:t>
            </a:r>
            <a:r>
              <a:rPr dirty="0"/>
              <a:t>Pair</a:t>
            </a:r>
            <a:r>
              <a:rPr spc="-75" dirty="0"/>
              <a:t> </a:t>
            </a:r>
            <a:r>
              <a:rPr dirty="0"/>
              <a:t>(STP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757423"/>
            <a:ext cx="14401800" cy="72433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4586"/>
            <a:ext cx="14401799" cy="85450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546330" cy="525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9339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Mengkombinasikan </a:t>
            </a:r>
            <a:r>
              <a:rPr sz="4400" dirty="0">
                <a:latin typeface="Rockwell"/>
                <a:cs typeface="Rockwell"/>
              </a:rPr>
              <a:t>teknik perlindungan dan  antisipasi tekukan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kabel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Hampir </a:t>
            </a:r>
            <a:r>
              <a:rPr sz="4400" dirty="0">
                <a:latin typeface="Rockwell"/>
                <a:cs typeface="Rockwell"/>
              </a:rPr>
              <a:t>=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UTP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Lapisan pelindung perlu di ground </a:t>
            </a:r>
            <a:r>
              <a:rPr sz="4400" spc="-5" dirty="0">
                <a:latin typeface="Rockwell"/>
                <a:cs typeface="Rockwell"/>
              </a:rPr>
              <a:t>pada setiap  </a:t>
            </a:r>
            <a:r>
              <a:rPr sz="4400" dirty="0">
                <a:latin typeface="Rockwell"/>
                <a:cs typeface="Rockwell"/>
              </a:rPr>
              <a:t>ujungnya</a:t>
            </a:r>
            <a:endParaRPr sz="4400">
              <a:latin typeface="Rockwell"/>
              <a:cs typeface="Rockwell"/>
            </a:endParaRPr>
          </a:p>
          <a:p>
            <a:pPr marL="579120" indent="-567055">
              <a:lnSpc>
                <a:spcPct val="100000"/>
              </a:lnSpc>
              <a:spcBef>
                <a:spcPts val="1055"/>
              </a:spcBef>
              <a:buChar char="•"/>
              <a:tabLst>
                <a:tab pos="579120" algn="l"/>
                <a:tab pos="579755" algn="l"/>
              </a:tabLst>
            </a:pPr>
            <a:r>
              <a:rPr sz="4400" spc="-5" dirty="0">
                <a:latin typeface="Rockwell"/>
                <a:cs typeface="Rockwell"/>
              </a:rPr>
              <a:t>Kecepatan </a:t>
            </a:r>
            <a:r>
              <a:rPr sz="4400" dirty="0">
                <a:latin typeface="Rockwell"/>
                <a:cs typeface="Rockwell"/>
              </a:rPr>
              <a:t>= 10 – 100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Mbps</a:t>
            </a:r>
            <a:endParaRPr sz="4400">
              <a:latin typeface="Rockwell"/>
              <a:cs typeface="Rockwell"/>
            </a:endParaRPr>
          </a:p>
          <a:p>
            <a:pPr marL="579120" indent="-567055">
              <a:lnSpc>
                <a:spcPct val="100000"/>
              </a:lnSpc>
              <a:spcBef>
                <a:spcPts val="1060"/>
              </a:spcBef>
              <a:buChar char="•"/>
              <a:tabLst>
                <a:tab pos="579120" algn="l"/>
                <a:tab pos="579755" algn="l"/>
              </a:tabLst>
            </a:pPr>
            <a:r>
              <a:rPr sz="4400" dirty="0">
                <a:latin typeface="Rockwell"/>
                <a:cs typeface="Rockwell"/>
              </a:rPr>
              <a:t>Jarak = 100</a:t>
            </a:r>
            <a:r>
              <a:rPr sz="4400" spc="-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42915" y="647522"/>
            <a:ext cx="33172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Ciri</a:t>
            </a:r>
            <a:r>
              <a:rPr spc="-75" dirty="0"/>
              <a:t> </a:t>
            </a:r>
            <a:r>
              <a:rPr spc="-5" dirty="0"/>
              <a:t>STP?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4800"/>
            <a:ext cx="12175490" cy="5666105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Coaxial</a:t>
            </a:r>
            <a:r>
              <a:rPr sz="4800" spc="-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Cable</a:t>
            </a:r>
            <a:endParaRPr sz="4800">
              <a:latin typeface="Rockwell"/>
              <a:cs typeface="Rockwell"/>
            </a:endParaRPr>
          </a:p>
          <a:p>
            <a:pPr marL="939165" marR="298450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Digunakan </a:t>
            </a:r>
            <a:r>
              <a:rPr sz="4000" spc="-10" dirty="0">
                <a:latin typeface="Rockwell"/>
                <a:cs typeface="Rockwell"/>
              </a:rPr>
              <a:t>untuk </a:t>
            </a:r>
            <a:r>
              <a:rPr sz="4000" spc="-5" dirty="0">
                <a:latin typeface="Rockwell"/>
                <a:cs typeface="Rockwell"/>
              </a:rPr>
              <a:t>distribusi cable </a:t>
            </a:r>
            <a:r>
              <a:rPr sz="4000" spc="-10" dirty="0">
                <a:latin typeface="Rockwell"/>
                <a:cs typeface="Rockwell"/>
              </a:rPr>
              <a:t>TV, </a:t>
            </a:r>
            <a:r>
              <a:rPr sz="4000" spc="-5" dirty="0">
                <a:latin typeface="Rockwell"/>
                <a:cs typeface="Rockwell"/>
              </a:rPr>
              <a:t>transmisi  telpon jarak jauh,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15" dirty="0">
                <a:latin typeface="Rockwell"/>
                <a:cs typeface="Rockwell"/>
              </a:rPr>
              <a:t>LAN</a:t>
            </a:r>
            <a:endParaRPr sz="40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Menggunakan FDM (frequency Division  Multiflexing) yg mampu </a:t>
            </a:r>
            <a:r>
              <a:rPr sz="4000" spc="-10" dirty="0">
                <a:latin typeface="Rockwell"/>
                <a:cs typeface="Rockwell"/>
              </a:rPr>
              <a:t>memuat 10.000 </a:t>
            </a:r>
            <a:r>
              <a:rPr sz="4000" spc="-5" dirty="0">
                <a:latin typeface="Rockwell"/>
                <a:cs typeface="Rockwell"/>
              </a:rPr>
              <a:t>channel  </a:t>
            </a:r>
            <a:r>
              <a:rPr sz="4000" spc="-10" dirty="0">
                <a:latin typeface="Rockwell"/>
                <a:cs typeface="Rockwell"/>
              </a:rPr>
              <a:t>secara </a:t>
            </a:r>
            <a:r>
              <a:rPr sz="4000" spc="-5" dirty="0">
                <a:latin typeface="Rockwell"/>
                <a:cs typeface="Rockwell"/>
              </a:rPr>
              <a:t>serentak</a:t>
            </a:r>
            <a:endParaRPr sz="4000">
              <a:latin typeface="Rockwell"/>
              <a:cs typeface="Rockwell"/>
            </a:endParaRPr>
          </a:p>
          <a:p>
            <a:pPr marL="963294" lvl="1" indent="-379730">
              <a:lnSpc>
                <a:spcPct val="100000"/>
              </a:lnSpc>
              <a:spcBef>
                <a:spcPts val="965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Mempunyai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pelindung</a:t>
            </a:r>
            <a:endParaRPr sz="4000">
              <a:latin typeface="Rockwell"/>
              <a:cs typeface="Rockwell"/>
            </a:endParaRPr>
          </a:p>
          <a:p>
            <a:pPr marL="963294" lvl="1" indent="-379730">
              <a:lnSpc>
                <a:spcPct val="100000"/>
              </a:lnSpc>
              <a:spcBef>
                <a:spcPts val="960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Gangguan : atenuasi, derau</a:t>
            </a:r>
            <a:r>
              <a:rPr sz="4000" spc="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suhu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713859" y="647522"/>
            <a:ext cx="49784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Coaxial</a:t>
            </a:r>
            <a:r>
              <a:rPr spc="-85" dirty="0"/>
              <a:t> </a:t>
            </a:r>
            <a:r>
              <a:rPr dirty="0"/>
              <a:t>Cable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642" y="300795"/>
            <a:ext cx="14374157" cy="85842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401800" cy="90007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401800" cy="90007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95342" y="647522"/>
            <a:ext cx="56172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Ciri Coax</a:t>
            </a:r>
            <a:r>
              <a:rPr spc="-80" dirty="0"/>
              <a:t> </a:t>
            </a:r>
            <a:r>
              <a:rPr dirty="0"/>
              <a:t>Cable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2452" y="2125217"/>
            <a:ext cx="12743180" cy="512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Coax : terdiri atas </a:t>
            </a:r>
            <a:r>
              <a:rPr sz="4400" spc="-5" dirty="0">
                <a:latin typeface="Rockwell"/>
                <a:cs typeface="Rockwell"/>
              </a:rPr>
              <a:t>konduktor slinder melingkar,  </a:t>
            </a:r>
            <a:r>
              <a:rPr sz="4400" dirty="0">
                <a:latin typeface="Rockwell"/>
                <a:cs typeface="Rockwell"/>
              </a:rPr>
              <a:t>yang </a:t>
            </a:r>
            <a:r>
              <a:rPr sz="4400" spc="-5" dirty="0">
                <a:latin typeface="Rockwell"/>
                <a:cs typeface="Rockwell"/>
              </a:rPr>
              <a:t>melilingi sebuah kabel </a:t>
            </a:r>
            <a:r>
              <a:rPr sz="4400" dirty="0">
                <a:latin typeface="Rockwell"/>
                <a:cs typeface="Rockwell"/>
              </a:rPr>
              <a:t>tembaga inti yang  </a:t>
            </a:r>
            <a:r>
              <a:rPr sz="4400" spc="-5" dirty="0">
                <a:latin typeface="Rockwell"/>
                <a:cs typeface="Rockwell"/>
              </a:rPr>
              <a:t>konduktif</a:t>
            </a:r>
            <a:endParaRPr sz="4400">
              <a:latin typeface="Rockwell"/>
              <a:cs typeface="Rockwell"/>
            </a:endParaRPr>
          </a:p>
          <a:p>
            <a:pPr marL="440690" marR="2525395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Keunggulannya jarak yang </a:t>
            </a:r>
            <a:r>
              <a:rPr sz="4400" spc="-5" dirty="0">
                <a:latin typeface="Rockwell"/>
                <a:cs typeface="Rockwell"/>
              </a:rPr>
              <a:t>lebih</a:t>
            </a:r>
            <a:r>
              <a:rPr sz="4400" spc="-7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jauh,  dibanding STP </a:t>
            </a:r>
            <a:r>
              <a:rPr sz="4400" spc="-5" dirty="0">
                <a:latin typeface="Rockwell"/>
                <a:cs typeface="Rockwell"/>
              </a:rPr>
              <a:t>dan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UTP</a:t>
            </a:r>
            <a:endParaRPr sz="4400">
              <a:latin typeface="Rockwell"/>
              <a:cs typeface="Rockwell"/>
            </a:endParaRPr>
          </a:p>
          <a:p>
            <a:pPr marL="579120" indent="-567055">
              <a:lnSpc>
                <a:spcPct val="100000"/>
              </a:lnSpc>
              <a:spcBef>
                <a:spcPts val="1060"/>
              </a:spcBef>
              <a:buChar char="•"/>
              <a:tabLst>
                <a:tab pos="579120" algn="l"/>
                <a:tab pos="579755" algn="l"/>
              </a:tabLst>
            </a:pPr>
            <a:r>
              <a:rPr sz="4400" dirty="0">
                <a:latin typeface="Rockwell"/>
                <a:cs typeface="Rockwell"/>
              </a:rPr>
              <a:t>Kecepatan : 10 -100</a:t>
            </a:r>
            <a:r>
              <a:rPr sz="4400" spc="-1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Mbps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Jarak : 500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m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4800"/>
            <a:ext cx="12384405" cy="6275705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Fiber Optic</a:t>
            </a:r>
            <a:r>
              <a:rPr sz="4800" spc="-3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(FO)</a:t>
            </a:r>
            <a:endParaRPr sz="4800">
              <a:latin typeface="Rockwell"/>
              <a:cs typeface="Rockwell"/>
            </a:endParaRPr>
          </a:p>
          <a:p>
            <a:pPr marL="939165" marR="5080" lvl="1" indent="-355600" algn="just">
              <a:lnSpc>
                <a:spcPct val="100000"/>
              </a:lnSpc>
              <a:spcBef>
                <a:spcPts val="980"/>
              </a:spcBef>
              <a:buChar char="–"/>
              <a:tabLst>
                <a:tab pos="963930" algn="l"/>
              </a:tabLst>
            </a:pPr>
            <a:r>
              <a:rPr sz="4000" spc="-10" dirty="0">
                <a:latin typeface="Rockwell"/>
                <a:cs typeface="Rockwell"/>
              </a:rPr>
              <a:t>Terbuat </a:t>
            </a:r>
            <a:r>
              <a:rPr sz="4000" spc="-5" dirty="0">
                <a:latin typeface="Rockwell"/>
                <a:cs typeface="Rockwell"/>
              </a:rPr>
              <a:t>dari jenis </a:t>
            </a:r>
            <a:r>
              <a:rPr sz="4000" spc="-10" dirty="0">
                <a:latin typeface="Rockwell"/>
                <a:cs typeface="Rockwell"/>
              </a:rPr>
              <a:t>kaca </a:t>
            </a:r>
            <a:r>
              <a:rPr sz="4000" spc="-5" dirty="0">
                <a:latin typeface="Rockwell"/>
                <a:cs typeface="Rockwell"/>
              </a:rPr>
              <a:t>&amp; plastik (ultrapure fused  silica)</a:t>
            </a:r>
            <a:endParaRPr sz="4000">
              <a:latin typeface="Rockwell"/>
              <a:cs typeface="Rockwell"/>
            </a:endParaRPr>
          </a:p>
          <a:p>
            <a:pPr marL="963294" lvl="1" indent="-379730" algn="just">
              <a:lnSpc>
                <a:spcPct val="100000"/>
              </a:lnSpc>
              <a:spcBef>
                <a:spcPts val="960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Mempunyai kapasitas yg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besar</a:t>
            </a:r>
            <a:endParaRPr sz="4000">
              <a:latin typeface="Rockwell"/>
              <a:cs typeface="Rockwell"/>
            </a:endParaRPr>
          </a:p>
          <a:p>
            <a:pPr marL="939165" marR="843915" lvl="1" indent="-355600" algn="just">
              <a:lnSpc>
                <a:spcPct val="100000"/>
              </a:lnSpc>
              <a:spcBef>
                <a:spcPts val="960"/>
              </a:spcBef>
              <a:buChar char="–"/>
              <a:tabLst>
                <a:tab pos="963930" algn="l"/>
              </a:tabLst>
            </a:pPr>
            <a:r>
              <a:rPr sz="4000" spc="-10" dirty="0">
                <a:latin typeface="Rockwell"/>
                <a:cs typeface="Rockwell"/>
              </a:rPr>
              <a:t>Atenuasi </a:t>
            </a:r>
            <a:r>
              <a:rPr sz="4000" spc="-5" dirty="0">
                <a:latin typeface="Rockwell"/>
                <a:cs typeface="Rockwell"/>
              </a:rPr>
              <a:t>rendah, isolasi </a:t>
            </a:r>
            <a:r>
              <a:rPr sz="4000" spc="-10" dirty="0">
                <a:latin typeface="Rockwell"/>
                <a:cs typeface="Rockwell"/>
              </a:rPr>
              <a:t>elektromagnetik </a:t>
            </a:r>
            <a:r>
              <a:rPr sz="4000" spc="-5" dirty="0">
                <a:latin typeface="Rockwell"/>
                <a:cs typeface="Rockwell"/>
              </a:rPr>
              <a:t>dan  jarak repeater yg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jauh</a:t>
            </a:r>
            <a:endParaRPr sz="4000">
              <a:latin typeface="Rockwell"/>
              <a:cs typeface="Rockwell"/>
            </a:endParaRPr>
          </a:p>
          <a:p>
            <a:pPr marL="939165" marR="945515" lvl="1" indent="-355600" algn="just">
              <a:lnSpc>
                <a:spcPct val="100000"/>
              </a:lnSpc>
              <a:spcBef>
                <a:spcPts val="965"/>
              </a:spcBef>
              <a:buChar char="–"/>
              <a:tabLst>
                <a:tab pos="963930" algn="l"/>
              </a:tabLst>
            </a:pPr>
            <a:r>
              <a:rPr sz="4000" spc="-5" dirty="0">
                <a:latin typeface="Rockwell"/>
                <a:cs typeface="Rockwell"/>
              </a:rPr>
              <a:t>Mentransmisikan </a:t>
            </a:r>
            <a:r>
              <a:rPr sz="4000" dirty="0">
                <a:latin typeface="Rockwell"/>
                <a:cs typeface="Rockwell"/>
              </a:rPr>
              <a:t>sinar </a:t>
            </a:r>
            <a:r>
              <a:rPr sz="4000" spc="-5" dirty="0">
                <a:latin typeface="Rockwell"/>
                <a:cs typeface="Rockwell"/>
              </a:rPr>
              <a:t>cahaya yang ditandai  </a:t>
            </a:r>
            <a:r>
              <a:rPr sz="4000" spc="-10" dirty="0">
                <a:latin typeface="Rockwell"/>
                <a:cs typeface="Rockwell"/>
              </a:rPr>
              <a:t>sebuah sinyal </a:t>
            </a:r>
            <a:r>
              <a:rPr sz="4000" spc="-5" dirty="0">
                <a:latin typeface="Rockwell"/>
                <a:cs typeface="Rockwell"/>
              </a:rPr>
              <a:t>dengan </a:t>
            </a:r>
            <a:r>
              <a:rPr sz="4000" spc="-10" dirty="0">
                <a:latin typeface="Rockwell"/>
                <a:cs typeface="Rockwell"/>
              </a:rPr>
              <a:t>memakai </a:t>
            </a:r>
            <a:r>
              <a:rPr sz="4000" spc="-5" dirty="0">
                <a:latin typeface="Rockwell"/>
                <a:cs typeface="Rockwell"/>
              </a:rPr>
              <a:t>toral interval  reflextion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87139" y="647522"/>
            <a:ext cx="582803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Fiber Optik</a:t>
            </a:r>
            <a:r>
              <a:rPr spc="-100" dirty="0"/>
              <a:t> </a:t>
            </a:r>
            <a:r>
              <a:rPr spc="-5" dirty="0"/>
              <a:t>(FO)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4785" y="556860"/>
            <a:ext cx="6172200" cy="3201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0753" y="4424423"/>
            <a:ext cx="6896204" cy="45763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19900" y="0"/>
            <a:ext cx="7581899" cy="90007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5947" y="2092708"/>
            <a:ext cx="12700000" cy="6275070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8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Transmisi</a:t>
            </a:r>
            <a:r>
              <a:rPr sz="4800" dirty="0">
                <a:latin typeface="Rockwell"/>
                <a:cs typeface="Rockwell"/>
              </a:rPr>
              <a:t> Wireless</a:t>
            </a:r>
            <a:endParaRPr sz="4800">
              <a:latin typeface="Rockwell"/>
              <a:cs typeface="Rockwell"/>
            </a:endParaRPr>
          </a:p>
          <a:p>
            <a:pPr marL="939165" marR="447040" lvl="1" indent="-355600">
              <a:lnSpc>
                <a:spcPct val="100000"/>
              </a:lnSpc>
              <a:spcBef>
                <a:spcPts val="980"/>
              </a:spcBef>
              <a:buChar char="–"/>
              <a:tabLst>
                <a:tab pos="964565" algn="l"/>
              </a:tabLst>
            </a:pPr>
            <a:r>
              <a:rPr sz="4000" spc="-5" dirty="0">
                <a:latin typeface="Rockwell"/>
                <a:cs typeface="Rockwell"/>
              </a:rPr>
              <a:t>Menggunakan sebuah </a:t>
            </a:r>
            <a:r>
              <a:rPr sz="4000" spc="-10" dirty="0">
                <a:latin typeface="Rockwell"/>
                <a:cs typeface="Rockwell"/>
              </a:rPr>
              <a:t>media </a:t>
            </a:r>
            <a:r>
              <a:rPr sz="4000" spc="-5" dirty="0">
                <a:latin typeface="Rockwell"/>
                <a:cs typeface="Rockwell"/>
              </a:rPr>
              <a:t>antena dalam  </a:t>
            </a:r>
            <a:r>
              <a:rPr sz="4000" spc="-10" dirty="0">
                <a:latin typeface="Rockwell"/>
                <a:cs typeface="Rockwell"/>
              </a:rPr>
              <a:t>mengirim </a:t>
            </a:r>
            <a:r>
              <a:rPr sz="4000" spc="-5" dirty="0">
                <a:latin typeface="Rockwell"/>
                <a:cs typeface="Rockwell"/>
              </a:rPr>
              <a:t>dan menerima sinyal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elektromagnetik</a:t>
            </a:r>
            <a:endParaRPr sz="4000">
              <a:latin typeface="Rockwell"/>
              <a:cs typeface="Rockwell"/>
            </a:endParaRPr>
          </a:p>
          <a:p>
            <a:pPr marL="963930" lvl="1" indent="-380365">
              <a:lnSpc>
                <a:spcPct val="100000"/>
              </a:lnSpc>
              <a:spcBef>
                <a:spcPts val="960"/>
              </a:spcBef>
              <a:buChar char="–"/>
              <a:tabLst>
                <a:tab pos="964565" algn="l"/>
              </a:tabLst>
            </a:pPr>
            <a:r>
              <a:rPr sz="4000" spc="-5" dirty="0">
                <a:latin typeface="Rockwell"/>
                <a:cs typeface="Rockwell"/>
              </a:rPr>
              <a:t>Rentan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intereferensi</a:t>
            </a:r>
            <a:endParaRPr sz="40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965"/>
              </a:spcBef>
              <a:buChar char="–"/>
              <a:tabLst>
                <a:tab pos="964565" algn="l"/>
              </a:tabLst>
            </a:pPr>
            <a:r>
              <a:rPr sz="4000" spc="-5" dirty="0">
                <a:latin typeface="Rockwell"/>
                <a:cs typeface="Rockwell"/>
              </a:rPr>
              <a:t>Umumnya menggunakan 2 GHz – 40 Ghz – </a:t>
            </a:r>
            <a:r>
              <a:rPr sz="4000" spc="-10" dirty="0">
                <a:latin typeface="Rockwell"/>
                <a:cs typeface="Rockwell"/>
              </a:rPr>
              <a:t>Point </a:t>
            </a:r>
            <a:r>
              <a:rPr sz="4000" spc="-5" dirty="0">
                <a:latin typeface="Rockwell"/>
                <a:cs typeface="Rockwell"/>
              </a:rPr>
              <a:t>to  point, point to multi point, access</a:t>
            </a:r>
            <a:r>
              <a:rPr sz="4000" spc="6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point</a:t>
            </a:r>
            <a:endParaRPr sz="4000">
              <a:latin typeface="Rockwell"/>
              <a:cs typeface="Rockwell"/>
            </a:endParaRPr>
          </a:p>
          <a:p>
            <a:pPr marL="939165" marR="612140" lvl="1" indent="-355600">
              <a:lnSpc>
                <a:spcPct val="100000"/>
              </a:lnSpc>
              <a:spcBef>
                <a:spcPts val="960"/>
              </a:spcBef>
              <a:buChar char="–"/>
              <a:tabLst>
                <a:tab pos="964565" algn="l"/>
              </a:tabLst>
            </a:pPr>
            <a:r>
              <a:rPr sz="4000" spc="-5" dirty="0">
                <a:latin typeface="Rockwell"/>
                <a:cs typeface="Rockwell"/>
              </a:rPr>
              <a:t>Semakin tinggi frekuensi yang digunakan maka  semakin </a:t>
            </a:r>
            <a:r>
              <a:rPr sz="4000" dirty="0">
                <a:latin typeface="Rockwell"/>
                <a:cs typeface="Rockwell"/>
              </a:rPr>
              <a:t>besar </a:t>
            </a:r>
            <a:r>
              <a:rPr sz="4000" spc="-5" dirty="0">
                <a:latin typeface="Rockwell"/>
                <a:cs typeface="Rockwell"/>
              </a:rPr>
              <a:t>potensial bandwidth dan rate  datanya </a:t>
            </a:r>
            <a:r>
              <a:rPr sz="4000" spc="-10" dirty="0">
                <a:latin typeface="Rockwell"/>
                <a:cs typeface="Rockwell"/>
              </a:rPr>
              <a:t>namun </a:t>
            </a:r>
            <a:r>
              <a:rPr sz="4000" spc="-5" dirty="0">
                <a:latin typeface="Rockwell"/>
                <a:cs typeface="Rockwell"/>
              </a:rPr>
              <a:t>semakin pendek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jaraknya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3845" y="647522"/>
            <a:ext cx="97574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Media Transmisi</a:t>
            </a:r>
            <a:r>
              <a:rPr spc="-85" dirty="0"/>
              <a:t> </a:t>
            </a:r>
            <a:r>
              <a:rPr dirty="0"/>
              <a:t>UnGuided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Wireless</a:t>
            </a:r>
            <a:r>
              <a:rPr spc="-80" dirty="0"/>
              <a:t> </a:t>
            </a:r>
            <a:r>
              <a:rPr dirty="0"/>
              <a:t>Standard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2367024"/>
            <a:ext cx="14401800" cy="66337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26440" y="6783997"/>
            <a:ext cx="3487420" cy="60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800" i="1" spc="-200" dirty="0">
                <a:latin typeface="Wingdings"/>
                <a:cs typeface="Wingdings"/>
              </a:rPr>
              <a:t></a:t>
            </a:r>
            <a:r>
              <a:rPr sz="3800" i="1" spc="-15" dirty="0">
                <a:latin typeface="Times New Roman"/>
                <a:cs typeface="Times New Roman"/>
              </a:rPr>
              <a:t> </a:t>
            </a:r>
            <a:r>
              <a:rPr sz="3600" i="1" spc="-40" dirty="0">
                <a:latin typeface="Arial"/>
                <a:cs typeface="Arial"/>
              </a:rPr>
              <a:t>Now...802.11n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245867"/>
            <a:ext cx="12668885" cy="575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685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802.11.x </a:t>
            </a:r>
            <a:r>
              <a:rPr sz="4000" spc="-5" dirty="0">
                <a:latin typeface="Rockwell"/>
                <a:cs typeface="Rockwell"/>
              </a:rPr>
              <a:t>menggunakan frekuensi </a:t>
            </a:r>
            <a:r>
              <a:rPr sz="4000" spc="-10" dirty="0">
                <a:latin typeface="Rockwell"/>
                <a:cs typeface="Rockwell"/>
              </a:rPr>
              <a:t>ISM </a:t>
            </a:r>
            <a:r>
              <a:rPr sz="4000" spc="-5" dirty="0">
                <a:latin typeface="Rockwell"/>
                <a:cs typeface="Rockwell"/>
              </a:rPr>
              <a:t>(industrial,  Sciences, Medical) dgn frekuensi </a:t>
            </a:r>
            <a:r>
              <a:rPr sz="4000" spc="-10" dirty="0">
                <a:latin typeface="Rockwell"/>
                <a:cs typeface="Rockwell"/>
              </a:rPr>
              <a:t>900, </a:t>
            </a:r>
            <a:r>
              <a:rPr sz="4000" spc="-5" dirty="0">
                <a:latin typeface="Rockwell"/>
                <a:cs typeface="Rockwell"/>
              </a:rPr>
              <a:t>2,4 dan 5 Ghz  (Free)</a:t>
            </a:r>
            <a:endParaRPr sz="4000">
              <a:latin typeface="Rockwell"/>
              <a:cs typeface="Rockwell"/>
            </a:endParaRPr>
          </a:p>
          <a:p>
            <a:pPr marL="440690" marR="34925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802.11 </a:t>
            </a:r>
            <a:r>
              <a:rPr sz="4000" spc="-5" dirty="0">
                <a:latin typeface="Rockwell"/>
                <a:cs typeface="Rockwell"/>
              </a:rPr>
              <a:t>b = 11 </a:t>
            </a:r>
            <a:r>
              <a:rPr sz="4000" spc="-10" dirty="0">
                <a:latin typeface="Rockwell"/>
                <a:cs typeface="Rockwell"/>
              </a:rPr>
              <a:t>mbps, </a:t>
            </a:r>
            <a:r>
              <a:rPr sz="4000" spc="-5" dirty="0">
                <a:latin typeface="Rockwell"/>
                <a:cs typeface="Rockwell"/>
              </a:rPr>
              <a:t>used DSSS (Direct Sequences  Spread Spectrum, frekuensi </a:t>
            </a:r>
            <a:r>
              <a:rPr sz="4000" spc="-10" dirty="0">
                <a:latin typeface="Rockwell"/>
                <a:cs typeface="Rockwell"/>
              </a:rPr>
              <a:t>2,4 </a:t>
            </a:r>
            <a:r>
              <a:rPr sz="4000" spc="-5" dirty="0">
                <a:latin typeface="Rockwell"/>
                <a:cs typeface="Rockwell"/>
              </a:rPr>
              <a:t>Ghz • </a:t>
            </a:r>
            <a:r>
              <a:rPr sz="4000" spc="-10" dirty="0">
                <a:latin typeface="Rockwell"/>
                <a:cs typeface="Rockwell"/>
              </a:rPr>
              <a:t>802.11 </a:t>
            </a:r>
            <a:r>
              <a:rPr sz="4000" spc="-5" dirty="0">
                <a:latin typeface="Rockwell"/>
                <a:cs typeface="Rockwell"/>
              </a:rPr>
              <a:t>a = 54  mbps, used OFDM (Orthough Frequency </a:t>
            </a:r>
            <a:r>
              <a:rPr sz="4000" spc="-10" dirty="0">
                <a:latin typeface="Rockwell"/>
                <a:cs typeface="Rockwell"/>
              </a:rPr>
              <a:t>Division  Multiplexing), </a:t>
            </a:r>
            <a:r>
              <a:rPr sz="4000" spc="-5" dirty="0">
                <a:latin typeface="Rockwell"/>
                <a:cs typeface="Rockwell"/>
              </a:rPr>
              <a:t>frekuensi 5,6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Ghz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802.11 </a:t>
            </a:r>
            <a:r>
              <a:rPr sz="4000" spc="-5" dirty="0">
                <a:latin typeface="Rockwell"/>
                <a:cs typeface="Rockwell"/>
              </a:rPr>
              <a:t>g = </a:t>
            </a:r>
            <a:r>
              <a:rPr sz="4000" spc="-10" dirty="0">
                <a:latin typeface="Rockwell"/>
                <a:cs typeface="Rockwell"/>
              </a:rPr>
              <a:t>min </a:t>
            </a:r>
            <a:r>
              <a:rPr sz="4000" spc="-5" dirty="0">
                <a:latin typeface="Rockwell"/>
                <a:cs typeface="Rockwell"/>
              </a:rPr>
              <a:t>54 </a:t>
            </a:r>
            <a:r>
              <a:rPr sz="4000" spc="-10" dirty="0">
                <a:latin typeface="Rockwell"/>
                <a:cs typeface="Rockwell"/>
              </a:rPr>
              <a:t>mbps </a:t>
            </a:r>
            <a:r>
              <a:rPr sz="4000" spc="-5" dirty="0">
                <a:latin typeface="Rockwell"/>
                <a:cs typeface="Rockwell"/>
              </a:rPr>
              <a:t>(NT), used OFDM, frekuensi  2,4 Mbps. (kompatibel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802.11.b)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768597" y="647522"/>
            <a:ext cx="68700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Standard</a:t>
            </a:r>
            <a:r>
              <a:rPr spc="-85" dirty="0"/>
              <a:t> </a:t>
            </a:r>
            <a:r>
              <a:rPr dirty="0"/>
              <a:t>Teknologi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53941" y="326847"/>
            <a:ext cx="669163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-5" dirty="0"/>
              <a:t>Wireless</a:t>
            </a:r>
            <a:r>
              <a:rPr sz="8000" spc="-70" dirty="0"/>
              <a:t> </a:t>
            </a:r>
            <a:r>
              <a:rPr sz="8000" spc="-5" dirty="0"/>
              <a:t>NIC</a:t>
            </a:r>
            <a:endParaRPr sz="8000"/>
          </a:p>
        </p:txBody>
      </p:sp>
      <p:sp>
        <p:nvSpPr>
          <p:cNvPr id="3" name="object 3"/>
          <p:cNvSpPr/>
          <p:nvPr/>
        </p:nvSpPr>
        <p:spPr>
          <a:xfrm>
            <a:off x="0" y="1833497"/>
            <a:ext cx="13747172" cy="6820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7311" y="647522"/>
            <a:ext cx="1118616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PCMCIA NIC </a:t>
            </a:r>
            <a:r>
              <a:rPr spc="-10" dirty="0"/>
              <a:t>for </a:t>
            </a:r>
            <a:r>
              <a:rPr dirty="0"/>
              <a:t>LAPTOP</a:t>
            </a:r>
            <a:r>
              <a:rPr spc="-60" dirty="0"/>
              <a:t> </a:t>
            </a:r>
            <a:r>
              <a:rPr dirty="0"/>
              <a:t>SLOT</a:t>
            </a:r>
          </a:p>
        </p:txBody>
      </p:sp>
      <p:sp>
        <p:nvSpPr>
          <p:cNvPr id="3" name="object 3"/>
          <p:cNvSpPr/>
          <p:nvPr/>
        </p:nvSpPr>
        <p:spPr>
          <a:xfrm>
            <a:off x="1172665" y="2174306"/>
            <a:ext cx="12606155" cy="66701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01541" y="615518"/>
            <a:ext cx="700341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Eksternal USB</a:t>
            </a:r>
            <a:r>
              <a:rPr sz="6000" spc="-105" dirty="0"/>
              <a:t> </a:t>
            </a:r>
            <a:r>
              <a:rPr sz="6000" dirty="0"/>
              <a:t>NIC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160850" y="2169993"/>
            <a:ext cx="12188928" cy="660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82185" y="453974"/>
            <a:ext cx="583501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-5" dirty="0"/>
              <a:t>Acces</a:t>
            </a:r>
            <a:r>
              <a:rPr sz="8000" spc="-105" dirty="0"/>
              <a:t> </a:t>
            </a:r>
            <a:r>
              <a:rPr sz="8000" dirty="0"/>
              <a:t>Point</a:t>
            </a:r>
            <a:endParaRPr sz="8000"/>
          </a:p>
        </p:txBody>
      </p:sp>
      <p:sp>
        <p:nvSpPr>
          <p:cNvPr id="3" name="object 3"/>
          <p:cNvSpPr/>
          <p:nvPr/>
        </p:nvSpPr>
        <p:spPr>
          <a:xfrm>
            <a:off x="37156" y="1681224"/>
            <a:ext cx="14364589" cy="73195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83838" y="453974"/>
            <a:ext cx="6833234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-5" dirty="0"/>
              <a:t>Wireless</a:t>
            </a:r>
            <a:r>
              <a:rPr sz="8000" spc="-60" dirty="0"/>
              <a:t> </a:t>
            </a:r>
            <a:r>
              <a:rPr sz="8000" dirty="0"/>
              <a:t>LAN</a:t>
            </a:r>
            <a:endParaRPr sz="8000"/>
          </a:p>
        </p:txBody>
      </p:sp>
      <p:sp>
        <p:nvSpPr>
          <p:cNvPr id="3" name="object 3"/>
          <p:cNvSpPr/>
          <p:nvPr/>
        </p:nvSpPr>
        <p:spPr>
          <a:xfrm>
            <a:off x="96656" y="1985960"/>
            <a:ext cx="14305143" cy="68125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9100" y="385698"/>
            <a:ext cx="13487400" cy="81741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42434" y="568273"/>
            <a:ext cx="491680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spc="-5" dirty="0"/>
              <a:t>Radio</a:t>
            </a:r>
            <a:r>
              <a:rPr sz="6600" spc="-80" dirty="0"/>
              <a:t> </a:t>
            </a:r>
            <a:r>
              <a:rPr sz="6600" spc="-5" dirty="0"/>
              <a:t>Wave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528506" y="1757361"/>
            <a:ext cx="13212660" cy="723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401800" cy="90007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7933" y="183590"/>
            <a:ext cx="834898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Mutipaht</a:t>
            </a:r>
            <a:r>
              <a:rPr sz="6000" spc="-95" dirty="0"/>
              <a:t> </a:t>
            </a:r>
            <a:r>
              <a:rPr sz="6000" dirty="0"/>
              <a:t>Interference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228600" y="1528698"/>
            <a:ext cx="13982700" cy="7396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5323" y="183590"/>
            <a:ext cx="947039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Satelit </a:t>
            </a:r>
            <a:r>
              <a:rPr sz="6000" spc="-10" dirty="0"/>
              <a:t>Point </a:t>
            </a:r>
            <a:r>
              <a:rPr sz="6000" spc="-5" dirty="0"/>
              <a:t>to </a:t>
            </a:r>
            <a:r>
              <a:rPr sz="6000" spc="-10" dirty="0"/>
              <a:t>Point</a:t>
            </a:r>
            <a:r>
              <a:rPr sz="6000" spc="-50" dirty="0"/>
              <a:t> </a:t>
            </a:r>
            <a:r>
              <a:rPr sz="6000" dirty="0"/>
              <a:t>Link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766059" y="1452498"/>
            <a:ext cx="11269144" cy="7116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9270" y="259790"/>
            <a:ext cx="830770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Link Pemancar</a:t>
            </a:r>
            <a:r>
              <a:rPr sz="6000" spc="-100" dirty="0"/>
              <a:t> </a:t>
            </a:r>
            <a:r>
              <a:rPr sz="6000" dirty="0"/>
              <a:t>satelit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23191" y="1785284"/>
            <a:ext cx="14355417" cy="70711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25372" y="647522"/>
            <a:ext cx="1175067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Propagasi Tanpa Kabel</a:t>
            </a:r>
            <a:r>
              <a:rPr spc="-95" dirty="0"/>
              <a:t> </a:t>
            </a:r>
            <a:r>
              <a:rPr dirty="0"/>
              <a:t>(</a:t>
            </a:r>
            <a:r>
              <a:rPr i="1" dirty="0">
                <a:latin typeface="Rockwell"/>
                <a:cs typeface="Rockwell"/>
              </a:rPr>
              <a:t>Wireless</a:t>
            </a:r>
            <a:r>
              <a:rPr dirty="0"/>
              <a:t>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1828126"/>
            <a:ext cx="11731625" cy="7018020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7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Sinyal berjalan </a:t>
            </a:r>
            <a:r>
              <a:rPr sz="3600" spc="-5" dirty="0">
                <a:latin typeface="Rockwell"/>
                <a:cs typeface="Rockwell"/>
              </a:rPr>
              <a:t>melalui </a:t>
            </a:r>
            <a:r>
              <a:rPr sz="3600" dirty="0">
                <a:latin typeface="Rockwell"/>
                <a:cs typeface="Rockwell"/>
              </a:rPr>
              <a:t>tiga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rute</a:t>
            </a:r>
            <a:endParaRPr sz="3600">
              <a:latin typeface="Rockwell"/>
              <a:cs typeface="Rockwell"/>
            </a:endParaRPr>
          </a:p>
          <a:p>
            <a:pPr marL="1040130" lvl="1" indent="-456565">
              <a:lnSpc>
                <a:spcPct val="100000"/>
              </a:lnSpc>
              <a:spcBef>
                <a:spcPts val="785"/>
              </a:spcBef>
              <a:buChar char="–"/>
              <a:tabLst>
                <a:tab pos="1039494" algn="l"/>
                <a:tab pos="1040765" algn="l"/>
              </a:tabLst>
            </a:pPr>
            <a:r>
              <a:rPr sz="3200" dirty="0">
                <a:latin typeface="Rockwell"/>
                <a:cs typeface="Rockwell"/>
              </a:rPr>
              <a:t>Ground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wave</a:t>
            </a:r>
            <a:endParaRPr sz="32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90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Follows contour of</a:t>
            </a:r>
            <a:r>
              <a:rPr sz="2800" spc="-30" dirty="0">
                <a:latin typeface="Rockwell"/>
                <a:cs typeface="Rockwell"/>
              </a:rPr>
              <a:t> </a:t>
            </a:r>
            <a:r>
              <a:rPr sz="2800" spc="-10" dirty="0">
                <a:latin typeface="Rockwell"/>
                <a:cs typeface="Rockwell"/>
              </a:rPr>
              <a:t>earth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70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Up </a:t>
            </a:r>
            <a:r>
              <a:rPr sz="2800" spc="-10" dirty="0">
                <a:latin typeface="Rockwell"/>
                <a:cs typeface="Rockwell"/>
              </a:rPr>
              <a:t>to</a:t>
            </a:r>
            <a:r>
              <a:rPr sz="2800" spc="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2MHz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70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10" dirty="0">
                <a:latin typeface="Rockwell"/>
                <a:cs typeface="Rockwell"/>
              </a:rPr>
              <a:t>AM</a:t>
            </a:r>
            <a:r>
              <a:rPr sz="2800" spc="-2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radio</a:t>
            </a:r>
            <a:endParaRPr sz="28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755"/>
              </a:spcBef>
              <a:buChar char="–"/>
              <a:tabLst>
                <a:tab pos="939800" algn="l"/>
              </a:tabLst>
            </a:pPr>
            <a:r>
              <a:rPr sz="3200" dirty="0">
                <a:latin typeface="Rockwell"/>
                <a:cs typeface="Rockwell"/>
              </a:rPr>
              <a:t>Sky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wave</a:t>
            </a:r>
            <a:endParaRPr sz="3200">
              <a:latin typeface="Rockwell"/>
              <a:cs typeface="Rockwell"/>
            </a:endParaRPr>
          </a:p>
          <a:p>
            <a:pPr marL="1527810" lvl="2" indent="-374015">
              <a:lnSpc>
                <a:spcPct val="100000"/>
              </a:lnSpc>
              <a:spcBef>
                <a:spcPts val="690"/>
              </a:spcBef>
              <a:buChar char="•"/>
              <a:tabLst>
                <a:tab pos="1527175" algn="l"/>
                <a:tab pos="1528445" algn="l"/>
              </a:tabLst>
            </a:pPr>
            <a:r>
              <a:rPr sz="2800" spc="-5" dirty="0">
                <a:latin typeface="Rockwell"/>
                <a:cs typeface="Rockwell"/>
              </a:rPr>
              <a:t>Amateur radio, BBC world service, Voice of </a:t>
            </a:r>
            <a:r>
              <a:rPr sz="2800" spc="-10" dirty="0">
                <a:latin typeface="Rockwell"/>
                <a:cs typeface="Rockwell"/>
              </a:rPr>
              <a:t>America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70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Sinyal dipantulkan </a:t>
            </a:r>
            <a:r>
              <a:rPr sz="2800" spc="-10" dirty="0">
                <a:latin typeface="Rockwell"/>
                <a:cs typeface="Rockwell"/>
              </a:rPr>
              <a:t>oleh </a:t>
            </a:r>
            <a:r>
              <a:rPr sz="2800" spc="-5" dirty="0">
                <a:latin typeface="Rockwell"/>
                <a:cs typeface="Rockwell"/>
              </a:rPr>
              <a:t>lapisan ionosfer dari atmosfer</a:t>
            </a:r>
            <a:r>
              <a:rPr sz="2800" spc="40" dirty="0">
                <a:latin typeface="Rockwell"/>
                <a:cs typeface="Rockwell"/>
              </a:rPr>
              <a:t> </a:t>
            </a:r>
            <a:r>
              <a:rPr sz="2800" spc="-10" dirty="0">
                <a:latin typeface="Rockwell"/>
                <a:cs typeface="Rockwell"/>
              </a:rPr>
              <a:t>tertinggi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75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(Actually refracted)</a:t>
            </a:r>
            <a:endParaRPr sz="2800">
              <a:latin typeface="Rockwell"/>
              <a:cs typeface="Rockwell"/>
            </a:endParaRPr>
          </a:p>
          <a:p>
            <a:pPr marL="1040130" lvl="1" indent="-456565">
              <a:lnSpc>
                <a:spcPct val="100000"/>
              </a:lnSpc>
              <a:spcBef>
                <a:spcPts val="755"/>
              </a:spcBef>
              <a:buChar char="–"/>
              <a:tabLst>
                <a:tab pos="1039494" algn="l"/>
                <a:tab pos="1040765" algn="l"/>
              </a:tabLst>
            </a:pPr>
            <a:r>
              <a:rPr sz="3200" dirty="0">
                <a:latin typeface="Rockwell"/>
                <a:cs typeface="Rockwell"/>
              </a:rPr>
              <a:t>Line </a:t>
            </a:r>
            <a:r>
              <a:rPr sz="3200" spc="-5" dirty="0">
                <a:latin typeface="Rockwell"/>
                <a:cs typeface="Rockwell"/>
              </a:rPr>
              <a:t>of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sight</a:t>
            </a:r>
            <a:endParaRPr sz="32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85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Above</a:t>
            </a:r>
            <a:r>
              <a:rPr sz="2800" spc="-3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30Mhz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75"/>
              </a:spcBef>
              <a:buChar char="•"/>
              <a:tabLst>
                <a:tab pos="1440815" algn="l"/>
                <a:tab pos="1441450" algn="l"/>
              </a:tabLst>
            </a:pPr>
            <a:r>
              <a:rPr sz="2800" spc="-5" dirty="0">
                <a:latin typeface="Rockwell"/>
                <a:cs typeface="Rockwell"/>
              </a:rPr>
              <a:t>May be further </a:t>
            </a:r>
            <a:r>
              <a:rPr sz="2800" spc="-10" dirty="0">
                <a:latin typeface="Rockwell"/>
                <a:cs typeface="Rockwell"/>
              </a:rPr>
              <a:t>than </a:t>
            </a:r>
            <a:r>
              <a:rPr sz="2800" spc="-5" dirty="0">
                <a:latin typeface="Rockwell"/>
                <a:cs typeface="Rockwell"/>
              </a:rPr>
              <a:t>optical line of </a:t>
            </a:r>
            <a:r>
              <a:rPr sz="2800" dirty="0">
                <a:latin typeface="Rockwell"/>
                <a:cs typeface="Rockwell"/>
              </a:rPr>
              <a:t>sight </a:t>
            </a:r>
            <a:r>
              <a:rPr sz="2800" spc="-5" dirty="0">
                <a:latin typeface="Rockwell"/>
                <a:cs typeface="Rockwell"/>
              </a:rPr>
              <a:t>due to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refraction</a:t>
            </a:r>
            <a:endParaRPr sz="2800">
              <a:latin typeface="Rockwell"/>
              <a:cs typeface="Rockwell"/>
            </a:endParaRPr>
          </a:p>
          <a:p>
            <a:pPr marL="1440815" lvl="2" indent="-287020">
              <a:lnSpc>
                <a:spcPct val="100000"/>
              </a:lnSpc>
              <a:spcBef>
                <a:spcPts val="620"/>
              </a:spcBef>
              <a:buChar char="•"/>
              <a:tabLst>
                <a:tab pos="1440815" algn="l"/>
                <a:tab pos="1441450" algn="l"/>
              </a:tabLst>
            </a:pPr>
            <a:r>
              <a:rPr sz="2600" dirty="0">
                <a:latin typeface="Rockwell"/>
                <a:cs typeface="Rockwell"/>
              </a:rPr>
              <a:t>•More</a:t>
            </a:r>
            <a:r>
              <a:rPr sz="2600" spc="-35" dirty="0">
                <a:latin typeface="Rockwell"/>
                <a:cs typeface="Rockwell"/>
              </a:rPr>
              <a:t> </a:t>
            </a:r>
            <a:r>
              <a:rPr sz="2600" spc="-5" dirty="0">
                <a:latin typeface="Rockwell"/>
                <a:cs typeface="Rockwell"/>
              </a:rPr>
              <a:t>later…</a:t>
            </a:r>
            <a:endParaRPr sz="2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347063" cy="90007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392656" cy="9000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731" y="0"/>
            <a:ext cx="14313027" cy="90007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2322067"/>
            <a:ext cx="13318490" cy="5661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Media </a:t>
            </a:r>
            <a:r>
              <a:rPr sz="4000" b="1" spc="-10" dirty="0">
                <a:latin typeface="Rockwell"/>
                <a:cs typeface="Rockwell"/>
              </a:rPr>
              <a:t>transmisi </a:t>
            </a:r>
            <a:r>
              <a:rPr sz="4000" spc="-5" dirty="0">
                <a:latin typeface="Rockwell"/>
                <a:cs typeface="Rockwell"/>
              </a:rPr>
              <a:t>adalah </a:t>
            </a:r>
            <a:r>
              <a:rPr sz="4000" spc="-10" dirty="0">
                <a:latin typeface="Rockwell"/>
                <a:cs typeface="Rockwell"/>
              </a:rPr>
              <a:t>media </a:t>
            </a:r>
            <a:r>
              <a:rPr sz="4000" spc="-5" dirty="0">
                <a:latin typeface="Rockwell"/>
                <a:cs typeface="Rockwell"/>
              </a:rPr>
              <a:t>yang </a:t>
            </a:r>
            <a:r>
              <a:rPr sz="4000" spc="-10" dirty="0">
                <a:latin typeface="Rockwell"/>
                <a:cs typeface="Rockwell"/>
              </a:rPr>
              <a:t>menghubungkan  </a:t>
            </a:r>
            <a:r>
              <a:rPr sz="4000" spc="-5" dirty="0">
                <a:latin typeface="Rockwell"/>
                <a:cs typeface="Rockwell"/>
              </a:rPr>
              <a:t>antara pengirim dan penerima informasi (data), </a:t>
            </a:r>
            <a:r>
              <a:rPr sz="4000" spc="-10" dirty="0">
                <a:latin typeface="Rockwell"/>
                <a:cs typeface="Rockwell"/>
              </a:rPr>
              <a:t>karena  </a:t>
            </a:r>
            <a:r>
              <a:rPr sz="4000" spc="-5" dirty="0">
                <a:latin typeface="Rockwell"/>
                <a:cs typeface="Rockwell"/>
              </a:rPr>
              <a:t>jarak yang jauh, maka data terlebih dahulu diubah  </a:t>
            </a:r>
            <a:r>
              <a:rPr sz="4000" spc="-10" dirty="0">
                <a:latin typeface="Rockwell"/>
                <a:cs typeface="Rockwell"/>
              </a:rPr>
              <a:t>menjadi kode/isyarat, </a:t>
            </a:r>
            <a:r>
              <a:rPr sz="4000" spc="-5" dirty="0">
                <a:latin typeface="Rockwell"/>
                <a:cs typeface="Rockwell"/>
              </a:rPr>
              <a:t>dan isyarat inilah yang akan  dimanipulasi dengan berbagai </a:t>
            </a:r>
            <a:r>
              <a:rPr sz="4000" spc="-10" dirty="0">
                <a:latin typeface="Rockwell"/>
                <a:cs typeface="Rockwell"/>
              </a:rPr>
              <a:t>macam </a:t>
            </a:r>
            <a:r>
              <a:rPr sz="4000" spc="-5" dirty="0">
                <a:latin typeface="Rockwell"/>
                <a:cs typeface="Rockwell"/>
              </a:rPr>
              <a:t>cara untuk  diubah </a:t>
            </a:r>
            <a:r>
              <a:rPr sz="4000" spc="-10" dirty="0">
                <a:latin typeface="Rockwell"/>
                <a:cs typeface="Rockwell"/>
              </a:rPr>
              <a:t>kembali menjadi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data.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Jenis </a:t>
            </a:r>
            <a:r>
              <a:rPr sz="4000" spc="-10" dirty="0">
                <a:latin typeface="Rockwell"/>
                <a:cs typeface="Rockwell"/>
              </a:rPr>
              <a:t>Media </a:t>
            </a:r>
            <a:r>
              <a:rPr sz="4000" spc="-5" dirty="0">
                <a:latin typeface="Rockwell"/>
                <a:cs typeface="Rockwell"/>
              </a:rPr>
              <a:t>Transmisi;</a:t>
            </a:r>
            <a:endParaRPr sz="40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Guided ; Media</a:t>
            </a:r>
            <a:r>
              <a:rPr sz="3400" spc="-15" dirty="0">
                <a:latin typeface="Rockwell"/>
                <a:cs typeface="Rockwell"/>
              </a:rPr>
              <a:t> </a:t>
            </a:r>
            <a:r>
              <a:rPr sz="3400" dirty="0">
                <a:latin typeface="Rockwell"/>
                <a:cs typeface="Rockwell"/>
              </a:rPr>
              <a:t>Fisik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20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Un Guided ; </a:t>
            </a:r>
            <a:r>
              <a:rPr sz="3400" spc="-10" dirty="0">
                <a:latin typeface="Rockwell"/>
                <a:cs typeface="Rockwell"/>
              </a:rPr>
              <a:t>Non </a:t>
            </a:r>
            <a:r>
              <a:rPr sz="3400" spc="-5" dirty="0">
                <a:latin typeface="Rockwell"/>
                <a:cs typeface="Rockwell"/>
              </a:rPr>
              <a:t>Fisik</a:t>
            </a:r>
            <a:r>
              <a:rPr sz="3400" spc="10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(Gelombang)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5"/>
              </a:spcBef>
            </a:pPr>
            <a:r>
              <a:rPr dirty="0"/>
              <a:t>Kesimpul</a:t>
            </a:r>
            <a:r>
              <a:rPr spc="-20" dirty="0"/>
              <a:t>a</a:t>
            </a:r>
            <a:r>
              <a:rPr dirty="0"/>
              <a:t>n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41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541</Words>
  <Application>Microsoft Office PowerPoint</Application>
  <PresentationFormat>Custom</PresentationFormat>
  <Paragraphs>92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Faktor Rate Data</vt:lpstr>
      <vt:lpstr>Spectrum Elektromagnetik</vt:lpstr>
      <vt:lpstr>PowerPoint Presentation</vt:lpstr>
      <vt:lpstr>Guided Media Transmisi</vt:lpstr>
      <vt:lpstr>Unshielded Twisted Pair (UTP)</vt:lpstr>
      <vt:lpstr>PowerPoint Presentation</vt:lpstr>
      <vt:lpstr>PowerPoint Presentation</vt:lpstr>
      <vt:lpstr>PowerPoint Presentation</vt:lpstr>
      <vt:lpstr>Keunggulan UTP</vt:lpstr>
      <vt:lpstr>Shield Twist Pair (STP</vt:lpstr>
      <vt:lpstr>PowerPoint Presentation</vt:lpstr>
      <vt:lpstr>Ciri STP?</vt:lpstr>
      <vt:lpstr>Coaxial Cable</vt:lpstr>
      <vt:lpstr>PowerPoint Presentation</vt:lpstr>
      <vt:lpstr>PowerPoint Presentation</vt:lpstr>
      <vt:lpstr>PowerPoint Presentation</vt:lpstr>
      <vt:lpstr>Ciri Coax Cable</vt:lpstr>
      <vt:lpstr>Fiber Optik (FO)</vt:lpstr>
      <vt:lpstr>PowerPoint Presentation</vt:lpstr>
      <vt:lpstr>Media Transmisi UnGuided</vt:lpstr>
      <vt:lpstr>Wireless Standard</vt:lpstr>
      <vt:lpstr>Standard Teknologi</vt:lpstr>
      <vt:lpstr>Wireless NIC</vt:lpstr>
      <vt:lpstr>PCMCIA NIC for LAPTOP SLOT</vt:lpstr>
      <vt:lpstr>Eksternal USB NIC</vt:lpstr>
      <vt:lpstr>Acces Point</vt:lpstr>
      <vt:lpstr>Wireless LAN</vt:lpstr>
      <vt:lpstr>PowerPoint Presentation</vt:lpstr>
      <vt:lpstr>Radio Wave</vt:lpstr>
      <vt:lpstr>PowerPoint Presentation</vt:lpstr>
      <vt:lpstr>Mutipaht Interference</vt:lpstr>
      <vt:lpstr>Satelit Point to Point Link</vt:lpstr>
      <vt:lpstr>Link Pemancar satelit</vt:lpstr>
      <vt:lpstr>Propagasi Tanpa Kabel (Wireless)</vt:lpstr>
      <vt:lpstr>PowerPoint Presentation</vt:lpstr>
      <vt:lpstr>PowerPoint Presentation</vt:lpstr>
      <vt:lpstr>PowerPoint Presentation</vt:lpstr>
      <vt:lpstr>Kesimpulan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2019-08-27T07:40:54Z</dcterms:created>
  <dcterms:modified xsi:type="dcterms:W3CDTF">2019-08-28T06:16:49Z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