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600" dirty="0" err="1"/>
              <a:t>landasan</a:t>
            </a:r>
            <a:r>
              <a:rPr lang="en-US" sz="3600" dirty="0"/>
              <a:t> </a:t>
            </a:r>
            <a:r>
              <a:rPr lang="en-US" sz="3600" dirty="0" err="1"/>
              <a:t>penyusunan</a:t>
            </a:r>
            <a:r>
              <a:rPr lang="en-US" sz="3600" dirty="0"/>
              <a:t> </a:t>
            </a:r>
            <a:r>
              <a:rPr lang="en-US" sz="3600" dirty="0" err="1"/>
              <a:t>bahan</a:t>
            </a:r>
            <a:r>
              <a:rPr lang="en-US" sz="3600" dirty="0"/>
              <a:t> ajar </a:t>
            </a:r>
            <a:r>
              <a:rPr lang="en-US" sz="3600" dirty="0" err="1"/>
              <a:t>bahasa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sastra</a:t>
            </a:r>
            <a:r>
              <a:rPr lang="en-US" sz="3600" dirty="0"/>
              <a:t> </a:t>
            </a:r>
            <a:r>
              <a:rPr lang="en-US" sz="3600" dirty="0" smtClean="0"/>
              <a:t>Indonesia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Nazla Maharani Umaya, S.S., </a:t>
            </a:r>
            <a:r>
              <a:rPr lang="en-US" dirty="0" err="1" smtClean="0"/>
              <a:t>M.Hum</a:t>
            </a:r>
            <a:r>
              <a:rPr lang="en-US" dirty="0" smtClean="0"/>
              <a:t>./ 077901190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977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Landasan</a:t>
            </a:r>
            <a:r>
              <a:rPr lang="en-US" dirty="0" smtClean="0"/>
              <a:t> </a:t>
            </a:r>
            <a:r>
              <a:rPr lang="en-US" dirty="0" err="1"/>
              <a:t>keilmuan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sastra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2801575"/>
              </p:ext>
            </p:extLst>
          </p:nvPr>
        </p:nvGraphicFramePr>
        <p:xfrm>
          <a:off x="1102660" y="1869141"/>
          <a:ext cx="10403539" cy="43336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7476"/>
                <a:gridCol w="3468587"/>
                <a:gridCol w="3467476"/>
              </a:tblGrid>
              <a:tr h="270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</a:rPr>
                        <a:t>Kelas X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Kelas XI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d-ID" sz="1800">
                          <a:effectLst/>
                        </a:rPr>
                        <a:t>Kelas XII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59331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Laporan Hasil Observasi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Teks Eksposisi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Anekdot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Hikayat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Ikhtisar Buku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Teks Negosiasi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Debat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Cerita Ulang (Biografi)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Puisi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Resensi Buku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Teks Prosedur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Jenis Kalimat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Teks </a:t>
                      </a:r>
                      <a:r>
                        <a:rPr lang="id-ID" sz="1800" dirty="0" err="1">
                          <a:effectLst/>
                        </a:rPr>
                        <a:t>Eksplanasi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Struktur Teks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Ceramah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Pengayaan </a:t>
                      </a:r>
                      <a:r>
                        <a:rPr lang="id-ID" sz="1800" dirty="0" err="1">
                          <a:effectLst/>
                        </a:rPr>
                        <a:t>Non</a:t>
                      </a:r>
                      <a:r>
                        <a:rPr lang="id-ID" sz="1800" dirty="0">
                          <a:effectLst/>
                        </a:rPr>
                        <a:t> Fiksi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 err="1">
                          <a:effectLst/>
                        </a:rPr>
                        <a:t>Cerpen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Proposal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Karya Ilmiah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Resensi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Drama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Novel</a:t>
                      </a:r>
                      <a:endParaRPr lang="en-US" sz="1800" dirty="0">
                        <a:effectLst/>
                      </a:endParaRPr>
                    </a:p>
                    <a:p>
                      <a:pPr marL="179070" algn="just"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Surat Lamaran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Novel Sejarah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Teks Editorial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Novel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Unsur Kebahasaan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Artikel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Fakta dan Opini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Kritik</a:t>
                      </a:r>
                      <a:endParaRPr lang="en-US" sz="1800" dirty="0">
                        <a:effectLst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id-ID" sz="1800" dirty="0">
                          <a:effectLst/>
                        </a:rPr>
                        <a:t>Drama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39412" y="5833460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126335" y="583346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665168" y="5833460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703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landasan</a:t>
            </a:r>
            <a:r>
              <a:rPr lang="en-US" dirty="0" smtClean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keguruan</a:t>
            </a:r>
            <a:r>
              <a:rPr lang="en-US" dirty="0"/>
              <a:t>,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227725"/>
              </p:ext>
            </p:extLst>
          </p:nvPr>
        </p:nvGraphicFramePr>
        <p:xfrm>
          <a:off x="242047" y="1936376"/>
          <a:ext cx="11685494" cy="46597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90365"/>
                <a:gridCol w="2891117"/>
                <a:gridCol w="2662518"/>
                <a:gridCol w="2541494"/>
              </a:tblGrid>
              <a:tr h="270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METODE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MODEL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MEDIA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PERANGKAT BELAJAR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059331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debat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Role Playing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Pemecahan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Masalah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 Solving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Berdasarkan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Masalah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Cooperative Script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Picture and Picture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Numbered Heads Together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Investigasi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Kelompok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 Investigation)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Jigsaw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Team Games Tournament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(TGT)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ceramah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tanya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jawab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Demonstrasi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Diskusi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Simulasi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Pemberian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Kerja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kelompok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Karya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wisata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Penemuan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Eksperimen</a:t>
                      </a:r>
                      <a:endParaRPr lang="en-US" sz="12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Unit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2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Modul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Model </a:t>
                      </a:r>
                      <a:r>
                        <a:rPr lang="en-US" sz="12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Student Teams Achievement Divisions</a:t>
                      </a:r>
                      <a:r>
                        <a:rPr 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(STAD)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Model </a:t>
                      </a:r>
                      <a:r>
                        <a:rPr lang="en-US" sz="12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Non Examples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Model </a:t>
                      </a:r>
                      <a:r>
                        <a:rPr lang="en-US" sz="12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Lesson Study</a:t>
                      </a:r>
                      <a:r>
                        <a:rPr lang="id-ID" sz="1200" dirty="0">
                          <a:effectLst/>
                        </a:rPr>
                        <a:t> 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smtClean="0"/>
                        <a:t>Model </a:t>
                      </a:r>
                      <a:r>
                        <a:rPr lang="en-US" sz="1200" b="1" dirty="0" err="1" smtClean="0"/>
                        <a:t>Pembelajaran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Berbasis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Langsung</a:t>
                      </a:r>
                      <a:r>
                        <a:rPr lang="en-US" sz="1200" b="1" dirty="0" smtClean="0"/>
                        <a:t> (Direct </a:t>
                      </a:r>
                      <a:r>
                        <a:rPr lang="en-US" sz="1200" b="1" dirty="0" err="1" smtClean="0"/>
                        <a:t>Instruktion</a:t>
                      </a:r>
                      <a:r>
                        <a:rPr lang="en-US" sz="1200" b="1" dirty="0" smtClean="0"/>
                        <a:t>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smtClean="0"/>
                        <a:t>Model </a:t>
                      </a:r>
                      <a:r>
                        <a:rPr lang="en-US" sz="1200" b="1" dirty="0" err="1" smtClean="0"/>
                        <a:t>Pembelajaran</a:t>
                      </a:r>
                      <a:r>
                        <a:rPr lang="en-US" sz="1200" b="1" dirty="0" smtClean="0"/>
                        <a:t> Cooperative (Cooperative Learning)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smtClean="0"/>
                        <a:t>Model </a:t>
                      </a:r>
                      <a:r>
                        <a:rPr lang="en-US" sz="1200" b="1" dirty="0" err="1" smtClean="0"/>
                        <a:t>Pembelajaran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Berbasis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Masalah</a:t>
                      </a:r>
                      <a:endParaRPr lang="en-US" sz="1200" b="1" dirty="0" smtClean="0"/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smtClean="0"/>
                        <a:t>Model </a:t>
                      </a:r>
                      <a:r>
                        <a:rPr lang="en-US" sz="1200" b="1" dirty="0" err="1" smtClean="0"/>
                        <a:t>Pembelajaran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Kontekstual</a:t>
                      </a:r>
                      <a:r>
                        <a:rPr lang="en-US" sz="1200" b="1" dirty="0" smtClean="0"/>
                        <a:t> (</a:t>
                      </a:r>
                      <a:r>
                        <a:rPr lang="en-US" sz="1200" b="1" dirty="0" err="1" smtClean="0"/>
                        <a:t>Constextual</a:t>
                      </a:r>
                      <a:r>
                        <a:rPr lang="en-US" sz="1200" b="1" dirty="0" smtClean="0"/>
                        <a:t> Teaching And Learning)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smtClean="0"/>
                        <a:t>Model </a:t>
                      </a:r>
                      <a:r>
                        <a:rPr lang="en-US" sz="1200" b="1" dirty="0" err="1" smtClean="0"/>
                        <a:t>Pembelajaran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Kooperatif</a:t>
                      </a:r>
                      <a:endParaRPr lang="en-US" sz="1200" b="1" dirty="0" smtClean="0"/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smtClean="0"/>
                        <a:t>Group Resume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err="1" smtClean="0"/>
                        <a:t>Saling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Ketergantungan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Positif</a:t>
                      </a:r>
                      <a:r>
                        <a:rPr lang="en-US" sz="1200" b="1" dirty="0" smtClean="0"/>
                        <a:t> (Positive Interdependence)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err="1" smtClean="0"/>
                        <a:t>Tanggung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Jawab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Perseorangan</a:t>
                      </a:r>
                      <a:r>
                        <a:rPr lang="en-US" sz="1200" b="1" dirty="0" smtClean="0"/>
                        <a:t> (Personal Responsibility)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err="1" smtClean="0"/>
                        <a:t>Interaksi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Promotif</a:t>
                      </a:r>
                      <a:r>
                        <a:rPr lang="en-US" sz="1200" b="1" dirty="0" smtClean="0"/>
                        <a:t> (Face To Face Promotive Interaction)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en-US" sz="1200" b="1" dirty="0" err="1" smtClean="0"/>
                        <a:t>Komunikasi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Antar</a:t>
                      </a:r>
                      <a:r>
                        <a:rPr lang="en-US" sz="1200" b="1" dirty="0" smtClean="0"/>
                        <a:t> </a:t>
                      </a:r>
                      <a:r>
                        <a:rPr lang="en-US" sz="1200" b="1" dirty="0" err="1" smtClean="0"/>
                        <a:t>Anggota</a:t>
                      </a:r>
                      <a:r>
                        <a:rPr lang="en-US" sz="1200" b="1" dirty="0" smtClean="0"/>
                        <a:t> (Interpersonal Skill)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media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cetak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media yang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dipamerkan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(displayed media); 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overhead transparency (OHP); 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rekaman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suara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slide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suara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film strip; 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presentasi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multi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gambar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video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film; 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berbasis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komputer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(computer based instruction).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0" lvl="0" indent="0" algn="just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(Kemp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Dayton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kemendikbud</a:t>
                      </a: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2013:3)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lvl="0" indent="-2286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Sumber</a:t>
                      </a:r>
                      <a:r>
                        <a:rPr lang="en-U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belajar</a:t>
                      </a:r>
                      <a:endParaRPr lang="en-US" sz="12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lvl="0" indent="-2286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Bahan</a:t>
                      </a:r>
                      <a:r>
                        <a:rPr lang="en-U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belajar</a:t>
                      </a:r>
                      <a:endParaRPr lang="en-US" sz="12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lvl="0" indent="-2286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Silabus</a:t>
                      </a:r>
                      <a:endParaRPr lang="en-US" sz="12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lvl="0" indent="-2286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Rencana</a:t>
                      </a:r>
                      <a:r>
                        <a:rPr lang="en-U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r>
                        <a:rPr lang="en-U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(RPP)</a:t>
                      </a:r>
                    </a:p>
                    <a:p>
                      <a:pPr marL="228600" lvl="0" indent="-2286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</a:t>
                      </a:r>
                      <a:r>
                        <a:rPr lang="en-U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pembelajaran</a:t>
                      </a:r>
                      <a:endParaRPr lang="en-US" sz="12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lvl="0" indent="-228600" algn="just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Referensi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8223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landasan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Berdasarkan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Jenjang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endParaRPr lang="en-US" dirty="0" smtClean="0"/>
          </a:p>
          <a:p>
            <a:r>
              <a:rPr lang="en-US" dirty="0" err="1" smtClean="0"/>
              <a:t>Kontekstual</a:t>
            </a:r>
            <a:endParaRPr lang="en-US" dirty="0" smtClean="0"/>
          </a:p>
          <a:p>
            <a:r>
              <a:rPr lang="en-US" dirty="0" err="1" smtClean="0"/>
              <a:t>Situasional</a:t>
            </a:r>
            <a:endParaRPr lang="en-US" dirty="0" smtClean="0"/>
          </a:p>
          <a:p>
            <a:r>
              <a:rPr lang="en-US" dirty="0" err="1" smtClean="0"/>
              <a:t>Kondisional</a:t>
            </a:r>
            <a:endParaRPr lang="en-US" dirty="0" smtClean="0"/>
          </a:p>
          <a:p>
            <a:r>
              <a:rPr lang="en-US" dirty="0" err="1" smtClean="0"/>
              <a:t>Kebaruan</a:t>
            </a:r>
            <a:r>
              <a:rPr lang="en-US" dirty="0" smtClean="0"/>
              <a:t>/ </a:t>
            </a:r>
            <a:r>
              <a:rPr lang="en-US" dirty="0" err="1" smtClean="0"/>
              <a:t>inovatif</a:t>
            </a:r>
            <a:endParaRPr lang="en-US" dirty="0" smtClean="0"/>
          </a:p>
          <a:p>
            <a:r>
              <a:rPr lang="en-US" dirty="0" err="1" smtClean="0"/>
              <a:t>Kemampuan</a:t>
            </a:r>
            <a:r>
              <a:rPr lang="en-US" dirty="0" smtClean="0"/>
              <a:t>/ </a:t>
            </a:r>
            <a:r>
              <a:rPr lang="en-US" dirty="0" err="1" smtClean="0"/>
              <a:t>kompetensi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203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landasan</a:t>
            </a:r>
            <a:r>
              <a:rPr lang="en-US" dirty="0"/>
              <a:t> </a:t>
            </a:r>
            <a:r>
              <a:rPr lang="en-US" dirty="0" err="1"/>
              <a:t>keterbacaan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1400" dirty="0" err="1"/>
              <a:t>Keterbacaan</a:t>
            </a:r>
            <a:endParaRPr lang="en-US" sz="1400" dirty="0"/>
          </a:p>
          <a:p>
            <a:r>
              <a:rPr lang="en-US" sz="1400" dirty="0" err="1"/>
              <a:t>Kejelasan</a:t>
            </a:r>
            <a:r>
              <a:rPr lang="en-US" sz="1400" dirty="0"/>
              <a:t> </a:t>
            </a:r>
            <a:r>
              <a:rPr lang="en-US" sz="1400" dirty="0" err="1"/>
              <a:t>informasi</a:t>
            </a:r>
            <a:endParaRPr lang="en-US" sz="1400" dirty="0"/>
          </a:p>
          <a:p>
            <a:r>
              <a:rPr lang="en-US" sz="1400" dirty="0" err="1"/>
              <a:t>Kesesuaian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kaidah</a:t>
            </a:r>
            <a:r>
              <a:rPr lang="en-US" sz="1400" dirty="0"/>
              <a:t> Bahasa Indonesia</a:t>
            </a:r>
          </a:p>
          <a:p>
            <a:r>
              <a:rPr lang="en-US" sz="1400" dirty="0" err="1"/>
              <a:t>Penggunaan</a:t>
            </a:r>
            <a:r>
              <a:rPr lang="en-US" sz="1400" dirty="0"/>
              <a:t> </a:t>
            </a:r>
            <a:r>
              <a:rPr lang="en-US" sz="1400" dirty="0" err="1"/>
              <a:t>bahasa</a:t>
            </a:r>
            <a:r>
              <a:rPr lang="en-US" sz="1400" dirty="0"/>
              <a:t> </a:t>
            </a:r>
            <a:r>
              <a:rPr lang="en-US" sz="1400" dirty="0" err="1"/>
              <a:t>secara</a:t>
            </a:r>
            <a:r>
              <a:rPr lang="en-US" sz="1400" dirty="0"/>
              <a:t> </a:t>
            </a:r>
            <a:r>
              <a:rPr lang="en-US" sz="1400" dirty="0" err="1"/>
              <a:t>efektif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 smtClean="0"/>
              <a:t>efisien</a:t>
            </a:r>
            <a:endParaRPr lang="en-US" sz="1400" dirty="0" smtClean="0"/>
          </a:p>
          <a:p>
            <a:r>
              <a:rPr lang="en-US" sz="1400" dirty="0" err="1"/>
              <a:t>Kejelasan</a:t>
            </a:r>
            <a:r>
              <a:rPr lang="en-US" sz="1400" dirty="0"/>
              <a:t> </a:t>
            </a:r>
            <a:r>
              <a:rPr lang="en-US" sz="1400" dirty="0" err="1"/>
              <a:t>tujuan</a:t>
            </a:r>
            <a:endParaRPr lang="en-US" sz="1400" dirty="0"/>
          </a:p>
          <a:p>
            <a:r>
              <a:rPr lang="en-US" sz="1400" dirty="0" err="1"/>
              <a:t>Urutan</a:t>
            </a:r>
            <a:r>
              <a:rPr lang="en-US" sz="1400" dirty="0"/>
              <a:t> </a:t>
            </a:r>
            <a:r>
              <a:rPr lang="en-US" sz="1400" dirty="0" err="1"/>
              <a:t>penyajian</a:t>
            </a:r>
            <a:endParaRPr lang="en-US" sz="1400" dirty="0"/>
          </a:p>
          <a:p>
            <a:r>
              <a:rPr lang="en-US" sz="1400" dirty="0" err="1"/>
              <a:t>Pemberian</a:t>
            </a:r>
            <a:r>
              <a:rPr lang="en-US" sz="1400" dirty="0"/>
              <a:t> </a:t>
            </a:r>
            <a:r>
              <a:rPr lang="en-US" sz="1400" dirty="0" err="1"/>
              <a:t>motivasi</a:t>
            </a:r>
            <a:endParaRPr lang="en-US" sz="1400" dirty="0"/>
          </a:p>
          <a:p>
            <a:r>
              <a:rPr lang="en-US" sz="1400" dirty="0" err="1"/>
              <a:t>Interaktivitas</a:t>
            </a:r>
            <a:r>
              <a:rPr lang="en-US" sz="1400" dirty="0"/>
              <a:t> (stimulus </a:t>
            </a:r>
            <a:r>
              <a:rPr lang="en-US" sz="1400" dirty="0" err="1"/>
              <a:t>dan</a:t>
            </a:r>
            <a:r>
              <a:rPr lang="en-US" sz="1400" dirty="0"/>
              <a:t> respond)</a:t>
            </a:r>
          </a:p>
          <a:p>
            <a:r>
              <a:rPr lang="en-US" sz="1400" dirty="0" err="1"/>
              <a:t>Kelengkapan</a:t>
            </a:r>
            <a:r>
              <a:rPr lang="en-US" sz="1400" dirty="0"/>
              <a:t> </a:t>
            </a:r>
            <a:r>
              <a:rPr lang="en-US" sz="1400" dirty="0" err="1" smtClean="0"/>
              <a:t>informasi</a:t>
            </a:r>
            <a:endParaRPr lang="en-US" sz="1400" dirty="0" smtClean="0"/>
          </a:p>
          <a:p>
            <a:r>
              <a:rPr lang="en-US" sz="1400" dirty="0" err="1"/>
              <a:t>Penggunaan</a:t>
            </a:r>
            <a:r>
              <a:rPr lang="en-US" sz="1400" dirty="0"/>
              <a:t> font (</a:t>
            </a:r>
            <a:r>
              <a:rPr lang="en-US" sz="1400" dirty="0" err="1"/>
              <a:t>jenis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ukuran</a:t>
            </a:r>
            <a:r>
              <a:rPr lang="en-US" sz="1400" dirty="0"/>
              <a:t>)</a:t>
            </a:r>
          </a:p>
          <a:p>
            <a:r>
              <a:rPr lang="en-US" sz="1400" dirty="0"/>
              <a:t>Lay out, </a:t>
            </a:r>
            <a:r>
              <a:rPr lang="en-US" sz="1400" dirty="0" err="1"/>
              <a:t>tata</a:t>
            </a:r>
            <a:r>
              <a:rPr lang="en-US" sz="1400" dirty="0"/>
              <a:t> </a:t>
            </a:r>
            <a:r>
              <a:rPr lang="en-US" sz="1400" dirty="0" err="1"/>
              <a:t>letak</a:t>
            </a:r>
            <a:endParaRPr lang="en-US" sz="1400" dirty="0"/>
          </a:p>
          <a:p>
            <a:r>
              <a:rPr lang="en-US" sz="1400" dirty="0" err="1"/>
              <a:t>Ilustrasi</a:t>
            </a:r>
            <a:r>
              <a:rPr lang="en-US" sz="1400" dirty="0"/>
              <a:t>, </a:t>
            </a:r>
            <a:r>
              <a:rPr lang="en-US" sz="1400" dirty="0" err="1"/>
              <a:t>grafis</a:t>
            </a:r>
            <a:r>
              <a:rPr lang="en-US" sz="1400" dirty="0"/>
              <a:t>, </a:t>
            </a:r>
            <a:r>
              <a:rPr lang="en-US" sz="1400" dirty="0" err="1"/>
              <a:t>gambar</a:t>
            </a:r>
            <a:r>
              <a:rPr lang="en-US" sz="1400" dirty="0"/>
              <a:t>, </a:t>
            </a:r>
            <a:r>
              <a:rPr lang="en-US" sz="1400" dirty="0" err="1"/>
              <a:t>foto</a:t>
            </a:r>
            <a:endParaRPr lang="en-US" sz="1400" dirty="0"/>
          </a:p>
          <a:p>
            <a:r>
              <a:rPr lang="en-US" sz="1400" dirty="0" err="1"/>
              <a:t>Desain</a:t>
            </a:r>
            <a:r>
              <a:rPr lang="en-US" sz="1400" dirty="0"/>
              <a:t> </a:t>
            </a:r>
            <a:r>
              <a:rPr lang="en-US" sz="1400" dirty="0" err="1"/>
              <a:t>tampilan</a:t>
            </a:r>
            <a:endParaRPr lang="en-US" sz="1400" dirty="0" smtClean="0"/>
          </a:p>
          <a:p>
            <a:endParaRPr lang="en-US" sz="1400" dirty="0" smtClean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57129132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33</TotalTime>
  <Words>344</Words>
  <Application>Microsoft Office PowerPoint</Application>
  <PresentationFormat>Widescreen</PresentationFormat>
  <Paragraphs>119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Times New Roman</vt:lpstr>
      <vt:lpstr>Vapor Trail</vt:lpstr>
      <vt:lpstr>landasan penyusunan bahan ajar bahasa dan sastra Indonesia</vt:lpstr>
      <vt:lpstr>Landasan keilmuan bahasa dan sastra</vt:lpstr>
      <vt:lpstr>landasan ilmu pendidikan dan keguruan, </vt:lpstr>
      <vt:lpstr>landasan kebutuhan siswa </vt:lpstr>
      <vt:lpstr>landasan keterbacaan materi dan bahasa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landasan penyusunan bahan ajar bahasa dan sastra Indonesia</dc:title>
  <dc:creator>nazla maharani umaya</dc:creator>
  <cp:lastModifiedBy>nazla maharani umaya</cp:lastModifiedBy>
  <cp:revision>5</cp:revision>
  <dcterms:created xsi:type="dcterms:W3CDTF">2017-09-08T17:14:39Z</dcterms:created>
  <dcterms:modified xsi:type="dcterms:W3CDTF">2017-09-09T06:42:05Z</dcterms:modified>
</cp:coreProperties>
</file>