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4" r:id="rId3"/>
    <p:sldId id="275" r:id="rId4"/>
    <p:sldId id="276" r:id="rId5"/>
    <p:sldId id="277" r:id="rId6"/>
    <p:sldId id="278" r:id="rId7"/>
    <p:sldId id="279" r:id="rId8"/>
    <p:sldId id="273" r:id="rId9"/>
    <p:sldId id="280" r:id="rId10"/>
    <p:sldId id="256" r:id="rId11"/>
    <p:sldId id="257" r:id="rId12"/>
    <p:sldId id="259" r:id="rId13"/>
    <p:sldId id="260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459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525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38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74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7377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72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20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06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61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814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61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C795C-F8BA-4585-B2F0-844C30C78048}" type="datetimeFigureOut">
              <a:rPr lang="en-US" smtClean="0"/>
              <a:t>10/13/2019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12537-C8E0-40F1-A370-337900F22C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86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0"/>
            <a:ext cx="7772400" cy="1470025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KOMPETENSI PENDIDIK/KONSELOR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BIMBINGAN &amp; KONSELING</a:t>
            </a:r>
          </a:p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SEMESTER </a:t>
            </a:r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1C &amp; 1D</a:t>
            </a:r>
            <a:endParaRPr lang="en-US" dirty="0" smtClean="0">
              <a:solidFill>
                <a:srgbClr val="0070C0"/>
              </a:solidFill>
              <a:latin typeface="Arial Black" pitchFamily="34" charset="0"/>
            </a:endParaRPr>
          </a:p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PERTEMUAN KE 10 &amp; 11</a:t>
            </a:r>
            <a:endParaRPr lang="en-US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240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KOMPETENSI PENDIDIK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KOMPETENSI PEDAGOGIK</a:t>
            </a:r>
          </a:p>
          <a:p>
            <a:r>
              <a:rPr lang="en-US" dirty="0" smtClean="0"/>
              <a:t>KOMPETENSI KEPRIBADIAN</a:t>
            </a:r>
          </a:p>
          <a:p>
            <a:r>
              <a:rPr lang="en-US" dirty="0" smtClean="0"/>
              <a:t>KOMPETENSI SOSIAL</a:t>
            </a:r>
          </a:p>
          <a:p>
            <a:r>
              <a:rPr lang="en-US" dirty="0" smtClean="0"/>
              <a:t>KOMPETENSI PROFESIONAL</a:t>
            </a:r>
          </a:p>
          <a:p>
            <a:pPr marL="0" indent="0">
              <a:buNone/>
            </a:pPr>
            <a:r>
              <a:rPr lang="en-US" dirty="0" smtClean="0"/>
              <a:t>SEBAGAI TANDA KITA TELAH KOMPETEN DALAM BIDANG KITA SEBAGAI GURU, HARUS TELAH MEMILIKI SERTIFIKAT PENDIDIK. UNTUK  MENDAPATKAN SERTIFIKAT PENDIDIK HARUS MELALUI PPG (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Guru).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808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sz="4800" dirty="0" smtClean="0">
                <a:latin typeface="Arial Black" pitchFamily="34" charset="0"/>
              </a:rPr>
              <a:t>KOMPETENSI PEDAGOGIK</a:t>
            </a:r>
            <a:endParaRPr lang="en-US" sz="48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TEORI DAN PRAKTIS PENDIDIKAN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MENGAPLIKASIKAN PERKEMBANGAN FILOSOFIS DAN PSIKOLOGIS SERTA PERILAKU KONSELI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ESENSI LAYANAN BK DALAM JALUR, JENIS DAN JENJANG PENDIDIKAN</a:t>
            </a:r>
          </a:p>
          <a:p>
            <a:pPr marL="514350" indent="-514350">
              <a:buFont typeface="+mj-lt"/>
              <a:buAutoNum type="arabicPeriod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8570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KOMPETENSI KEPRIBADIAN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BERIMAN DAN BERTAKWA KEPADA TUHAN YANG MAHA ESA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MENGHARGAI DAN MENJUNJUNG TINGGI NILAI-NILAI KEMANUSIAAN, INDIVIDUALITAS DAN KEBEBASAN MEMILIH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MENUNJUKKAN INTEGRITAS DAN STABILITAS KEPRIBADIAN YANG KUAT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MENAMPILKAN KINERJA BERKUALITAS TINGGI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4361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KOMPETENSI SOSIAL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MENGIMPLEMENTASIKAN KOLABORASI INTERNAL DI TEMPAT KERJA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BERPERAN DALAM ORGANISASI DAN KEGIATAN PROFESI BK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MENGIMPLEMENTASIKAN KOLABORASI ANTAR PROFESI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6208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KOMPETENSI PROFESIONAL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KONSEP DAN PRAKSIS ASESMEN UNTUK MEMAHAMI KONDISI, KEBUTUHAN, DAN MASALAH KONSELI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KERANGKA TEORITIK DAN PARKSIS BK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MERANCANG PROGRAM BK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MENGIMPLEMTASIKAN PROGRAM BK YANG KOMPREHENSIF</a:t>
            </a:r>
          </a:p>
          <a:p>
            <a:pPr marL="514350" indent="-514350">
              <a:buFont typeface="+mj-lt"/>
              <a:buAutoNum type="arabicPeriod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033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MENILAI PROSES DAN HASIL KEGIATAN BK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MEMILIKI KESADARAN DAN KOMITMEN TERHADAP ETIKA PROFESIONAL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KONSEP DAN PRAKSIS PENELITIAN BK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6748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INDIKATOR MENGUASAI KOMPETENSI 1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GURU BK/KONSELOR DAPAT MENUNJUKKAN DALAM PERENCANAAN LAYANAN BK, SESUAI DENGAN LANDASAN DAN PRINSIP PENDIDIKAN SERTA PEMBELAJARAN YANG AKTIF, KREATIF, MANDIRI DAN BERPUSAT PADA PESERTA DIDIK/KONSELI</a:t>
            </a:r>
          </a:p>
          <a:p>
            <a:r>
              <a:rPr lang="en-US" b="1" smtClean="0"/>
              <a:t>GURU BK/KONSELOR </a:t>
            </a:r>
            <a:r>
              <a:rPr lang="en-US" b="1" dirty="0" smtClean="0"/>
              <a:t>DAPAT MENUNJUKKAN LAYANAN BK SESUAI DENGAN KEBUTUHAN PERKEMBANGAN KONSELI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0037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MAMPU MERENCANAKAN LAYANAN BK, SESUAI DENGAN KERAGAMAN LATAR BELAKANG BUDAYA EKONOMI DAN SOSIAL PESERTA DIDIK</a:t>
            </a:r>
          </a:p>
          <a:p>
            <a:pPr marL="0" indent="0" algn="ctr">
              <a:buNone/>
            </a:pPr>
            <a:r>
              <a:rPr lang="en-US" b="1" dirty="0"/>
              <a:t> </a:t>
            </a:r>
            <a:r>
              <a:rPr lang="en-US" sz="3600" b="1" dirty="0" smtClean="0">
                <a:solidFill>
                  <a:srgbClr val="C00000"/>
                </a:solidFill>
              </a:rPr>
              <a:t>BERDASARKAN INDIKATOR ITU  </a:t>
            </a:r>
            <a:r>
              <a:rPr lang="en-US" sz="3600" b="1" dirty="0" smtClean="0">
                <a:solidFill>
                  <a:srgbClr val="C00000"/>
                </a:solidFill>
              </a:rPr>
              <a:t>KAITKAN </a:t>
            </a:r>
            <a:r>
              <a:rPr lang="en-US" sz="3600" b="1" dirty="0" smtClean="0">
                <a:solidFill>
                  <a:srgbClr val="C00000"/>
                </a:solidFill>
              </a:rPr>
              <a:t>DENGAN ETIKA PROFESI YANG TELAH ANDA PELAJARI APA?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93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1"/>
            <a:ext cx="7772400" cy="12192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smtClean="0">
                <a:latin typeface="Arial Black" pitchFamily="34" charset="0"/>
              </a:rPr>
              <a:t>INDIKATOR KOMPETENSI</a:t>
            </a:r>
            <a:br>
              <a:rPr lang="en-US" smtClean="0">
                <a:latin typeface="Arial Black" pitchFamily="34" charset="0"/>
              </a:rPr>
            </a:br>
            <a:r>
              <a:rPr lang="en-US">
                <a:latin typeface="Arial Black" pitchFamily="34" charset="0"/>
              </a:rPr>
              <a:t>2</a:t>
            </a:r>
            <a:r>
              <a:rPr lang="en-US" smtClean="0">
                <a:latin typeface="Arial Black" pitchFamily="34" charset="0"/>
              </a:rPr>
              <a:t>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981200"/>
            <a:ext cx="7924800" cy="4038600"/>
          </a:xfrm>
        </p:spPr>
        <p:txBody>
          <a:bodyPr>
            <a:normAutofit lnSpcReduction="10000"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</a:rPr>
              <a:t>MEMPEROLEH LAYANAN BK SESUAI DGN KEBUTUHAN PERKEMBANGAN MENTAL, EMOSIONAL, FISIK DAN GENDER.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</a:rPr>
              <a:t>MEMPEROLEH LAYANAN BK SESUAI DGN  KEBUTUHAN BAKAT, MINAT, DAN POTENSI PRIBADI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</a:rPr>
              <a:t>SESUAI DGN HARAPAN MELANJUTKAN STUDI DAN PILIHAN KARIR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11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INDIKATOR KOMPETENSI KE 3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b="1" dirty="0" smtClean="0"/>
              <a:t>LAYANAN BK MEMENUHI  LAYANAN JALUR SATUAN PENDIDIKAN FORMAL, NON FORMAL, DAN INFORMAL.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LAYANAN BK MEMENUHI ESENSI LAYANAN PADA SATUAN PENDIDIKAN UMUM, KEJURUAN, KEAGAMAAN DAN KHUSUS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LAYANAN BK MEMENUHI ESENSI LAYANAN PADA JENJANG SATUAN PENDIDIKAN USIA DINI, DASAR DAN MENENGAH, SERTA TINGGI</a:t>
            </a:r>
          </a:p>
          <a:p>
            <a:pPr marL="514350" indent="-514350">
              <a:buFont typeface="+mj-lt"/>
              <a:buAutoNum type="arabicPeriod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8342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b="1" dirty="0" smtClean="0"/>
              <a:t>KOMPETENSI KE 4 (</a:t>
            </a:r>
            <a:r>
              <a:rPr lang="en-US" b="1" dirty="0" err="1" smtClean="0"/>
              <a:t>beriman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bertaqwa</a:t>
            </a:r>
            <a:r>
              <a:rPr lang="en-US" b="1" dirty="0" smtClean="0"/>
              <a:t>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BERPENAMPILAN RAPI DAN BERSIH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BERBICARA DENGAN SANTUN DAN JUJUR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BERSIKAP TOLERAN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MERPERLIHATKAN KONSISTENSI DAN MEMOTIVASI KONSELI DLM MELAKSANAKAN IBADAH.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9607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Arial Black" pitchFamily="34" charset="0"/>
              </a:rPr>
              <a:t>MENJUNJUNG TINGGI NILAI KEMANUSIAAN</a:t>
            </a:r>
            <a:endParaRPr lang="en-US" b="1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MENGAPLIKASIKAN PANDANGAN DINAMIS TENTANG MANUSIA SEBAGAI MAKLUK BERMORAL, SPIRITUAL, SOSIAL DAN INDIVIDU</a:t>
            </a:r>
          </a:p>
          <a:p>
            <a:r>
              <a:rPr lang="en-US" b="1" dirty="0" smtClean="0"/>
              <a:t>MENDORONG POTENSI POSITIF INDIVIDU</a:t>
            </a:r>
          </a:p>
          <a:p>
            <a:r>
              <a:rPr lang="en-US" b="1" dirty="0" smtClean="0"/>
              <a:t>MENGEMBANGKAN SIKAP TOLERAN DALAM MENJUNJUNG TINGGI HAK AZASI KONSELI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6349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INTERGRITAS DAN STABILITAS KEPRIBADIAN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MENUNJUKAN KEPRIBADIAN, KESTABILAN EMOSI, BERPRILAKU JUJUR, SABAR, RAMAH DAN KONSISTEN</a:t>
            </a:r>
          </a:p>
          <a:p>
            <a:r>
              <a:rPr lang="en-US" b="1" dirty="0" smtClean="0"/>
              <a:t>KEPEKAAN DAN BERSIKAP EMPATI TERHADAP KERAGAMAN DAN PERUBAHAN</a:t>
            </a:r>
          </a:p>
          <a:p>
            <a:r>
              <a:rPr lang="en-US" b="1" dirty="0" smtClean="0"/>
              <a:t>MENAMPILKAN TOLERANSI TERHADAP PESERTA DIDIK YANG MENGAHADAPI STRESS DAN FRUSTASI.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1952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BERPERAN DLM ORGANISASI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MENAATI KODE ETIK ORGANISASI PROFESI BK, MGBK, ABKIN, </a:t>
            </a:r>
          </a:p>
          <a:p>
            <a:r>
              <a:rPr lang="en-US" b="1" dirty="0" smtClean="0"/>
              <a:t>BERPARTISIPASI AKTIF DLM PENGEMBANGAN DIRI</a:t>
            </a:r>
          </a:p>
          <a:p>
            <a:r>
              <a:rPr lang="en-US" b="1" dirty="0" smtClean="0"/>
              <a:t>MEMENFAATKAN ORGANISASI PROFESI BK UNTUK PENGEMBANGAN PROGRAM BK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68302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1"/>
            <a:ext cx="7772400" cy="121920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200" dirty="0" smtClean="0">
                <a:latin typeface="Arial Black" pitchFamily="34" charset="0"/>
              </a:rPr>
              <a:t>MENGIMPLEMENTASIKAN KOLABORASI ANTAR PROFESI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981200"/>
            <a:ext cx="7924800" cy="4038600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chemeClr val="tx1"/>
                </a:solidFill>
              </a:rPr>
              <a:t>DAPAT MELAKUKAN INTERAKSI DENGAN ORGANISASI LAIN</a:t>
            </a:r>
          </a:p>
          <a:p>
            <a:pPr marL="457200" indent="-457200" algn="l">
              <a:buFont typeface="Wingdings" pitchFamily="2" charset="2"/>
              <a:buChar char="v"/>
            </a:pP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</a:rPr>
              <a:t>MEMANFAATKAN  KEAHLIAN LAIN UNTUK MEMBANTU PERMASALAHAN KONSELI SESUAI DENGAN KEBUTUHAN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19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MENGUASAI KONSEP DAN PRAKSIS PENILAIAN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MENGEMBANGKAN INSTRUMEN NON TES (</a:t>
            </a:r>
            <a:r>
              <a:rPr lang="en-US" b="1" dirty="0" err="1" smtClean="0"/>
              <a:t>pedoman</a:t>
            </a:r>
            <a:r>
              <a:rPr lang="en-US" b="1" dirty="0" smtClean="0"/>
              <a:t> </a:t>
            </a:r>
            <a:r>
              <a:rPr lang="en-US" b="1" dirty="0" err="1" smtClean="0"/>
              <a:t>wawancara</a:t>
            </a:r>
            <a:r>
              <a:rPr lang="en-US" b="1" dirty="0" smtClean="0"/>
              <a:t>, </a:t>
            </a:r>
            <a:r>
              <a:rPr lang="en-US" b="1" dirty="0" err="1" smtClean="0"/>
              <a:t>angket</a:t>
            </a:r>
            <a:r>
              <a:rPr lang="en-US" b="1" dirty="0" smtClean="0"/>
              <a:t>, </a:t>
            </a:r>
            <a:r>
              <a:rPr lang="en-US" b="1" dirty="0" err="1" smtClean="0"/>
              <a:t>observasi</a:t>
            </a:r>
            <a:r>
              <a:rPr lang="en-US" b="1" dirty="0" smtClean="0"/>
              <a:t>)</a:t>
            </a:r>
          </a:p>
          <a:p>
            <a:r>
              <a:rPr lang="en-US" b="1" dirty="0" smtClean="0"/>
              <a:t>MENGAPLISIKAN INSTRUMEN NON TES</a:t>
            </a:r>
          </a:p>
          <a:p>
            <a:r>
              <a:rPr lang="en-US" b="1" dirty="0" smtClean="0"/>
              <a:t>DAPAT MEMILIH JENIS PENILAIAN (</a:t>
            </a:r>
            <a:r>
              <a:rPr lang="en-US" b="1" dirty="0" err="1" smtClean="0"/>
              <a:t>Instrumen</a:t>
            </a:r>
            <a:r>
              <a:rPr lang="en-US" b="1" dirty="0" smtClean="0"/>
              <a:t> </a:t>
            </a:r>
            <a:r>
              <a:rPr lang="en-US" b="1" dirty="0" err="1" smtClean="0"/>
              <a:t>Tugas</a:t>
            </a:r>
            <a:r>
              <a:rPr lang="en-US" b="1" dirty="0" smtClean="0"/>
              <a:t> </a:t>
            </a:r>
            <a:r>
              <a:rPr lang="en-US" b="1" dirty="0" err="1" smtClean="0"/>
              <a:t>Perkembangan</a:t>
            </a:r>
            <a:r>
              <a:rPr lang="en-US" b="1" dirty="0" smtClean="0"/>
              <a:t>/ITP, </a:t>
            </a:r>
            <a:r>
              <a:rPr lang="en-US" b="1" dirty="0" err="1" smtClean="0"/>
              <a:t>Alat</a:t>
            </a:r>
            <a:r>
              <a:rPr lang="en-US" b="1" dirty="0" smtClean="0"/>
              <a:t> </a:t>
            </a:r>
            <a:r>
              <a:rPr lang="en-US" b="1" dirty="0" err="1" smtClean="0"/>
              <a:t>Ungkap</a:t>
            </a:r>
            <a:r>
              <a:rPr lang="en-US" b="1" dirty="0" smtClean="0"/>
              <a:t> </a:t>
            </a:r>
            <a:r>
              <a:rPr lang="en-US" b="1" dirty="0" err="1" smtClean="0"/>
              <a:t>Masalah</a:t>
            </a:r>
            <a:r>
              <a:rPr lang="en-US" b="1" dirty="0" smtClean="0"/>
              <a:t>/AUM, </a:t>
            </a:r>
            <a:r>
              <a:rPr lang="en-US" b="1" dirty="0" err="1" smtClean="0"/>
              <a:t>Daftar</a:t>
            </a:r>
            <a:r>
              <a:rPr lang="en-US" b="1" dirty="0" smtClean="0"/>
              <a:t> </a:t>
            </a:r>
            <a:r>
              <a:rPr lang="en-US" b="1" dirty="0" err="1" smtClean="0"/>
              <a:t>Cek</a:t>
            </a:r>
            <a:r>
              <a:rPr lang="en-US" b="1" dirty="0" smtClean="0"/>
              <a:t> </a:t>
            </a:r>
            <a:r>
              <a:rPr lang="en-US" b="1" dirty="0" err="1" smtClean="0"/>
              <a:t>Masalah</a:t>
            </a:r>
            <a:r>
              <a:rPr lang="en-US" b="1" dirty="0" smtClean="0"/>
              <a:t> /</a:t>
            </a:r>
            <a:r>
              <a:rPr lang="en-US" b="1" dirty="0" err="1" smtClean="0"/>
              <a:t>DCM,dan</a:t>
            </a:r>
            <a:r>
              <a:rPr lang="en-US" b="1" dirty="0" smtClean="0"/>
              <a:t> </a:t>
            </a:r>
            <a:r>
              <a:rPr lang="en-US" b="1" dirty="0" err="1" smtClean="0"/>
              <a:t>lainnya</a:t>
            </a:r>
            <a:r>
              <a:rPr lang="en-US" b="1" dirty="0" smtClean="0"/>
              <a:t>) SESUAI KEBUTUHAN</a:t>
            </a:r>
          </a:p>
          <a:p>
            <a:r>
              <a:rPr lang="en-US" b="1" dirty="0" smtClean="0"/>
              <a:t>DAPAT MENGADMINISTRASIKAN PENILAIAN (</a:t>
            </a:r>
            <a:r>
              <a:rPr lang="en-US" b="1" dirty="0" err="1" smtClean="0"/>
              <a:t>merencanakan</a:t>
            </a:r>
            <a:r>
              <a:rPr lang="en-US" b="1" dirty="0" smtClean="0"/>
              <a:t>, </a:t>
            </a:r>
            <a:r>
              <a:rPr lang="en-US" b="1" dirty="0" err="1" smtClean="0"/>
              <a:t>melaksanakan</a:t>
            </a:r>
            <a:r>
              <a:rPr lang="en-US" b="1" dirty="0" smtClean="0"/>
              <a:t>, </a:t>
            </a:r>
            <a:r>
              <a:rPr lang="en-US" b="1" dirty="0" err="1" smtClean="0"/>
              <a:t>mengolah</a:t>
            </a:r>
            <a:r>
              <a:rPr lang="en-US" b="1" dirty="0" smtClean="0"/>
              <a:t>)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mengungkapkan</a:t>
            </a:r>
            <a:r>
              <a:rPr lang="en-US" b="1" dirty="0" smtClean="0"/>
              <a:t> </a:t>
            </a:r>
            <a:r>
              <a:rPr lang="en-US" b="1" dirty="0" err="1" smtClean="0"/>
              <a:t>kemampuan</a:t>
            </a:r>
            <a:r>
              <a:rPr lang="en-US" b="1" dirty="0" smtClean="0"/>
              <a:t> </a:t>
            </a:r>
            <a:r>
              <a:rPr lang="en-US" b="1" dirty="0" err="1" smtClean="0"/>
              <a:t>dasar</a:t>
            </a:r>
            <a:r>
              <a:rPr lang="en-US" b="1" dirty="0" smtClean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0370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b="1" dirty="0" smtClean="0"/>
              <a:t>DAPAT MENGADMINISTRASIKAN PENILAIAN UNTUK MENGUNGKAP MASALAH KONSELI (data </a:t>
            </a:r>
            <a:r>
              <a:rPr lang="en-US" b="1" dirty="0" err="1" smtClean="0"/>
              <a:t>pribadi</a:t>
            </a:r>
            <a:r>
              <a:rPr lang="en-US" b="1" dirty="0" smtClean="0"/>
              <a:t>, </a:t>
            </a:r>
            <a:r>
              <a:rPr lang="en-US" b="1" dirty="0" err="1" smtClean="0"/>
              <a:t>kemampuan</a:t>
            </a:r>
            <a:r>
              <a:rPr lang="en-US" b="1" dirty="0" smtClean="0"/>
              <a:t> </a:t>
            </a:r>
            <a:r>
              <a:rPr lang="en-US" b="1" dirty="0" err="1" smtClean="0"/>
              <a:t>akademik</a:t>
            </a:r>
            <a:r>
              <a:rPr lang="en-US" b="1" dirty="0" smtClean="0"/>
              <a:t>, </a:t>
            </a: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evaluasi</a:t>
            </a:r>
            <a:r>
              <a:rPr lang="en-US" b="1" dirty="0" smtClean="0"/>
              <a:t> </a:t>
            </a:r>
            <a:r>
              <a:rPr lang="en-US" b="1" dirty="0" err="1" smtClean="0"/>
              <a:t>belajar</a:t>
            </a:r>
            <a:r>
              <a:rPr lang="en-US" b="1" dirty="0" smtClean="0"/>
              <a:t>,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psikotes</a:t>
            </a:r>
            <a:r>
              <a:rPr lang="en-US" b="1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en-US" b="1" dirty="0" smtClean="0"/>
              <a:t>DAPAT MENAMPILKAN TANGGUNG JAWAB PROFESIONAL SESUAI AZAS BK (</a:t>
            </a:r>
            <a:r>
              <a:rPr lang="en-US" b="1" dirty="0" err="1" smtClean="0"/>
              <a:t>Kerahasiaan</a:t>
            </a:r>
            <a:r>
              <a:rPr lang="en-US" b="1" dirty="0" smtClean="0"/>
              <a:t>, </a:t>
            </a:r>
            <a:r>
              <a:rPr lang="en-US" b="1" dirty="0" err="1" smtClean="0"/>
              <a:t>keterbukaan</a:t>
            </a:r>
            <a:r>
              <a:rPr lang="en-US" b="1" dirty="0" smtClean="0"/>
              <a:t>, </a:t>
            </a:r>
            <a:r>
              <a:rPr lang="en-US" b="1" dirty="0" err="1" smtClean="0"/>
              <a:t>kemutakhiran</a:t>
            </a:r>
            <a:r>
              <a:rPr lang="en-US" b="1" dirty="0" smtClean="0"/>
              <a:t>, </a:t>
            </a:r>
            <a:r>
              <a:rPr lang="en-US" b="1" dirty="0" err="1" smtClean="0"/>
              <a:t>dll</a:t>
            </a:r>
            <a:r>
              <a:rPr lang="en-US" b="1" dirty="0" smtClean="0"/>
              <a:t>) DLM PRAKTEK PENILAIAN.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8140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MENGUASAI KERANGKA TEORITIK DAN PRAKSIS BK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MENGAPLIKASIKAN HAKEKAT LAYANAN BK (</a:t>
            </a:r>
            <a:r>
              <a:rPr lang="en-US" b="1" dirty="0" err="1" smtClean="0"/>
              <a:t>tujuan</a:t>
            </a:r>
            <a:r>
              <a:rPr lang="en-US" b="1" dirty="0" smtClean="0"/>
              <a:t>, </a:t>
            </a:r>
            <a:r>
              <a:rPr lang="en-US" b="1" dirty="0" err="1" smtClean="0"/>
              <a:t>prinsip</a:t>
            </a:r>
            <a:r>
              <a:rPr lang="en-US" b="1" dirty="0" smtClean="0"/>
              <a:t>, </a:t>
            </a:r>
            <a:r>
              <a:rPr lang="en-US" b="1" dirty="0" err="1" smtClean="0"/>
              <a:t>azas</a:t>
            </a:r>
            <a:r>
              <a:rPr lang="en-US" b="1" dirty="0" smtClean="0"/>
              <a:t>, </a:t>
            </a:r>
            <a:r>
              <a:rPr lang="en-US" b="1" dirty="0" err="1" smtClean="0"/>
              <a:t>fungsi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landasan</a:t>
            </a:r>
            <a:r>
              <a:rPr lang="en-US" b="1" dirty="0" smtClean="0"/>
              <a:t>)</a:t>
            </a:r>
          </a:p>
          <a:p>
            <a:r>
              <a:rPr lang="en-US" b="1" dirty="0" smtClean="0"/>
              <a:t>MENENTUKAN ARAH PROFESI BK (</a:t>
            </a:r>
            <a:r>
              <a:rPr lang="en-US" b="1" dirty="0" err="1" smtClean="0"/>
              <a:t>peran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guru BK)</a:t>
            </a:r>
          </a:p>
          <a:p>
            <a:r>
              <a:rPr lang="en-US" b="1" dirty="0" smtClean="0"/>
              <a:t>MENGAPLIKASIKAN DASAR-DASAR PELAYANAN BK</a:t>
            </a:r>
          </a:p>
          <a:p>
            <a:r>
              <a:rPr lang="en-US" b="1" dirty="0" smtClean="0"/>
              <a:t>MENGAPLIKASIKAN PENDEKATAN/MODEL/ JENIS LAYANAN DAN KEGIATAN PENDUKUNG BK</a:t>
            </a:r>
          </a:p>
          <a:p>
            <a:r>
              <a:rPr lang="en-US" b="1" dirty="0" smtClean="0"/>
              <a:t>DAPAT MENGAPLIKASIKAN PRAKTEK FORMAT LAYANAN BK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8700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MERANCANG PROGRAM BK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b="1" dirty="0" smtClean="0"/>
              <a:t>DAPAT MENGANALISIS KEBUTUHAN KONSELI</a:t>
            </a:r>
          </a:p>
          <a:p>
            <a:r>
              <a:rPr lang="en-US" b="1" dirty="0" smtClean="0"/>
              <a:t>DAPAT MENYUSUN PROGRAM PELAYANAN BK YANG BERKELANJUTAN</a:t>
            </a:r>
          </a:p>
          <a:p>
            <a:r>
              <a:rPr lang="en-US" b="1" dirty="0" smtClean="0"/>
              <a:t>DAPAT MENYUSUN RENCANA PELAKSANAAN PROGRAM BK</a:t>
            </a:r>
          </a:p>
          <a:p>
            <a:r>
              <a:rPr lang="en-US" b="1" dirty="0" smtClean="0"/>
              <a:t>DAPAT MERENCANAKAN SARANA DAN BIAYA PENYELENGGARAAN PROGRAM PELAYANAN BK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3814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3200" dirty="0" smtClean="0">
                <a:latin typeface="Arial Black" pitchFamily="34" charset="0"/>
              </a:rPr>
              <a:t>MENGEMPLEMENTASIKAN PROGRAM BK YG KOMPREHENSIF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DAPAT MELAKSANAKAN PROGRAM LAYANAN BK</a:t>
            </a:r>
          </a:p>
          <a:p>
            <a:r>
              <a:rPr lang="en-US" b="1" dirty="0" smtClean="0"/>
              <a:t>DAPAT MELAKSANAKAN PENDEKATAN KOLABORASI DENGAN PIHAK TERKAIT.</a:t>
            </a:r>
          </a:p>
          <a:p>
            <a:r>
              <a:rPr lang="en-US" b="1" dirty="0" smtClean="0"/>
              <a:t>DAPAT ,MEMFASILITASI PERKEMBANGAN AKADEMIK, KARIER, PERSONAL, DAN SOSIAL KONSELI</a:t>
            </a:r>
          </a:p>
          <a:p>
            <a:r>
              <a:rPr lang="en-US" b="1" dirty="0" smtClean="0"/>
              <a:t>DAPAT MENGELOLA SARANA DAN BIAYA PROGRAM PELAYANAN BK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2172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MENILAI PROSES DAN HASIL KEGIATAN BK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DAPAT MENGEVALUASI PROSES DAN HASIL PROGRAM PELAYANAN BK.</a:t>
            </a:r>
          </a:p>
          <a:p>
            <a:r>
              <a:rPr lang="en-US" b="1" dirty="0" smtClean="0"/>
              <a:t>DAPAT MELAKUKAN PENYESUAIAN KEBUTUHAN KONSELI DALAM PROSES LAYANAN.</a:t>
            </a:r>
          </a:p>
          <a:p>
            <a:r>
              <a:rPr lang="en-US" b="1" dirty="0" smtClean="0"/>
              <a:t>DAPAT MENGIMFORMASIKAN HASIL PELAKSANAAN EVALUASI PELAYANAN BK</a:t>
            </a:r>
          </a:p>
          <a:p>
            <a:r>
              <a:rPr lang="en-US" b="1" dirty="0" smtClean="0"/>
              <a:t>DAPAT MENGGUNAKAN HASIL PELAKSANAAN EVALUASI UNTUK REVISI PROGRAM PELAYANAN BK  BERDASARKAN ANALISIS KEBUTUHAN.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3662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610600" cy="114300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3200" dirty="0" smtClean="0">
                <a:latin typeface="Arial Black" pitchFamily="34" charset="0"/>
              </a:rPr>
              <a:t>MEMILIKI KESADARAN DAN KOMITMEN TERHADAP ETIKA PROFESI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DAPAT MEMBERDAYAKAN KEKUATAN PRIBADI DAN KEPROFESIONALAN GURU BK</a:t>
            </a:r>
          </a:p>
          <a:p>
            <a:r>
              <a:rPr lang="en-US" b="1" dirty="0" smtClean="0"/>
              <a:t>DAPAT MEMINIMALISIR DAMPAK LINGKUNGAN DAN KETERBATASAN PRIBADI</a:t>
            </a:r>
          </a:p>
          <a:p>
            <a:r>
              <a:rPr lang="en-US" b="1" dirty="0" smtClean="0"/>
              <a:t>DAPAT MEMPERTAHANKAN OBYEKTIVITAS </a:t>
            </a:r>
          </a:p>
          <a:p>
            <a:r>
              <a:rPr lang="en-US" b="1" dirty="0" smtClean="0"/>
              <a:t>DAPAT MELAKSANAKAN LAYANAN PENDUKUNG (</a:t>
            </a:r>
            <a:r>
              <a:rPr lang="en-US" b="1" dirty="0" err="1" smtClean="0"/>
              <a:t>alih</a:t>
            </a:r>
            <a:r>
              <a:rPr lang="en-US" b="1" dirty="0" smtClean="0"/>
              <a:t> </a:t>
            </a:r>
            <a:r>
              <a:rPr lang="en-US" b="1" dirty="0" err="1" smtClean="0"/>
              <a:t>tangan</a:t>
            </a:r>
            <a:r>
              <a:rPr lang="en-US" b="1" dirty="0" smtClean="0"/>
              <a:t> </a:t>
            </a:r>
            <a:r>
              <a:rPr lang="en-US" b="1" dirty="0" err="1" smtClean="0"/>
              <a:t>kasus</a:t>
            </a:r>
            <a:r>
              <a:rPr lang="en-US" b="1" dirty="0" smtClean="0"/>
              <a:t>, </a:t>
            </a:r>
            <a:r>
              <a:rPr lang="en-US" b="1" dirty="0" err="1" smtClean="0"/>
              <a:t>kunjungan</a:t>
            </a:r>
            <a:r>
              <a:rPr lang="en-US" b="1" dirty="0" smtClean="0"/>
              <a:t> </a:t>
            </a:r>
            <a:r>
              <a:rPr lang="en-US" b="1" dirty="0" err="1" smtClean="0"/>
              <a:t>rumah</a:t>
            </a:r>
            <a:r>
              <a:rPr lang="en-US" b="1" dirty="0" smtClean="0"/>
              <a:t>, </a:t>
            </a:r>
            <a:r>
              <a:rPr lang="en-US" b="1" dirty="0" err="1" smtClean="0"/>
              <a:t>konferensi</a:t>
            </a:r>
            <a:r>
              <a:rPr lang="en-US" b="1" dirty="0" smtClean="0"/>
              <a:t> </a:t>
            </a:r>
            <a:r>
              <a:rPr lang="en-US" b="1" dirty="0" err="1" smtClean="0"/>
              <a:t>kasus</a:t>
            </a:r>
            <a:r>
              <a:rPr lang="en-US" b="1" dirty="0" smtClean="0"/>
              <a:t>, </a:t>
            </a:r>
            <a:r>
              <a:rPr lang="en-US" b="1" dirty="0" err="1" smtClean="0"/>
              <a:t>instrumen</a:t>
            </a:r>
            <a:r>
              <a:rPr lang="en-US" b="1" dirty="0" smtClean="0"/>
              <a:t> </a:t>
            </a:r>
            <a:r>
              <a:rPr lang="en-US" b="1" dirty="0" err="1" smtClean="0"/>
              <a:t>bimbingan</a:t>
            </a:r>
            <a:r>
              <a:rPr lang="en-US" b="1" dirty="0" smtClean="0"/>
              <a:t>, </a:t>
            </a:r>
            <a:r>
              <a:rPr lang="en-US" b="1" dirty="0" err="1" smtClean="0"/>
              <a:t>himpunan</a:t>
            </a:r>
            <a:r>
              <a:rPr lang="en-US" b="1" dirty="0" smtClean="0"/>
              <a:t> data)</a:t>
            </a:r>
          </a:p>
          <a:p>
            <a:r>
              <a:rPr lang="en-US" b="1" dirty="0" smtClean="0"/>
              <a:t>DAPAT MENGHARGAI IDENTITAS PROFESIONAL DAN PENGEMBANGAN PROFESI.</a:t>
            </a:r>
          </a:p>
          <a:p>
            <a:r>
              <a:rPr lang="en-US" b="1" dirty="0" smtClean="0"/>
              <a:t>DAPAT MENDAHULUKAN KEPENTINGAN KONSELI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7093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Arial Black" pitchFamily="34" charset="0"/>
              </a:rPr>
              <a:t>MENGUASAI KONSEP DAN PRAKSIS PENELITIAN BK</a:t>
            </a:r>
            <a:endParaRPr lang="en-US" b="1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r>
              <a:rPr lang="en-US" b="1" dirty="0" smtClean="0"/>
              <a:t>DAPAT MENDESKRIPSIKAN JENIS DAN METODE PENELITIAN DALAM BK</a:t>
            </a:r>
          </a:p>
          <a:p>
            <a:r>
              <a:rPr lang="en-US" b="1" dirty="0" smtClean="0"/>
              <a:t>MAMPU MERANCANG PENELITIAN BK</a:t>
            </a:r>
          </a:p>
          <a:p>
            <a:r>
              <a:rPr lang="en-US" b="1" dirty="0" smtClean="0"/>
              <a:t>DAPAT MELAKSANAKAN PENELITIAN DALAM BK (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Tindakan</a:t>
            </a:r>
            <a:r>
              <a:rPr lang="en-US" b="1" dirty="0" smtClean="0"/>
              <a:t> </a:t>
            </a:r>
            <a:r>
              <a:rPr lang="en-US" b="1" dirty="0" err="1" smtClean="0"/>
              <a:t>Bimbingan</a:t>
            </a:r>
            <a:r>
              <a:rPr lang="en-US" b="1" dirty="0" smtClean="0"/>
              <a:t> &amp; </a:t>
            </a:r>
            <a:r>
              <a:rPr lang="en-US" b="1" dirty="0" err="1" smtClean="0"/>
              <a:t>Konsel</a:t>
            </a:r>
            <a:r>
              <a:rPr lang="en-US" b="1" dirty="0" smtClean="0"/>
              <a:t>.)</a:t>
            </a:r>
          </a:p>
          <a:p>
            <a:r>
              <a:rPr lang="en-US" b="1" dirty="0" smtClean="0"/>
              <a:t>DAPAT MEMENFAATKAN HASIL PENELITIAN DALAM BK DENGAN MENGAKSES JURNAL YANG RELEVAN.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8947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857</Words>
  <Application>Microsoft Office PowerPoint</Application>
  <PresentationFormat>On-screen Show (4:3)</PresentationFormat>
  <Paragraphs>107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Arial Black</vt:lpstr>
      <vt:lpstr>Calibri</vt:lpstr>
      <vt:lpstr>Wingdings</vt:lpstr>
      <vt:lpstr>Office Theme</vt:lpstr>
      <vt:lpstr>KOMPETENSI PENDIDIK/KONSELOR</vt:lpstr>
      <vt:lpstr>KOMPETENSI PENDIDIK</vt:lpstr>
      <vt:lpstr>KOMPETENSI PEDAGOGIK</vt:lpstr>
      <vt:lpstr>KOMPETENSI KEPRIBADIAN</vt:lpstr>
      <vt:lpstr>KOMPETENSI SOSIAL</vt:lpstr>
      <vt:lpstr>KOMPETENSI PROFESIONAL</vt:lpstr>
      <vt:lpstr>LANJUTAN</vt:lpstr>
      <vt:lpstr>INDIKATOR MENGUASAI KOMPETENSI 1</vt:lpstr>
      <vt:lpstr>LANJUTAN</vt:lpstr>
      <vt:lpstr>INDIKATOR KOMPETENSI 2 </vt:lpstr>
      <vt:lpstr>INDIKATOR KOMPETENSI KE 3</vt:lpstr>
      <vt:lpstr>KOMPETENSI KE 4 (beriman dan bertaqwa)</vt:lpstr>
      <vt:lpstr>MENJUNJUNG TINGGI NILAI KEMANUSIAAN</vt:lpstr>
      <vt:lpstr>INTERGRITAS DAN STABILITAS KEPRIBADIAN</vt:lpstr>
      <vt:lpstr>BERPERAN DLM ORGANISASI</vt:lpstr>
      <vt:lpstr>MENGIMPLEMENTASIKAN KOLABORASI ANTAR PROFESI</vt:lpstr>
      <vt:lpstr>MENGUASAI KONSEP DAN PRAKSIS PENILAIAN</vt:lpstr>
      <vt:lpstr>LANJUTAN</vt:lpstr>
      <vt:lpstr>MENGUASAI KERANGKA TEORITIK DAN PRAKSIS BK</vt:lpstr>
      <vt:lpstr>MERANCANG PROGRAM BK</vt:lpstr>
      <vt:lpstr>MENGEMPLEMENTASIKAN PROGRAM BK YG KOMPREHENSIF</vt:lpstr>
      <vt:lpstr>MENILAI PROSES DAN HASIL KEGIATAN BK</vt:lpstr>
      <vt:lpstr>MEMILIKI KESADARAN DAN KOMITMEN TERHADAP ETIKA PROFESI</vt:lpstr>
      <vt:lpstr>MENGUASAI KONSEP DAN PRAKSIS PENELITIAN BK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EPK DLM PENERAPAN ALAT PENDIDIKAN</dc:title>
  <dc:creator>ismail - [2010]</dc:creator>
  <cp:lastModifiedBy>Windows User</cp:lastModifiedBy>
  <cp:revision>36</cp:revision>
  <dcterms:created xsi:type="dcterms:W3CDTF">2015-10-29T11:41:31Z</dcterms:created>
  <dcterms:modified xsi:type="dcterms:W3CDTF">2019-10-13T04:50:14Z</dcterms:modified>
</cp:coreProperties>
</file>