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309" r:id="rId4"/>
    <p:sldId id="310" r:id="rId5"/>
    <p:sldId id="311" r:id="rId6"/>
    <p:sldId id="298" r:id="rId7"/>
    <p:sldId id="299" r:id="rId8"/>
    <p:sldId id="300" r:id="rId9"/>
    <p:sldId id="301" r:id="rId10"/>
    <p:sldId id="312" r:id="rId11"/>
    <p:sldId id="302" r:id="rId12"/>
    <p:sldId id="303" r:id="rId13"/>
    <p:sldId id="304" r:id="rId14"/>
    <p:sldId id="314" r:id="rId15"/>
    <p:sldId id="313" r:id="rId16"/>
    <p:sldId id="315" r:id="rId17"/>
    <p:sldId id="305" r:id="rId18"/>
    <p:sldId id="306" r:id="rId19"/>
    <p:sldId id="286" r:id="rId20"/>
  </p:sldIdLst>
  <p:sldSz cx="13004800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-102" y="-33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5600" y="1596249"/>
            <a:ext cx="9753600" cy="339569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122898"/>
            <a:ext cx="9753600" cy="23548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DDC4D-EC86-48E8-8092-5C8B266A36A7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9A192B-3488-4021-A676-2CBAE642A4F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4B9F-9EB2-4B5F-BB39-861AC937A3E2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0A1CB-90A3-4138-B169-05E88F16E43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307" y="2431629"/>
            <a:ext cx="11216640" cy="405722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307" y="6527239"/>
            <a:ext cx="11216640" cy="21335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88A7-DB2D-4E2B-BFBF-482B563DB00A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29C69-2759-4345-B11C-8E4A43CE355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40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83680" y="2596444"/>
            <a:ext cx="5527040" cy="618857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F8AD3-23C5-4A8B-B213-FA10CDAC924C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88390-F5D6-4BC7-B7FE-E4EAE4EB74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519291"/>
            <a:ext cx="11216640" cy="18852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5776" y="2390987"/>
            <a:ext cx="5501639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5776" y="3562773"/>
            <a:ext cx="5501639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3680" y="2390987"/>
            <a:ext cx="5528734" cy="117178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3680" y="3562773"/>
            <a:ext cx="5528734" cy="5240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2864-E383-40E8-946E-42865F60D546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24197-D1FC-4262-9884-16BDA80A22C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E715-2801-43DA-86BD-330AA3EA4ECE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9F5F3D-CB31-4ADE-A242-7B59CDB5A77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09D8-CBB1-45E9-93A2-25418ACCCA8D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607AF-358F-4A68-8C9F-B6DC20BF0F2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28734" y="1404340"/>
            <a:ext cx="6583680" cy="6931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D5FCD-7559-46E0-B562-345702E0E561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42B88-FEB9-44C2-B0D5-B366F275AE4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5774" y="650240"/>
            <a:ext cx="4194386" cy="227584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528734" y="1404340"/>
            <a:ext cx="6583680" cy="693137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5774" y="2926080"/>
            <a:ext cx="4194386" cy="54209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BBC93-725B-41C1-8A2C-BA7ABFCFC919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985054-8C31-48BA-B373-BFA8162878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47440-9588-49A2-AABD-5C6BB4D522E3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8372-044D-4718-8917-DADE184E5C3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06560" y="519289"/>
            <a:ext cx="2804160" cy="82657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519289"/>
            <a:ext cx="8249920" cy="82657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40A31-DC81-470A-A447-5ABBD4429C85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6268C-2AED-4847-B6EB-27F6D812C20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93763" y="519113"/>
            <a:ext cx="11217275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93763" y="2597150"/>
            <a:ext cx="11217275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763" y="9040813"/>
            <a:ext cx="292576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5E2759-4782-437C-8149-B8B632DDF8CF}" type="datetimeFigureOut">
              <a:rPr lang="en-GB"/>
              <a:pPr>
                <a:defRPr/>
              </a:pPr>
              <a:t>06/11/2019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08475" y="9040813"/>
            <a:ext cx="4387850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85275" y="9040813"/>
            <a:ext cx="2925763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BF6C276A-31E0-4BEE-B434-74EF87DC6C0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393180"/>
            <a:ext cx="9753601" cy="1943100"/>
          </a:xfrm>
        </p:spPr>
        <p:txBody>
          <a:bodyPr rtlCol="0">
            <a:noAutofit/>
          </a:bodyPr>
          <a:lstStyle/>
          <a:p>
            <a:pPr algn="l" fontAlgn="auto">
              <a:lnSpc>
                <a:spcPts val="5000"/>
              </a:lnSpc>
              <a:spcAft>
                <a:spcPts val="0"/>
              </a:spcAft>
              <a:defRPr/>
            </a:pP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Struktur Bangunan </a:t>
            </a:r>
            <a:r>
              <a:rPr lang="id-ID" sz="4400" dirty="0" smtClean="0">
                <a:solidFill>
                  <a:srgbClr val="FFFFFF"/>
                </a:solidFill>
                <a:latin typeface="Humanst521 Lt BT" pitchFamily="34" charset="0"/>
              </a:rPr>
              <a:t>Rendah-06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6650" dirty="0" smtClean="0">
                <a:solidFill>
                  <a:srgbClr val="FFFF00"/>
                </a:solidFill>
                <a:latin typeface="EngraversGothic BT" pitchFamily="34" charset="0"/>
              </a:rPr>
              <a:t>Merancang Denah</a:t>
            </a:r>
            <a: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  <a:t/>
            </a:r>
            <a:br>
              <a:rPr lang="id-ID" sz="6650" dirty="0" smtClean="0">
                <a:solidFill>
                  <a:srgbClr val="FFFFFF"/>
                </a:solidFill>
                <a:latin typeface="EngraversGothic BT" pitchFamily="34" charset="0"/>
              </a:rPr>
            </a:b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oleh: M. Agung Wahyudi, ST.MT.</a:t>
            </a:r>
            <a:endParaRPr lang="en-GB" sz="665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Merancang Denah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87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Membuat denah adalah bangian paling kompleks dari perancangan bangunan 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Denah tidak hanya menggambarkan ruang2 &amp; fungsinya, tapi juga sangat berarti untuk menempatkan struktur utama , mewadahi bentang bangunan &amp; jarak antar kolom serta menentukan posisi rangka atap.</a:t>
            </a:r>
          </a:p>
          <a:p>
            <a:pPr marL="271463" indent="-271463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Pada bangunan bertingkat, denah sangat  penting karena denah 1 lantai akan terikat dengan denah lantai diatasnya, yaitu sistem struktur utama, plat2 lantai beserta baloknya hingga pondasi yang digunakan.</a:t>
            </a: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Menyempurnakan Denah Kasar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3173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Pada tahap awal perancangan denah, biasanya arsitek hanya mempertimbangkan fungsi &amp; hubungan antar ruang.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Setelah ruang2 didapatkan, baru masuk dalam tahap yang lebih kompleks yaitu kesesuaian dengan aspek2 lain seperti bentuk ruang &amp; bangunan, struktur dsb.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087"/>
          <a:stretch>
            <a:fillRect/>
          </a:stretch>
        </p:blipFill>
        <p:spPr bwMode="auto">
          <a:xfrm>
            <a:off x="0" y="4826374"/>
            <a:ext cx="13069523" cy="4927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6000" b="1" dirty="0" smtClean="0">
                <a:solidFill>
                  <a:srgbClr val="7030A0"/>
                </a:solidFill>
                <a:latin typeface="EngraversGothic BT" pitchFamily="34" charset="0"/>
              </a:rPr>
              <a:t>Menyempurnakan Denah Kasar</a:t>
            </a:r>
            <a:endParaRPr lang="en-GB" sz="6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9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Pada pematangan denah, perancang banyak melalukan studi  berbagai kemungkinan yang bisa ditempuh untuk mewadahi aspek2 bangunan secara maksimal.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Seringkali tidak semua aspek bisa dipenuhi, disini perancang harus mengambil keputusan yang paling sesuai untuk bangunan tersebut.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Hal2 yang prelu diperhatikan dalam pengembangan struktur:</a:t>
            </a:r>
          </a:p>
          <a:p>
            <a:pPr marL="898525" indent="-528638">
              <a:buFont typeface="Wingdings" pitchFamily="2" charset="2"/>
              <a:buChar char="ü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Fungsi ruang serta bangunan</a:t>
            </a:r>
          </a:p>
          <a:p>
            <a:pPr marL="898525" indent="-528638">
              <a:buFont typeface="Wingdings" pitchFamily="2" charset="2"/>
              <a:buChar char="ü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Struktur, konstruksi serta bentukan ruang (grid struktur)</a:t>
            </a:r>
          </a:p>
          <a:p>
            <a:pPr marL="898525" indent="-528638">
              <a:buFont typeface="Wingdings" pitchFamily="2" charset="2"/>
              <a:buChar char="ü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Sistem2 bangunan</a:t>
            </a:r>
          </a:p>
          <a:p>
            <a:pPr marL="898525" indent="-528638">
              <a:buFont typeface="Wingdings" pitchFamily="2" charset="2"/>
              <a:buChar char="ü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Kaitannya dengan lingkungan (bukaan dsb)</a:t>
            </a:r>
          </a:p>
          <a:p>
            <a:pPr>
              <a:buFont typeface="Arial" pitchFamily="34" charset="0"/>
              <a:buChar char="•"/>
            </a:pP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Menggunakan Modul Ruang Fungsi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9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Modul berasal dari kata </a:t>
            </a:r>
            <a:r>
              <a:rPr lang="id-ID" sz="3600" b="1" i="1" dirty="0" smtClean="0">
                <a:solidFill>
                  <a:srgbClr val="002060"/>
                </a:solidFill>
                <a:latin typeface="Humanst521 Lt BT" pitchFamily="34" charset="0"/>
              </a:rPr>
              <a:t>modulor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 yang membahas proporsi tubuh manusia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Modul ruang adalah standar ukuran /luasan &amp; bentukan jenis ruang fungsi tertentu yang dihasilkan dari pewadahan aktivitas pokoknya.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Modul ruang bisa didapatkan dari:</a:t>
            </a:r>
          </a:p>
          <a:p>
            <a:pPr marL="977900" indent="-528638">
              <a:buFont typeface="Wingdings" pitchFamily="2" charset="2"/>
              <a:buChar char="ü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Standar pada buku2 referensi (Neufert, Time Saver dll)</a:t>
            </a:r>
          </a:p>
          <a:p>
            <a:pPr marL="977900" indent="-528638">
              <a:buFont typeface="Wingdings" pitchFamily="2" charset="2"/>
              <a:buChar char="ü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Mendapatkan ukuran dasar dari pengamatan thd kebutuhan ruang minimal pada fungsi utama ruang</a:t>
            </a:r>
          </a:p>
          <a:p>
            <a:pPr marL="546100" indent="-528638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Ukuran modul fungsi akan digunakan sebagai pedoman untuk menentukan besaran &amp; ukuran ruang dengan melipatkannya.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Menentukan Modul Utama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21755"/>
            <a:ext cx="13004800" cy="7731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11529988" cy="5932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Modul 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utama didapatkan dengan mengetahui fungsi utama bangunan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Menentukan ukuran &amp; Bentuk Ruang dengan Modul Ruang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2547" y="3540677"/>
            <a:ext cx="9721516" cy="6212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90349" y="1844842"/>
            <a:ext cx="11529988" cy="550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Ukuran ruang didapatkan dari kelipatan modul ruang sesuai kapasitas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Bentuk ruang didapatkan dari layout / tatanan modulnya.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Menggunakan Grid Struktur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790349" y="1414463"/>
            <a:ext cx="7984683" cy="7922042"/>
          </a:xfrm>
          <a:prstGeom prst="rect">
            <a:avLst/>
          </a:prstGeom>
          <a:solidFill>
            <a:srgbClr val="FFFFFF">
              <a:alpha val="5019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Grid struktur adalah cara mengatur letak titik2 &amp; garis2 struktur dengan teratur.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Struktur yang teratur akan memudahkan proses perencanaan, perancangan,  pelaksanaan hingga konstruksi di lapangan.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Bentuk &amp; ukuran grid struktur dapat menyesuaikan atau diikuti modul ruang fungsinya.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Satu grid struktur dapat terdiri dari kelipatan / bagian modul ruang &amp; sebaliknya.</a:t>
            </a: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 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Grid struktur akan mempengaruhi interior &amp; eksterior bangunan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25" y="-17688"/>
            <a:ext cx="4003675" cy="977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82063" y="838808"/>
            <a:ext cx="6122737" cy="8914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700087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Mewadahi Ruang pada Grid </a:t>
            </a:r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Struktur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90350" y="1299411"/>
            <a:ext cx="6027545" cy="8037094"/>
          </a:xfrm>
          <a:prstGeom prst="rect">
            <a:avLst/>
          </a:prstGeom>
          <a:solidFill>
            <a:srgbClr val="FFFFFF">
              <a:alpha val="5019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/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2 cara mewadahi ruang:</a:t>
            </a:r>
          </a:p>
          <a:p>
            <a:pPr marL="546100" indent="-546100">
              <a:buFont typeface="+mj-lt"/>
              <a:buAutoNum type="arabicPeriod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Grid struktur menyesuaikan ruang fungsi</a:t>
            </a:r>
          </a:p>
          <a:p>
            <a:pPr marL="546100" indent="-546100">
              <a:spcAft>
                <a:spcPts val="600"/>
              </a:spcAft>
              <a:buFont typeface="+mj-lt"/>
              <a:buAutoNum type="arabicPeriod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Fungsi ruang menyesuaikan grid struktur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Grid mengikuti fungsi digunakan untuk pewadahan fungsi yang mutlak, struktur hanya menjadi “alat” pembentuk ruang.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Digunakan jika fungsi2 membutuhkan bentuk &amp; ukuran yang tidak bisa direratakan.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700087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Mewadahi Ruang pada Grid </a:t>
            </a:r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Struktur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90350" y="1540042"/>
            <a:ext cx="11594155" cy="6272464"/>
          </a:xfrm>
          <a:prstGeom prst="rect">
            <a:avLst/>
          </a:prstGeom>
          <a:solidFill>
            <a:srgbClr val="FFFFFF">
              <a:alpha val="5019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546100" indent="-546100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Ruang mengikuti grid struktur ditujukan untuk fungsi2 yang lebih fleksibel yang bisa disesuaikan dengan bentuk &amp; ukuran grid.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Dilakukan karena biasanya bentukan dan konfigurasi bangunan sudah ditentukan dari awal sehingga ruang2 fungsi akan disesuaikan.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Untuk mendapatkan komposisi ideal, harus dilakukan penyesuaian-penyesuaian.</a:t>
            </a:r>
          </a:p>
          <a:p>
            <a:pPr marL="546100" indent="-546100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Pada prakteknya, kedua cara diatas tidak bisa dilakukan secara kaku, tapi dengan penyesuaian yang kompak untuk bisa meliputi semua aspek bangunan.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84135" y="1"/>
            <a:ext cx="5520665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50863" y="461963"/>
            <a:ext cx="12074274" cy="660984"/>
          </a:xfrm>
        </p:spPr>
        <p:txBody>
          <a:bodyPr/>
          <a:lstStyle/>
          <a:p>
            <a:r>
              <a:rPr lang="id-ID" sz="4000" b="1" dirty="0" smtClean="0">
                <a:solidFill>
                  <a:srgbClr val="7030A0"/>
                </a:solidFill>
                <a:latin typeface="EngraversGothic BT" pitchFamily="34" charset="0"/>
              </a:rPr>
              <a:t>Menyesuaikan Konfigurasi Ruang pada Denah Konsep</a:t>
            </a:r>
            <a:endParaRPr lang="en-GB" sz="4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50" y="1299411"/>
            <a:ext cx="6974029" cy="8037094"/>
          </a:xfrm>
          <a:prstGeom prst="rect">
            <a:avLst/>
          </a:prstGeom>
          <a:solidFill>
            <a:srgbClr val="FFFFFF">
              <a:alpha val="5019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Ruang-ruang pada denah harus dikumpulkan menurut organisasi yang telah dikonsepkan.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Organisasi ruang akan menjamin hubungan ruang yang benar dan akan berpengaruh pada massa bangunan.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Perubahan organisasi ruang akan mengubah tujuan utama ruang fungsi &amp; bentuk bangunannya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Pengaturan ruang juga harus mengikuti gubahan ruang atau massa bangunan yang telah dipikirkan sebelumnya.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70631" y="1"/>
            <a:ext cx="5834169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08050" y="490538"/>
            <a:ext cx="11217275" cy="938212"/>
          </a:xfrm>
        </p:spPr>
        <p:txBody>
          <a:bodyPr/>
          <a:lstStyle/>
          <a:p>
            <a:r>
              <a:rPr lang="id-ID" sz="4000" b="1" dirty="0" smtClean="0">
                <a:solidFill>
                  <a:srgbClr val="7030A0"/>
                </a:solidFill>
                <a:latin typeface="EngraversGothic BT" pitchFamily="34" charset="0"/>
              </a:rPr>
              <a:t>Menyesuaikan Posisi Ruang pada Struktur</a:t>
            </a:r>
            <a:endParaRPr lang="en-GB" sz="40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90350" y="1299411"/>
            <a:ext cx="6974029" cy="6320589"/>
          </a:xfrm>
          <a:prstGeom prst="rect">
            <a:avLst/>
          </a:prstGeom>
          <a:solidFill>
            <a:srgbClr val="FFFFFF">
              <a:alpha val="50196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Adakalanya grid tidak sesuai dengan peruangan &amp; aspeknya.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Alternatifnya adalah dengan mengubah ruang atau grid.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Menambah atau mengurangi titik2 kolom bisa dilakukan walau mengurangi keteraturan grid</a:t>
            </a:r>
          </a:p>
          <a:p>
            <a:pPr marL="352425" indent="-352425">
              <a:buFont typeface="Arial" pitchFamily="34" charset="0"/>
              <a:buChar char="•"/>
            </a:pPr>
            <a:r>
              <a:rPr lang="id-ID" sz="3600" b="1" dirty="0" smtClean="0">
                <a:solidFill>
                  <a:srgbClr val="002060"/>
                </a:solidFill>
                <a:latin typeface="Humanst521 Lt BT" pitchFamily="34" charset="0"/>
              </a:rPr>
              <a:t>Perubahan tersebut juga harus memperhatikan konsekuensi desain pada hal lain</a:t>
            </a:r>
            <a:endParaRPr lang="id-ID" sz="36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36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40135" y="55370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Meletakkan Tangga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49254" y="1379621"/>
            <a:ext cx="11529988" cy="8085221"/>
          </a:xfrm>
          <a:prstGeom prst="rect">
            <a:avLst/>
          </a:prstGeom>
          <a:solidFill>
            <a:srgbClr val="FFFFFF">
              <a:alpha val="5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Tangga adalah akses sirkulasi utama pada bangunan bertingkat rendah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Posisi tangga harus mudah terlihat dan dicapai dari semua arah namun tidak boleh mengganggu fungsi ruang.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Secara struktural, tangga diletakkan pada void/lubang yang menghubungkan lantai satu dengan lantai diatasnya </a:t>
            </a: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 </a:t>
            </a: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Tangga berada pada posisi yang sama di setiap lantainya.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Void bisa diletakkan  diantara kolom balok / dinding pemikul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Tangga bisa membuka akses pencahayaan &amp; penghawaan alami pada bangunan</a:t>
            </a:r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40135" y="55370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Meletakkan Kamar Mandi &amp; Dapur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49254" y="1379621"/>
            <a:ext cx="11529988" cy="8085221"/>
          </a:xfrm>
          <a:prstGeom prst="rect">
            <a:avLst/>
          </a:prstGeom>
          <a:solidFill>
            <a:srgbClr val="FFFFFF">
              <a:alpha val="5098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Kamar mandi &amp; dapur harus diletakkan secara tegas areanya pada bangunan untuk mengoptimalkan sistem jaringan pipanya.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Secara vertikal, lebih menguntungkan jika area KM ini “ditumpuk”, untuk menghindari kebocoran pada area ini mengganggu ruang fungsi</a:t>
            </a: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  yang lain.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Letak KM &amp; dapur juga harus memperhatikan aspek pencahayaan &amp; penghawaan alami </a:t>
            </a: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 harus mendapat akses udara luar.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  <a:sym typeface="Wingdings" pitchFamily="2" charset="2"/>
              </a:rPr>
              <a:t>Jika tidak memungkinkan, harus dicari alternatif lain seperti dinding &amp; jendela pantul, atap transparan, exhaust fan dsb.</a:t>
            </a:r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08051" y="561474"/>
            <a:ext cx="11217275" cy="93044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Menentukan Dinding &amp; Bukaannya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33212" y="1668379"/>
            <a:ext cx="11529988" cy="7571874"/>
          </a:xfrm>
          <a:prstGeom prst="rect">
            <a:avLst/>
          </a:prstGeom>
          <a:solidFill>
            <a:srgbClr val="FFFFFF">
              <a:alpha val="4902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Fungsi ruang &amp; sistemnya akan sangat dipengaruhi posisi &amp; ukuran bukaan.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Pada denah, notasi pintu jendela akan: </a:t>
            </a:r>
          </a:p>
          <a:p>
            <a:pPr marL="977900" indent="-608013">
              <a:buFont typeface="Wingdings" pitchFamily="2" charset="2"/>
              <a:buChar char="ü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menunjukkan letak bukaan</a:t>
            </a:r>
          </a:p>
          <a:p>
            <a:pPr marL="977900" indent="-608013">
              <a:buFont typeface="Wingdings" pitchFamily="2" charset="2"/>
              <a:buChar char="ü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membentuk fasade bangunan</a:t>
            </a:r>
          </a:p>
          <a:p>
            <a:pPr marL="977900" indent="-608013">
              <a:buFont typeface="Wingdings" pitchFamily="2" charset="2"/>
              <a:buChar char="ü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Menginformasikan sistem pencahayaan&amp; penghawaan bangunan  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Pintu jendela yang digunakan untuk pencahayaan &amp; penghawaan harus berhubungan langsung dengan udara luar.</a:t>
            </a:r>
          </a:p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Tinggi rendah bukaan juga mempengaruhi  gerak udara &amp; intensitas cahaya yang masuk ruangan.</a:t>
            </a:r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0543" y="3848100"/>
            <a:ext cx="8124825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908051" y="890588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Menentukan Dinding &amp; Bukaannya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833212" y="2171700"/>
            <a:ext cx="115299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7188" indent="-357188">
              <a:buFont typeface="Arial" pitchFamily="34" charset="0"/>
              <a:buChar char="•"/>
            </a:pPr>
            <a:r>
              <a:rPr lang="id-ID" sz="4000" b="1" dirty="0" smtClean="0">
                <a:solidFill>
                  <a:srgbClr val="002060"/>
                </a:solidFill>
                <a:latin typeface="Humanst521 Lt BT" pitchFamily="34" charset="0"/>
              </a:rPr>
              <a:t>Arah &amp; bukaan jendela bisa meneruskan atau membelokkan udara serta cahaya</a:t>
            </a:r>
            <a:endParaRPr lang="id-ID" sz="4000" b="1" dirty="0" smtClean="0">
              <a:solidFill>
                <a:srgbClr val="002060"/>
              </a:solidFill>
              <a:latin typeface="Humanst521 Lt BT" pitchFamily="34" charset="0"/>
            </a:endParaRPr>
          </a:p>
          <a:p>
            <a:pPr>
              <a:buFont typeface="Arial" pitchFamily="34" charset="0"/>
              <a:buChar char="•"/>
            </a:pPr>
            <a:endParaRPr lang="fr-FR" sz="4000" b="1" dirty="0">
              <a:solidFill>
                <a:srgbClr val="002060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Menentukan Dinding &amp; Bukaannya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4357" y="1226989"/>
            <a:ext cx="13189157" cy="8526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38212"/>
          </a:xfrm>
        </p:spPr>
        <p:txBody>
          <a:bodyPr/>
          <a:lstStyle/>
          <a:p>
            <a:r>
              <a:rPr lang="id-ID" sz="4800" b="1" dirty="0" smtClean="0">
                <a:solidFill>
                  <a:srgbClr val="7030A0"/>
                </a:solidFill>
                <a:latin typeface="EngraversGothic BT" pitchFamily="34" charset="0"/>
              </a:rPr>
              <a:t>Menentukan Dinding &amp; Bukaannya</a:t>
            </a:r>
            <a:endParaRPr lang="en-GB" sz="48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6107"/>
            <a:ext cx="13004800" cy="8607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9947" y="1010653"/>
            <a:ext cx="9934200" cy="8742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893763" y="519113"/>
            <a:ext cx="11217275" cy="972803"/>
          </a:xfrm>
        </p:spPr>
        <p:txBody>
          <a:bodyPr/>
          <a:lstStyle/>
          <a:p>
            <a:r>
              <a:rPr lang="id-ID" sz="5400" b="1" dirty="0" smtClean="0">
                <a:solidFill>
                  <a:srgbClr val="7030A0"/>
                </a:solidFill>
                <a:latin typeface="EngraversGothic BT" pitchFamily="34" charset="0"/>
              </a:rPr>
              <a:t>Contoh Rencana Tangga</a:t>
            </a:r>
            <a:endParaRPr lang="en-GB" sz="5400" b="1" dirty="0" smtClean="0">
              <a:solidFill>
                <a:srgbClr val="7030A0"/>
              </a:solidFill>
              <a:latin typeface="EngraversGothic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1798</TotalTime>
  <Words>853</Words>
  <Application>Microsoft Office PowerPoint</Application>
  <PresentationFormat>Custom</PresentationFormat>
  <Paragraphs>79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Struktur Bangunan Rendah-06 Merancang Denah oleh: M. Agung Wahyudi, ST.MT.</vt:lpstr>
      <vt:lpstr>Merancang Denah</vt:lpstr>
      <vt:lpstr>Menyempurnakan Denah Kasar</vt:lpstr>
      <vt:lpstr>Menyempurnakan Denah Kasar</vt:lpstr>
      <vt:lpstr>Menggunakan Modul Ruang Fungsi</vt:lpstr>
      <vt:lpstr>Menentukan Modul Utama</vt:lpstr>
      <vt:lpstr>Menentukan ukuran &amp; Bentuk Ruang dengan Modul Ruang</vt:lpstr>
      <vt:lpstr>Menggunakan Grid Struktur</vt:lpstr>
      <vt:lpstr>Mewadahi Ruang pada Grid Struktur</vt:lpstr>
      <vt:lpstr>Mewadahi Ruang pada Grid Struktur</vt:lpstr>
      <vt:lpstr>Menyesuaikan Konfigurasi Ruang pada Denah Konsep</vt:lpstr>
      <vt:lpstr>Menyesuaikan Posisi Ruang pada Struktur</vt:lpstr>
      <vt:lpstr>Meletakkan Tangga</vt:lpstr>
      <vt:lpstr>Meletakkan Kamar Mandi &amp; Dapur</vt:lpstr>
      <vt:lpstr>Menentukan Dinding &amp; Bukaannya</vt:lpstr>
      <vt:lpstr>Menentukan Dinding &amp; Bukaannya</vt:lpstr>
      <vt:lpstr>Menentukan Dinding &amp; Bukaannya</vt:lpstr>
      <vt:lpstr>Menentukan Dinding &amp; Bukaannya</vt:lpstr>
      <vt:lpstr>Contoh Rencana Tangga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Title Here</dc:title>
  <dc:creator>Deepak Malhotra</dc:creator>
  <cp:lastModifiedBy>agung</cp:lastModifiedBy>
  <cp:revision>34</cp:revision>
  <dcterms:created xsi:type="dcterms:W3CDTF">2017-05-08T08:30:26Z</dcterms:created>
  <dcterms:modified xsi:type="dcterms:W3CDTF">2019-11-07T00:21:56Z</dcterms:modified>
</cp:coreProperties>
</file>