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4" r:id="rId3"/>
    <p:sldId id="257" r:id="rId4"/>
    <p:sldId id="258" r:id="rId5"/>
    <p:sldId id="259" r:id="rId6"/>
    <p:sldId id="260" r:id="rId7"/>
    <p:sldId id="261" r:id="rId8"/>
    <p:sldId id="262" r:id="rId9"/>
    <p:sldId id="263"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8" autoAdjust="0"/>
    <p:restoredTop sz="94660"/>
  </p:normalViewPr>
  <p:slideViewPr>
    <p:cSldViewPr>
      <p:cViewPr varScale="1">
        <p:scale>
          <a:sx n="70" d="100"/>
          <a:sy n="70" d="100"/>
        </p:scale>
        <p:origin x="139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44027C4E-542F-408F-AA43-9406346119CE}"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72E5BF3-833A-4737-96E4-A66F6F22559B}" type="slidenum">
              <a:rPr lang="id-ID" smtClean="0"/>
              <a:t>‹#›</a:t>
            </a:fld>
            <a:endParaRPr lang="id-ID"/>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44027C4E-542F-408F-AA43-9406346119CE}"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72E5BF3-833A-4737-96E4-A66F6F22559B}" type="slidenum">
              <a:rPr lang="id-ID" smtClean="0"/>
              <a:t>‹#›</a:t>
            </a:fld>
            <a:endParaRPr lang="id-ID"/>
          </a:p>
        </p:txBody>
      </p:sp>
      <p:sp>
        <p:nvSpPr>
          <p:cNvPr id="8" name="Content Placeholder 7"/>
          <p:cNvSpPr>
            <a:spLocks noGrp="1"/>
          </p:cNvSpPr>
          <p:nvPr>
            <p:ph sz="quarter" idx="13"/>
          </p:nvPr>
        </p:nvSpPr>
        <p:spPr>
          <a:xfrm>
            <a:off x="609600" y="1600200"/>
            <a:ext cx="79248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4027C4E-542F-408F-AA43-9406346119CE}"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44027C4E-542F-408F-AA43-9406346119CE}"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44027C4E-542F-408F-AA43-9406346119CE}" type="datetimeFigureOut">
              <a:rPr lang="id-ID" smtClean="0"/>
              <a:t>28/03/2019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4027C4E-542F-408F-AA43-9406346119CE}" type="datetimeFigureOut">
              <a:rPr lang="id-ID" smtClean="0"/>
              <a:t>28/03/2019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4027C4E-542F-408F-AA43-9406346119CE}" type="datetimeFigureOut">
              <a:rPr lang="id-ID" smtClean="0"/>
              <a:t>28/03/2019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027C4E-542F-408F-AA43-9406346119CE}"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4027C4E-542F-408F-AA43-9406346119CE}" type="datetimeFigureOut">
              <a:rPr lang="id-ID" smtClean="0"/>
              <a:t>28/03/2019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4027C4E-542F-408F-AA43-9406346119CE}"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4027C4E-542F-408F-AA43-9406346119CE}" type="datetimeFigureOut">
              <a:rPr lang="id-ID" smtClean="0"/>
              <a:t>28/03/2019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472E5BF3-833A-4737-96E4-A66F6F22559B}"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44027C4E-542F-408F-AA43-9406346119CE}" type="datetimeFigureOut">
              <a:rPr lang="id-ID" smtClean="0"/>
              <a:t>28/03/2019</a:t>
            </a:fld>
            <a:endParaRPr lang="id-ID"/>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id-ID"/>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472E5BF3-833A-4737-96E4-A66F6F22559B}" type="slidenum">
              <a:rPr lang="id-ID" smtClean="0"/>
              <a:t>‹#›</a:t>
            </a:fld>
            <a:endParaRPr lang="id-ID"/>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3.bp.blogspot.com/-nJA0n91XHuY/ViEtKjwaryI/AAAAAAAAEL0/sYVEbGQcgJs/s1600/Pisces.jp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2.bp.blogspot.com/-xba9aqK8ytc/ViEtIQ4wOOI/AAAAAAAAELE/JEh7b3e3skI/s1600/Amfibi.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4.bp.blogspot.com/-HPGui9xLbi4/ViEtLXUpP5I/AAAAAAAAEMU/Gh1djRYB2zo/s1600/Reptil.jp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1.bp.blogspot.com/-vgCCK0_idvA/ViEtJOw_W8I/AAAAAAAAEMQ/ZK91Dx11DS4/s1600/Aves.jp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1.bp.blogspot.com/-RMPe88E2FZw/ViEtKKIeefI/AAAAAAAAELk/vfqGIUEk_Bk/s1600/Mamalia.jp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1268760"/>
            <a:ext cx="7772400" cy="1470025"/>
          </a:xfrm>
        </p:spPr>
        <p:txBody>
          <a:bodyPr/>
          <a:lstStyle/>
          <a:p>
            <a:r>
              <a:rPr lang="id-ID" dirty="0" smtClean="0"/>
              <a:t>Hewan Vertebrata</a:t>
            </a:r>
            <a:endParaRPr lang="id-ID" dirty="0"/>
          </a:p>
        </p:txBody>
      </p:sp>
      <p:sp>
        <p:nvSpPr>
          <p:cNvPr id="4" name="Subtitle 3"/>
          <p:cNvSpPr>
            <a:spLocks noGrp="1"/>
          </p:cNvSpPr>
          <p:nvPr>
            <p:ph type="subTitle" idx="1"/>
          </p:nvPr>
        </p:nvSpPr>
        <p:spPr/>
        <p:txBody>
          <a:bodyPr/>
          <a:lstStyle/>
          <a:p>
            <a:endParaRPr lang="id-ID"/>
          </a:p>
        </p:txBody>
      </p:sp>
    </p:spTree>
    <p:extLst>
      <p:ext uri="{BB962C8B-B14F-4D97-AF65-F5344CB8AC3E}">
        <p14:creationId xmlns:p14="http://schemas.microsoft.com/office/powerpoint/2010/main" val="36121406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Klasifikasi Kingdom</a:t>
            </a:r>
            <a:endParaRPr lang="id-ID" dirty="0"/>
          </a:p>
        </p:txBody>
      </p:sp>
      <p:sp>
        <p:nvSpPr>
          <p:cNvPr id="3" name="Content Placeholder 2"/>
          <p:cNvSpPr>
            <a:spLocks noGrp="1"/>
          </p:cNvSpPr>
          <p:nvPr>
            <p:ph sz="quarter" idx="13"/>
          </p:nvPr>
        </p:nvSpPr>
        <p:spPr>
          <a:xfrm>
            <a:off x="457200" y="1600201"/>
            <a:ext cx="8229600" cy="3052936"/>
          </a:xfrm>
        </p:spPr>
        <p:txBody>
          <a:bodyPr>
            <a:normAutofit/>
          </a:bodyPr>
          <a:lstStyle/>
          <a:p>
            <a:pPr marL="0" indent="0">
              <a:buNone/>
            </a:pPr>
            <a:r>
              <a:rPr lang="id-ID" b="1" dirty="0"/>
              <a:t>Urutan</a:t>
            </a:r>
            <a:r>
              <a:rPr lang="id-ID" dirty="0"/>
              <a:t> klasifikasi makhluk hidup dari tingkat tertinggi ke terendah (yang sekarang digunakan) adalah Domain (Daerah), </a:t>
            </a:r>
            <a:r>
              <a:rPr lang="id-ID" b="1" dirty="0"/>
              <a:t>Kingdom</a:t>
            </a:r>
            <a:r>
              <a:rPr lang="id-ID" dirty="0"/>
              <a:t> (Kerajaan), Phylum atau Filum (hewan)/Divisio (tumbuhan), Classis (Kelas), Ordo (Bangsa), familia (Suku), Genus (Marga), dan Spesies (Jenis).</a:t>
            </a:r>
          </a:p>
        </p:txBody>
      </p:sp>
    </p:spTree>
    <p:extLst>
      <p:ext uri="{BB962C8B-B14F-4D97-AF65-F5344CB8AC3E}">
        <p14:creationId xmlns:p14="http://schemas.microsoft.com/office/powerpoint/2010/main" val="40325509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a:t>
            </a:r>
            <a:endParaRPr lang="id-ID" dirty="0"/>
          </a:p>
        </p:txBody>
      </p:sp>
      <p:sp>
        <p:nvSpPr>
          <p:cNvPr id="3" name="Content Placeholder 2"/>
          <p:cNvSpPr>
            <a:spLocks noGrp="1"/>
          </p:cNvSpPr>
          <p:nvPr>
            <p:ph sz="quarter" idx="13"/>
          </p:nvPr>
        </p:nvSpPr>
        <p:spPr/>
        <p:txBody>
          <a:bodyPr>
            <a:normAutofit/>
          </a:bodyPr>
          <a:lstStyle/>
          <a:p>
            <a:pPr marL="0" indent="0">
              <a:buNone/>
            </a:pPr>
            <a:r>
              <a:rPr lang="id-ID" dirty="0"/>
              <a:t>Berdasarkan Klasifikasinya, Hewan atau binatang ini terbagi menjadi 2 kelompok besar, diantaranya adalah </a:t>
            </a:r>
            <a:r>
              <a:rPr lang="id-ID" i="1" dirty="0"/>
              <a:t>Vertebrata</a:t>
            </a:r>
            <a:r>
              <a:rPr lang="id-ID" dirty="0"/>
              <a:t> yaitu Hewan yang memiliki tulang belakang dan </a:t>
            </a:r>
            <a:r>
              <a:rPr lang="id-ID" i="1" dirty="0"/>
              <a:t>A</a:t>
            </a:r>
            <a:r>
              <a:rPr lang="id-ID" i="1" dirty="0" smtClean="0"/>
              <a:t>vertebrata</a:t>
            </a:r>
            <a:r>
              <a:rPr lang="id-ID" dirty="0"/>
              <a:t> yang merupakan hewan yang tidak memiliki tulang belakang. Pada dasarnya, klasifikasi hewan yang menjadi Vertebrata dan Invertebrata ini merupakan klasifikasi berdasarkan struktur tubuh hewan atau binatang.</a:t>
            </a:r>
          </a:p>
        </p:txBody>
      </p:sp>
    </p:spTree>
    <p:extLst>
      <p:ext uri="{BB962C8B-B14F-4D97-AF65-F5344CB8AC3E}">
        <p14:creationId xmlns:p14="http://schemas.microsoft.com/office/powerpoint/2010/main" val="3829987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404664"/>
            <a:ext cx="7924800" cy="1143000"/>
          </a:xfrm>
        </p:spPr>
        <p:txBody>
          <a:bodyPr/>
          <a:lstStyle/>
          <a:p>
            <a:r>
              <a:rPr lang="id-ID" dirty="0" smtClean="0"/>
              <a:t>Klasifikasi Vertebrata</a:t>
            </a:r>
            <a:endParaRPr lang="id-ID" dirty="0"/>
          </a:p>
        </p:txBody>
      </p:sp>
      <p:sp>
        <p:nvSpPr>
          <p:cNvPr id="3" name="Content Placeholder 2"/>
          <p:cNvSpPr>
            <a:spLocks noGrp="1"/>
          </p:cNvSpPr>
          <p:nvPr>
            <p:ph sz="quarter" idx="13"/>
          </p:nvPr>
        </p:nvSpPr>
        <p:spPr>
          <a:xfrm>
            <a:off x="1115616" y="1844824"/>
            <a:ext cx="6923112" cy="3816424"/>
          </a:xfrm>
        </p:spPr>
        <p:txBody>
          <a:bodyPr/>
          <a:lstStyle/>
          <a:p>
            <a:pPr marL="0" indent="0">
              <a:buNone/>
            </a:pPr>
            <a:r>
              <a:rPr lang="en-US" dirty="0"/>
              <a:t>Vertebrata </a:t>
            </a:r>
            <a:r>
              <a:rPr lang="en-US" dirty="0" err="1"/>
              <a:t>merupakan</a:t>
            </a:r>
            <a:r>
              <a:rPr lang="en-US" dirty="0"/>
              <a:t> </a:t>
            </a:r>
            <a:r>
              <a:rPr lang="en-US" dirty="0" err="1"/>
              <a:t>kelompok</a:t>
            </a:r>
            <a:r>
              <a:rPr lang="en-US" dirty="0"/>
              <a:t> </a:t>
            </a:r>
            <a:r>
              <a:rPr lang="en-US" dirty="0" err="1"/>
              <a:t>hewan</a:t>
            </a:r>
            <a:r>
              <a:rPr lang="en-US" dirty="0"/>
              <a:t> yang </a:t>
            </a:r>
            <a:r>
              <a:rPr lang="en-US" dirty="0" err="1"/>
              <a:t>memiliki</a:t>
            </a:r>
            <a:r>
              <a:rPr lang="en-US" dirty="0"/>
              <a:t> vertebrae (</a:t>
            </a:r>
            <a:r>
              <a:rPr lang="en-US" dirty="0" err="1"/>
              <a:t>tulang</a:t>
            </a:r>
            <a:r>
              <a:rPr lang="en-US" dirty="0"/>
              <a:t> </a:t>
            </a:r>
            <a:r>
              <a:rPr lang="en-US" dirty="0" err="1"/>
              <a:t>belakang</a:t>
            </a:r>
            <a:r>
              <a:rPr lang="en-US" dirty="0"/>
              <a:t>) </a:t>
            </a:r>
            <a:r>
              <a:rPr lang="en-US" dirty="0" err="1"/>
              <a:t>memanjang</a:t>
            </a:r>
            <a:r>
              <a:rPr lang="en-US" dirty="0"/>
              <a:t> </a:t>
            </a:r>
            <a:r>
              <a:rPr lang="en-US" dirty="0" err="1"/>
              <a:t>pada</a:t>
            </a:r>
            <a:r>
              <a:rPr lang="en-US" dirty="0"/>
              <a:t> </a:t>
            </a:r>
            <a:r>
              <a:rPr lang="en-US" dirty="0" err="1"/>
              <a:t>bagian</a:t>
            </a:r>
            <a:r>
              <a:rPr lang="en-US" dirty="0"/>
              <a:t> dorsal (</a:t>
            </a:r>
            <a:r>
              <a:rPr lang="en-US" dirty="0" err="1"/>
              <a:t>punggung</a:t>
            </a:r>
            <a:r>
              <a:rPr lang="en-US" dirty="0"/>
              <a:t>) </a:t>
            </a:r>
            <a:r>
              <a:rPr lang="en-US" dirty="0" err="1"/>
              <a:t>kepala</a:t>
            </a:r>
            <a:r>
              <a:rPr lang="en-US" dirty="0"/>
              <a:t> </a:t>
            </a:r>
            <a:r>
              <a:rPr lang="en-US" dirty="0" err="1"/>
              <a:t>hingga</a:t>
            </a:r>
            <a:r>
              <a:rPr lang="en-US" dirty="0"/>
              <a:t> </a:t>
            </a:r>
            <a:r>
              <a:rPr lang="en-US" dirty="0" err="1"/>
              <a:t>ekor</a:t>
            </a:r>
            <a:r>
              <a:rPr lang="en-US" dirty="0"/>
              <a:t>. Vertebrata </a:t>
            </a:r>
            <a:r>
              <a:rPr lang="en-US" dirty="0" err="1"/>
              <a:t>terbagi</a:t>
            </a:r>
            <a:r>
              <a:rPr lang="en-US" dirty="0"/>
              <a:t> </a:t>
            </a:r>
            <a:r>
              <a:rPr lang="en-US" dirty="0" err="1"/>
              <a:t>atas</a:t>
            </a:r>
            <a:r>
              <a:rPr lang="en-US" dirty="0"/>
              <a:t> </a:t>
            </a:r>
            <a:r>
              <a:rPr lang="en-US" dirty="0" err="1"/>
              <a:t>beberapa</a:t>
            </a:r>
            <a:r>
              <a:rPr lang="en-US" dirty="0"/>
              <a:t> </a:t>
            </a:r>
            <a:r>
              <a:rPr lang="en-US" dirty="0" err="1"/>
              <a:t>kelas</a:t>
            </a:r>
            <a:r>
              <a:rPr lang="en-US" dirty="0"/>
              <a:t>, </a:t>
            </a:r>
            <a:r>
              <a:rPr lang="en-US" dirty="0" err="1"/>
              <a:t>diantaranya</a:t>
            </a:r>
            <a:r>
              <a:rPr lang="en-US" dirty="0"/>
              <a:t> </a:t>
            </a:r>
            <a:r>
              <a:rPr lang="en-US" dirty="0" err="1"/>
              <a:t>yaitu</a:t>
            </a:r>
            <a:r>
              <a:rPr lang="en-US" dirty="0" smtClean="0"/>
              <a:t>:</a:t>
            </a:r>
            <a:endParaRPr lang="id-ID" dirty="0" smtClean="0"/>
          </a:p>
          <a:p>
            <a:pPr marL="514350" indent="-514350">
              <a:buAutoNum type="arabicPeriod"/>
            </a:pPr>
            <a:r>
              <a:rPr lang="id-ID" dirty="0" smtClean="0"/>
              <a:t>Pisces (Ikan)</a:t>
            </a:r>
          </a:p>
          <a:p>
            <a:pPr marL="514350" indent="-514350">
              <a:buAutoNum type="arabicPeriod"/>
            </a:pPr>
            <a:r>
              <a:rPr lang="id-ID" dirty="0" smtClean="0"/>
              <a:t>Amphibia (Amfibi)</a:t>
            </a:r>
          </a:p>
          <a:p>
            <a:pPr marL="514350" indent="-514350">
              <a:buAutoNum type="arabicPeriod"/>
            </a:pPr>
            <a:r>
              <a:rPr lang="id-ID" dirty="0" smtClean="0"/>
              <a:t>Reptillia (Reptil)</a:t>
            </a:r>
          </a:p>
          <a:p>
            <a:pPr marL="514350" indent="-514350">
              <a:buAutoNum type="arabicPeriod"/>
            </a:pPr>
            <a:r>
              <a:rPr lang="id-ID" dirty="0" smtClean="0"/>
              <a:t>Aves (burung)</a:t>
            </a:r>
          </a:p>
          <a:p>
            <a:pPr marL="514350" indent="-514350">
              <a:buAutoNum type="arabicPeriod"/>
            </a:pPr>
            <a:r>
              <a:rPr lang="id-ID" dirty="0" smtClean="0"/>
              <a:t>Mammalia (Hewan Menyusui)</a:t>
            </a:r>
          </a:p>
          <a:p>
            <a:pPr marL="514350" indent="-514350">
              <a:buAutoNum type="arabicPeriod"/>
            </a:pPr>
            <a:endParaRPr lang="id-ID" dirty="0"/>
          </a:p>
        </p:txBody>
      </p:sp>
    </p:spTree>
    <p:extLst>
      <p:ext uri="{BB962C8B-B14F-4D97-AF65-F5344CB8AC3E}">
        <p14:creationId xmlns:p14="http://schemas.microsoft.com/office/powerpoint/2010/main" val="2368262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7592" y="188640"/>
            <a:ext cx="7924800" cy="868958"/>
          </a:xfrm>
        </p:spPr>
        <p:txBody>
          <a:bodyPr/>
          <a:lstStyle/>
          <a:p>
            <a:r>
              <a:rPr lang="id-ID" dirty="0" smtClean="0"/>
              <a:t>Pisces</a:t>
            </a:r>
            <a:endParaRPr lang="id-ID" dirty="0"/>
          </a:p>
        </p:txBody>
      </p:sp>
      <p:sp>
        <p:nvSpPr>
          <p:cNvPr id="3" name="Content Placeholder 2"/>
          <p:cNvSpPr>
            <a:spLocks noGrp="1"/>
          </p:cNvSpPr>
          <p:nvPr>
            <p:ph sz="quarter" idx="13"/>
          </p:nvPr>
        </p:nvSpPr>
        <p:spPr>
          <a:xfrm>
            <a:off x="537592" y="1196752"/>
            <a:ext cx="7924800" cy="4114800"/>
          </a:xfrm>
        </p:spPr>
        <p:txBody>
          <a:bodyPr/>
          <a:lstStyle/>
          <a:p>
            <a:pPr marL="0" indent="0">
              <a:buNone/>
            </a:pPr>
            <a:r>
              <a:rPr lang="id-ID" dirty="0"/>
              <a:t>Hewan yang hidup didalam air, bernafas dengan insang dengan alat gerak berupa sirip dan berkembang biak dengan cara bertelur</a:t>
            </a:r>
            <a:r>
              <a:rPr lang="id-ID" dirty="0" smtClean="0"/>
              <a:t>. </a:t>
            </a:r>
            <a:r>
              <a:rPr lang="id-ID" dirty="0"/>
              <a:t>Kelas pisces merupakan kelompok hewan yang hidup di air. Bagian luar tubuh ikan dilindungi oleh eksoskeleton berupa sisik. Pisces dapat bernapas di dalam air berkat insang yang ada pada tubuhnya. Pisces adalah hewan poikiloterm (hewan berdarah dingin) yang dapat menyesuaikan suhu tubuhnya dengan suhu air tempat hidupnya. Ordo dari pisces yaitu, Agnatha, Chondricthyes dan Ostheichthyes. </a:t>
            </a:r>
          </a:p>
          <a:p>
            <a:pPr marL="0" indent="0">
              <a:buNone/>
            </a:pPr>
            <a:endParaRPr lang="id-ID" dirty="0"/>
          </a:p>
        </p:txBody>
      </p:sp>
      <p:pic>
        <p:nvPicPr>
          <p:cNvPr id="5" name="Picture 4" descr="http://3.bp.blogspot.com/-nJA0n91XHuY/ViEtKjwaryI/AAAAAAAAEL0/sYVEbGQcgJs/s320/Pisces.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611560" y="2924944"/>
            <a:ext cx="7200800" cy="3456384"/>
          </a:xfrm>
          <a:prstGeom prst="rect">
            <a:avLst/>
          </a:prstGeom>
          <a:noFill/>
          <a:ln>
            <a:noFill/>
          </a:ln>
        </p:spPr>
      </p:pic>
    </p:spTree>
    <p:extLst>
      <p:ext uri="{BB962C8B-B14F-4D97-AF65-F5344CB8AC3E}">
        <p14:creationId xmlns:p14="http://schemas.microsoft.com/office/powerpoint/2010/main" val="581291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Amphibia (Amfibi)</a:t>
            </a:r>
            <a:endParaRPr lang="id-ID" dirty="0"/>
          </a:p>
        </p:txBody>
      </p:sp>
      <p:sp>
        <p:nvSpPr>
          <p:cNvPr id="3" name="Content Placeholder 2"/>
          <p:cNvSpPr>
            <a:spLocks noGrp="1"/>
          </p:cNvSpPr>
          <p:nvPr>
            <p:ph sz="quarter" idx="13"/>
          </p:nvPr>
        </p:nvSpPr>
        <p:spPr>
          <a:xfrm>
            <a:off x="457200" y="1600200"/>
            <a:ext cx="4150804" cy="4493095"/>
          </a:xfrm>
        </p:spPr>
        <p:txBody>
          <a:bodyPr>
            <a:normAutofit/>
          </a:bodyPr>
          <a:lstStyle/>
          <a:p>
            <a:pPr marL="0" indent="0" fontAlgn="base">
              <a:buNone/>
            </a:pPr>
            <a:r>
              <a:rPr lang="id-ID" dirty="0" smtClean="0"/>
              <a:t>Amfibi </a:t>
            </a:r>
            <a:r>
              <a:rPr lang="id-ID" dirty="0"/>
              <a:t>merupakan kelompok hewan yang dapat hidup di air maupun di darat. Contoh hewan amfibi yaitu, katak, kodok, salamander. Amfibi bernapas dengan paru-paru dan kulitnya. Jenis amfibi yang hidup di darat harus menemukan air untuk dapat bertelur. Larva  amfibi disebut kecebong. Kecebong mirip dengan ikan kecil dan hidup di air. Pada masa ini kecebong bernapas dengan insang. Amfibi merupakan hewan poikiloterm (berdarah dingin). Ordo dari Amfibi yaitu: Anura, Caudata, Gymnophiona.</a:t>
            </a:r>
          </a:p>
        </p:txBody>
      </p:sp>
      <p:pic>
        <p:nvPicPr>
          <p:cNvPr id="5" name="Picture 4" descr="http://2.bp.blogspot.com/-xba9aqK8ytc/ViEtIQ4wOOI/AAAAAAAAELE/JEh7b3e3skI/s320/Amfibi.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4608004" y="1700808"/>
            <a:ext cx="4248472" cy="4248472"/>
          </a:xfrm>
          <a:prstGeom prst="rect">
            <a:avLst/>
          </a:prstGeom>
          <a:noFill/>
          <a:ln>
            <a:noFill/>
          </a:ln>
        </p:spPr>
      </p:pic>
    </p:spTree>
    <p:extLst>
      <p:ext uri="{BB962C8B-B14F-4D97-AF65-F5344CB8AC3E}">
        <p14:creationId xmlns:p14="http://schemas.microsoft.com/office/powerpoint/2010/main" val="4189903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Reptillia (Reptil)</a:t>
            </a:r>
            <a:endParaRPr lang="id-ID" dirty="0"/>
          </a:p>
        </p:txBody>
      </p:sp>
      <p:sp>
        <p:nvSpPr>
          <p:cNvPr id="3" name="Content Placeholder 2"/>
          <p:cNvSpPr>
            <a:spLocks noGrp="1"/>
          </p:cNvSpPr>
          <p:nvPr>
            <p:ph sz="quarter" idx="13"/>
          </p:nvPr>
        </p:nvSpPr>
        <p:spPr>
          <a:xfrm>
            <a:off x="457200" y="1600201"/>
            <a:ext cx="8229600" cy="1540768"/>
          </a:xfrm>
        </p:spPr>
        <p:txBody>
          <a:bodyPr>
            <a:normAutofit/>
          </a:bodyPr>
          <a:lstStyle/>
          <a:p>
            <a:pPr marL="0" indent="0">
              <a:buNone/>
            </a:pPr>
            <a:r>
              <a:rPr lang="id-ID" dirty="0"/>
              <a:t>Reptil merupakan vertebrata pertama yang dapat beradaptasi di daerah kering. Reptil bersifat autotomi yaitu dapat memutuskan bagian tubuh tertentu jika dalam keadaan bahaya. Contoh, ular, buaya, alligator, kadal, kura-kura. Ordo dari reptile yaitu: Squamata, Crocodilia, Chelonia dan Rynchochepalia</a:t>
            </a:r>
            <a:r>
              <a:rPr lang="id-ID" dirty="0" smtClean="0"/>
              <a:t>.</a:t>
            </a:r>
            <a:endParaRPr lang="id-ID" dirty="0"/>
          </a:p>
        </p:txBody>
      </p:sp>
      <p:pic>
        <p:nvPicPr>
          <p:cNvPr id="5" name="Picture 4" descr="http://4.bp.blogspot.com/-HPGui9xLbi4/ViEtLXUpP5I/AAAAAAAAEMU/Gh1djRYB2zo/s400/Reptil.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765810" y="2780928"/>
            <a:ext cx="7550606" cy="3240360"/>
          </a:xfrm>
          <a:prstGeom prst="rect">
            <a:avLst/>
          </a:prstGeom>
          <a:noFill/>
          <a:ln>
            <a:noFill/>
          </a:ln>
        </p:spPr>
      </p:pic>
    </p:spTree>
    <p:extLst>
      <p:ext uri="{BB962C8B-B14F-4D97-AF65-F5344CB8AC3E}">
        <p14:creationId xmlns:p14="http://schemas.microsoft.com/office/powerpoint/2010/main" val="19800599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Aves (Burung)</a:t>
            </a:r>
            <a:endParaRPr lang="id-ID" dirty="0"/>
          </a:p>
        </p:txBody>
      </p:sp>
      <p:sp>
        <p:nvSpPr>
          <p:cNvPr id="3" name="Content Placeholder 2"/>
          <p:cNvSpPr>
            <a:spLocks noGrp="1"/>
          </p:cNvSpPr>
          <p:nvPr>
            <p:ph sz="quarter" idx="13"/>
          </p:nvPr>
        </p:nvSpPr>
        <p:spPr>
          <a:xfrm>
            <a:off x="457200" y="1600200"/>
            <a:ext cx="4690864" cy="4061047"/>
          </a:xfrm>
        </p:spPr>
        <p:txBody>
          <a:bodyPr>
            <a:normAutofit/>
          </a:bodyPr>
          <a:lstStyle/>
          <a:p>
            <a:pPr marL="0" indent="0">
              <a:buNone/>
            </a:pPr>
            <a:r>
              <a:rPr lang="id-ID" dirty="0"/>
              <a:t>Hewan yang bisa terbang, Hewan Aves atau Burung ini memiliki bulu yang menutupi tubuhnya dengan alat gerak berupa kaki dan sayap. Meskipun Aves sering disebut sebagai hewan yang bisa terbang, ada beberapa jenis hewan yang tergolong dalam Aves tetapi tidak bisa terbang seperti Ayam, Bebek, Angsa dan Kalkun.</a:t>
            </a:r>
          </a:p>
        </p:txBody>
      </p:sp>
      <p:pic>
        <p:nvPicPr>
          <p:cNvPr id="5" name="Picture 4" descr="http://1.bp.blogspot.com/-vgCCK0_idvA/ViEtJOw_W8I/AAAAAAAAEMQ/ZK91Dx11DS4/s1600/Aves.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556792"/>
            <a:ext cx="3600400" cy="4320480"/>
          </a:xfrm>
          <a:prstGeom prst="rect">
            <a:avLst/>
          </a:prstGeom>
          <a:noFill/>
          <a:ln>
            <a:noFill/>
          </a:ln>
        </p:spPr>
      </p:pic>
    </p:spTree>
    <p:extLst>
      <p:ext uri="{BB962C8B-B14F-4D97-AF65-F5344CB8AC3E}">
        <p14:creationId xmlns:p14="http://schemas.microsoft.com/office/powerpoint/2010/main" val="10410143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Mammalia (Hewan Menyusui)</a:t>
            </a:r>
            <a:endParaRPr lang="id-ID" dirty="0"/>
          </a:p>
        </p:txBody>
      </p:sp>
      <p:sp>
        <p:nvSpPr>
          <p:cNvPr id="3" name="Content Placeholder 2"/>
          <p:cNvSpPr>
            <a:spLocks noGrp="1"/>
          </p:cNvSpPr>
          <p:nvPr>
            <p:ph sz="quarter" idx="13"/>
          </p:nvPr>
        </p:nvSpPr>
        <p:spPr>
          <a:xfrm>
            <a:off x="457200" y="1600200"/>
            <a:ext cx="8291264" cy="4565103"/>
          </a:xfrm>
        </p:spPr>
        <p:txBody>
          <a:bodyPr>
            <a:normAutofit/>
          </a:bodyPr>
          <a:lstStyle/>
          <a:p>
            <a:pPr marL="0" indent="0">
              <a:buNone/>
            </a:pPr>
            <a:r>
              <a:rPr lang="id-ID" dirty="0" smtClean="0"/>
              <a:t>Hewan </a:t>
            </a:r>
            <a:r>
              <a:rPr lang="id-ID" dirty="0"/>
              <a:t>yang memiliki kelenjar susu (betina) yang berfungsi untuk menghasilkan susu sebagai sumber makanan anaknya. Hewan Mammalia pada umumnya adalah hewan yang berdarah panas dan bereproduksi secara kawin. Hewan Menyusui atau mammalia ini ada yang hidup di darat dan ada juga hidup di air. Contoh Hewan Mammalia yang hidup di darat seperti Sapi, Domba, Monyet, Rusa, Kuda dan Gajah. Sedangkan Hewan Mammalia yang habitatnya di air seperti Paus, Lumba-lumba dan Duyung.</a:t>
            </a:r>
          </a:p>
        </p:txBody>
      </p:sp>
      <p:pic>
        <p:nvPicPr>
          <p:cNvPr id="5" name="Picture 4" descr="http://1.bp.blogspot.com/-RMPe88E2FZw/ViEtKKIeefI/AAAAAAAAELk/vfqGIUEk_Bk/s400/Mamalia.jpg">
            <a:hlinkClick r:id="rId2"/>
          </p:cNvPr>
          <p:cNvPicPr/>
          <p:nvPr/>
        </p:nvPicPr>
        <p:blipFill>
          <a:blip r:embed="rId3">
            <a:extLst>
              <a:ext uri="{28A0092B-C50C-407E-A947-70E740481C1C}">
                <a14:useLocalDpi xmlns:a14="http://schemas.microsoft.com/office/drawing/2010/main" val="0"/>
              </a:ext>
            </a:extLst>
          </a:blip>
          <a:srcRect/>
          <a:stretch>
            <a:fillRect/>
          </a:stretch>
        </p:blipFill>
        <p:spPr bwMode="auto">
          <a:xfrm>
            <a:off x="611560" y="3366770"/>
            <a:ext cx="7704856" cy="2942550"/>
          </a:xfrm>
          <a:prstGeom prst="rect">
            <a:avLst/>
          </a:prstGeom>
          <a:noFill/>
          <a:ln>
            <a:noFill/>
          </a:ln>
        </p:spPr>
      </p:pic>
    </p:spTree>
    <p:extLst>
      <p:ext uri="{BB962C8B-B14F-4D97-AF65-F5344CB8AC3E}">
        <p14:creationId xmlns:p14="http://schemas.microsoft.com/office/powerpoint/2010/main" val="1218829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852936"/>
            <a:ext cx="7924800" cy="1143000"/>
          </a:xfrm>
        </p:spPr>
        <p:txBody>
          <a:bodyPr/>
          <a:lstStyle/>
          <a:p>
            <a:pPr algn="ctr"/>
            <a:r>
              <a:rPr lang="id-ID" dirty="0" smtClean="0"/>
              <a:t>Kuiss...</a:t>
            </a:r>
            <a:endParaRPr lang="id-ID" dirty="0"/>
          </a:p>
        </p:txBody>
      </p:sp>
    </p:spTree>
    <p:extLst>
      <p:ext uri="{BB962C8B-B14F-4D97-AF65-F5344CB8AC3E}">
        <p14:creationId xmlns:p14="http://schemas.microsoft.com/office/powerpoint/2010/main" val="13048067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63688" y="2780928"/>
            <a:ext cx="5688632" cy="648072"/>
          </a:xfrm>
        </p:spPr>
        <p:txBody>
          <a:bodyPr>
            <a:noAutofit/>
          </a:bodyPr>
          <a:lstStyle/>
          <a:p>
            <a:r>
              <a:rPr lang="id-ID" sz="3600" b="1" dirty="0" smtClean="0"/>
              <a:t>Hewan Avertebrata</a:t>
            </a:r>
            <a:endParaRPr lang="id-ID" sz="3600" b="1" dirty="0"/>
          </a:p>
        </p:txBody>
      </p:sp>
      <p:sp>
        <p:nvSpPr>
          <p:cNvPr id="4" name="Subtitle 3"/>
          <p:cNvSpPr>
            <a:spLocks noGrp="1"/>
          </p:cNvSpPr>
          <p:nvPr>
            <p:ph type="subTitle" idx="1"/>
          </p:nvPr>
        </p:nvSpPr>
        <p:spPr/>
        <p:txBody>
          <a:bodyPr/>
          <a:lstStyle/>
          <a:p>
            <a:endParaRPr lang="id-ID"/>
          </a:p>
        </p:txBody>
      </p:sp>
    </p:spTree>
    <p:extLst>
      <p:ext uri="{BB962C8B-B14F-4D97-AF65-F5344CB8AC3E}">
        <p14:creationId xmlns:p14="http://schemas.microsoft.com/office/powerpoint/2010/main" val="1417464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Pengertian</a:t>
            </a:r>
            <a:endParaRPr lang="id-ID" dirty="0"/>
          </a:p>
        </p:txBody>
      </p:sp>
      <p:sp>
        <p:nvSpPr>
          <p:cNvPr id="3" name="Content Placeholder 2"/>
          <p:cNvSpPr>
            <a:spLocks noGrp="1"/>
          </p:cNvSpPr>
          <p:nvPr>
            <p:ph sz="quarter" idx="13"/>
          </p:nvPr>
        </p:nvSpPr>
        <p:spPr/>
        <p:txBody>
          <a:bodyPr>
            <a:normAutofit/>
          </a:bodyPr>
          <a:lstStyle/>
          <a:p>
            <a:pPr marL="0" indent="0">
              <a:buNone/>
            </a:pPr>
            <a:r>
              <a:rPr lang="id-ID" sz="2800" dirty="0" smtClean="0"/>
              <a:t>Menurut </a:t>
            </a:r>
            <a:r>
              <a:rPr lang="id-ID" sz="2800" b="1" dirty="0" smtClean="0"/>
              <a:t>Chevalier de Lamarck, Invertebrata</a:t>
            </a:r>
            <a:r>
              <a:rPr lang="id-ID" sz="2800" dirty="0"/>
              <a:t> atau </a:t>
            </a:r>
            <a:r>
              <a:rPr lang="id-ID" sz="2800" b="1" dirty="0"/>
              <a:t>Avertebrata</a:t>
            </a:r>
            <a:r>
              <a:rPr lang="id-ID" sz="2800" dirty="0"/>
              <a:t> adalah sebuah istilah yang diungkapkan oleh  untuk menunjuk hewan yang tidak memiliki tulang belakang. </a:t>
            </a:r>
            <a:endParaRPr lang="id-ID" sz="2800" dirty="0" smtClean="0"/>
          </a:p>
          <a:p>
            <a:pPr marL="0" indent="0">
              <a:buNone/>
            </a:pPr>
            <a:r>
              <a:rPr lang="id-ID" sz="2800" dirty="0" smtClean="0"/>
              <a:t>Invertebrata </a:t>
            </a:r>
            <a:r>
              <a:rPr lang="id-ID" sz="2800" dirty="0"/>
              <a:t>mencakup semua hewan kecuali hewan vertebrata (pisces, reptil, amfibia, aves, dan mamalia</a:t>
            </a:r>
            <a:r>
              <a:rPr lang="id-ID" sz="2800" dirty="0" smtClean="0"/>
              <a:t>).</a:t>
            </a:r>
          </a:p>
        </p:txBody>
      </p:sp>
    </p:spTree>
    <p:extLst>
      <p:ext uri="{BB962C8B-B14F-4D97-AF65-F5344CB8AC3E}">
        <p14:creationId xmlns:p14="http://schemas.microsoft.com/office/powerpoint/2010/main" val="3527636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smtClean="0"/>
              <a:t>Klasifikasi</a:t>
            </a:r>
            <a:endParaRPr lang="id-ID" b="1" dirty="0"/>
          </a:p>
        </p:txBody>
      </p:sp>
      <p:sp>
        <p:nvSpPr>
          <p:cNvPr id="3" name="Content Placeholder 2"/>
          <p:cNvSpPr>
            <a:spLocks noGrp="1"/>
          </p:cNvSpPr>
          <p:nvPr>
            <p:ph sz="quarter" idx="13"/>
          </p:nvPr>
        </p:nvSpPr>
        <p:spPr>
          <a:xfrm>
            <a:off x="1187624" y="1484784"/>
            <a:ext cx="6480720" cy="4525963"/>
          </a:xfrm>
        </p:spPr>
        <p:txBody>
          <a:bodyPr>
            <a:normAutofit/>
          </a:bodyPr>
          <a:lstStyle/>
          <a:p>
            <a:pPr marL="514350" indent="-514350">
              <a:buAutoNum type="arabicPeriod"/>
            </a:pPr>
            <a:r>
              <a:rPr lang="id-ID" sz="2400" b="1" dirty="0" smtClean="0"/>
              <a:t>Hewan </a:t>
            </a:r>
            <a:r>
              <a:rPr lang="id-ID" sz="2400" b="1" dirty="0"/>
              <a:t>Berpori (Porifera</a:t>
            </a:r>
            <a:r>
              <a:rPr lang="id-ID" sz="2400" b="1" dirty="0" smtClean="0"/>
              <a:t>)</a:t>
            </a:r>
          </a:p>
          <a:p>
            <a:pPr marL="514350" indent="-514350">
              <a:buAutoNum type="arabicPeriod"/>
            </a:pPr>
            <a:r>
              <a:rPr lang="id-ID" sz="2400" b="1" dirty="0"/>
              <a:t>Hewan Berongga (Coelenterata</a:t>
            </a:r>
            <a:r>
              <a:rPr lang="id-ID" sz="2400" b="1" dirty="0" smtClean="0"/>
              <a:t>)</a:t>
            </a:r>
          </a:p>
          <a:p>
            <a:pPr marL="514350" indent="-514350">
              <a:buAutoNum type="arabicPeriod"/>
            </a:pPr>
            <a:r>
              <a:rPr lang="id-ID" sz="2400" b="1" dirty="0"/>
              <a:t>Cacing Pipih (Platyheminthes</a:t>
            </a:r>
            <a:r>
              <a:rPr lang="id-ID" sz="2400" b="1" dirty="0" smtClean="0"/>
              <a:t>)</a:t>
            </a:r>
          </a:p>
          <a:p>
            <a:pPr marL="514350" indent="-514350">
              <a:buAutoNum type="arabicPeriod"/>
            </a:pPr>
            <a:r>
              <a:rPr lang="id-ID" sz="2400" b="1" dirty="0"/>
              <a:t>Cacing Gilig (Nemathelminthes</a:t>
            </a:r>
            <a:r>
              <a:rPr lang="id-ID" sz="2400" b="1" dirty="0" smtClean="0"/>
              <a:t>)</a:t>
            </a:r>
          </a:p>
          <a:p>
            <a:pPr marL="514350" indent="-514350">
              <a:buAutoNum type="arabicPeriod"/>
            </a:pPr>
            <a:r>
              <a:rPr lang="id-ID" sz="2400" b="1" dirty="0"/>
              <a:t>Cacing Berbuku-Buku (Annelida</a:t>
            </a:r>
            <a:r>
              <a:rPr lang="id-ID" sz="2400" b="1" dirty="0" smtClean="0"/>
              <a:t>)</a:t>
            </a:r>
          </a:p>
          <a:p>
            <a:pPr marL="514350" indent="-514350">
              <a:buAutoNum type="arabicPeriod"/>
            </a:pPr>
            <a:r>
              <a:rPr lang="id-ID" sz="2400" b="1" dirty="0"/>
              <a:t>Hewan Lunak (Mollusca</a:t>
            </a:r>
            <a:r>
              <a:rPr lang="id-ID" sz="2400" b="1" dirty="0" smtClean="0"/>
              <a:t>)</a:t>
            </a:r>
          </a:p>
          <a:p>
            <a:pPr marL="514350" indent="-514350">
              <a:buAutoNum type="arabicPeriod"/>
            </a:pPr>
            <a:r>
              <a:rPr lang="id-ID" sz="2400" b="1" dirty="0"/>
              <a:t>Hewan Berkulit Duri (Echinodermata</a:t>
            </a:r>
            <a:r>
              <a:rPr lang="id-ID" sz="2400" b="1" dirty="0" smtClean="0"/>
              <a:t>)</a:t>
            </a:r>
          </a:p>
          <a:p>
            <a:pPr marL="514350" indent="-514350">
              <a:buAutoNum type="arabicPeriod"/>
            </a:pPr>
            <a:r>
              <a:rPr lang="sv-SE" sz="2400" b="1" dirty="0"/>
              <a:t>Hewan dengan kaki beruas-ruas (Arthropoda</a:t>
            </a:r>
            <a:r>
              <a:rPr lang="sv-SE" sz="2400" b="1" dirty="0" smtClean="0"/>
              <a:t>)</a:t>
            </a:r>
            <a:endParaRPr lang="id-ID" sz="2400" b="1" dirty="0" smtClean="0"/>
          </a:p>
        </p:txBody>
      </p:sp>
    </p:spTree>
    <p:extLst>
      <p:ext uri="{BB962C8B-B14F-4D97-AF65-F5344CB8AC3E}">
        <p14:creationId xmlns:p14="http://schemas.microsoft.com/office/powerpoint/2010/main" val="9975427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Hewan Berpori (Porifera)</a:t>
            </a:r>
            <a:endParaRPr lang="id-ID" dirty="0"/>
          </a:p>
        </p:txBody>
      </p:sp>
      <p:sp>
        <p:nvSpPr>
          <p:cNvPr id="3" name="Content Placeholder 2"/>
          <p:cNvSpPr>
            <a:spLocks noGrp="1"/>
          </p:cNvSpPr>
          <p:nvPr>
            <p:ph sz="quarter" idx="13"/>
          </p:nvPr>
        </p:nvSpPr>
        <p:spPr>
          <a:xfrm>
            <a:off x="457200" y="1600200"/>
            <a:ext cx="4834880" cy="4525963"/>
          </a:xfrm>
        </p:spPr>
        <p:txBody>
          <a:bodyPr>
            <a:noAutofit/>
          </a:bodyPr>
          <a:lstStyle/>
          <a:p>
            <a:pPr marL="0" indent="0">
              <a:buNone/>
            </a:pPr>
            <a:r>
              <a:rPr lang="id-ID" sz="2400" dirty="0"/>
              <a:t>Porifera sering disebut hewan berpori-pori karena tubuhnya berpori. Kebanyakan hewan dari golongan ini hidup dilaut dangkal, tetapi ada pula yang hidup di </a:t>
            </a:r>
            <a:r>
              <a:rPr lang="id-ID" sz="2400" dirty="0" smtClean="0"/>
              <a:t>air </a:t>
            </a:r>
            <a:r>
              <a:rPr lang="id-ID" sz="2400" dirty="0"/>
              <a:t>tawar. </a:t>
            </a:r>
            <a:endParaRPr lang="id-ID" sz="2400" dirty="0" smtClean="0"/>
          </a:p>
          <a:p>
            <a:pPr marL="0" indent="0">
              <a:buNone/>
            </a:pPr>
            <a:r>
              <a:rPr lang="id-ID" sz="2400" dirty="0" smtClean="0"/>
              <a:t>Porifera </a:t>
            </a:r>
            <a:r>
              <a:rPr lang="id-ID" sz="2400" dirty="0"/>
              <a:t>mempunyai rangka tubuh yang menyerupai duri (spikula) yang tersusun dari zat apur, kersik, atau zat tanduk yang disebut spongin.</a:t>
            </a:r>
          </a:p>
        </p:txBody>
      </p:sp>
      <p:pic>
        <p:nvPicPr>
          <p:cNvPr id="1026" name="Picture 2" descr="C:\Users\Asus\Downloads\porifer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700808"/>
            <a:ext cx="3312786"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365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Hewan Berongga (Coelenterata)</a:t>
            </a:r>
            <a:endParaRPr lang="id-ID" dirty="0"/>
          </a:p>
        </p:txBody>
      </p:sp>
      <p:sp>
        <p:nvSpPr>
          <p:cNvPr id="3" name="Content Placeholder 2"/>
          <p:cNvSpPr>
            <a:spLocks noGrp="1"/>
          </p:cNvSpPr>
          <p:nvPr>
            <p:ph sz="quarter" idx="13"/>
          </p:nvPr>
        </p:nvSpPr>
        <p:spPr>
          <a:xfrm>
            <a:off x="457200" y="1600200"/>
            <a:ext cx="4258816" cy="4349079"/>
          </a:xfrm>
        </p:spPr>
        <p:txBody>
          <a:bodyPr>
            <a:normAutofit/>
          </a:bodyPr>
          <a:lstStyle/>
          <a:p>
            <a:pPr marL="0" indent="0">
              <a:buNone/>
            </a:pPr>
            <a:r>
              <a:rPr lang="id-ID" sz="2800" dirty="0"/>
              <a:t>Hewan berongga merupakan hewan yang memiliki rongga. Rangka dari zat kapur/zat tanduk dan bersifat hermaprodit. Bersifat heterotof dengan memakan plankton dan hewan kecil di air. </a:t>
            </a:r>
            <a:r>
              <a:rPr lang="id-ID" sz="2800" dirty="0" smtClean="0"/>
              <a:t>Habitatnya berada </a:t>
            </a:r>
            <a:r>
              <a:rPr lang="id-ID" sz="2800" dirty="0"/>
              <a:t>di air laut maupun di air tawar.</a:t>
            </a:r>
          </a:p>
        </p:txBody>
      </p:sp>
      <p:pic>
        <p:nvPicPr>
          <p:cNvPr id="2051" name="Picture 3" descr="C:\Users\Asus\Downloads\coelenterata_thumb[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1628800"/>
            <a:ext cx="4043561"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86138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Cacing Pipih (Platyheminthes)</a:t>
            </a:r>
            <a:endParaRPr lang="id-ID" dirty="0"/>
          </a:p>
        </p:txBody>
      </p:sp>
      <p:sp>
        <p:nvSpPr>
          <p:cNvPr id="3" name="Content Placeholder 2"/>
          <p:cNvSpPr>
            <a:spLocks noGrp="1"/>
          </p:cNvSpPr>
          <p:nvPr>
            <p:ph sz="quarter" idx="13"/>
          </p:nvPr>
        </p:nvSpPr>
        <p:spPr>
          <a:xfrm>
            <a:off x="457200" y="1600200"/>
            <a:ext cx="4474840" cy="4525963"/>
          </a:xfrm>
        </p:spPr>
        <p:txBody>
          <a:bodyPr>
            <a:normAutofit/>
          </a:bodyPr>
          <a:lstStyle/>
          <a:p>
            <a:pPr marL="0" indent="0">
              <a:buNone/>
            </a:pPr>
            <a:r>
              <a:rPr lang="id-ID" sz="2400" dirty="0"/>
              <a:t>Platyheminthes sering disebut cacing pipih (platy berarti pipih dan heminthes berarti cacing) karena bentuk tubuhnya pipih dorsoventral. </a:t>
            </a:r>
            <a:endParaRPr lang="id-ID" sz="2400" dirty="0" smtClean="0"/>
          </a:p>
          <a:p>
            <a:pPr marL="0" indent="0">
              <a:buNone/>
            </a:pPr>
            <a:r>
              <a:rPr lang="id-ID" sz="2400" dirty="0" smtClean="0"/>
              <a:t>Platyheminthes </a:t>
            </a:r>
            <a:r>
              <a:rPr lang="id-ID" sz="2400" dirty="0"/>
              <a:t>meliputi kelompok cacing yang tubuhnya pipih dan relatif sederhana dibandingkan dengan filum cacing yang lain. </a:t>
            </a:r>
          </a:p>
        </p:txBody>
      </p:sp>
      <p:pic>
        <p:nvPicPr>
          <p:cNvPr id="3074" name="Picture 2" descr="C:\Users\Asus\Downloads\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1556" y="1700808"/>
            <a:ext cx="3875126"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3374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Cacing Gilig (Nemathelminthes)</a:t>
            </a:r>
            <a:endParaRPr lang="id-ID" dirty="0"/>
          </a:p>
        </p:txBody>
      </p:sp>
      <p:sp>
        <p:nvSpPr>
          <p:cNvPr id="3" name="Content Placeholder 2"/>
          <p:cNvSpPr>
            <a:spLocks noGrp="1"/>
          </p:cNvSpPr>
          <p:nvPr>
            <p:ph sz="quarter" idx="13"/>
          </p:nvPr>
        </p:nvSpPr>
        <p:spPr>
          <a:xfrm>
            <a:off x="457200" y="1600200"/>
            <a:ext cx="4114800" cy="4525963"/>
          </a:xfrm>
        </p:spPr>
        <p:txBody>
          <a:bodyPr>
            <a:normAutofit/>
          </a:bodyPr>
          <a:lstStyle/>
          <a:p>
            <a:pPr marL="0" indent="0">
              <a:buNone/>
            </a:pPr>
            <a:r>
              <a:rPr lang="id-ID" sz="2800" dirty="0"/>
              <a:t>Nemathelminthes berasal dari bahasa yunani nematos (benang) dan thelminthes (cacing) yang berarti cacing yang </a:t>
            </a:r>
            <a:r>
              <a:rPr lang="id-ID" sz="2800" dirty="0" smtClean="0"/>
              <a:t>berbentuk </a:t>
            </a:r>
            <a:r>
              <a:rPr lang="id-ID" sz="2800" dirty="0"/>
              <a:t>gilig seperti benang. nama lain Nemathelminthes adalah nematoda</a:t>
            </a:r>
          </a:p>
        </p:txBody>
      </p:sp>
      <p:pic>
        <p:nvPicPr>
          <p:cNvPr id="4098" name="Picture 2" descr="C:\Users\Asus\Downloads\Ascaris lumbricoid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1628800"/>
            <a:ext cx="4207768"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3521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Cacing </a:t>
            </a:r>
            <a:r>
              <a:rPr lang="id-ID" b="1" dirty="0" smtClean="0"/>
              <a:t>Bercincin </a:t>
            </a:r>
            <a:r>
              <a:rPr lang="id-ID" b="1" dirty="0"/>
              <a:t>(Annelida)</a:t>
            </a:r>
            <a:endParaRPr lang="id-ID" dirty="0"/>
          </a:p>
        </p:txBody>
      </p:sp>
      <p:sp>
        <p:nvSpPr>
          <p:cNvPr id="3" name="Content Placeholder 2"/>
          <p:cNvSpPr>
            <a:spLocks noGrp="1"/>
          </p:cNvSpPr>
          <p:nvPr>
            <p:ph sz="quarter" idx="13"/>
          </p:nvPr>
        </p:nvSpPr>
        <p:spPr>
          <a:xfrm>
            <a:off x="457200" y="1600200"/>
            <a:ext cx="4330824" cy="4525963"/>
          </a:xfrm>
        </p:spPr>
        <p:txBody>
          <a:bodyPr>
            <a:normAutofit/>
          </a:bodyPr>
          <a:lstStyle/>
          <a:p>
            <a:pPr marL="0" indent="0">
              <a:buNone/>
            </a:pPr>
            <a:r>
              <a:rPr lang="id-ID" sz="2800" dirty="0"/>
              <a:t>Annelida berasal dari bahasa yunani, annulus yang berarti cincin, dan oidos berarti bentuk. Dari namanya Annelida dapat disebut sebagai cacing yang bentuk tubuhnya bergelang-gelang atau disebut </a:t>
            </a:r>
            <a:r>
              <a:rPr lang="id-ID" sz="2800" dirty="0" smtClean="0"/>
              <a:t>cacing </a:t>
            </a:r>
            <a:r>
              <a:rPr lang="id-ID" sz="2800" dirty="0"/>
              <a:t>gelang.</a:t>
            </a:r>
          </a:p>
        </p:txBody>
      </p:sp>
      <p:pic>
        <p:nvPicPr>
          <p:cNvPr id="5122" name="Picture 2" descr="C:\Users\Asus\Downloads\Annelid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1628800"/>
            <a:ext cx="4032448"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50611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Hewan Lunak (Mollusca)</a:t>
            </a:r>
            <a:endParaRPr lang="id-ID" dirty="0"/>
          </a:p>
        </p:txBody>
      </p:sp>
      <p:sp>
        <p:nvSpPr>
          <p:cNvPr id="3" name="Content Placeholder 2"/>
          <p:cNvSpPr>
            <a:spLocks noGrp="1"/>
          </p:cNvSpPr>
          <p:nvPr>
            <p:ph sz="quarter" idx="13"/>
          </p:nvPr>
        </p:nvSpPr>
        <p:spPr>
          <a:xfrm>
            <a:off x="457200" y="1600200"/>
            <a:ext cx="4258816" cy="4525963"/>
          </a:xfrm>
        </p:spPr>
        <p:txBody>
          <a:bodyPr>
            <a:normAutofit/>
          </a:bodyPr>
          <a:lstStyle/>
          <a:p>
            <a:pPr marL="0" indent="0">
              <a:buNone/>
            </a:pPr>
            <a:r>
              <a:rPr lang="id-ID" sz="2400" dirty="0"/>
              <a:t>Mollusca berasal dari bahasa latin molluscus yang artinya lunak. Mollusca merupakan kelompok hewan yang bertubuh lunak</a:t>
            </a:r>
            <a:r>
              <a:rPr lang="id-ID" sz="2400" dirty="0" smtClean="0"/>
              <a:t>. Mollusca </a:t>
            </a:r>
            <a:r>
              <a:rPr lang="id-ID" sz="2400" dirty="0"/>
              <a:t>terbagi menjadi lima kelas berdasarkan tipe kaki, posisi kaki, dan tipe cangkang. Lima kelas tersebut adalah, Amphineura, gastropoda, schaphopoda, pelecypoda, dan cephalopoda.</a:t>
            </a:r>
          </a:p>
        </p:txBody>
      </p:sp>
      <p:pic>
        <p:nvPicPr>
          <p:cNvPr id="6146" name="Picture 2" descr="C:\Users\Asus\Downloads\80280638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6016" y="1700808"/>
            <a:ext cx="3871913"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9195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b="1" dirty="0"/>
              <a:t>Hewan Berkulit Duri (Echinodermata)</a:t>
            </a:r>
            <a:endParaRPr lang="id-ID" dirty="0"/>
          </a:p>
        </p:txBody>
      </p:sp>
      <p:sp>
        <p:nvSpPr>
          <p:cNvPr id="3" name="Content Placeholder 2"/>
          <p:cNvSpPr>
            <a:spLocks noGrp="1"/>
          </p:cNvSpPr>
          <p:nvPr>
            <p:ph sz="quarter" idx="13"/>
          </p:nvPr>
        </p:nvSpPr>
        <p:spPr>
          <a:xfrm>
            <a:off x="457200" y="1600201"/>
            <a:ext cx="8291264" cy="2332856"/>
          </a:xfrm>
        </p:spPr>
        <p:txBody>
          <a:bodyPr>
            <a:normAutofit/>
          </a:bodyPr>
          <a:lstStyle/>
          <a:p>
            <a:pPr marL="0" indent="0">
              <a:buNone/>
            </a:pPr>
            <a:r>
              <a:rPr lang="id-ID" sz="2000" dirty="0"/>
              <a:t>Echinodermata adalah hewan yang tubuhnya diselimuti duri, ada lempengan zat kapur/zat kitin yang keras. Tubuh simetri radial dengan lima lengan. Pada tubuhnya terdapat sistem ambulakral untuk alat gerak, bernafas, dan menangkap mangsa. Ada 5 kelas yaitu : asteroidea, echinoidea, landak laut, ophiuroidea, crinoidea, dan holothuroidea.</a:t>
            </a:r>
          </a:p>
        </p:txBody>
      </p:sp>
      <p:pic>
        <p:nvPicPr>
          <p:cNvPr id="7171" name="Picture 3" descr="C:\Users\Asus\Downloads\downloa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501008"/>
            <a:ext cx="7632848" cy="2916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41849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sv-SE" b="1" dirty="0"/>
              <a:t>Hewan dengan kaki beruas-ruas (Arthropoda)</a:t>
            </a:r>
            <a:endParaRPr lang="id-ID" dirty="0"/>
          </a:p>
        </p:txBody>
      </p:sp>
      <p:sp>
        <p:nvSpPr>
          <p:cNvPr id="3" name="Content Placeholder 2"/>
          <p:cNvSpPr>
            <a:spLocks noGrp="1"/>
          </p:cNvSpPr>
          <p:nvPr>
            <p:ph sz="quarter" idx="13"/>
          </p:nvPr>
        </p:nvSpPr>
        <p:spPr>
          <a:xfrm>
            <a:off x="457200" y="1600200"/>
            <a:ext cx="4906888" cy="4525963"/>
          </a:xfrm>
        </p:spPr>
        <p:txBody>
          <a:bodyPr>
            <a:normAutofit lnSpcReduction="10000"/>
          </a:bodyPr>
          <a:lstStyle/>
          <a:p>
            <a:pPr marL="0" indent="0">
              <a:buNone/>
            </a:pPr>
            <a:r>
              <a:rPr lang="id-ID" dirty="0"/>
              <a:t>Arthropoda berasal dari kata arthros (sendi atau ruas) dan podos (kaki) yang berarti hewan dengan kaki yang bersendi atau beruas-ruas. </a:t>
            </a:r>
            <a:endParaRPr lang="id-ID" dirty="0" smtClean="0"/>
          </a:p>
          <a:p>
            <a:pPr marL="0" indent="0">
              <a:buNone/>
            </a:pPr>
            <a:r>
              <a:rPr lang="id-ID" dirty="0" smtClean="0"/>
              <a:t>Ciri-ciri:</a:t>
            </a:r>
          </a:p>
          <a:p>
            <a:r>
              <a:rPr lang="id-ID" dirty="0" smtClean="0"/>
              <a:t>memiliki </a:t>
            </a:r>
            <a:r>
              <a:rPr lang="id-ID" dirty="0"/>
              <a:t>ukuran tubuh yang berbeda-beda dari yang berukuran kecil hingga berukuran </a:t>
            </a:r>
            <a:r>
              <a:rPr lang="id-ID" dirty="0" smtClean="0"/>
              <a:t>besar.</a:t>
            </a:r>
          </a:p>
          <a:p>
            <a:r>
              <a:rPr lang="id-ID" dirty="0" smtClean="0"/>
              <a:t>hewan </a:t>
            </a:r>
            <a:r>
              <a:rPr lang="id-ID" dirty="0"/>
              <a:t>berbuku-buku, tubuhnya dibedakan atas kepala, dada, dan </a:t>
            </a:r>
            <a:r>
              <a:rPr lang="id-ID" dirty="0" smtClean="0"/>
              <a:t>perut.</a:t>
            </a:r>
          </a:p>
          <a:p>
            <a:r>
              <a:rPr lang="id-ID" dirty="0" smtClean="0"/>
              <a:t>Tubuh </a:t>
            </a:r>
            <a:r>
              <a:rPr lang="id-ID" dirty="0"/>
              <a:t>terbungkus zat kitin yang keras, memiliki alat indra yang peka terhadap sentuhan dan bau-bauan, memiliki mata faset yaitu mata majemuk terdiri atas beribu-ribu mata kecil berbentuk segi enam. </a:t>
            </a:r>
            <a:endParaRPr lang="id-ID" dirty="0" smtClean="0"/>
          </a:p>
          <a:p>
            <a:pPr marL="0" indent="0">
              <a:buNone/>
            </a:pPr>
            <a:r>
              <a:rPr lang="id-ID" dirty="0" smtClean="0"/>
              <a:t>Arthropoda </a:t>
            </a:r>
            <a:r>
              <a:rPr lang="id-ID" dirty="0"/>
              <a:t>dikelompokan menjadi 4 kelas yaitu : Insecta (serangga), crustacea(udang-udangan), arachnoidea (Laba-laba), dan Myriapoda (lipan)</a:t>
            </a:r>
          </a:p>
        </p:txBody>
      </p:sp>
      <p:pic>
        <p:nvPicPr>
          <p:cNvPr id="8194" name="Picture 2" descr="C:\Users\Asus\Downloads\download (2).jpg"/>
          <p:cNvPicPr>
            <a:picLocks noChangeAspect="1" noChangeArrowheads="1"/>
          </p:cNvPicPr>
          <p:nvPr/>
        </p:nvPicPr>
        <p:blipFill rotWithShape="1">
          <a:blip r:embed="rId2">
            <a:extLst>
              <a:ext uri="{28A0092B-C50C-407E-A947-70E740481C1C}">
                <a14:useLocalDpi xmlns:a14="http://schemas.microsoft.com/office/drawing/2010/main" val="0"/>
              </a:ext>
            </a:extLst>
          </a:blip>
          <a:srcRect t="8987"/>
          <a:stretch/>
        </p:blipFill>
        <p:spPr bwMode="auto">
          <a:xfrm>
            <a:off x="5364088" y="1700808"/>
            <a:ext cx="3612508" cy="3816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55107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1840" y="3140968"/>
            <a:ext cx="3024336" cy="1143000"/>
          </a:xfrm>
        </p:spPr>
        <p:txBody>
          <a:bodyPr/>
          <a:lstStyle/>
          <a:p>
            <a:r>
              <a:rPr lang="id-ID" b="1" dirty="0" smtClean="0"/>
              <a:t>SAATNYA KUIS...</a:t>
            </a:r>
            <a:endParaRPr lang="id-ID" b="1" dirty="0"/>
          </a:p>
        </p:txBody>
      </p:sp>
    </p:spTree>
    <p:extLst>
      <p:ext uri="{BB962C8B-B14F-4D97-AF65-F5344CB8AC3E}">
        <p14:creationId xmlns:p14="http://schemas.microsoft.com/office/powerpoint/2010/main" val="848241738"/>
      </p:ext>
    </p:extLst>
  </p:cSld>
  <p:clrMapOvr>
    <a:masterClrMapping/>
  </p:clrMapOvr>
</p:sld>
</file>

<file path=ppt/theme/theme1.xml><?xml version="1.0" encoding="utf-8"?>
<a:theme xmlns:a="http://schemas.openxmlformats.org/drawingml/2006/main" name="Horizon">
  <a:themeElements>
    <a:clrScheme name="Horizon">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Horizon">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100</TotalTime>
  <Words>912</Words>
  <Application>Microsoft Office PowerPoint</Application>
  <PresentationFormat>On-screen Show (4:3)</PresentationFormat>
  <Paragraphs>60</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Arial Narrow</vt:lpstr>
      <vt:lpstr>Horizon</vt:lpstr>
      <vt:lpstr>Hewan Vertebrata</vt:lpstr>
      <vt:lpstr>Klasifikasi Kingdom</vt:lpstr>
      <vt:lpstr>Pengertian</vt:lpstr>
      <vt:lpstr>Klasifikasi Vertebrata</vt:lpstr>
      <vt:lpstr>Pisces</vt:lpstr>
      <vt:lpstr>Amphibia (Amfibi)</vt:lpstr>
      <vt:lpstr>Reptillia (Reptil)</vt:lpstr>
      <vt:lpstr>Aves (Burung)</vt:lpstr>
      <vt:lpstr>Mammalia (Hewan Menyusui)</vt:lpstr>
      <vt:lpstr>Kuiss...</vt:lpstr>
      <vt:lpstr>Hewan Avertebrata</vt:lpstr>
      <vt:lpstr>Pengertian</vt:lpstr>
      <vt:lpstr>Klasifikasi</vt:lpstr>
      <vt:lpstr>Hewan Berpori (Porifera)</vt:lpstr>
      <vt:lpstr>Hewan Berongga (Coelenterata)</vt:lpstr>
      <vt:lpstr>Cacing Pipih (Platyheminthes)</vt:lpstr>
      <vt:lpstr>Cacing Gilig (Nemathelminthes)</vt:lpstr>
      <vt:lpstr>Cacing Bercincin (Annelida)</vt:lpstr>
      <vt:lpstr>Hewan Lunak (Mollusca)</vt:lpstr>
      <vt:lpstr>Hewan Berkulit Duri (Echinodermata)</vt:lpstr>
      <vt:lpstr>Hewan dengan kaki beruas-ruas (Arthropoda)</vt:lpstr>
      <vt:lpstr>SAATNYA KUIS...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Hewan Vertebrata</dc:title>
  <dc:creator>Asus</dc:creator>
  <cp:lastModifiedBy>taufik</cp:lastModifiedBy>
  <cp:revision>10</cp:revision>
  <dcterms:created xsi:type="dcterms:W3CDTF">2018-03-26T08:15:13Z</dcterms:created>
  <dcterms:modified xsi:type="dcterms:W3CDTF">2019-03-28T01:48:52Z</dcterms:modified>
</cp:coreProperties>
</file>