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4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04FBD6C8-5DA4-4030-9BE8-4A3AB242E98B}" type="datetimeFigureOut">
              <a:rPr lang="en-SG" smtClean="0"/>
              <a:t>5/12/2019</a:t>
            </a:fld>
            <a:endParaRPr lang="en-SG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n-S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4061E8D3-DB21-4BD7-8EE0-053A7584BB04}" type="slidenum">
              <a:rPr lang="en-SG" smtClean="0"/>
              <a:t>‹#›</a:t>
            </a:fld>
            <a:endParaRPr lang="en-SG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BD6C8-5DA4-4030-9BE8-4A3AB242E98B}" type="datetimeFigureOut">
              <a:rPr lang="en-SG" smtClean="0"/>
              <a:t>5/12/2019</a:t>
            </a:fld>
            <a:endParaRPr lang="en-S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1E8D3-DB21-4BD7-8EE0-053A7584BB04}" type="slidenum">
              <a:rPr lang="en-SG" smtClean="0"/>
              <a:t>‹#›</a:t>
            </a:fld>
            <a:endParaRPr lang="en-SG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BD6C8-5DA4-4030-9BE8-4A3AB242E98B}" type="datetimeFigureOut">
              <a:rPr lang="en-SG" smtClean="0"/>
              <a:t>5/12/2019</a:t>
            </a:fld>
            <a:endParaRPr lang="en-S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1E8D3-DB21-4BD7-8EE0-053A7584BB04}" type="slidenum">
              <a:rPr lang="en-SG" smtClean="0"/>
              <a:t>‹#›</a:t>
            </a:fld>
            <a:endParaRPr lang="en-SG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BD6C8-5DA4-4030-9BE8-4A3AB242E98B}" type="datetimeFigureOut">
              <a:rPr lang="en-SG" smtClean="0"/>
              <a:t>5/12/2019</a:t>
            </a:fld>
            <a:endParaRPr lang="en-S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1E8D3-DB21-4BD7-8EE0-053A7584BB04}" type="slidenum">
              <a:rPr lang="en-SG" smtClean="0"/>
              <a:t>‹#›</a:t>
            </a:fld>
            <a:endParaRPr lang="en-SG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BD6C8-5DA4-4030-9BE8-4A3AB242E98B}" type="datetimeFigureOut">
              <a:rPr lang="en-SG" smtClean="0"/>
              <a:t>5/12/2019</a:t>
            </a:fld>
            <a:endParaRPr lang="en-SG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1E8D3-DB21-4BD7-8EE0-053A7584BB04}" type="slidenum">
              <a:rPr lang="en-SG" smtClean="0"/>
              <a:t>‹#›</a:t>
            </a:fld>
            <a:endParaRPr lang="en-SG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BD6C8-5DA4-4030-9BE8-4A3AB242E98B}" type="datetimeFigureOut">
              <a:rPr lang="en-SG" smtClean="0"/>
              <a:t>5/12/2019</a:t>
            </a:fld>
            <a:endParaRPr lang="en-S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1E8D3-DB21-4BD7-8EE0-053A7584BB04}" type="slidenum">
              <a:rPr lang="en-SG" smtClean="0"/>
              <a:t>‹#›</a:t>
            </a:fld>
            <a:endParaRPr lang="en-SG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BD6C8-5DA4-4030-9BE8-4A3AB242E98B}" type="datetimeFigureOut">
              <a:rPr lang="en-SG" smtClean="0"/>
              <a:t>5/12/2019</a:t>
            </a:fld>
            <a:endParaRPr lang="en-SG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1E8D3-DB21-4BD7-8EE0-053A7584BB04}" type="slidenum">
              <a:rPr lang="en-SG" smtClean="0"/>
              <a:t>‹#›</a:t>
            </a:fld>
            <a:endParaRPr lang="en-SG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BD6C8-5DA4-4030-9BE8-4A3AB242E98B}" type="datetimeFigureOut">
              <a:rPr lang="en-SG" smtClean="0"/>
              <a:t>5/12/2019</a:t>
            </a:fld>
            <a:endParaRPr lang="en-S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1E8D3-DB21-4BD7-8EE0-053A7584BB04}" type="slidenum">
              <a:rPr lang="en-SG" smtClean="0"/>
              <a:t>‹#›</a:t>
            </a:fld>
            <a:endParaRPr lang="en-SG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en-SG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BD6C8-5DA4-4030-9BE8-4A3AB242E98B}" type="datetimeFigureOut">
              <a:rPr lang="en-SG" smtClean="0"/>
              <a:t>5/12/2019</a:t>
            </a:fld>
            <a:endParaRPr lang="en-S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en-S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1E8D3-DB21-4BD7-8EE0-053A7584BB04}" type="slidenum">
              <a:rPr lang="en-SG" smtClean="0"/>
              <a:t>‹#›</a:t>
            </a:fld>
            <a:endParaRPr lang="en-SG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BD6C8-5DA4-4030-9BE8-4A3AB242E98B}" type="datetimeFigureOut">
              <a:rPr lang="en-SG" smtClean="0"/>
              <a:t>5/12/2019</a:t>
            </a:fld>
            <a:endParaRPr lang="en-S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1E8D3-DB21-4BD7-8EE0-053A7584BB04}" type="slidenum">
              <a:rPr lang="en-SG" smtClean="0"/>
              <a:t>‹#›</a:t>
            </a:fld>
            <a:endParaRPr lang="en-SG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BD6C8-5DA4-4030-9BE8-4A3AB242E98B}" type="datetimeFigureOut">
              <a:rPr lang="en-SG" smtClean="0"/>
              <a:t>5/12/2019</a:t>
            </a:fld>
            <a:endParaRPr lang="en-S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1E8D3-DB21-4BD7-8EE0-053A7584BB04}" type="slidenum">
              <a:rPr lang="en-SG" smtClean="0"/>
              <a:t>‹#›</a:t>
            </a:fld>
            <a:endParaRPr lang="en-SG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04FBD6C8-5DA4-4030-9BE8-4A3AB242E98B}" type="datetimeFigureOut">
              <a:rPr lang="en-SG" smtClean="0"/>
              <a:t>5/12/2019</a:t>
            </a:fld>
            <a:endParaRPr lang="en-S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en-S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4061E8D3-DB21-4BD7-8EE0-053A7584BB04}" type="slidenum">
              <a:rPr lang="en-SG" smtClean="0"/>
              <a:t>‹#›</a:t>
            </a:fld>
            <a:endParaRPr lang="en-SG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7544" y="404664"/>
            <a:ext cx="7772400" cy="1470025"/>
          </a:xfrm>
        </p:spPr>
        <p:txBody>
          <a:bodyPr/>
          <a:lstStyle/>
          <a:p>
            <a:r>
              <a:rPr lang="en-SG" dirty="0" smtClean="0">
                <a:latin typeface="Times New Roman" pitchFamily="18" charset="0"/>
                <a:cs typeface="Times New Roman" pitchFamily="18" charset="0"/>
              </a:rPr>
              <a:t>KETERAMPILAN DASAR MENGAJAR</a:t>
            </a:r>
            <a:endParaRPr lang="en-S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1640" y="2204864"/>
            <a:ext cx="6400800" cy="3865984"/>
          </a:xfrm>
        </p:spPr>
        <p:txBody>
          <a:bodyPr>
            <a:normAutofit/>
          </a:bodyPr>
          <a:lstStyle/>
          <a:p>
            <a:endParaRPr lang="en-SG" sz="24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825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4797152"/>
            <a:ext cx="8229600" cy="1143000"/>
          </a:xfrm>
        </p:spPr>
        <p:txBody>
          <a:bodyPr>
            <a:normAutofit/>
          </a:bodyPr>
          <a:lstStyle/>
          <a:p>
            <a:pPr marL="457200" indent="-457200" algn="l">
              <a:buFont typeface="Arial" pitchFamily="34" charset="0"/>
              <a:buChar char="•"/>
            </a:pPr>
            <a:r>
              <a:rPr lang="id-ID" sz="2700" dirty="0">
                <a:latin typeface="Times New Roman" pitchFamily="18" charset="0"/>
                <a:cs typeface="Times New Roman" pitchFamily="18" charset="0"/>
              </a:rPr>
              <a:t>pola dasar penguatan adalah pola berkesinambungan dan pola sebagian-sebagian.</a:t>
            </a:r>
            <a:endParaRPr lang="en-SG" sz="27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576" y="1442282"/>
            <a:ext cx="8229600" cy="3013795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SG" dirty="0" smtClean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id-ID" dirty="0" smtClean="0">
                <a:latin typeface="Times New Roman" pitchFamily="18" charset="0"/>
                <a:cs typeface="Times New Roman" pitchFamily="18" charset="0"/>
              </a:rPr>
              <a:t>Tujuan </a:t>
            </a:r>
            <a:r>
              <a:rPr lang="id-ID" dirty="0">
                <a:latin typeface="Times New Roman" pitchFamily="18" charset="0"/>
                <a:cs typeface="Times New Roman" pitchFamily="18" charset="0"/>
              </a:rPr>
              <a:t>penggunaan keterampilan didalam kelas adalah untuk :</a:t>
            </a:r>
            <a:endParaRPr lang="en-SG" dirty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AutoNum type="alphaLcPeriod"/>
            </a:pPr>
            <a:r>
              <a:rPr lang="id-ID" dirty="0" smtClean="0">
                <a:latin typeface="Times New Roman" pitchFamily="18" charset="0"/>
                <a:cs typeface="Times New Roman" pitchFamily="18" charset="0"/>
              </a:rPr>
              <a:t>Meningkatkan </a:t>
            </a:r>
            <a:r>
              <a:rPr lang="id-ID" dirty="0">
                <a:latin typeface="Times New Roman" pitchFamily="18" charset="0"/>
                <a:cs typeface="Times New Roman" pitchFamily="18" charset="0"/>
              </a:rPr>
              <a:t>perhatian </a:t>
            </a:r>
            <a:r>
              <a:rPr lang="id-ID" dirty="0" smtClean="0">
                <a:latin typeface="Times New Roman" pitchFamily="18" charset="0"/>
                <a:cs typeface="Times New Roman" pitchFamily="18" charset="0"/>
              </a:rPr>
              <a:t>siswa</a:t>
            </a:r>
            <a:endParaRPr lang="en-SG" dirty="0" smtClean="0">
              <a:latin typeface="Times New Roman" pitchFamily="18" charset="0"/>
              <a:cs typeface="Times New Roman" pitchFamily="18" charset="0"/>
            </a:endParaRPr>
          </a:p>
          <a:p>
            <a:pPr marL="514350" lvl="0" indent="-514350">
              <a:buFont typeface="Arial" pitchFamily="34" charset="0"/>
              <a:buAutoNum type="alphaLcPeriod"/>
            </a:pPr>
            <a:r>
              <a:rPr lang="id-ID" dirty="0">
                <a:latin typeface="Times New Roman" pitchFamily="18" charset="0"/>
                <a:cs typeface="Times New Roman" pitchFamily="18" charset="0"/>
              </a:rPr>
              <a:t>Memberi motivasi kepada siswa </a:t>
            </a:r>
            <a:endParaRPr lang="en-SG" dirty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AutoNum type="alphaLcPeriod"/>
            </a:pPr>
            <a:r>
              <a:rPr lang="id-ID" dirty="0">
                <a:latin typeface="Times New Roman" pitchFamily="18" charset="0"/>
                <a:cs typeface="Times New Roman" pitchFamily="18" charset="0"/>
              </a:rPr>
              <a:t>Dipakai untuk mengontrol atau mengubah tingkah laku siswa yang </a:t>
            </a:r>
            <a:r>
              <a:rPr lang="id-ID" dirty="0" smtClean="0">
                <a:latin typeface="Times New Roman" pitchFamily="18" charset="0"/>
                <a:cs typeface="Times New Roman" pitchFamily="18" charset="0"/>
              </a:rPr>
              <a:t>mengganggu</a:t>
            </a:r>
            <a:endParaRPr lang="en-SG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SG" dirty="0" err="1" smtClean="0">
                <a:latin typeface="Times New Roman" pitchFamily="18" charset="0"/>
                <a:cs typeface="Times New Roman" pitchFamily="18" charset="0"/>
              </a:rPr>
              <a:t>Pemberian</a:t>
            </a:r>
            <a:r>
              <a:rPr lang="en-S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d-ID" dirty="0" smtClean="0">
                <a:latin typeface="Times New Roman" pitchFamily="18" charset="0"/>
                <a:cs typeface="Times New Roman" pitchFamily="18" charset="0"/>
              </a:rPr>
              <a:t>penguatan </a:t>
            </a:r>
            <a:r>
              <a:rPr lang="id-ID" dirty="0">
                <a:latin typeface="Times New Roman" pitchFamily="18" charset="0"/>
                <a:cs typeface="Times New Roman" pitchFamily="18" charset="0"/>
              </a:rPr>
              <a:t>dapat dilakukan pada saat</a:t>
            </a:r>
            <a:r>
              <a:rPr lang="en-SG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0" indent="0">
              <a:buNone/>
            </a:pPr>
            <a:r>
              <a:rPr lang="en-SG" dirty="0" smtClean="0">
                <a:latin typeface="Times New Roman" pitchFamily="18" charset="0"/>
                <a:cs typeface="Times New Roman" pitchFamily="18" charset="0"/>
              </a:rPr>
              <a:t>a. </a:t>
            </a:r>
            <a:r>
              <a:rPr lang="id-ID" dirty="0" smtClean="0">
                <a:latin typeface="Times New Roman" pitchFamily="18" charset="0"/>
                <a:cs typeface="Times New Roman" pitchFamily="18" charset="0"/>
              </a:rPr>
              <a:t>Siswa </a:t>
            </a:r>
            <a:r>
              <a:rPr lang="id-ID" dirty="0">
                <a:latin typeface="Times New Roman" pitchFamily="18" charset="0"/>
                <a:cs typeface="Times New Roman" pitchFamily="18" charset="0"/>
              </a:rPr>
              <a:t>memperhatikan </a:t>
            </a:r>
            <a:r>
              <a:rPr lang="id-ID" dirty="0" smtClean="0">
                <a:latin typeface="Times New Roman" pitchFamily="18" charset="0"/>
                <a:cs typeface="Times New Roman" pitchFamily="18" charset="0"/>
              </a:rPr>
              <a:t>guru</a:t>
            </a:r>
            <a:endParaRPr lang="en-SG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SG" dirty="0" smtClean="0">
                <a:latin typeface="Times New Roman" pitchFamily="18" charset="0"/>
                <a:cs typeface="Times New Roman" pitchFamily="18" charset="0"/>
              </a:rPr>
              <a:t>b. </a:t>
            </a:r>
            <a:r>
              <a:rPr lang="id-ID" dirty="0" smtClean="0">
                <a:latin typeface="Times New Roman" pitchFamily="18" charset="0"/>
                <a:cs typeface="Times New Roman" pitchFamily="18" charset="0"/>
              </a:rPr>
              <a:t>Siswa </a:t>
            </a:r>
            <a:r>
              <a:rPr lang="id-ID" dirty="0">
                <a:latin typeface="Times New Roman" pitchFamily="18" charset="0"/>
                <a:cs typeface="Times New Roman" pitchFamily="18" charset="0"/>
              </a:rPr>
              <a:t>sedang </a:t>
            </a:r>
            <a:r>
              <a:rPr lang="id-ID" dirty="0" smtClean="0">
                <a:latin typeface="Times New Roman" pitchFamily="18" charset="0"/>
                <a:cs typeface="Times New Roman" pitchFamily="18" charset="0"/>
              </a:rPr>
              <a:t>belajar</a:t>
            </a:r>
            <a:endParaRPr lang="en-SG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SG" dirty="0" smtClean="0">
                <a:latin typeface="Times New Roman" pitchFamily="18" charset="0"/>
                <a:cs typeface="Times New Roman" pitchFamily="18" charset="0"/>
              </a:rPr>
              <a:t>c. </a:t>
            </a:r>
            <a:r>
              <a:rPr lang="id-ID" dirty="0" smtClean="0">
                <a:latin typeface="Times New Roman" pitchFamily="18" charset="0"/>
                <a:cs typeface="Times New Roman" pitchFamily="18" charset="0"/>
              </a:rPr>
              <a:t>Menyelesaikan </a:t>
            </a:r>
            <a:r>
              <a:rPr lang="id-ID" dirty="0">
                <a:latin typeface="Times New Roman" pitchFamily="18" charset="0"/>
                <a:cs typeface="Times New Roman" pitchFamily="18" charset="0"/>
              </a:rPr>
              <a:t>hasil kerja </a:t>
            </a:r>
            <a:endParaRPr lang="en-SG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SG" dirty="0" smtClean="0">
                <a:latin typeface="Times New Roman" pitchFamily="18" charset="0"/>
                <a:cs typeface="Times New Roman" pitchFamily="18" charset="0"/>
              </a:rPr>
              <a:t>d. </a:t>
            </a:r>
            <a:r>
              <a:rPr lang="id-ID" dirty="0" smtClean="0">
                <a:latin typeface="Times New Roman" pitchFamily="18" charset="0"/>
                <a:cs typeface="Times New Roman" pitchFamily="18" charset="0"/>
              </a:rPr>
              <a:t>bekerja </a:t>
            </a:r>
            <a:r>
              <a:rPr lang="id-ID" dirty="0">
                <a:latin typeface="Times New Roman" pitchFamily="18" charset="0"/>
                <a:cs typeface="Times New Roman" pitchFamily="18" charset="0"/>
              </a:rPr>
              <a:t>dengan kualitas kerja yang baik </a:t>
            </a:r>
            <a:endParaRPr lang="en-S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971600" y="516432"/>
            <a:ext cx="686598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SG" sz="3200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A. </a:t>
            </a:r>
            <a:r>
              <a:rPr lang="en-SG" sz="3200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Keterampilan</a:t>
            </a:r>
            <a:r>
              <a:rPr lang="en-SG" sz="3200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SG" sz="3200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memberikan</a:t>
            </a:r>
            <a:r>
              <a:rPr lang="en-SG" sz="3200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SG" sz="3200" dirty="0" err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penguatan</a:t>
            </a:r>
            <a:endParaRPr lang="id-ID" sz="3200" dirty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7643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692696"/>
            <a:ext cx="8229600" cy="724942"/>
          </a:xfrm>
        </p:spPr>
        <p:txBody>
          <a:bodyPr>
            <a:normAutofit/>
          </a:bodyPr>
          <a:lstStyle/>
          <a:p>
            <a:endParaRPr lang="en-S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179512" y="1628799"/>
            <a:ext cx="2890664" cy="4525963"/>
          </a:xfrm>
        </p:spPr>
        <p:txBody>
          <a:bodyPr>
            <a:normAutofit lnSpcReduction="10000"/>
          </a:bodyPr>
          <a:lstStyle/>
          <a:p>
            <a:pPr marL="0" lvl="0" indent="0">
              <a:buNone/>
            </a:pPr>
            <a:r>
              <a:rPr lang="en-SG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Komponen</a:t>
            </a:r>
            <a:r>
              <a:rPr lang="en-S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SG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penguatan</a:t>
            </a:r>
            <a:endParaRPr lang="en-SG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lvl="0" indent="-514350">
              <a:buAutoNum type="alphaLcPeriod"/>
            </a:pPr>
            <a:r>
              <a:rPr lang="id-ID" dirty="0" smtClean="0">
                <a:latin typeface="Times New Roman" pitchFamily="18" charset="0"/>
                <a:cs typeface="Times New Roman" pitchFamily="18" charset="0"/>
              </a:rPr>
              <a:t>Penguatan verbal</a:t>
            </a:r>
            <a:endParaRPr lang="en-SG" dirty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Font typeface="Arial" pitchFamily="34" charset="0"/>
              <a:buAutoNum type="alphaLcPeriod"/>
            </a:pPr>
            <a:r>
              <a:rPr lang="id-ID" dirty="0">
                <a:latin typeface="Times New Roman" pitchFamily="18" charset="0"/>
                <a:cs typeface="Times New Roman" pitchFamily="18" charset="0"/>
              </a:rPr>
              <a:t>Penguatan gestural</a:t>
            </a:r>
            <a:endParaRPr lang="en-SG" dirty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Font typeface="Arial" pitchFamily="34" charset="0"/>
              <a:buAutoNum type="alphaLcPeriod"/>
            </a:pPr>
            <a:r>
              <a:rPr lang="id-ID" dirty="0">
                <a:latin typeface="Times New Roman" pitchFamily="18" charset="0"/>
                <a:cs typeface="Times New Roman" pitchFamily="18" charset="0"/>
              </a:rPr>
              <a:t>Penguatan kegiatan</a:t>
            </a:r>
            <a:endParaRPr lang="en-SG" dirty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Font typeface="Arial" pitchFamily="34" charset="0"/>
              <a:buAutoNum type="alphaLcPeriod"/>
            </a:pPr>
            <a:r>
              <a:rPr lang="id-ID" dirty="0">
                <a:latin typeface="Times New Roman" pitchFamily="18" charset="0"/>
                <a:cs typeface="Times New Roman" pitchFamily="18" charset="0"/>
              </a:rPr>
              <a:t>Penguatan mendekati</a:t>
            </a:r>
            <a:endParaRPr lang="en-SG" dirty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Font typeface="Arial" pitchFamily="34" charset="0"/>
              <a:buAutoNum type="alphaLcPeriod"/>
            </a:pPr>
            <a:r>
              <a:rPr lang="id-ID" dirty="0">
                <a:latin typeface="Times New Roman" pitchFamily="18" charset="0"/>
                <a:cs typeface="Times New Roman" pitchFamily="18" charset="0"/>
              </a:rPr>
              <a:t>Penguatan sentuhan</a:t>
            </a:r>
            <a:endParaRPr lang="en-SG" dirty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Font typeface="Arial" pitchFamily="34" charset="0"/>
              <a:buAutoNum type="alphaLcPeriod"/>
            </a:pPr>
            <a:r>
              <a:rPr lang="id-ID" dirty="0">
                <a:latin typeface="Times New Roman" pitchFamily="18" charset="0"/>
                <a:cs typeface="Times New Roman" pitchFamily="18" charset="0"/>
              </a:rPr>
              <a:t>Penguatan tanda</a:t>
            </a:r>
            <a:endParaRPr lang="en-SG" dirty="0">
              <a:latin typeface="Times New Roman" pitchFamily="18" charset="0"/>
              <a:cs typeface="Times New Roman" pitchFamily="18" charset="0"/>
            </a:endParaRPr>
          </a:p>
          <a:p>
            <a:pPr marL="0" lvl="0" indent="0">
              <a:buNone/>
            </a:pPr>
            <a:endParaRPr lang="en-SG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en-SG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en-S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quarter" idx="14"/>
          </p:nvPr>
        </p:nvSpPr>
        <p:spPr>
          <a:xfrm>
            <a:off x="3064024" y="1664327"/>
            <a:ext cx="2804120" cy="4525963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id-ID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Model </a:t>
            </a:r>
            <a:r>
              <a:rPr lang="id-ID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peng</a:t>
            </a:r>
            <a:r>
              <a:rPr lang="en-SG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guatan</a:t>
            </a:r>
            <a:endParaRPr lang="en-SG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lvl="0" indent="-514350">
              <a:buAutoNum type="alphaLcPeriod"/>
            </a:pPr>
            <a:r>
              <a:rPr lang="id-ID" dirty="0" smtClean="0">
                <a:latin typeface="Times New Roman" pitchFamily="18" charset="0"/>
                <a:cs typeface="Times New Roman" pitchFamily="18" charset="0"/>
              </a:rPr>
              <a:t>Penguatan </a:t>
            </a:r>
            <a:r>
              <a:rPr lang="id-ID" dirty="0">
                <a:latin typeface="Times New Roman" pitchFamily="18" charset="0"/>
                <a:cs typeface="Times New Roman" pitchFamily="18" charset="0"/>
              </a:rPr>
              <a:t>seluruh </a:t>
            </a:r>
            <a:r>
              <a:rPr lang="id-ID" dirty="0" smtClean="0">
                <a:latin typeface="Times New Roman" pitchFamily="18" charset="0"/>
                <a:cs typeface="Times New Roman" pitchFamily="18" charset="0"/>
              </a:rPr>
              <a:t>kelompok</a:t>
            </a:r>
            <a:endParaRPr lang="en-SG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Font typeface="Arial" pitchFamily="34" charset="0"/>
              <a:buAutoNum type="alphaLcPeriod"/>
            </a:pPr>
            <a:r>
              <a:rPr lang="id-ID" dirty="0">
                <a:latin typeface="Times New Roman" pitchFamily="18" charset="0"/>
                <a:cs typeface="Times New Roman" pitchFamily="18" charset="0"/>
              </a:rPr>
              <a:t>Penguatan yang ditunda</a:t>
            </a:r>
            <a:endParaRPr lang="en-SG" dirty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Font typeface="Arial" pitchFamily="34" charset="0"/>
              <a:buAutoNum type="alphaLcPeriod"/>
            </a:pPr>
            <a:r>
              <a:rPr lang="id-ID" dirty="0">
                <a:latin typeface="Times New Roman" pitchFamily="18" charset="0"/>
                <a:cs typeface="Times New Roman" pitchFamily="18" charset="0"/>
              </a:rPr>
              <a:t>Penguatan partial</a:t>
            </a:r>
            <a:endParaRPr lang="en-SG" dirty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Font typeface="Arial" pitchFamily="34" charset="0"/>
              <a:buAutoNum type="alphaLcPeriod"/>
            </a:pPr>
            <a:r>
              <a:rPr lang="id-ID" dirty="0">
                <a:latin typeface="Times New Roman" pitchFamily="18" charset="0"/>
                <a:cs typeface="Times New Roman" pitchFamily="18" charset="0"/>
              </a:rPr>
              <a:t>Penguatan perorangan</a:t>
            </a:r>
            <a:endParaRPr lang="en-SG" dirty="0">
              <a:latin typeface="Times New Roman" pitchFamily="18" charset="0"/>
              <a:cs typeface="Times New Roman" pitchFamily="18" charset="0"/>
            </a:endParaRPr>
          </a:p>
          <a:p>
            <a:pPr marL="0" lvl="0" indent="0">
              <a:buNone/>
            </a:pPr>
            <a:endParaRPr lang="en-SG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en-S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5868144" y="1628800"/>
            <a:ext cx="3096344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SG" sz="2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Prinsip</a:t>
            </a:r>
            <a:r>
              <a:rPr lang="en-SG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SG" sz="2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penguatan</a:t>
            </a:r>
            <a:endParaRPr lang="en-SG" sz="24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Font typeface="Arial" pitchFamily="34" charset="0"/>
              <a:buNone/>
            </a:pPr>
            <a:r>
              <a:rPr lang="en-SG" sz="2400" dirty="0" smtClean="0">
                <a:latin typeface="Times New Roman" pitchFamily="18" charset="0"/>
                <a:cs typeface="Times New Roman" pitchFamily="18" charset="0"/>
              </a:rPr>
              <a:t>a. </a:t>
            </a:r>
            <a:r>
              <a:rPr lang="id-ID" sz="2400" dirty="0" smtClean="0">
                <a:latin typeface="Times New Roman" pitchFamily="18" charset="0"/>
                <a:cs typeface="Times New Roman" pitchFamily="18" charset="0"/>
              </a:rPr>
              <a:t>Hangat dan antusias </a:t>
            </a:r>
            <a:endParaRPr lang="en-SG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Font typeface="Arial" pitchFamily="34" charset="0"/>
              <a:buNone/>
            </a:pPr>
            <a:r>
              <a:rPr lang="en-SG" sz="2400" dirty="0" smtClean="0">
                <a:latin typeface="Times New Roman" pitchFamily="18" charset="0"/>
                <a:cs typeface="Times New Roman" pitchFamily="18" charset="0"/>
              </a:rPr>
              <a:t>b. </a:t>
            </a:r>
            <a:r>
              <a:rPr lang="id-ID" sz="2400" dirty="0" smtClean="0">
                <a:latin typeface="Times New Roman" pitchFamily="18" charset="0"/>
                <a:cs typeface="Times New Roman" pitchFamily="18" charset="0"/>
              </a:rPr>
              <a:t>Hindari penggunaan penguatan negatif</a:t>
            </a:r>
            <a:endParaRPr lang="en-SG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Font typeface="Arial" pitchFamily="34" charset="0"/>
              <a:buNone/>
            </a:pPr>
            <a:r>
              <a:rPr lang="en-SG" sz="2400" dirty="0" smtClean="0">
                <a:latin typeface="Times New Roman" pitchFamily="18" charset="0"/>
                <a:cs typeface="Times New Roman" pitchFamily="18" charset="0"/>
              </a:rPr>
              <a:t>c. </a:t>
            </a:r>
            <a:r>
              <a:rPr lang="id-ID" sz="2400" dirty="0" smtClean="0">
                <a:latin typeface="Times New Roman" pitchFamily="18" charset="0"/>
                <a:cs typeface="Times New Roman" pitchFamily="18" charset="0"/>
              </a:rPr>
              <a:t>Penggunaan bervariasi</a:t>
            </a:r>
            <a:endParaRPr lang="en-SG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Font typeface="Arial" pitchFamily="34" charset="0"/>
              <a:buNone/>
            </a:pPr>
            <a:r>
              <a:rPr lang="en-SG" sz="2400" dirty="0" smtClean="0">
                <a:latin typeface="Times New Roman" pitchFamily="18" charset="0"/>
                <a:cs typeface="Times New Roman" pitchFamily="18" charset="0"/>
              </a:rPr>
              <a:t>d. </a:t>
            </a:r>
            <a:r>
              <a:rPr lang="id-ID" sz="2400" dirty="0" smtClean="0">
                <a:latin typeface="Times New Roman" pitchFamily="18" charset="0"/>
                <a:cs typeface="Times New Roman" pitchFamily="18" charset="0"/>
              </a:rPr>
              <a:t>Bermakna</a:t>
            </a:r>
            <a:endParaRPr lang="en-SG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Font typeface="Arial" pitchFamily="34" charset="0"/>
              <a:buNone/>
            </a:pPr>
            <a:endParaRPr lang="en-SG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6884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2346" y="1700808"/>
            <a:ext cx="8229600" cy="778098"/>
          </a:xfrm>
        </p:spPr>
        <p:txBody>
          <a:bodyPr>
            <a:noAutofit/>
          </a:bodyPr>
          <a:lstStyle/>
          <a:p>
            <a:pPr lvl="0" algn="l"/>
            <a:r>
              <a:rPr lang="en-SG" sz="3000" dirty="0" smtClean="0">
                <a:latin typeface="Times New Roman" pitchFamily="18" charset="0"/>
                <a:cs typeface="Times New Roman" pitchFamily="18" charset="0"/>
              </a:rPr>
              <a:t>		B. </a:t>
            </a:r>
            <a:r>
              <a:rPr lang="id-ID" sz="3000" dirty="0">
                <a:latin typeface="Times New Roman" pitchFamily="18" charset="0"/>
                <a:cs typeface="Times New Roman" pitchFamily="18" charset="0"/>
              </a:rPr>
              <a:t>Keterampilan </a:t>
            </a:r>
            <a:r>
              <a:rPr lang="id-ID" sz="3000" dirty="0" smtClean="0">
                <a:latin typeface="Times New Roman" pitchFamily="18" charset="0"/>
                <a:cs typeface="Times New Roman" pitchFamily="18" charset="0"/>
              </a:rPr>
              <a:t>bertanya</a:t>
            </a:r>
            <a:r>
              <a:rPr lang="en-SG" sz="30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SG" sz="3000" dirty="0">
                <a:latin typeface="Times New Roman" pitchFamily="18" charset="0"/>
                <a:cs typeface="Times New Roman" pitchFamily="18" charset="0"/>
              </a:rPr>
            </a:br>
            <a:r>
              <a:rPr lang="en-SG" sz="30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SG" sz="3000" dirty="0">
                <a:latin typeface="Times New Roman" pitchFamily="18" charset="0"/>
                <a:cs typeface="Times New Roman" pitchFamily="18" charset="0"/>
              </a:rPr>
            </a:br>
            <a:r>
              <a:rPr lang="en-SG" sz="3000" dirty="0" smtClean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SG" sz="3000" dirty="0" err="1" smtClean="0">
                <a:latin typeface="Times New Roman" pitchFamily="18" charset="0"/>
                <a:cs typeface="Times New Roman" pitchFamily="18" charset="0"/>
              </a:rPr>
              <a:t>keterampilan</a:t>
            </a:r>
            <a:r>
              <a:rPr lang="en-SG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SG" sz="3000" dirty="0" err="1" smtClean="0">
                <a:latin typeface="Times New Roman" pitchFamily="18" charset="0"/>
                <a:cs typeface="Times New Roman" pitchFamily="18" charset="0"/>
              </a:rPr>
              <a:t>bertanya</a:t>
            </a:r>
            <a:r>
              <a:rPr lang="en-SG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SG" sz="3000" dirty="0" err="1" smtClean="0">
                <a:latin typeface="Times New Roman" pitchFamily="18" charset="0"/>
                <a:cs typeface="Times New Roman" pitchFamily="18" charset="0"/>
              </a:rPr>
              <a:t>dasar</a:t>
            </a:r>
            <a:r>
              <a:rPr lang="en-SG" sz="30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SG" sz="3000" dirty="0">
                <a:latin typeface="Times New Roman" pitchFamily="18" charset="0"/>
                <a:cs typeface="Times New Roman" pitchFamily="18" charset="0"/>
              </a:rPr>
            </a:br>
            <a:endParaRPr lang="en-SG" sz="3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467544" y="1916832"/>
            <a:ext cx="4038600" cy="4525963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n-SG" dirty="0" smtClean="0">
                <a:latin typeface="Times New Roman" pitchFamily="18" charset="0"/>
                <a:cs typeface="Times New Roman" pitchFamily="18" charset="0"/>
              </a:rPr>
              <a:t>a.  </a:t>
            </a:r>
            <a:r>
              <a:rPr lang="en-SG" dirty="0" err="1" smtClean="0">
                <a:latin typeface="Times New Roman" pitchFamily="18" charset="0"/>
                <a:cs typeface="Times New Roman" pitchFamily="18" charset="0"/>
              </a:rPr>
              <a:t>Tujuan</a:t>
            </a:r>
            <a:r>
              <a:rPr lang="en-SG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514350" indent="-514350">
              <a:buFont typeface="+mj-lt"/>
              <a:buAutoNum type="arabicPeriod"/>
            </a:pPr>
            <a:r>
              <a:rPr lang="id-ID" dirty="0" smtClean="0">
                <a:latin typeface="Times New Roman" pitchFamily="18" charset="0"/>
                <a:cs typeface="Times New Roman" pitchFamily="18" charset="0"/>
              </a:rPr>
              <a:t>Untuk </a:t>
            </a:r>
            <a:r>
              <a:rPr lang="id-ID" dirty="0">
                <a:latin typeface="Times New Roman" pitchFamily="18" charset="0"/>
                <a:cs typeface="Times New Roman" pitchFamily="18" charset="0"/>
              </a:rPr>
              <a:t>meningkatkan perhatian dan </a:t>
            </a:r>
            <a:r>
              <a:rPr lang="id-ID" dirty="0" smtClean="0">
                <a:latin typeface="Times New Roman" pitchFamily="18" charset="0"/>
                <a:cs typeface="Times New Roman" pitchFamily="18" charset="0"/>
              </a:rPr>
              <a:t>rasa </a:t>
            </a:r>
            <a:r>
              <a:rPr lang="id-ID" dirty="0">
                <a:latin typeface="Times New Roman" pitchFamily="18" charset="0"/>
                <a:cs typeface="Times New Roman" pitchFamily="18" charset="0"/>
              </a:rPr>
              <a:t>ingin tahu </a:t>
            </a:r>
            <a:r>
              <a:rPr lang="id-ID" dirty="0" smtClean="0">
                <a:latin typeface="Times New Roman" pitchFamily="18" charset="0"/>
                <a:cs typeface="Times New Roman" pitchFamily="18" charset="0"/>
              </a:rPr>
              <a:t>siswa</a:t>
            </a:r>
            <a:endParaRPr lang="en-SG" dirty="0" smtClean="0">
              <a:latin typeface="Times New Roman" pitchFamily="18" charset="0"/>
              <a:cs typeface="Times New Roman" pitchFamily="18" charset="0"/>
            </a:endParaRPr>
          </a:p>
          <a:p>
            <a:pPr marL="514350" lvl="0" indent="-514350">
              <a:buFont typeface="+mj-lt"/>
              <a:buAutoNum type="arabicPeriod"/>
            </a:pPr>
            <a:r>
              <a:rPr lang="id-ID" dirty="0" smtClean="0">
                <a:latin typeface="Times New Roman" pitchFamily="18" charset="0"/>
                <a:cs typeface="Times New Roman" pitchFamily="18" charset="0"/>
              </a:rPr>
              <a:t>Memfokuskan </a:t>
            </a:r>
            <a:r>
              <a:rPr lang="id-ID" dirty="0">
                <a:latin typeface="Times New Roman" pitchFamily="18" charset="0"/>
                <a:cs typeface="Times New Roman" pitchFamily="18" charset="0"/>
              </a:rPr>
              <a:t>perhatian pada suatu konsep masalah tertentu</a:t>
            </a:r>
            <a:endParaRPr lang="en-SG" dirty="0">
              <a:latin typeface="Times New Roman" pitchFamily="18" charset="0"/>
              <a:cs typeface="Times New Roman" pitchFamily="18" charset="0"/>
            </a:endParaRPr>
          </a:p>
          <a:p>
            <a:pPr marL="514350" lvl="0" indent="-514350">
              <a:buFont typeface="+mj-lt"/>
              <a:buAutoNum type="arabicPeriod"/>
            </a:pPr>
            <a:r>
              <a:rPr lang="id-ID" dirty="0" smtClean="0">
                <a:latin typeface="Times New Roman" pitchFamily="18" charset="0"/>
                <a:cs typeface="Times New Roman" pitchFamily="18" charset="0"/>
              </a:rPr>
              <a:t>Mengembangkan </a:t>
            </a:r>
            <a:r>
              <a:rPr lang="id-ID" dirty="0">
                <a:latin typeface="Times New Roman" pitchFamily="18" charset="0"/>
                <a:cs typeface="Times New Roman" pitchFamily="18" charset="0"/>
              </a:rPr>
              <a:t>belajar secara aktif</a:t>
            </a:r>
            <a:endParaRPr lang="en-SG" dirty="0">
              <a:latin typeface="Times New Roman" pitchFamily="18" charset="0"/>
              <a:cs typeface="Times New Roman" pitchFamily="18" charset="0"/>
            </a:endParaRPr>
          </a:p>
          <a:p>
            <a:pPr marL="514350" lvl="0" indent="-514350">
              <a:buFont typeface="+mj-lt"/>
              <a:buAutoNum type="arabicPeriod"/>
            </a:pPr>
            <a:r>
              <a:rPr lang="id-ID" dirty="0" smtClean="0">
                <a:latin typeface="Times New Roman" pitchFamily="18" charset="0"/>
                <a:cs typeface="Times New Roman" pitchFamily="18" charset="0"/>
              </a:rPr>
              <a:t>Mendiagnosis </a:t>
            </a:r>
            <a:r>
              <a:rPr lang="id-ID" dirty="0">
                <a:latin typeface="Times New Roman" pitchFamily="18" charset="0"/>
                <a:cs typeface="Times New Roman" pitchFamily="18" charset="0"/>
              </a:rPr>
              <a:t>kesulitan belajar </a:t>
            </a:r>
            <a:r>
              <a:rPr lang="id-ID" dirty="0" smtClean="0">
                <a:latin typeface="Times New Roman" pitchFamily="18" charset="0"/>
                <a:cs typeface="Times New Roman" pitchFamily="18" charset="0"/>
              </a:rPr>
              <a:t>siswa</a:t>
            </a:r>
            <a:endParaRPr lang="en-SG" dirty="0" smtClean="0">
              <a:latin typeface="Times New Roman" pitchFamily="18" charset="0"/>
              <a:cs typeface="Times New Roman" pitchFamily="18" charset="0"/>
            </a:endParaRPr>
          </a:p>
          <a:p>
            <a:pPr marL="514350" lvl="0" indent="-514350">
              <a:buFont typeface="+mj-lt"/>
              <a:buAutoNum type="arabicPeriod"/>
            </a:pPr>
            <a:r>
              <a:rPr lang="id-ID" dirty="0" smtClean="0">
                <a:latin typeface="Times New Roman" pitchFamily="18" charset="0"/>
                <a:cs typeface="Times New Roman" pitchFamily="18" charset="0"/>
              </a:rPr>
              <a:t>Menstimulasi </a:t>
            </a:r>
            <a:r>
              <a:rPr lang="id-ID" dirty="0">
                <a:latin typeface="Times New Roman" pitchFamily="18" charset="0"/>
                <a:cs typeface="Times New Roman" pitchFamily="18" charset="0"/>
              </a:rPr>
              <a:t>siswa untuk bertanya pada diri sendiri atau pada orang lain</a:t>
            </a:r>
            <a:endParaRPr lang="en-SG" dirty="0">
              <a:latin typeface="Times New Roman" pitchFamily="18" charset="0"/>
              <a:cs typeface="Times New Roman" pitchFamily="18" charset="0"/>
            </a:endParaRPr>
          </a:p>
          <a:p>
            <a:pPr marL="514350" lvl="0" indent="-514350">
              <a:buFont typeface="+mj-lt"/>
              <a:buAutoNum type="arabicPeriod"/>
            </a:pPr>
            <a:r>
              <a:rPr lang="id-ID" dirty="0" smtClean="0">
                <a:latin typeface="Times New Roman" pitchFamily="18" charset="0"/>
                <a:cs typeface="Times New Roman" pitchFamily="18" charset="0"/>
              </a:rPr>
              <a:t>Mengembangkan </a:t>
            </a:r>
            <a:r>
              <a:rPr lang="id-ID" dirty="0">
                <a:latin typeface="Times New Roman" pitchFamily="18" charset="0"/>
                <a:cs typeface="Times New Roman" pitchFamily="18" charset="0"/>
              </a:rPr>
              <a:t>kemampuan berfikir siswa </a:t>
            </a:r>
            <a:endParaRPr lang="en-S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quarter" idx="14"/>
          </p:nvPr>
        </p:nvSpPr>
        <p:spPr>
          <a:xfrm>
            <a:off x="4716016" y="1988840"/>
            <a:ext cx="4038600" cy="4525963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SG" dirty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SG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SG" dirty="0" err="1" smtClean="0">
                <a:latin typeface="Times New Roman" pitchFamily="18" charset="0"/>
                <a:cs typeface="Times New Roman" pitchFamily="18" charset="0"/>
              </a:rPr>
              <a:t>Penyusunan</a:t>
            </a:r>
            <a:r>
              <a:rPr lang="en-SG" dirty="0" smtClean="0">
                <a:latin typeface="Times New Roman" pitchFamily="18" charset="0"/>
                <a:cs typeface="Times New Roman" pitchFamily="18" charset="0"/>
              </a:rPr>
              <a:t> kata-kata </a:t>
            </a:r>
          </a:p>
          <a:p>
            <a:pPr marL="0" indent="0" algn="just">
              <a:buNone/>
            </a:pPr>
            <a:r>
              <a:rPr lang="id-ID" dirty="0">
                <a:latin typeface="Times New Roman" pitchFamily="18" charset="0"/>
                <a:cs typeface="Times New Roman" pitchFamily="18" charset="0"/>
              </a:rPr>
              <a:t>Untuk membantu siswa merespon pertanyaan guru, pertanyaan harus disusun dengan kata-kata yang cocok dengan tingkat perkembangan kelompok.</a:t>
            </a:r>
            <a:endParaRPr lang="en-SG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9838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>
            <a:normAutofit fontScale="85000" lnSpcReduction="20000"/>
          </a:bodyPr>
          <a:lstStyle/>
          <a:p>
            <a:pPr marL="0" lvl="0" indent="0">
              <a:buNone/>
            </a:pPr>
            <a:r>
              <a:rPr lang="en-SG" dirty="0" smtClean="0">
                <a:latin typeface="Times New Roman" pitchFamily="18" charset="0"/>
                <a:cs typeface="Times New Roman" pitchFamily="18" charset="0"/>
              </a:rPr>
              <a:t>c. </a:t>
            </a:r>
            <a:r>
              <a:rPr lang="id-ID" dirty="0">
                <a:latin typeface="Times New Roman" pitchFamily="18" charset="0"/>
                <a:cs typeface="Times New Roman" pitchFamily="18" charset="0"/>
              </a:rPr>
              <a:t>Struktur</a:t>
            </a:r>
            <a:endParaRPr lang="en-SG" dirty="0">
              <a:latin typeface="Times New Roman" pitchFamily="18" charset="0"/>
              <a:cs typeface="Times New Roman" pitchFamily="18" charset="0"/>
            </a:endParaRPr>
          </a:p>
          <a:p>
            <a:pPr marL="0" lvl="0" indent="0">
              <a:buNone/>
            </a:pPr>
            <a:r>
              <a:rPr lang="en-SG" dirty="0" smtClean="0">
                <a:latin typeface="Times New Roman" pitchFamily="18" charset="0"/>
                <a:cs typeface="Times New Roman" pitchFamily="18" charset="0"/>
              </a:rPr>
              <a:t>d. </a:t>
            </a:r>
            <a:r>
              <a:rPr lang="id-ID" dirty="0">
                <a:latin typeface="Times New Roman" pitchFamily="18" charset="0"/>
                <a:cs typeface="Times New Roman" pitchFamily="18" charset="0"/>
              </a:rPr>
              <a:t>Pemusatan</a:t>
            </a:r>
            <a:endParaRPr lang="en-SG" dirty="0">
              <a:latin typeface="Times New Roman" pitchFamily="18" charset="0"/>
              <a:cs typeface="Times New Roman" pitchFamily="18" charset="0"/>
            </a:endParaRPr>
          </a:p>
          <a:p>
            <a:pPr marL="0" lvl="0" indent="0">
              <a:buNone/>
            </a:pPr>
            <a:r>
              <a:rPr lang="en-SG" dirty="0" smtClean="0">
                <a:latin typeface="Times New Roman" pitchFamily="18" charset="0"/>
                <a:cs typeface="Times New Roman" pitchFamily="18" charset="0"/>
              </a:rPr>
              <a:t>e. </a:t>
            </a:r>
            <a:r>
              <a:rPr lang="id-ID" dirty="0">
                <a:latin typeface="Times New Roman" pitchFamily="18" charset="0"/>
                <a:cs typeface="Times New Roman" pitchFamily="18" charset="0"/>
              </a:rPr>
              <a:t>Pindah gilir</a:t>
            </a:r>
            <a:endParaRPr lang="en-SG" dirty="0">
              <a:latin typeface="Times New Roman" pitchFamily="18" charset="0"/>
              <a:cs typeface="Times New Roman" pitchFamily="18" charset="0"/>
            </a:endParaRPr>
          </a:p>
          <a:p>
            <a:pPr marL="0" lvl="0" indent="0">
              <a:buNone/>
            </a:pPr>
            <a:r>
              <a:rPr lang="en-SG" dirty="0" smtClean="0">
                <a:latin typeface="Times New Roman" pitchFamily="18" charset="0"/>
                <a:cs typeface="Times New Roman" pitchFamily="18" charset="0"/>
              </a:rPr>
              <a:t>f. </a:t>
            </a:r>
            <a:r>
              <a:rPr lang="id-ID" dirty="0">
                <a:latin typeface="Times New Roman" pitchFamily="18" charset="0"/>
                <a:cs typeface="Times New Roman" pitchFamily="18" charset="0"/>
              </a:rPr>
              <a:t>Distribusi</a:t>
            </a:r>
            <a:endParaRPr lang="en-SG" dirty="0">
              <a:latin typeface="Times New Roman" pitchFamily="18" charset="0"/>
              <a:cs typeface="Times New Roman" pitchFamily="18" charset="0"/>
            </a:endParaRPr>
          </a:p>
          <a:p>
            <a:pPr marL="0" lvl="0" indent="0">
              <a:buNone/>
            </a:pPr>
            <a:r>
              <a:rPr lang="en-SG" dirty="0">
                <a:latin typeface="Times New Roman" pitchFamily="18" charset="0"/>
                <a:cs typeface="Times New Roman" pitchFamily="18" charset="0"/>
              </a:rPr>
              <a:t>g</a:t>
            </a:r>
            <a:r>
              <a:rPr lang="en-SG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id-ID" dirty="0">
                <a:latin typeface="Times New Roman" pitchFamily="18" charset="0"/>
                <a:cs typeface="Times New Roman" pitchFamily="18" charset="0"/>
              </a:rPr>
              <a:t>Pemberian waktu</a:t>
            </a:r>
            <a:endParaRPr lang="en-SG" dirty="0">
              <a:latin typeface="Times New Roman" pitchFamily="18" charset="0"/>
              <a:cs typeface="Times New Roman" pitchFamily="18" charset="0"/>
            </a:endParaRPr>
          </a:p>
          <a:p>
            <a:pPr marL="0" lvl="0" indent="0">
              <a:buNone/>
            </a:pPr>
            <a:r>
              <a:rPr lang="en-SG" dirty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n-S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d-ID" dirty="0">
                <a:latin typeface="Times New Roman" pitchFamily="18" charset="0"/>
                <a:cs typeface="Times New Roman" pitchFamily="18" charset="0"/>
              </a:rPr>
              <a:t>Hangat dan antusias</a:t>
            </a:r>
            <a:endParaRPr lang="en-SG" dirty="0">
              <a:latin typeface="Times New Roman" pitchFamily="18" charset="0"/>
              <a:cs typeface="Times New Roman" pitchFamily="18" charset="0"/>
            </a:endParaRPr>
          </a:p>
          <a:p>
            <a:pPr marL="0" lvl="0" indent="0">
              <a:buNone/>
            </a:pPr>
            <a:r>
              <a:rPr lang="en-SG" dirty="0" smtClean="0">
                <a:latin typeface="Times New Roman" pitchFamily="18" charset="0"/>
                <a:cs typeface="Times New Roman" pitchFamily="18" charset="0"/>
              </a:rPr>
              <a:t>g. </a:t>
            </a:r>
            <a:r>
              <a:rPr lang="id-ID" dirty="0">
                <a:latin typeface="Times New Roman" pitchFamily="18" charset="0"/>
                <a:cs typeface="Times New Roman" pitchFamily="18" charset="0"/>
              </a:rPr>
              <a:t>Prompting</a:t>
            </a:r>
            <a:endParaRPr lang="en-SG" dirty="0">
              <a:latin typeface="Times New Roman" pitchFamily="18" charset="0"/>
              <a:cs typeface="Times New Roman" pitchFamily="18" charset="0"/>
            </a:endParaRPr>
          </a:p>
          <a:p>
            <a:pPr marL="0" lvl="0" indent="0">
              <a:buNone/>
            </a:pPr>
            <a:r>
              <a:rPr lang="en-SG" dirty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SG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id-ID" dirty="0">
                <a:latin typeface="Times New Roman" pitchFamily="18" charset="0"/>
                <a:cs typeface="Times New Roman" pitchFamily="18" charset="0"/>
              </a:rPr>
              <a:t>Pengubahan tuntunan tingkat kognitif</a:t>
            </a:r>
            <a:endParaRPr lang="en-SG" dirty="0">
              <a:latin typeface="Times New Roman" pitchFamily="18" charset="0"/>
              <a:cs typeface="Times New Roman" pitchFamily="18" charset="0"/>
            </a:endParaRPr>
          </a:p>
          <a:p>
            <a:pPr marL="0" lvl="0" indent="0">
              <a:buNone/>
            </a:pPr>
            <a:r>
              <a:rPr lang="en-SG" dirty="0" smtClean="0">
                <a:latin typeface="Times New Roman" pitchFamily="18" charset="0"/>
                <a:cs typeface="Times New Roman" pitchFamily="18" charset="0"/>
              </a:rPr>
              <a:t>j. </a:t>
            </a:r>
            <a:r>
              <a:rPr lang="id-ID" dirty="0">
                <a:latin typeface="Times New Roman" pitchFamily="18" charset="0"/>
                <a:cs typeface="Times New Roman" pitchFamily="18" charset="0"/>
              </a:rPr>
              <a:t>Pengubahan tuntunan tingkat </a:t>
            </a:r>
            <a:r>
              <a:rPr lang="id-ID" dirty="0" smtClean="0">
                <a:latin typeface="Times New Roman" pitchFamily="18" charset="0"/>
                <a:cs typeface="Times New Roman" pitchFamily="18" charset="0"/>
              </a:rPr>
              <a:t>kognitif</a:t>
            </a:r>
            <a:endParaRPr lang="en-S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quarter" idx="14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SG" dirty="0" smtClean="0">
                <a:latin typeface="Times New Roman" pitchFamily="18" charset="0"/>
                <a:cs typeface="Times New Roman" pitchFamily="18" charset="0"/>
              </a:rPr>
              <a:t>k. </a:t>
            </a:r>
            <a:r>
              <a:rPr lang="en-SG" dirty="0" err="1" smtClean="0">
                <a:latin typeface="Times New Roman" pitchFamily="18" charset="0"/>
                <a:cs typeface="Times New Roman" pitchFamily="18" charset="0"/>
              </a:rPr>
              <a:t>hal-hal</a:t>
            </a:r>
            <a:r>
              <a:rPr lang="en-SG" dirty="0" smtClean="0">
                <a:latin typeface="Times New Roman" pitchFamily="18" charset="0"/>
                <a:cs typeface="Times New Roman" pitchFamily="18" charset="0"/>
              </a:rPr>
              <a:t> yang </a:t>
            </a:r>
            <a:r>
              <a:rPr lang="en-SG" dirty="0" err="1" smtClean="0">
                <a:latin typeface="Times New Roman" pitchFamily="18" charset="0"/>
                <a:cs typeface="Times New Roman" pitchFamily="18" charset="0"/>
              </a:rPr>
              <a:t>harus</a:t>
            </a:r>
            <a:r>
              <a:rPr lang="en-S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SG" dirty="0" err="1" smtClean="0">
                <a:latin typeface="Times New Roman" pitchFamily="18" charset="0"/>
                <a:cs typeface="Times New Roman" pitchFamily="18" charset="0"/>
              </a:rPr>
              <a:t>dihindari</a:t>
            </a:r>
            <a:endParaRPr lang="en-SG" dirty="0" smtClean="0">
              <a:latin typeface="Times New Roman" pitchFamily="18" charset="0"/>
              <a:cs typeface="Times New Roman" pitchFamily="18" charset="0"/>
            </a:endParaRPr>
          </a:p>
          <a:p>
            <a:pPr marL="514350" lvl="0" indent="-514350">
              <a:buFont typeface="+mj-lt"/>
              <a:buAutoNum type="arabicPeriod"/>
            </a:pPr>
            <a:r>
              <a:rPr lang="id-ID" dirty="0">
                <a:latin typeface="Times New Roman" pitchFamily="18" charset="0"/>
                <a:cs typeface="Times New Roman" pitchFamily="18" charset="0"/>
              </a:rPr>
              <a:t>Mengulangi pertanyaan </a:t>
            </a:r>
            <a:r>
              <a:rPr lang="id-ID" dirty="0" smtClean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SG" dirty="0" smtClean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id-ID" dirty="0" smtClean="0">
                <a:latin typeface="Times New Roman" pitchFamily="18" charset="0"/>
                <a:cs typeface="Times New Roman" pitchFamily="18" charset="0"/>
              </a:rPr>
              <a:t>ndiri</a:t>
            </a:r>
            <a:endParaRPr lang="en-SG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id-ID" dirty="0">
                <a:latin typeface="Times New Roman" pitchFamily="18" charset="0"/>
                <a:cs typeface="Times New Roman" pitchFamily="18" charset="0"/>
              </a:rPr>
              <a:t>Mengulangi jawaban siswa</a:t>
            </a:r>
            <a:endParaRPr lang="en-SG" dirty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id-ID" dirty="0">
                <a:latin typeface="Times New Roman" pitchFamily="18" charset="0"/>
                <a:cs typeface="Times New Roman" pitchFamily="18" charset="0"/>
              </a:rPr>
              <a:t>Menjawab pertanyaan sendiri</a:t>
            </a:r>
            <a:endParaRPr lang="en-SG" dirty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id-ID" dirty="0">
                <a:latin typeface="Times New Roman" pitchFamily="18" charset="0"/>
                <a:cs typeface="Times New Roman" pitchFamily="18" charset="0"/>
              </a:rPr>
              <a:t>Meminta jawaban serentak</a:t>
            </a:r>
            <a:endParaRPr lang="en-SG" dirty="0">
              <a:latin typeface="Times New Roman" pitchFamily="18" charset="0"/>
              <a:cs typeface="Times New Roman" pitchFamily="18" charset="0"/>
            </a:endParaRPr>
          </a:p>
          <a:p>
            <a:pPr marL="0" lvl="0" indent="0">
              <a:buNone/>
            </a:pPr>
            <a:endParaRPr lang="en-SG" dirty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Font typeface="+mj-lt"/>
              <a:buAutoNum type="arabicPeriod"/>
            </a:pPr>
            <a:endParaRPr lang="en-SG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en-SG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4588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/>
          </a:bodyPr>
          <a:lstStyle/>
          <a:p>
            <a:pPr algn="l"/>
            <a:r>
              <a:rPr lang="en-SG" sz="2800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SG" sz="2800" dirty="0" err="1" smtClean="0">
                <a:latin typeface="Times New Roman" pitchFamily="18" charset="0"/>
                <a:cs typeface="Times New Roman" pitchFamily="18" charset="0"/>
              </a:rPr>
              <a:t>Keterampilan</a:t>
            </a:r>
            <a:r>
              <a:rPr lang="en-SG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SG" sz="2800" dirty="0" err="1" smtClean="0">
                <a:latin typeface="Times New Roman" pitchFamily="18" charset="0"/>
                <a:cs typeface="Times New Roman" pitchFamily="18" charset="0"/>
              </a:rPr>
              <a:t>bertanya</a:t>
            </a:r>
            <a:r>
              <a:rPr lang="en-SG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SG" sz="2800" dirty="0" err="1" smtClean="0">
                <a:latin typeface="Times New Roman" pitchFamily="18" charset="0"/>
                <a:cs typeface="Times New Roman" pitchFamily="18" charset="0"/>
              </a:rPr>
              <a:t>lanjut</a:t>
            </a:r>
            <a:endParaRPr lang="en-SG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457200" y="1052736"/>
            <a:ext cx="4038600" cy="5073427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SG" dirty="0" smtClean="0">
                <a:latin typeface="Times New Roman" pitchFamily="18" charset="0"/>
                <a:cs typeface="Times New Roman" pitchFamily="18" charset="0"/>
              </a:rPr>
              <a:t>a. </a:t>
            </a:r>
            <a:r>
              <a:rPr lang="id-ID" dirty="0" smtClean="0">
                <a:latin typeface="Times New Roman" pitchFamily="18" charset="0"/>
                <a:cs typeface="Times New Roman" pitchFamily="18" charset="0"/>
              </a:rPr>
              <a:t>ada </a:t>
            </a:r>
            <a:r>
              <a:rPr lang="id-ID" dirty="0">
                <a:latin typeface="Times New Roman" pitchFamily="18" charset="0"/>
                <a:cs typeface="Times New Roman" pitchFamily="18" charset="0"/>
              </a:rPr>
              <a:t>beberapa </a:t>
            </a:r>
            <a:r>
              <a:rPr lang="id-ID" dirty="0" smtClean="0">
                <a:latin typeface="Times New Roman" pitchFamily="18" charset="0"/>
                <a:cs typeface="Times New Roman" pitchFamily="18" charset="0"/>
              </a:rPr>
              <a:t>tambahan</a:t>
            </a:r>
            <a:r>
              <a:rPr lang="en-S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SG" dirty="0" err="1" smtClean="0">
                <a:latin typeface="Times New Roman" pitchFamily="18" charset="0"/>
                <a:cs typeface="Times New Roman" pitchFamily="18" charset="0"/>
              </a:rPr>
              <a:t>tujuan</a:t>
            </a:r>
            <a:r>
              <a:rPr lang="id-ID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d-ID" dirty="0">
                <a:latin typeface="Times New Roman" pitchFamily="18" charset="0"/>
                <a:cs typeface="Times New Roman" pitchFamily="18" charset="0"/>
              </a:rPr>
              <a:t>khusus yaitu :</a:t>
            </a:r>
            <a:endParaRPr lang="en-SG" dirty="0">
              <a:latin typeface="Times New Roman" pitchFamily="18" charset="0"/>
              <a:cs typeface="Times New Roman" pitchFamily="18" charset="0"/>
            </a:endParaRPr>
          </a:p>
          <a:p>
            <a:pPr marL="514350" lvl="0" indent="-514350">
              <a:buFont typeface="+mj-lt"/>
              <a:buAutoNum type="arabicPeriod"/>
            </a:pPr>
            <a:r>
              <a:rPr lang="id-ID" dirty="0">
                <a:latin typeface="Times New Roman" pitchFamily="18" charset="0"/>
                <a:cs typeface="Times New Roman" pitchFamily="18" charset="0"/>
              </a:rPr>
              <a:t>Membantu kemampuan siswa untuk belajar mengorganisasi dan mengevaluasi informasi yang diperoleh</a:t>
            </a:r>
            <a:endParaRPr lang="en-SG" dirty="0">
              <a:latin typeface="Times New Roman" pitchFamily="18" charset="0"/>
              <a:cs typeface="Times New Roman" pitchFamily="18" charset="0"/>
            </a:endParaRPr>
          </a:p>
          <a:p>
            <a:pPr marL="514350" lvl="0" indent="-514350">
              <a:buFont typeface="+mj-lt"/>
              <a:buAutoNum type="arabicPeriod"/>
            </a:pPr>
            <a:r>
              <a:rPr lang="id-ID" dirty="0">
                <a:latin typeface="Times New Roman" pitchFamily="18" charset="0"/>
                <a:cs typeface="Times New Roman" pitchFamily="18" charset="0"/>
              </a:rPr>
              <a:t>Mendorong siswa untuk mengembangkan pikirannya dan cepat mengemukakan pendapat secara timbal balik dengan siswa lain</a:t>
            </a:r>
            <a:endParaRPr lang="en-SG" dirty="0">
              <a:latin typeface="Times New Roman" pitchFamily="18" charset="0"/>
              <a:cs typeface="Times New Roman" pitchFamily="18" charset="0"/>
            </a:endParaRPr>
          </a:p>
          <a:p>
            <a:pPr marL="514350" lvl="0" indent="-514350">
              <a:buFont typeface="+mj-lt"/>
              <a:buAutoNum type="arabicPeriod"/>
            </a:pPr>
            <a:r>
              <a:rPr lang="id-ID" dirty="0">
                <a:latin typeface="Times New Roman" pitchFamily="18" charset="0"/>
                <a:cs typeface="Times New Roman" pitchFamily="18" charset="0"/>
              </a:rPr>
              <a:t>Memberi kesempatan kepada semua siswa dan guru untuk mendapatkan pengalaman kelas</a:t>
            </a:r>
            <a:endParaRPr lang="en-SG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en-S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quarter" idx="14"/>
          </p:nvPr>
        </p:nvSpPr>
        <p:spPr>
          <a:xfrm>
            <a:off x="4648200" y="1052736"/>
            <a:ext cx="4038600" cy="5073427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en-SG" dirty="0" smtClean="0"/>
              <a:t>b. </a:t>
            </a:r>
            <a:r>
              <a:rPr lang="id-ID" dirty="0"/>
              <a:t>Variasi taksonomi</a:t>
            </a:r>
            <a:endParaRPr lang="en-SG" dirty="0"/>
          </a:p>
          <a:p>
            <a:pPr marL="0" lvl="0" indent="0">
              <a:buNone/>
            </a:pPr>
            <a:r>
              <a:rPr lang="en-SG" dirty="0" smtClean="0"/>
              <a:t>1. </a:t>
            </a:r>
            <a:r>
              <a:rPr lang="id-ID" dirty="0"/>
              <a:t>Recall (mengingat kembali)</a:t>
            </a:r>
            <a:endParaRPr lang="en-SG" dirty="0"/>
          </a:p>
          <a:p>
            <a:pPr marL="0" lvl="0" indent="0">
              <a:buNone/>
            </a:pPr>
            <a:r>
              <a:rPr lang="en-SG" dirty="0" smtClean="0"/>
              <a:t>2. </a:t>
            </a:r>
            <a:r>
              <a:rPr lang="id-ID" dirty="0"/>
              <a:t>Pemahaman (comprehension)</a:t>
            </a:r>
            <a:endParaRPr lang="en-SG" dirty="0"/>
          </a:p>
          <a:p>
            <a:pPr marL="0" lvl="0" indent="0">
              <a:buNone/>
            </a:pPr>
            <a:r>
              <a:rPr lang="en-SG" dirty="0" smtClean="0"/>
              <a:t>3. </a:t>
            </a:r>
            <a:r>
              <a:rPr lang="id-ID" dirty="0"/>
              <a:t>Aplikasi</a:t>
            </a:r>
            <a:endParaRPr lang="en-SG" dirty="0"/>
          </a:p>
          <a:p>
            <a:pPr marL="0" lvl="0" indent="0">
              <a:buNone/>
            </a:pPr>
            <a:r>
              <a:rPr lang="en-SG" dirty="0" smtClean="0"/>
              <a:t>4. </a:t>
            </a:r>
            <a:r>
              <a:rPr lang="id-ID" dirty="0"/>
              <a:t>Analisis</a:t>
            </a:r>
            <a:endParaRPr lang="en-SG" dirty="0"/>
          </a:p>
          <a:p>
            <a:pPr marL="0" lvl="0" indent="0">
              <a:buNone/>
            </a:pPr>
            <a:r>
              <a:rPr lang="en-SG" dirty="0" smtClean="0"/>
              <a:t>5. </a:t>
            </a:r>
            <a:r>
              <a:rPr lang="id-ID" dirty="0"/>
              <a:t>Sintesis</a:t>
            </a:r>
            <a:endParaRPr lang="en-SG" dirty="0"/>
          </a:p>
          <a:p>
            <a:pPr marL="0" indent="0">
              <a:buNone/>
            </a:pPr>
            <a:r>
              <a:rPr lang="en-SG" dirty="0" smtClean="0"/>
              <a:t>6. </a:t>
            </a:r>
            <a:r>
              <a:rPr lang="id-ID" dirty="0" smtClean="0"/>
              <a:t>Evaluasi</a:t>
            </a:r>
            <a:endParaRPr lang="en-SG" dirty="0" smtClean="0"/>
          </a:p>
          <a:p>
            <a:pPr marL="0" lvl="0" indent="0">
              <a:buNone/>
            </a:pPr>
            <a:r>
              <a:rPr lang="en-SG" dirty="0" smtClean="0"/>
              <a:t>7. </a:t>
            </a:r>
            <a:r>
              <a:rPr lang="id-ID" dirty="0" smtClean="0"/>
              <a:t>Sikuen</a:t>
            </a:r>
            <a:endParaRPr lang="en-SG" dirty="0"/>
          </a:p>
          <a:p>
            <a:pPr marL="0" indent="0">
              <a:buNone/>
            </a:pPr>
            <a:endParaRPr lang="en-SG" dirty="0"/>
          </a:p>
        </p:txBody>
      </p:sp>
    </p:spTree>
    <p:extLst>
      <p:ext uri="{BB962C8B-B14F-4D97-AF65-F5344CB8AC3E}">
        <p14:creationId xmlns:p14="http://schemas.microsoft.com/office/powerpoint/2010/main" val="1225111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457200" y="1600200"/>
            <a:ext cx="3538736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SG" dirty="0" smtClean="0">
                <a:latin typeface="Times New Roman" pitchFamily="18" charset="0"/>
                <a:cs typeface="Times New Roman" pitchFamily="18" charset="0"/>
              </a:rPr>
              <a:t>c. </a:t>
            </a:r>
            <a:r>
              <a:rPr lang="en-SG" dirty="0" err="1" smtClean="0">
                <a:latin typeface="Times New Roman" pitchFamily="18" charset="0"/>
                <a:cs typeface="Times New Roman" pitchFamily="18" charset="0"/>
              </a:rPr>
              <a:t>Pertanyaan</a:t>
            </a:r>
            <a:r>
              <a:rPr lang="en-S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SG" dirty="0" err="1" smtClean="0">
                <a:latin typeface="Times New Roman" pitchFamily="18" charset="0"/>
                <a:cs typeface="Times New Roman" pitchFamily="18" charset="0"/>
              </a:rPr>
              <a:t>melacak</a:t>
            </a:r>
            <a:endParaRPr lang="en-SG" dirty="0" smtClean="0">
              <a:latin typeface="Times New Roman" pitchFamily="18" charset="0"/>
              <a:cs typeface="Times New Roman" pitchFamily="18" charset="0"/>
            </a:endParaRPr>
          </a:p>
          <a:p>
            <a:pPr marL="0" lvl="0" indent="0">
              <a:buNone/>
            </a:pPr>
            <a:r>
              <a:rPr lang="en-SG" dirty="0" smtClean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id-ID" dirty="0">
                <a:latin typeface="Times New Roman" pitchFamily="18" charset="0"/>
                <a:cs typeface="Times New Roman" pitchFamily="18" charset="0"/>
              </a:rPr>
              <a:t>Klasifikasi</a:t>
            </a:r>
            <a:endParaRPr lang="en-SG" dirty="0">
              <a:latin typeface="Times New Roman" pitchFamily="18" charset="0"/>
              <a:cs typeface="Times New Roman" pitchFamily="18" charset="0"/>
            </a:endParaRPr>
          </a:p>
          <a:p>
            <a:pPr marL="0" lvl="0" indent="0">
              <a:buNone/>
            </a:pPr>
            <a:r>
              <a:rPr lang="en-SG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id-ID" dirty="0">
                <a:latin typeface="Times New Roman" pitchFamily="18" charset="0"/>
                <a:cs typeface="Times New Roman" pitchFamily="18" charset="0"/>
              </a:rPr>
              <a:t>Mendukung</a:t>
            </a:r>
            <a:endParaRPr lang="en-SG" dirty="0">
              <a:latin typeface="Times New Roman" pitchFamily="18" charset="0"/>
              <a:cs typeface="Times New Roman" pitchFamily="18" charset="0"/>
            </a:endParaRPr>
          </a:p>
          <a:p>
            <a:pPr marL="0" lvl="0" indent="0">
              <a:buNone/>
            </a:pPr>
            <a:r>
              <a:rPr lang="en-SG" dirty="0" smtClean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id-ID" dirty="0">
                <a:latin typeface="Times New Roman" pitchFamily="18" charset="0"/>
                <a:cs typeface="Times New Roman" pitchFamily="18" charset="0"/>
              </a:rPr>
              <a:t>Konsensus</a:t>
            </a:r>
            <a:endParaRPr lang="en-SG" dirty="0">
              <a:latin typeface="Times New Roman" pitchFamily="18" charset="0"/>
              <a:cs typeface="Times New Roman" pitchFamily="18" charset="0"/>
            </a:endParaRPr>
          </a:p>
          <a:p>
            <a:pPr marL="0" lvl="0" indent="0">
              <a:buNone/>
            </a:pPr>
            <a:r>
              <a:rPr lang="en-SG" dirty="0" smtClean="0"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id-ID" dirty="0">
                <a:latin typeface="Times New Roman" pitchFamily="18" charset="0"/>
                <a:cs typeface="Times New Roman" pitchFamily="18" charset="0"/>
              </a:rPr>
              <a:t>Kecermatan </a:t>
            </a:r>
            <a:endParaRPr lang="en-SG" dirty="0">
              <a:latin typeface="Times New Roman" pitchFamily="18" charset="0"/>
              <a:cs typeface="Times New Roman" pitchFamily="18" charset="0"/>
            </a:endParaRPr>
          </a:p>
          <a:p>
            <a:pPr marL="0" lvl="0" indent="0">
              <a:buNone/>
            </a:pPr>
            <a:r>
              <a:rPr lang="en-SG" dirty="0" smtClean="0">
                <a:latin typeface="Times New Roman" pitchFamily="18" charset="0"/>
                <a:cs typeface="Times New Roman" pitchFamily="18" charset="0"/>
              </a:rPr>
              <a:t>5. </a:t>
            </a:r>
            <a:r>
              <a:rPr lang="id-ID" dirty="0">
                <a:latin typeface="Times New Roman" pitchFamily="18" charset="0"/>
                <a:cs typeface="Times New Roman" pitchFamily="18" charset="0"/>
              </a:rPr>
              <a:t>Relevansi</a:t>
            </a:r>
            <a:endParaRPr lang="en-SG" dirty="0">
              <a:latin typeface="Times New Roman" pitchFamily="18" charset="0"/>
              <a:cs typeface="Times New Roman" pitchFamily="18" charset="0"/>
            </a:endParaRPr>
          </a:p>
          <a:p>
            <a:pPr marL="0" lvl="0" indent="0">
              <a:buNone/>
            </a:pPr>
            <a:r>
              <a:rPr lang="en-SG" dirty="0" smtClean="0">
                <a:latin typeface="Times New Roman" pitchFamily="18" charset="0"/>
                <a:cs typeface="Times New Roman" pitchFamily="18" charset="0"/>
              </a:rPr>
              <a:t>6. </a:t>
            </a:r>
            <a:r>
              <a:rPr lang="id-ID" dirty="0">
                <a:latin typeface="Times New Roman" pitchFamily="18" charset="0"/>
                <a:cs typeface="Times New Roman" pitchFamily="18" charset="0"/>
              </a:rPr>
              <a:t>Contoh</a:t>
            </a:r>
            <a:endParaRPr lang="en-SG" dirty="0">
              <a:latin typeface="Times New Roman" pitchFamily="18" charset="0"/>
              <a:cs typeface="Times New Roman" pitchFamily="18" charset="0"/>
            </a:endParaRPr>
          </a:p>
          <a:p>
            <a:pPr marL="0" lvl="0" indent="0">
              <a:buNone/>
            </a:pPr>
            <a:r>
              <a:rPr lang="en-SG" dirty="0" smtClean="0">
                <a:latin typeface="Times New Roman" pitchFamily="18" charset="0"/>
                <a:cs typeface="Times New Roman" pitchFamily="18" charset="0"/>
              </a:rPr>
              <a:t>7. </a:t>
            </a:r>
            <a:r>
              <a:rPr lang="id-ID" dirty="0">
                <a:latin typeface="Times New Roman" pitchFamily="18" charset="0"/>
                <a:cs typeface="Times New Roman" pitchFamily="18" charset="0"/>
              </a:rPr>
              <a:t>Kompleks</a:t>
            </a:r>
            <a:endParaRPr lang="en-SG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en-SG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quarter" idx="14"/>
          </p:nvPr>
        </p:nvSpPr>
        <p:spPr>
          <a:xfrm>
            <a:off x="3923928" y="1600200"/>
            <a:ext cx="4762872" cy="4525963"/>
          </a:xfrm>
        </p:spPr>
        <p:txBody>
          <a:bodyPr>
            <a:normAutofit fontScale="92500"/>
          </a:bodyPr>
          <a:lstStyle/>
          <a:p>
            <a:pPr marL="0" lvl="0" indent="0">
              <a:buNone/>
            </a:pPr>
            <a:r>
              <a:rPr lang="en-SG" dirty="0" smtClean="0">
                <a:latin typeface="Times New Roman" pitchFamily="18" charset="0"/>
                <a:cs typeface="Times New Roman" pitchFamily="18" charset="0"/>
              </a:rPr>
              <a:t>d. </a:t>
            </a:r>
            <a:r>
              <a:rPr lang="id-ID" dirty="0">
                <a:latin typeface="Times New Roman" pitchFamily="18" charset="0"/>
                <a:cs typeface="Times New Roman" pitchFamily="18" charset="0"/>
              </a:rPr>
              <a:t>Pemberian waktu</a:t>
            </a:r>
            <a:endParaRPr lang="en-SG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id-ID" dirty="0">
                <a:latin typeface="Times New Roman" pitchFamily="18" charset="0"/>
                <a:cs typeface="Times New Roman" pitchFamily="18" charset="0"/>
              </a:rPr>
              <a:t>Seperti telah diuraikan, pemberian waktu dapat dilakukan dengan dua cara, yaitu segera setelah guru bertanya dan setelah siswa memberi jawaban dari pertanyaan yang kompleks</a:t>
            </a:r>
            <a:r>
              <a:rPr lang="id-ID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SG" dirty="0" smtClean="0">
              <a:latin typeface="Times New Roman" pitchFamily="18" charset="0"/>
              <a:cs typeface="Times New Roman" pitchFamily="18" charset="0"/>
            </a:endParaRPr>
          </a:p>
          <a:p>
            <a:pPr marL="0" lvl="0" indent="0">
              <a:buNone/>
            </a:pPr>
            <a:r>
              <a:rPr lang="en-SG" dirty="0" smtClean="0">
                <a:latin typeface="Times New Roman" pitchFamily="18" charset="0"/>
                <a:cs typeface="Times New Roman" pitchFamily="18" charset="0"/>
              </a:rPr>
              <a:t>e. </a:t>
            </a:r>
            <a:r>
              <a:rPr lang="id-ID" dirty="0">
                <a:latin typeface="Times New Roman" pitchFamily="18" charset="0"/>
                <a:cs typeface="Times New Roman" pitchFamily="18" charset="0"/>
              </a:rPr>
              <a:t>Meningkatkan interaksi antara siswa</a:t>
            </a:r>
            <a:endParaRPr lang="en-SG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id-ID" dirty="0">
                <a:latin typeface="Times New Roman" pitchFamily="18" charset="0"/>
                <a:cs typeface="Times New Roman" pitchFamily="18" charset="0"/>
              </a:rPr>
              <a:t>Guru memiliki peran penting dalam meningkatkan saling tukar pendapat antar siswa. Caranya adalah dengan meminta siswa memberi komentar atau mengembangkan respon pertama. </a:t>
            </a:r>
            <a:endParaRPr lang="en-SG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6831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id-ID" b="1" dirty="0">
                <a:latin typeface="Times New Roman" pitchFamily="18" charset="0"/>
                <a:cs typeface="Times New Roman" pitchFamily="18" charset="0"/>
              </a:rPr>
              <a:t>C. keterampilan variasi</a:t>
            </a:r>
            <a:r>
              <a:rPr lang="en-SG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SG" dirty="0">
                <a:latin typeface="Times New Roman" pitchFamily="18" charset="0"/>
                <a:cs typeface="Times New Roman" pitchFamily="18" charset="0"/>
              </a:rPr>
            </a:br>
            <a:endParaRPr lang="en-S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457200" y="980728"/>
            <a:ext cx="4038600" cy="5145435"/>
          </a:xfrm>
        </p:spPr>
        <p:txBody>
          <a:bodyPr>
            <a:noAutofit/>
          </a:bodyPr>
          <a:lstStyle/>
          <a:p>
            <a:pPr marL="514350" indent="-514350">
              <a:buAutoNum type="alphaLcPeriod"/>
            </a:pPr>
            <a:r>
              <a:rPr lang="en-SG" sz="2400" dirty="0" err="1" smtClean="0"/>
              <a:t>Tujuan</a:t>
            </a:r>
            <a:r>
              <a:rPr lang="en-SG" sz="2400" dirty="0" smtClean="0"/>
              <a:t> </a:t>
            </a:r>
          </a:p>
          <a:p>
            <a:pPr marL="514350" lvl="0" indent="-514350">
              <a:buFont typeface="+mj-lt"/>
              <a:buAutoNum type="arabicPeriod"/>
            </a:pPr>
            <a:r>
              <a:rPr lang="id-ID" sz="2400" dirty="0">
                <a:latin typeface="Times New Roman" pitchFamily="18" charset="0"/>
                <a:cs typeface="Times New Roman" pitchFamily="18" charset="0"/>
              </a:rPr>
              <a:t>Meningkatkan dan memelihara perhatian anak didik terhadap relevansi belajar mengajar</a:t>
            </a:r>
            <a:endParaRPr lang="en-SG" sz="2400" dirty="0">
              <a:latin typeface="Times New Roman" pitchFamily="18" charset="0"/>
              <a:cs typeface="Times New Roman" pitchFamily="18" charset="0"/>
            </a:endParaRPr>
          </a:p>
          <a:p>
            <a:pPr marL="514350" lvl="0" indent="-514350">
              <a:buFont typeface="+mj-lt"/>
              <a:buAutoNum type="arabicPeriod"/>
            </a:pPr>
            <a:r>
              <a:rPr lang="id-ID" sz="2400" dirty="0">
                <a:latin typeface="Times New Roman" pitchFamily="18" charset="0"/>
                <a:cs typeface="Times New Roman" pitchFamily="18" charset="0"/>
              </a:rPr>
              <a:t>Memberi pilihan dan fasilitas dalam belajar individual </a:t>
            </a:r>
            <a:endParaRPr lang="en-SG" sz="2400" dirty="0">
              <a:latin typeface="Times New Roman" pitchFamily="18" charset="0"/>
              <a:cs typeface="Times New Roman" pitchFamily="18" charset="0"/>
            </a:endParaRPr>
          </a:p>
          <a:p>
            <a:pPr marL="514350" lvl="0" indent="-514350">
              <a:buFont typeface="+mj-lt"/>
              <a:buAutoNum type="arabicPeriod"/>
            </a:pPr>
            <a:r>
              <a:rPr lang="id-ID" sz="2400" dirty="0">
                <a:latin typeface="Times New Roman" pitchFamily="18" charset="0"/>
                <a:cs typeface="Times New Roman" pitchFamily="18" charset="0"/>
              </a:rPr>
              <a:t>Memberi kesempatan berfungsinya motivasi dan rasa ingin tahu melalui eksplorasi dan penyelidikan terhadap situasi yang benar</a:t>
            </a:r>
            <a:endParaRPr lang="en-SG" sz="2400" dirty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AutoNum type="alphaLcPeriod"/>
            </a:pPr>
            <a:endParaRPr lang="en-SG" sz="2400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4"/>
          </p:nvPr>
        </p:nvSpPr>
        <p:spPr>
          <a:xfrm>
            <a:off x="4648200" y="980728"/>
            <a:ext cx="4038600" cy="5145435"/>
          </a:xfrm>
        </p:spPr>
        <p:txBody>
          <a:bodyPr>
            <a:noAutofit/>
          </a:bodyPr>
          <a:lstStyle/>
          <a:p>
            <a:pPr marL="0" lvl="0" indent="0">
              <a:buNone/>
            </a:pPr>
            <a:r>
              <a:rPr lang="en-SG" sz="2000" dirty="0" smtClean="0"/>
              <a:t>b. </a:t>
            </a:r>
            <a:r>
              <a:rPr lang="id-ID" sz="2000" dirty="0" smtClean="0"/>
              <a:t>Prinsip </a:t>
            </a:r>
            <a:r>
              <a:rPr lang="id-ID" sz="2000" dirty="0"/>
              <a:t>penguatan</a:t>
            </a:r>
            <a:endParaRPr lang="en-SG" sz="2000" dirty="0"/>
          </a:p>
          <a:p>
            <a:pPr marL="514350" lvl="0" indent="-514350">
              <a:buFont typeface="+mj-lt"/>
              <a:buAutoNum type="arabicPeriod"/>
            </a:pPr>
            <a:r>
              <a:rPr lang="id-ID" sz="2000" dirty="0">
                <a:latin typeface="Times New Roman" pitchFamily="18" charset="0"/>
                <a:cs typeface="Times New Roman" pitchFamily="18" charset="0"/>
              </a:rPr>
              <a:t>Dalam menggunakan keterampilan variasi sebaiknya semua variasi digunakan, disamping juga harus ada variasi penggunaan komponen untuk tiap jenis variasi</a:t>
            </a:r>
            <a:endParaRPr lang="en-SG" sz="2000" dirty="0">
              <a:latin typeface="Times New Roman" pitchFamily="18" charset="0"/>
              <a:cs typeface="Times New Roman" pitchFamily="18" charset="0"/>
            </a:endParaRPr>
          </a:p>
          <a:p>
            <a:pPr marL="514350" lvl="0" indent="-514350">
              <a:buFont typeface="+mj-lt"/>
              <a:buAutoNum type="arabicPeriod"/>
            </a:pPr>
            <a:r>
              <a:rPr lang="id-ID" sz="2000" dirty="0">
                <a:latin typeface="Times New Roman" pitchFamily="18" charset="0"/>
                <a:cs typeface="Times New Roman" pitchFamily="18" charset="0"/>
              </a:rPr>
              <a:t>Menggunakan variasi secara lancar dan berkesinambungan, sehingga momen proses mengajar yang utuh tidak rusak dan perhatian anak didik dan proses belajar tidak terganggu</a:t>
            </a:r>
            <a:endParaRPr lang="en-SG" sz="2000" dirty="0">
              <a:latin typeface="Times New Roman" pitchFamily="18" charset="0"/>
              <a:cs typeface="Times New Roman" pitchFamily="18" charset="0"/>
            </a:endParaRPr>
          </a:p>
          <a:p>
            <a:pPr marL="514350" lvl="0" indent="-514350">
              <a:buFont typeface="+mj-lt"/>
              <a:buAutoNum type="arabicPeriod"/>
            </a:pPr>
            <a:r>
              <a:rPr lang="id-ID" sz="2000" dirty="0">
                <a:latin typeface="Times New Roman" pitchFamily="18" charset="0"/>
                <a:cs typeface="Times New Roman" pitchFamily="18" charset="0"/>
              </a:rPr>
              <a:t>Menggunakan komponen variasi harus benar-benar terstruktur dan direncanakan oleh guru</a:t>
            </a:r>
            <a:endParaRPr lang="en-SG" sz="20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en-SG" sz="2000" dirty="0"/>
          </a:p>
        </p:txBody>
      </p:sp>
    </p:spTree>
    <p:extLst>
      <p:ext uri="{BB962C8B-B14F-4D97-AF65-F5344CB8AC3E}">
        <p14:creationId xmlns:p14="http://schemas.microsoft.com/office/powerpoint/2010/main" val="1574474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457200" y="1600200"/>
            <a:ext cx="339472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SG" dirty="0" smtClean="0">
                <a:latin typeface="Times New Roman" pitchFamily="18" charset="0"/>
                <a:cs typeface="Times New Roman" pitchFamily="18" charset="0"/>
              </a:rPr>
              <a:t>c. </a:t>
            </a:r>
            <a:r>
              <a:rPr lang="en-SG" dirty="0" err="1" smtClean="0">
                <a:latin typeface="Times New Roman" pitchFamily="18" charset="0"/>
                <a:cs typeface="Times New Roman" pitchFamily="18" charset="0"/>
              </a:rPr>
              <a:t>Komponen</a:t>
            </a:r>
            <a:r>
              <a:rPr lang="en-S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SG" dirty="0" err="1" smtClean="0">
                <a:latin typeface="Times New Roman" pitchFamily="18" charset="0"/>
                <a:cs typeface="Times New Roman" pitchFamily="18" charset="0"/>
              </a:rPr>
              <a:t>variasi</a:t>
            </a:r>
            <a:endParaRPr lang="en-SG" dirty="0" smtClean="0">
              <a:latin typeface="Times New Roman" pitchFamily="18" charset="0"/>
              <a:cs typeface="Times New Roman" pitchFamily="18" charset="0"/>
            </a:endParaRPr>
          </a:p>
          <a:p>
            <a:pPr marL="0" lvl="0" indent="0">
              <a:buNone/>
            </a:pPr>
            <a:r>
              <a:rPr lang="en-SG" dirty="0" smtClean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id-ID" dirty="0">
                <a:latin typeface="Times New Roman" pitchFamily="18" charset="0"/>
                <a:cs typeface="Times New Roman" pitchFamily="18" charset="0"/>
              </a:rPr>
              <a:t>Variasi suara</a:t>
            </a:r>
            <a:endParaRPr lang="en-SG" dirty="0">
              <a:latin typeface="Times New Roman" pitchFamily="18" charset="0"/>
              <a:cs typeface="Times New Roman" pitchFamily="18" charset="0"/>
            </a:endParaRPr>
          </a:p>
          <a:p>
            <a:pPr marL="0" lvl="0" indent="0">
              <a:buNone/>
            </a:pPr>
            <a:r>
              <a:rPr lang="en-SG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id-ID" dirty="0">
                <a:latin typeface="Times New Roman" pitchFamily="18" charset="0"/>
                <a:cs typeface="Times New Roman" pitchFamily="18" charset="0"/>
              </a:rPr>
              <a:t>Penekanan</a:t>
            </a:r>
            <a:endParaRPr lang="en-SG" dirty="0">
              <a:latin typeface="Times New Roman" pitchFamily="18" charset="0"/>
              <a:cs typeface="Times New Roman" pitchFamily="18" charset="0"/>
            </a:endParaRPr>
          </a:p>
          <a:p>
            <a:pPr marL="0" lvl="0" indent="0">
              <a:buNone/>
            </a:pPr>
            <a:r>
              <a:rPr lang="en-SG" dirty="0" smtClean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id-ID" dirty="0">
                <a:latin typeface="Times New Roman" pitchFamily="18" charset="0"/>
                <a:cs typeface="Times New Roman" pitchFamily="18" charset="0"/>
              </a:rPr>
              <a:t>Penberian waktu</a:t>
            </a:r>
            <a:endParaRPr lang="en-SG" dirty="0">
              <a:latin typeface="Times New Roman" pitchFamily="18" charset="0"/>
              <a:cs typeface="Times New Roman" pitchFamily="18" charset="0"/>
            </a:endParaRPr>
          </a:p>
          <a:p>
            <a:pPr marL="0" lvl="0" indent="0">
              <a:buNone/>
            </a:pPr>
            <a:r>
              <a:rPr lang="en-SG" dirty="0" smtClean="0"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id-ID" dirty="0">
                <a:latin typeface="Times New Roman" pitchFamily="18" charset="0"/>
                <a:cs typeface="Times New Roman" pitchFamily="18" charset="0"/>
              </a:rPr>
              <a:t>Kontak pandang</a:t>
            </a:r>
            <a:endParaRPr lang="en-SG" dirty="0">
              <a:latin typeface="Times New Roman" pitchFamily="18" charset="0"/>
              <a:cs typeface="Times New Roman" pitchFamily="18" charset="0"/>
            </a:endParaRPr>
          </a:p>
          <a:p>
            <a:pPr marL="0" lvl="0" indent="0">
              <a:buNone/>
            </a:pPr>
            <a:r>
              <a:rPr lang="en-SG" dirty="0" smtClean="0">
                <a:latin typeface="Times New Roman" pitchFamily="18" charset="0"/>
                <a:cs typeface="Times New Roman" pitchFamily="18" charset="0"/>
              </a:rPr>
              <a:t>5. </a:t>
            </a:r>
            <a:r>
              <a:rPr lang="id-ID" dirty="0">
                <a:latin typeface="Times New Roman" pitchFamily="18" charset="0"/>
                <a:cs typeface="Times New Roman" pitchFamily="18" charset="0"/>
              </a:rPr>
              <a:t>Gerakan anggota tubuh</a:t>
            </a:r>
            <a:endParaRPr lang="en-SG" dirty="0">
              <a:latin typeface="Times New Roman" pitchFamily="18" charset="0"/>
              <a:cs typeface="Times New Roman" pitchFamily="18" charset="0"/>
            </a:endParaRPr>
          </a:p>
          <a:p>
            <a:pPr marL="0" lvl="0" indent="0">
              <a:buNone/>
            </a:pPr>
            <a:r>
              <a:rPr lang="en-SG" dirty="0" smtClean="0">
                <a:latin typeface="Times New Roman" pitchFamily="18" charset="0"/>
                <a:cs typeface="Times New Roman" pitchFamily="18" charset="0"/>
              </a:rPr>
              <a:t>6. </a:t>
            </a:r>
            <a:r>
              <a:rPr lang="id-ID" dirty="0">
                <a:latin typeface="Times New Roman" pitchFamily="18" charset="0"/>
                <a:cs typeface="Times New Roman" pitchFamily="18" charset="0"/>
              </a:rPr>
              <a:t>Pindah posisi</a:t>
            </a:r>
            <a:endParaRPr lang="en-SG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SG" dirty="0" smtClean="0">
                <a:latin typeface="Times New Roman" pitchFamily="18" charset="0"/>
                <a:cs typeface="Times New Roman" pitchFamily="18" charset="0"/>
              </a:rPr>
              <a:t>7.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14"/>
          </p:nvPr>
        </p:nvSpPr>
        <p:spPr>
          <a:xfrm>
            <a:off x="3779912" y="1628800"/>
            <a:ext cx="4038600" cy="4525963"/>
          </a:xfrm>
        </p:spPr>
        <p:txBody>
          <a:bodyPr>
            <a:normAutofit fontScale="92500" lnSpcReduction="10000"/>
          </a:bodyPr>
          <a:lstStyle/>
          <a:p>
            <a:pPr marL="0" lvl="0" indent="0">
              <a:buNone/>
            </a:pPr>
            <a:r>
              <a:rPr lang="en-SG" dirty="0" smtClean="0">
                <a:latin typeface="Times New Roman" pitchFamily="18" charset="0"/>
                <a:cs typeface="Times New Roman" pitchFamily="18" charset="0"/>
              </a:rPr>
              <a:t>d. </a:t>
            </a:r>
            <a:r>
              <a:rPr lang="id-ID" dirty="0">
                <a:latin typeface="Times New Roman" pitchFamily="18" charset="0"/>
                <a:cs typeface="Times New Roman" pitchFamily="18" charset="0"/>
              </a:rPr>
              <a:t>Variasi media dan bahasa </a:t>
            </a:r>
            <a:r>
              <a:rPr lang="id-ID" dirty="0" smtClean="0">
                <a:latin typeface="Times New Roman" pitchFamily="18" charset="0"/>
                <a:cs typeface="Times New Roman" pitchFamily="18" charset="0"/>
              </a:rPr>
              <a:t>ajaran</a:t>
            </a:r>
            <a:endParaRPr lang="en-SG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SG" dirty="0" smtClean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id-ID" dirty="0">
                <a:latin typeface="Times New Roman" pitchFamily="18" charset="0"/>
                <a:cs typeface="Times New Roman" pitchFamily="18" charset="0"/>
              </a:rPr>
              <a:t>Variasi media pandang </a:t>
            </a:r>
            <a:endParaRPr lang="en-SG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SG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id-ID" dirty="0">
                <a:latin typeface="Times New Roman" pitchFamily="18" charset="0"/>
                <a:cs typeface="Times New Roman" pitchFamily="18" charset="0"/>
              </a:rPr>
              <a:t>Variasi media dengar</a:t>
            </a:r>
            <a:endParaRPr lang="en-SG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SG" dirty="0" smtClean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id-ID" dirty="0">
                <a:latin typeface="Times New Roman" pitchFamily="18" charset="0"/>
                <a:cs typeface="Times New Roman" pitchFamily="18" charset="0"/>
              </a:rPr>
              <a:t>Variasi media taktil </a:t>
            </a:r>
            <a:endParaRPr lang="en-SG" dirty="0">
              <a:latin typeface="Times New Roman" pitchFamily="18" charset="0"/>
              <a:cs typeface="Times New Roman" pitchFamily="18" charset="0"/>
            </a:endParaRPr>
          </a:p>
          <a:p>
            <a:pPr marL="0" lvl="0" indent="0">
              <a:buNone/>
            </a:pPr>
            <a:endParaRPr lang="en-SG" dirty="0" smtClean="0">
              <a:latin typeface="Times New Roman" pitchFamily="18" charset="0"/>
              <a:cs typeface="Times New Roman" pitchFamily="18" charset="0"/>
            </a:endParaRPr>
          </a:p>
          <a:p>
            <a:pPr marL="0" lvl="0" indent="0">
              <a:buNone/>
            </a:pPr>
            <a:r>
              <a:rPr lang="en-SG" dirty="0" smtClean="0">
                <a:latin typeface="Times New Roman" pitchFamily="18" charset="0"/>
                <a:cs typeface="Times New Roman" pitchFamily="18" charset="0"/>
              </a:rPr>
              <a:t>e. </a:t>
            </a:r>
            <a:r>
              <a:rPr lang="en-SG" dirty="0" err="1" smtClean="0">
                <a:latin typeface="Times New Roman" pitchFamily="18" charset="0"/>
                <a:cs typeface="Times New Roman" pitchFamily="18" charset="0"/>
              </a:rPr>
              <a:t>Variasi</a:t>
            </a:r>
            <a:r>
              <a:rPr lang="en-S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SG" dirty="0" err="1" smtClean="0">
                <a:latin typeface="Times New Roman" pitchFamily="18" charset="0"/>
                <a:cs typeface="Times New Roman" pitchFamily="18" charset="0"/>
              </a:rPr>
              <a:t>interaksi</a:t>
            </a:r>
            <a:endParaRPr lang="en-SG" dirty="0" smtClean="0">
              <a:latin typeface="Times New Roman" pitchFamily="18" charset="0"/>
              <a:cs typeface="Times New Roman" pitchFamily="18" charset="0"/>
            </a:endParaRPr>
          </a:p>
          <a:p>
            <a:pPr marL="514350" lvl="0" indent="-514350">
              <a:buFont typeface="+mj-lt"/>
              <a:buAutoNum type="arabicPeriod"/>
            </a:pPr>
            <a:r>
              <a:rPr lang="id-ID" dirty="0">
                <a:latin typeface="Times New Roman" pitchFamily="18" charset="0"/>
                <a:cs typeface="Times New Roman" pitchFamily="18" charset="0"/>
              </a:rPr>
              <a:t>Anak didik bekerja atau belajar secara bebas tanpa campur tangan dari guru</a:t>
            </a:r>
            <a:endParaRPr lang="en-SG" dirty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id-ID" dirty="0">
                <a:latin typeface="Times New Roman" pitchFamily="18" charset="0"/>
                <a:cs typeface="Times New Roman" pitchFamily="18" charset="0"/>
              </a:rPr>
              <a:t>Anak didik mendengarkan dengan pasif.</a:t>
            </a:r>
            <a:endParaRPr lang="en-SG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en-SG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2924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SG" dirty="0" smtClean="0">
                <a:latin typeface="Times New Roman" pitchFamily="18" charset="0"/>
                <a:cs typeface="Times New Roman" pitchFamily="18" charset="0"/>
              </a:rPr>
              <a:t>D. </a:t>
            </a:r>
            <a:r>
              <a:rPr lang="id-ID" b="1" dirty="0">
                <a:latin typeface="Times New Roman" pitchFamily="18" charset="0"/>
                <a:cs typeface="Times New Roman" pitchFamily="18" charset="0"/>
              </a:rPr>
              <a:t>Keterampilan menjelaskan</a:t>
            </a:r>
            <a:endParaRPr lang="en-S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>
            <a:normAutofit fontScale="62500" lnSpcReduction="20000"/>
          </a:bodyPr>
          <a:lstStyle/>
          <a:p>
            <a:pPr marL="0" lvl="0" indent="0">
              <a:buNone/>
            </a:pPr>
            <a:r>
              <a:rPr lang="en-SG" dirty="0" smtClean="0">
                <a:latin typeface="Times New Roman" pitchFamily="18" charset="0"/>
                <a:cs typeface="Times New Roman" pitchFamily="18" charset="0"/>
              </a:rPr>
              <a:t>a. </a:t>
            </a:r>
            <a:r>
              <a:rPr lang="id-ID" dirty="0" smtClean="0">
                <a:latin typeface="Times New Roman" pitchFamily="18" charset="0"/>
                <a:cs typeface="Times New Roman" pitchFamily="18" charset="0"/>
              </a:rPr>
              <a:t>Tujuan </a:t>
            </a:r>
            <a:r>
              <a:rPr lang="id-ID" dirty="0">
                <a:latin typeface="Times New Roman" pitchFamily="18" charset="0"/>
                <a:cs typeface="Times New Roman" pitchFamily="18" charset="0"/>
              </a:rPr>
              <a:t>memberikan penjelasan.</a:t>
            </a:r>
            <a:endParaRPr lang="en-SG" dirty="0">
              <a:latin typeface="Times New Roman" pitchFamily="18" charset="0"/>
              <a:cs typeface="Times New Roman" pitchFamily="18" charset="0"/>
            </a:endParaRPr>
          </a:p>
          <a:p>
            <a:pPr marL="514350" lvl="0" indent="-514350">
              <a:buFont typeface="+mj-lt"/>
              <a:buAutoNum type="arabicPeriod"/>
            </a:pPr>
            <a:r>
              <a:rPr lang="id-ID" dirty="0">
                <a:latin typeface="Times New Roman" pitchFamily="18" charset="0"/>
                <a:cs typeface="Times New Roman" pitchFamily="18" charset="0"/>
              </a:rPr>
              <a:t>Membimbing anak didik untuk mendapat dan memahami, dalil, fakta, definisi, dan prinsip secara objektif, dan benar.</a:t>
            </a:r>
            <a:endParaRPr lang="en-SG" dirty="0">
              <a:latin typeface="Times New Roman" pitchFamily="18" charset="0"/>
              <a:cs typeface="Times New Roman" pitchFamily="18" charset="0"/>
            </a:endParaRPr>
          </a:p>
          <a:p>
            <a:pPr marL="514350" lvl="0" indent="-514350">
              <a:buFont typeface="+mj-lt"/>
              <a:buAutoNum type="arabicPeriod"/>
            </a:pPr>
            <a:r>
              <a:rPr lang="id-ID" dirty="0">
                <a:latin typeface="Times New Roman" pitchFamily="18" charset="0"/>
                <a:cs typeface="Times New Roman" pitchFamily="18" charset="0"/>
              </a:rPr>
              <a:t>Melibatkan anak didik untuk berfikir memecahkan masalah-masalah atau pertanyaan.</a:t>
            </a:r>
            <a:endParaRPr lang="en-SG" dirty="0">
              <a:latin typeface="Times New Roman" pitchFamily="18" charset="0"/>
              <a:cs typeface="Times New Roman" pitchFamily="18" charset="0"/>
            </a:endParaRPr>
          </a:p>
          <a:p>
            <a:pPr marL="514350" lvl="0" indent="-514350">
              <a:buFont typeface="+mj-lt"/>
              <a:buAutoNum type="arabicPeriod"/>
            </a:pPr>
            <a:r>
              <a:rPr lang="id-ID" dirty="0">
                <a:latin typeface="Times New Roman" pitchFamily="18" charset="0"/>
                <a:cs typeface="Times New Roman" pitchFamily="18" charset="0"/>
              </a:rPr>
              <a:t>Untuk mendapatkan balikan dari anak didik mengenai tingkat pemahamannya dan untuk mengatasi kesalahpahaman mereka, serta</a:t>
            </a:r>
            <a:endParaRPr lang="en-SG" dirty="0">
              <a:latin typeface="Times New Roman" pitchFamily="18" charset="0"/>
              <a:cs typeface="Times New Roman" pitchFamily="18" charset="0"/>
            </a:endParaRPr>
          </a:p>
          <a:p>
            <a:pPr marL="514350" lvl="0" indent="-514350">
              <a:buFont typeface="+mj-lt"/>
              <a:buAutoNum type="arabicPeriod"/>
            </a:pPr>
            <a:r>
              <a:rPr lang="id-ID" dirty="0">
                <a:latin typeface="Times New Roman" pitchFamily="18" charset="0"/>
                <a:cs typeface="Times New Roman" pitchFamily="18" charset="0"/>
              </a:rPr>
              <a:t>Membimbing anak didik untuk menghayati dan mendapat proses penalaran dan menggunakan bukti-bukti dalam pemecahan masalah.</a:t>
            </a:r>
            <a:endParaRPr lang="en-SG" dirty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Font typeface="+mj-lt"/>
              <a:buAutoNum type="arabicPeriod"/>
            </a:pPr>
            <a:endParaRPr lang="en-S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quarter" idx="14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SG" dirty="0" smtClean="0">
                <a:latin typeface="Times New Roman" pitchFamily="18" charset="0"/>
                <a:cs typeface="Times New Roman" pitchFamily="18" charset="0"/>
              </a:rPr>
              <a:t>b. </a:t>
            </a:r>
            <a:r>
              <a:rPr lang="en-SG" dirty="0" err="1" smtClean="0">
                <a:latin typeface="Times New Roman" pitchFamily="18" charset="0"/>
                <a:cs typeface="Times New Roman" pitchFamily="18" charset="0"/>
              </a:rPr>
              <a:t>Mengapa</a:t>
            </a:r>
            <a:r>
              <a:rPr lang="en-SG" dirty="0" smtClean="0">
                <a:latin typeface="Times New Roman" pitchFamily="18" charset="0"/>
                <a:cs typeface="Times New Roman" pitchFamily="18" charset="0"/>
              </a:rPr>
              <a:t> guru </a:t>
            </a:r>
            <a:r>
              <a:rPr lang="en-SG" dirty="0" err="1" smtClean="0">
                <a:latin typeface="Times New Roman" pitchFamily="18" charset="0"/>
                <a:cs typeface="Times New Roman" pitchFamily="18" charset="0"/>
              </a:rPr>
              <a:t>harus</a:t>
            </a:r>
            <a:r>
              <a:rPr lang="en-SG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SG" dirty="0" err="1" smtClean="0">
                <a:latin typeface="Times New Roman" pitchFamily="18" charset="0"/>
                <a:cs typeface="Times New Roman" pitchFamily="18" charset="0"/>
              </a:rPr>
              <a:t>menguasai</a:t>
            </a:r>
            <a:r>
              <a:rPr lang="en-S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SG" dirty="0" err="1" smtClean="0">
                <a:latin typeface="Times New Roman" pitchFamily="18" charset="0"/>
                <a:cs typeface="Times New Roman" pitchFamily="18" charset="0"/>
              </a:rPr>
              <a:t>keterampilan</a:t>
            </a:r>
            <a:r>
              <a:rPr lang="en-S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SG" dirty="0" err="1" smtClean="0">
                <a:latin typeface="Times New Roman" pitchFamily="18" charset="0"/>
                <a:cs typeface="Times New Roman" pitchFamily="18" charset="0"/>
              </a:rPr>
              <a:t>menjelaskan</a:t>
            </a:r>
            <a:r>
              <a:rPr lang="en-SG" dirty="0" smtClean="0">
                <a:latin typeface="Times New Roman" pitchFamily="18" charset="0"/>
                <a:cs typeface="Times New Roman" pitchFamily="18" charset="0"/>
              </a:rPr>
              <a:t> ???</a:t>
            </a:r>
          </a:p>
          <a:p>
            <a:pPr marL="514350" lvl="0" indent="-514350">
              <a:buFont typeface="+mj-lt"/>
              <a:buAutoNum type="arabicPeriod"/>
            </a:pPr>
            <a:r>
              <a:rPr lang="id-ID" dirty="0">
                <a:latin typeface="Times New Roman" pitchFamily="18" charset="0"/>
                <a:cs typeface="Times New Roman" pitchFamily="18" charset="0"/>
              </a:rPr>
              <a:t>Meningkatkan keefektifan pembicaraan agar benar-benar merupakan penjelasan yang bermakna bagi anak didik.</a:t>
            </a:r>
            <a:endParaRPr lang="en-SG" dirty="0">
              <a:latin typeface="Times New Roman" pitchFamily="18" charset="0"/>
              <a:cs typeface="Times New Roman" pitchFamily="18" charset="0"/>
            </a:endParaRPr>
          </a:p>
          <a:p>
            <a:pPr marL="514350" lvl="0" indent="-514350">
              <a:buFont typeface="+mj-lt"/>
              <a:buAutoNum type="arabicPeriod"/>
            </a:pPr>
            <a:r>
              <a:rPr lang="id-ID" dirty="0">
                <a:latin typeface="Times New Roman" pitchFamily="18" charset="0"/>
                <a:cs typeface="Times New Roman" pitchFamily="18" charset="0"/>
              </a:rPr>
              <a:t>Penjesan kadang-kadang tidak jelas.</a:t>
            </a:r>
            <a:endParaRPr lang="en-SG" dirty="0">
              <a:latin typeface="Times New Roman" pitchFamily="18" charset="0"/>
              <a:cs typeface="Times New Roman" pitchFamily="18" charset="0"/>
            </a:endParaRPr>
          </a:p>
          <a:p>
            <a:pPr marL="514350" lvl="0" indent="-514350">
              <a:buFont typeface="+mj-lt"/>
              <a:buAutoNum type="arabicPeriod"/>
            </a:pPr>
            <a:r>
              <a:rPr lang="id-ID" dirty="0">
                <a:latin typeface="Times New Roman" pitchFamily="18" charset="0"/>
                <a:cs typeface="Times New Roman" pitchFamily="18" charset="0"/>
              </a:rPr>
              <a:t>Tidak semua anak didik dapat menggali sendiri pengetahuan dari buku atau sumber lainnya.</a:t>
            </a:r>
            <a:endParaRPr lang="en-SG" dirty="0">
              <a:latin typeface="Times New Roman" pitchFamily="18" charset="0"/>
              <a:cs typeface="Times New Roman" pitchFamily="18" charset="0"/>
            </a:endParaRPr>
          </a:p>
          <a:p>
            <a:pPr marL="514350" lvl="0" indent="-514350">
              <a:buFont typeface="+mj-lt"/>
              <a:buAutoNum type="arabicPeriod"/>
            </a:pPr>
            <a:r>
              <a:rPr lang="id-ID" dirty="0">
                <a:latin typeface="Times New Roman" pitchFamily="18" charset="0"/>
                <a:cs typeface="Times New Roman" pitchFamily="18" charset="0"/>
              </a:rPr>
              <a:t>Kurangnya sumber yang tersedia yang dapat dimanfaatkan oleh anak didik dalam belajar.</a:t>
            </a:r>
            <a:endParaRPr lang="en-SG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en-SG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1085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>
            <a:normAutofit fontScale="92500"/>
          </a:bodyPr>
          <a:lstStyle/>
          <a:p>
            <a:pPr marL="0" lvl="0" indent="0">
              <a:buNone/>
            </a:pPr>
            <a:r>
              <a:rPr lang="en-SG" dirty="0" smtClean="0">
                <a:latin typeface="Times New Roman" pitchFamily="18" charset="0"/>
                <a:cs typeface="Times New Roman" pitchFamily="18" charset="0"/>
              </a:rPr>
              <a:t>c. </a:t>
            </a:r>
            <a:r>
              <a:rPr lang="id-ID" dirty="0">
                <a:latin typeface="Times New Roman" pitchFamily="18" charset="0"/>
                <a:cs typeface="Times New Roman" pitchFamily="18" charset="0"/>
              </a:rPr>
              <a:t>Komponen keterampilan menjelaskan.</a:t>
            </a:r>
            <a:endParaRPr lang="en-SG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id-ID" dirty="0">
                <a:latin typeface="Times New Roman" pitchFamily="18" charset="0"/>
                <a:cs typeface="Times New Roman" pitchFamily="18" charset="0"/>
              </a:rPr>
              <a:t>Ada dua hal yang perlu dianalisis dan direncanakan pada keterampilan menjelaskan yaitu :</a:t>
            </a:r>
            <a:endParaRPr lang="en-SG" dirty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AutoNum type="arabicPeriod"/>
            </a:pPr>
            <a:r>
              <a:rPr lang="id-ID" dirty="0" smtClean="0">
                <a:latin typeface="Times New Roman" pitchFamily="18" charset="0"/>
                <a:cs typeface="Times New Roman" pitchFamily="18" charset="0"/>
              </a:rPr>
              <a:t>Isi </a:t>
            </a:r>
            <a:r>
              <a:rPr lang="id-ID" dirty="0">
                <a:latin typeface="Times New Roman" pitchFamily="18" charset="0"/>
                <a:cs typeface="Times New Roman" pitchFamily="18" charset="0"/>
              </a:rPr>
              <a:t>pesan, meliputi </a:t>
            </a:r>
            <a:endParaRPr lang="en-SG" dirty="0" smtClean="0">
              <a:latin typeface="Times New Roman" pitchFamily="18" charset="0"/>
              <a:cs typeface="Times New Roman" pitchFamily="18" charset="0"/>
            </a:endParaRPr>
          </a:p>
          <a:p>
            <a:pPr marL="514350" lvl="0" indent="-514350">
              <a:buFont typeface="Arial" pitchFamily="34" charset="0"/>
              <a:buAutoNum type="arabicPeriod"/>
            </a:pPr>
            <a:r>
              <a:rPr lang="id-ID" dirty="0">
                <a:latin typeface="Times New Roman" pitchFamily="18" charset="0"/>
                <a:cs typeface="Times New Roman" pitchFamily="18" charset="0"/>
              </a:rPr>
              <a:t>Penerimaan pesan</a:t>
            </a:r>
            <a:r>
              <a:rPr lang="id-ID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S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quarter" idx="14"/>
          </p:nvPr>
        </p:nvSpPr>
        <p:spPr/>
        <p:txBody>
          <a:bodyPr>
            <a:normAutofit/>
          </a:bodyPr>
          <a:lstStyle/>
          <a:p>
            <a:pPr marL="0" lvl="0" indent="0">
              <a:buNone/>
            </a:pPr>
            <a:r>
              <a:rPr lang="en-SG" dirty="0" smtClean="0">
                <a:latin typeface="Times New Roman" pitchFamily="18" charset="0"/>
                <a:cs typeface="Times New Roman" pitchFamily="18" charset="0"/>
              </a:rPr>
              <a:t>d. </a:t>
            </a:r>
            <a:r>
              <a:rPr lang="id-ID" dirty="0">
                <a:latin typeface="Times New Roman" pitchFamily="18" charset="0"/>
                <a:cs typeface="Times New Roman" pitchFamily="18" charset="0"/>
              </a:rPr>
              <a:t>Penyajian suatu penjelasan.</a:t>
            </a:r>
            <a:endParaRPr lang="en-SG" dirty="0">
              <a:latin typeface="Times New Roman" pitchFamily="18" charset="0"/>
              <a:cs typeface="Times New Roman" pitchFamily="18" charset="0"/>
            </a:endParaRPr>
          </a:p>
          <a:p>
            <a:pPr marL="0" lvl="0" indent="0">
              <a:buNone/>
            </a:pPr>
            <a:r>
              <a:rPr lang="en-SG" dirty="0" smtClean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id-ID" dirty="0">
                <a:latin typeface="Times New Roman" pitchFamily="18" charset="0"/>
                <a:cs typeface="Times New Roman" pitchFamily="18" charset="0"/>
              </a:rPr>
              <a:t>Kejelasan</a:t>
            </a:r>
            <a:endParaRPr lang="en-SG" dirty="0">
              <a:latin typeface="Times New Roman" pitchFamily="18" charset="0"/>
              <a:cs typeface="Times New Roman" pitchFamily="18" charset="0"/>
            </a:endParaRPr>
          </a:p>
          <a:p>
            <a:pPr marL="0" lvl="0" indent="0">
              <a:buNone/>
            </a:pPr>
            <a:r>
              <a:rPr lang="en-SG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id-ID" dirty="0">
                <a:latin typeface="Times New Roman" pitchFamily="18" charset="0"/>
                <a:cs typeface="Times New Roman" pitchFamily="18" charset="0"/>
              </a:rPr>
              <a:t>Penggunaan contoh</a:t>
            </a:r>
            <a:endParaRPr lang="en-SG" dirty="0">
              <a:latin typeface="Times New Roman" pitchFamily="18" charset="0"/>
              <a:cs typeface="Times New Roman" pitchFamily="18" charset="0"/>
            </a:endParaRPr>
          </a:p>
          <a:p>
            <a:pPr marL="0" lvl="0" indent="0">
              <a:buNone/>
            </a:pPr>
            <a:r>
              <a:rPr lang="en-SG" dirty="0" smtClean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id-ID" dirty="0">
                <a:latin typeface="Times New Roman" pitchFamily="18" charset="0"/>
                <a:cs typeface="Times New Roman" pitchFamily="18" charset="0"/>
              </a:rPr>
              <a:t>Penekanan</a:t>
            </a:r>
            <a:endParaRPr lang="en-SG" dirty="0">
              <a:latin typeface="Times New Roman" pitchFamily="18" charset="0"/>
              <a:cs typeface="Times New Roman" pitchFamily="18" charset="0"/>
            </a:endParaRPr>
          </a:p>
          <a:p>
            <a:pPr marL="0" lvl="0" indent="0">
              <a:buNone/>
            </a:pPr>
            <a:r>
              <a:rPr lang="en-SG" dirty="0" smtClean="0"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id-ID" dirty="0">
                <a:latin typeface="Times New Roman" pitchFamily="18" charset="0"/>
                <a:cs typeface="Times New Roman" pitchFamily="18" charset="0"/>
              </a:rPr>
              <a:t>Umpan balik</a:t>
            </a:r>
            <a:endParaRPr lang="en-SG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8857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lvl="0"/>
            <a:r>
              <a:rPr lang="en-SG" sz="3600" b="1" dirty="0" smtClean="0">
                <a:latin typeface="Times New Roman" pitchFamily="18" charset="0"/>
                <a:cs typeface="Times New Roman" pitchFamily="18" charset="0"/>
              </a:rPr>
              <a:t>E. </a:t>
            </a:r>
            <a:r>
              <a:rPr lang="id-ID" sz="3600" b="1" dirty="0" smtClean="0">
                <a:latin typeface="Times New Roman" pitchFamily="18" charset="0"/>
                <a:cs typeface="Times New Roman" pitchFamily="18" charset="0"/>
              </a:rPr>
              <a:t>Keterampilan </a:t>
            </a:r>
            <a:r>
              <a:rPr lang="id-ID" sz="3600" b="1" dirty="0">
                <a:latin typeface="Times New Roman" pitchFamily="18" charset="0"/>
                <a:cs typeface="Times New Roman" pitchFamily="18" charset="0"/>
              </a:rPr>
              <a:t>Membuka Dan Menutup Pelajaran.</a:t>
            </a:r>
            <a:r>
              <a:rPr lang="en-SG" sz="36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SG" sz="3600" dirty="0">
                <a:latin typeface="Times New Roman" pitchFamily="18" charset="0"/>
                <a:cs typeface="Times New Roman" pitchFamily="18" charset="0"/>
              </a:rPr>
            </a:br>
            <a:endParaRPr lang="en-SG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457200" y="1600200"/>
            <a:ext cx="3538736" cy="4525963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en-SG" dirty="0" smtClean="0">
                <a:latin typeface="Times New Roman" pitchFamily="18" charset="0"/>
                <a:cs typeface="Times New Roman" pitchFamily="18" charset="0"/>
              </a:rPr>
              <a:t>1.</a:t>
            </a:r>
            <a:r>
              <a:rPr lang="id-ID" b="1" dirty="0" smtClean="0">
                <a:latin typeface="Times New Roman" pitchFamily="18" charset="0"/>
                <a:cs typeface="Times New Roman" pitchFamily="18" charset="0"/>
              </a:rPr>
              <a:t>Keterampilan </a:t>
            </a:r>
            <a:r>
              <a:rPr lang="id-ID" b="1" dirty="0">
                <a:latin typeface="Times New Roman" pitchFamily="18" charset="0"/>
                <a:cs typeface="Times New Roman" pitchFamily="18" charset="0"/>
              </a:rPr>
              <a:t>membuka pelajaran</a:t>
            </a:r>
            <a:endParaRPr lang="en-SG" dirty="0">
              <a:latin typeface="Times New Roman" pitchFamily="18" charset="0"/>
              <a:cs typeface="Times New Roman" pitchFamily="18" charset="0"/>
            </a:endParaRPr>
          </a:p>
          <a:p>
            <a:pPr marL="0" lvl="0" indent="0">
              <a:buNone/>
            </a:pPr>
            <a:r>
              <a:rPr lang="en-SG" dirty="0" smtClean="0">
                <a:latin typeface="Times New Roman" pitchFamily="18" charset="0"/>
                <a:cs typeface="Times New Roman" pitchFamily="18" charset="0"/>
              </a:rPr>
              <a:t>a.</a:t>
            </a:r>
            <a:r>
              <a:rPr lang="id-ID" dirty="0" smtClean="0">
                <a:latin typeface="Times New Roman" pitchFamily="18" charset="0"/>
                <a:cs typeface="Times New Roman" pitchFamily="18" charset="0"/>
              </a:rPr>
              <a:t>Menarik</a:t>
            </a:r>
            <a:r>
              <a:rPr lang="en-S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d-ID" dirty="0" smtClean="0">
                <a:latin typeface="Times New Roman" pitchFamily="18" charset="0"/>
                <a:cs typeface="Times New Roman" pitchFamily="18" charset="0"/>
              </a:rPr>
              <a:t>perhatian </a:t>
            </a:r>
            <a:r>
              <a:rPr lang="id-ID" dirty="0">
                <a:latin typeface="Times New Roman" pitchFamily="18" charset="0"/>
                <a:cs typeface="Times New Roman" pitchFamily="18" charset="0"/>
              </a:rPr>
              <a:t>dan menimbulkan motivasi</a:t>
            </a:r>
            <a:endParaRPr lang="en-SG" dirty="0">
              <a:latin typeface="Times New Roman" pitchFamily="18" charset="0"/>
              <a:cs typeface="Times New Roman" pitchFamily="18" charset="0"/>
            </a:endParaRPr>
          </a:p>
          <a:p>
            <a:pPr marL="0" lvl="0" indent="0">
              <a:buNone/>
            </a:pPr>
            <a:r>
              <a:rPr lang="en-SG" dirty="0" smtClean="0">
                <a:latin typeface="Times New Roman" pitchFamily="18" charset="0"/>
                <a:cs typeface="Times New Roman" pitchFamily="18" charset="0"/>
              </a:rPr>
              <a:t>b. </a:t>
            </a:r>
            <a:r>
              <a:rPr lang="id-ID" dirty="0">
                <a:latin typeface="Times New Roman" pitchFamily="18" charset="0"/>
                <a:cs typeface="Times New Roman" pitchFamily="18" charset="0"/>
              </a:rPr>
              <a:t>Membri acuan dan membuat kaitan</a:t>
            </a:r>
            <a:endParaRPr lang="en-SG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SG" dirty="0" smtClean="0">
                <a:latin typeface="Times New Roman" pitchFamily="18" charset="0"/>
                <a:cs typeface="Times New Roman" pitchFamily="18" charset="0"/>
              </a:rPr>
              <a:t>c. </a:t>
            </a:r>
            <a:endParaRPr lang="en-S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quarter" idx="14"/>
          </p:nvPr>
        </p:nvSpPr>
        <p:spPr>
          <a:xfrm>
            <a:off x="4139952" y="1484784"/>
            <a:ext cx="4830688" cy="4525963"/>
          </a:xfrm>
        </p:spPr>
        <p:txBody>
          <a:bodyPr>
            <a:noAutofit/>
          </a:bodyPr>
          <a:lstStyle/>
          <a:p>
            <a:pPr marL="0" lvl="0" indent="0">
              <a:buNone/>
            </a:pPr>
            <a:r>
              <a:rPr lang="en-SG" sz="2400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id-ID" sz="2400" b="1" dirty="0">
                <a:latin typeface="Times New Roman" pitchFamily="18" charset="0"/>
                <a:cs typeface="Times New Roman" pitchFamily="18" charset="0"/>
              </a:rPr>
              <a:t>keterampilan menutup pelajaran</a:t>
            </a:r>
            <a:endParaRPr lang="en-SG" sz="2400" dirty="0">
              <a:latin typeface="Times New Roman" pitchFamily="18" charset="0"/>
              <a:cs typeface="Times New Roman" pitchFamily="18" charset="0"/>
            </a:endParaRPr>
          </a:p>
          <a:p>
            <a:pPr marL="514350" lvl="0" indent="-514350">
              <a:buAutoNum type="alphaLcPeriod"/>
            </a:pPr>
            <a:r>
              <a:rPr lang="id-ID" sz="2400" dirty="0" smtClean="0">
                <a:latin typeface="Times New Roman" pitchFamily="18" charset="0"/>
                <a:cs typeface="Times New Roman" pitchFamily="18" charset="0"/>
              </a:rPr>
              <a:t>Review</a:t>
            </a:r>
            <a:endParaRPr lang="en-SG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lvl="0" indent="0">
              <a:buNone/>
            </a:pPr>
            <a:r>
              <a:rPr lang="id-ID" sz="2400" dirty="0">
                <a:latin typeface="Times New Roman" pitchFamily="18" charset="0"/>
                <a:cs typeface="Times New Roman" pitchFamily="18" charset="0"/>
              </a:rPr>
              <a:t>Dengan melalui beberapa pertanyaan atau setelah membahas bagian-bagian dari satu topic, anak didik dapat diminta mengungkapkan kembali bahan pelajaran yang baru saja didikusikan.</a:t>
            </a:r>
            <a:endParaRPr lang="en-SG" sz="2400" dirty="0">
              <a:latin typeface="Times New Roman" pitchFamily="18" charset="0"/>
              <a:cs typeface="Times New Roman" pitchFamily="18" charset="0"/>
            </a:endParaRPr>
          </a:p>
          <a:p>
            <a:pPr marL="0" lvl="0" indent="0">
              <a:buNone/>
            </a:pPr>
            <a:r>
              <a:rPr lang="en-SG" sz="2400" dirty="0" smtClean="0">
                <a:latin typeface="Times New Roman" pitchFamily="18" charset="0"/>
                <a:cs typeface="Times New Roman" pitchFamily="18" charset="0"/>
              </a:rPr>
              <a:t>b. </a:t>
            </a:r>
            <a:r>
              <a:rPr lang="id-ID" sz="2400" dirty="0" smtClean="0">
                <a:latin typeface="Times New Roman" pitchFamily="18" charset="0"/>
                <a:cs typeface="Times New Roman" pitchFamily="18" charset="0"/>
              </a:rPr>
              <a:t>Evaluasi</a:t>
            </a:r>
            <a:endParaRPr lang="en-SG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SG" sz="2400" dirty="0" err="1" smtClean="0">
                <a:latin typeface="Times New Roman" pitchFamily="18" charset="0"/>
                <a:cs typeface="Times New Roman" pitchFamily="18" charset="0"/>
              </a:rPr>
              <a:t>Dapat</a:t>
            </a:r>
            <a:r>
              <a:rPr lang="en-SG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SG" sz="2400" dirty="0" err="1" smtClean="0">
                <a:latin typeface="Times New Roman" pitchFamily="18" charset="0"/>
                <a:cs typeface="Times New Roman" pitchFamily="18" charset="0"/>
              </a:rPr>
              <a:t>dilakuakan</a:t>
            </a:r>
            <a:r>
              <a:rPr lang="en-SG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SG" sz="2400" dirty="0" err="1" smtClean="0">
                <a:latin typeface="Times New Roman" pitchFamily="18" charset="0"/>
                <a:cs typeface="Times New Roman" pitchFamily="18" charset="0"/>
              </a:rPr>
              <a:t>dengan</a:t>
            </a:r>
            <a:r>
              <a:rPr lang="en-SG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d-ID" sz="2400" dirty="0">
                <a:latin typeface="Times New Roman" pitchFamily="18" charset="0"/>
                <a:cs typeface="Times New Roman" pitchFamily="18" charset="0"/>
              </a:rPr>
              <a:t>Meminta anak didik mendemonstrasikan keterampialan yang baru saja dipelajari.</a:t>
            </a:r>
            <a:endParaRPr lang="en-SG" sz="2400" dirty="0">
              <a:latin typeface="Times New Roman" pitchFamily="18" charset="0"/>
              <a:cs typeface="Times New Roman" pitchFamily="18" charset="0"/>
            </a:endParaRPr>
          </a:p>
          <a:p>
            <a:pPr marL="0" lvl="0" indent="0">
              <a:buNone/>
            </a:pPr>
            <a:endParaRPr lang="en-SG" sz="24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en-SG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056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/>
            <a:r>
              <a:rPr lang="en-SG" dirty="0" smtClean="0">
                <a:latin typeface="Times New Roman" pitchFamily="18" charset="0"/>
                <a:cs typeface="Times New Roman" pitchFamily="18" charset="0"/>
              </a:rPr>
              <a:t>F. </a:t>
            </a:r>
            <a:r>
              <a:rPr lang="id-ID" b="1" dirty="0">
                <a:latin typeface="Times New Roman" pitchFamily="18" charset="0"/>
                <a:cs typeface="Times New Roman" pitchFamily="18" charset="0"/>
              </a:rPr>
              <a:t>Keterampilan mengelola kelas </a:t>
            </a:r>
            <a:r>
              <a:rPr lang="en-SG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SG" dirty="0">
                <a:latin typeface="Times New Roman" pitchFamily="18" charset="0"/>
                <a:cs typeface="Times New Roman" pitchFamily="18" charset="0"/>
              </a:rPr>
            </a:br>
            <a:endParaRPr lang="en-S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>
            <a:normAutofit fontScale="62500" lnSpcReduction="20000"/>
          </a:bodyPr>
          <a:lstStyle/>
          <a:p>
            <a:pPr marL="0" lvl="0" indent="0">
              <a:buNone/>
            </a:pPr>
            <a:r>
              <a:rPr lang="id-ID" dirty="0">
                <a:latin typeface="Times New Roman" pitchFamily="18" charset="0"/>
                <a:cs typeface="Times New Roman" pitchFamily="18" charset="0"/>
              </a:rPr>
              <a:t>Untuk Anak Didik</a:t>
            </a:r>
            <a:endParaRPr lang="en-SG" dirty="0">
              <a:latin typeface="Times New Roman" pitchFamily="18" charset="0"/>
              <a:cs typeface="Times New Roman" pitchFamily="18" charset="0"/>
            </a:endParaRPr>
          </a:p>
          <a:p>
            <a:pPr marL="514350" lvl="0" indent="-514350">
              <a:buFont typeface="+mj-lt"/>
              <a:buAutoNum type="arabicPeriod"/>
            </a:pPr>
            <a:r>
              <a:rPr lang="id-ID" dirty="0">
                <a:latin typeface="Times New Roman" pitchFamily="18" charset="0"/>
                <a:cs typeface="Times New Roman" pitchFamily="18" charset="0"/>
              </a:rPr>
              <a:t>Mendorong anak didik mengembangkan tanggung jawab individu terhadap tingkah lakunya dan kebutuhan untuk mengontrol diri sendiri.</a:t>
            </a:r>
            <a:endParaRPr lang="en-SG" dirty="0">
              <a:latin typeface="Times New Roman" pitchFamily="18" charset="0"/>
              <a:cs typeface="Times New Roman" pitchFamily="18" charset="0"/>
            </a:endParaRPr>
          </a:p>
          <a:p>
            <a:pPr marL="514350" lvl="0" indent="-514350">
              <a:buFont typeface="+mj-lt"/>
              <a:buAutoNum type="arabicPeriod"/>
            </a:pPr>
            <a:r>
              <a:rPr lang="id-ID" dirty="0">
                <a:latin typeface="Times New Roman" pitchFamily="18" charset="0"/>
                <a:cs typeface="Times New Roman" pitchFamily="18" charset="0"/>
              </a:rPr>
              <a:t>Membantu anak didik mengetahui tingkah laku yang sesuai dengan tata tertib kelas dan memahami bahwa teguran guru merupakan suatu peringatan dan bukan suatu kemarahan.</a:t>
            </a:r>
            <a:endParaRPr lang="en-SG" dirty="0">
              <a:latin typeface="Times New Roman" pitchFamily="18" charset="0"/>
              <a:cs typeface="Times New Roman" pitchFamily="18" charset="0"/>
            </a:endParaRPr>
          </a:p>
          <a:p>
            <a:pPr marL="514350" lvl="0" indent="-514350">
              <a:buFont typeface="+mj-lt"/>
              <a:buAutoNum type="arabicPeriod"/>
            </a:pPr>
            <a:r>
              <a:rPr lang="id-ID" dirty="0">
                <a:latin typeface="Times New Roman" pitchFamily="18" charset="0"/>
                <a:cs typeface="Times New Roman" pitchFamily="18" charset="0"/>
              </a:rPr>
              <a:t>Membangkitkan rasa tanggung jawab untuk melibatkan diri dalam tugas dan pada kegiatan yang diadakan.</a:t>
            </a:r>
            <a:endParaRPr lang="en-SG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en-SG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4"/>
          </p:nvPr>
        </p:nvSpPr>
        <p:spPr/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en-SG" dirty="0" err="1" smtClean="0">
                <a:latin typeface="Times New Roman" pitchFamily="18" charset="0"/>
                <a:cs typeface="Times New Roman" pitchFamily="18" charset="0"/>
              </a:rPr>
              <a:t>Untuk</a:t>
            </a:r>
            <a:r>
              <a:rPr lang="en-SG" dirty="0" smtClean="0">
                <a:latin typeface="Times New Roman" pitchFamily="18" charset="0"/>
                <a:cs typeface="Times New Roman" pitchFamily="18" charset="0"/>
              </a:rPr>
              <a:t> guru</a:t>
            </a:r>
          </a:p>
          <a:p>
            <a:pPr marL="514350" lvl="0" indent="-514350">
              <a:buFont typeface="+mj-lt"/>
              <a:buAutoNum type="arabicPeriod"/>
            </a:pPr>
            <a:r>
              <a:rPr lang="id-ID" dirty="0" smtClean="0">
                <a:latin typeface="Times New Roman" pitchFamily="18" charset="0"/>
                <a:cs typeface="Times New Roman" pitchFamily="18" charset="0"/>
              </a:rPr>
              <a:t>Megembangkan </a:t>
            </a:r>
            <a:r>
              <a:rPr lang="id-ID" dirty="0">
                <a:latin typeface="Times New Roman" pitchFamily="18" charset="0"/>
                <a:cs typeface="Times New Roman" pitchFamily="18" charset="0"/>
              </a:rPr>
              <a:t>pemahaman dalam penyajian pelajaran dengan pembukaan yang lancar dan kecepatan yang tepat.</a:t>
            </a:r>
            <a:endParaRPr lang="en-SG" dirty="0">
              <a:latin typeface="Times New Roman" pitchFamily="18" charset="0"/>
              <a:cs typeface="Times New Roman" pitchFamily="18" charset="0"/>
            </a:endParaRPr>
          </a:p>
          <a:p>
            <a:pPr marL="514350" lvl="0" indent="-514350">
              <a:buFont typeface="+mj-lt"/>
              <a:buAutoNum type="arabicPeriod"/>
            </a:pPr>
            <a:r>
              <a:rPr lang="id-ID" dirty="0">
                <a:latin typeface="Times New Roman" pitchFamily="18" charset="0"/>
                <a:cs typeface="Times New Roman" pitchFamily="18" charset="0"/>
              </a:rPr>
              <a:t>Menyadari kebutuhan anak didik dan memiliki kemampuan dalam memberikan petunjuk secara jelas kepada anak didik.</a:t>
            </a:r>
            <a:endParaRPr lang="en-SG" dirty="0">
              <a:latin typeface="Times New Roman" pitchFamily="18" charset="0"/>
              <a:cs typeface="Times New Roman" pitchFamily="18" charset="0"/>
            </a:endParaRPr>
          </a:p>
          <a:p>
            <a:pPr marL="514350" lvl="0" indent="-514350">
              <a:buFont typeface="+mj-lt"/>
              <a:buAutoNum type="arabicPeriod"/>
            </a:pPr>
            <a:r>
              <a:rPr lang="id-ID" dirty="0">
                <a:latin typeface="Times New Roman" pitchFamily="18" charset="0"/>
                <a:cs typeface="Times New Roman" pitchFamily="18" charset="0"/>
              </a:rPr>
              <a:t>Mempelajari bagaimana merespon secara efektif terhadap tingkah laku anak didik ang mengganggu.</a:t>
            </a:r>
            <a:endParaRPr lang="en-SG" dirty="0">
              <a:latin typeface="Times New Roman" pitchFamily="18" charset="0"/>
              <a:cs typeface="Times New Roman" pitchFamily="18" charset="0"/>
            </a:endParaRPr>
          </a:p>
          <a:p>
            <a:pPr marL="514350" lvl="0" indent="-514350">
              <a:buFont typeface="+mj-lt"/>
              <a:buAutoNum type="arabicPeriod"/>
            </a:pPr>
            <a:r>
              <a:rPr lang="id-ID" dirty="0">
                <a:latin typeface="Times New Roman" pitchFamily="18" charset="0"/>
                <a:cs typeface="Times New Roman" pitchFamily="18" charset="0"/>
              </a:rPr>
              <a:t>Memiliki strategi remedial yang lebih komprehensif yang dapat digunakan dalam hubungannya dengan masalah tingkah laku anak didik yang muncul di dalam kelas.</a:t>
            </a:r>
            <a:endParaRPr lang="en-SG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en-SG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8189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>
            <a:normAutofit lnSpcReduction="10000"/>
          </a:bodyPr>
          <a:lstStyle/>
          <a:p>
            <a:pPr marL="0" lvl="0" indent="0">
              <a:buNone/>
            </a:pPr>
            <a:r>
              <a:rPr lang="id-ID" dirty="0">
                <a:latin typeface="Times New Roman" pitchFamily="18" charset="0"/>
                <a:cs typeface="Times New Roman" pitchFamily="18" charset="0"/>
              </a:rPr>
              <a:t>Prinsip Penggunaan </a:t>
            </a:r>
            <a:endParaRPr lang="en-SG" dirty="0">
              <a:latin typeface="Times New Roman" pitchFamily="18" charset="0"/>
              <a:cs typeface="Times New Roman" pitchFamily="18" charset="0"/>
            </a:endParaRPr>
          </a:p>
          <a:p>
            <a:pPr marL="0" lvl="0" indent="0">
              <a:buNone/>
            </a:pPr>
            <a:r>
              <a:rPr lang="en-SG" dirty="0" smtClean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id-ID" dirty="0">
                <a:latin typeface="Times New Roman" pitchFamily="18" charset="0"/>
                <a:cs typeface="Times New Roman" pitchFamily="18" charset="0"/>
              </a:rPr>
              <a:t>Hangat dan Antusias </a:t>
            </a:r>
            <a:endParaRPr lang="en-SG" dirty="0">
              <a:latin typeface="Times New Roman" pitchFamily="18" charset="0"/>
              <a:cs typeface="Times New Roman" pitchFamily="18" charset="0"/>
            </a:endParaRPr>
          </a:p>
          <a:p>
            <a:pPr marL="0" lvl="0" indent="0">
              <a:buNone/>
            </a:pPr>
            <a:r>
              <a:rPr lang="en-SG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id-ID" dirty="0">
                <a:latin typeface="Times New Roman" pitchFamily="18" charset="0"/>
                <a:cs typeface="Times New Roman" pitchFamily="18" charset="0"/>
              </a:rPr>
              <a:t>Tantangan </a:t>
            </a:r>
            <a:endParaRPr lang="en-SG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SG" dirty="0" smtClean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id-ID" dirty="0" smtClean="0">
                <a:latin typeface="Times New Roman" pitchFamily="18" charset="0"/>
                <a:cs typeface="Times New Roman" pitchFamily="18" charset="0"/>
              </a:rPr>
              <a:t>Bervariasi</a:t>
            </a:r>
            <a:endParaRPr lang="en-SG" dirty="0" smtClean="0">
              <a:latin typeface="Times New Roman" pitchFamily="18" charset="0"/>
              <a:cs typeface="Times New Roman" pitchFamily="18" charset="0"/>
            </a:endParaRPr>
          </a:p>
          <a:p>
            <a:pPr marL="0" lvl="0" indent="0">
              <a:buNone/>
            </a:pPr>
            <a:r>
              <a:rPr lang="en-SG" dirty="0" smtClean="0"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id-ID" dirty="0">
                <a:latin typeface="Times New Roman" pitchFamily="18" charset="0"/>
                <a:cs typeface="Times New Roman" pitchFamily="18" charset="0"/>
              </a:rPr>
              <a:t>Keluwesan </a:t>
            </a:r>
            <a:endParaRPr lang="en-SG" dirty="0">
              <a:latin typeface="Times New Roman" pitchFamily="18" charset="0"/>
              <a:cs typeface="Times New Roman" pitchFamily="18" charset="0"/>
            </a:endParaRPr>
          </a:p>
          <a:p>
            <a:pPr marL="0" lvl="0" indent="0">
              <a:buNone/>
            </a:pPr>
            <a:r>
              <a:rPr lang="en-SG" dirty="0" smtClean="0">
                <a:latin typeface="Times New Roman" pitchFamily="18" charset="0"/>
                <a:cs typeface="Times New Roman" pitchFamily="18" charset="0"/>
              </a:rPr>
              <a:t>5. </a:t>
            </a:r>
            <a:r>
              <a:rPr lang="id-ID" dirty="0">
                <a:latin typeface="Times New Roman" pitchFamily="18" charset="0"/>
                <a:cs typeface="Times New Roman" pitchFamily="18" charset="0"/>
              </a:rPr>
              <a:t>Penekanan pada Hal-Hal ang Positif</a:t>
            </a:r>
            <a:endParaRPr lang="en-SG" dirty="0">
              <a:latin typeface="Times New Roman" pitchFamily="18" charset="0"/>
              <a:cs typeface="Times New Roman" pitchFamily="18" charset="0"/>
            </a:endParaRPr>
          </a:p>
          <a:p>
            <a:pPr marL="0" lvl="0" indent="0">
              <a:buNone/>
            </a:pPr>
            <a:r>
              <a:rPr lang="en-SG" dirty="0" smtClean="0">
                <a:latin typeface="Times New Roman" pitchFamily="18" charset="0"/>
                <a:cs typeface="Times New Roman" pitchFamily="18" charset="0"/>
              </a:rPr>
              <a:t>6. </a:t>
            </a:r>
            <a:r>
              <a:rPr lang="id-ID" dirty="0">
                <a:latin typeface="Times New Roman" pitchFamily="18" charset="0"/>
                <a:cs typeface="Times New Roman" pitchFamily="18" charset="0"/>
              </a:rPr>
              <a:t>Penanaman Disiplin Diri</a:t>
            </a:r>
            <a:endParaRPr lang="en-SG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en-S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quarter" idx="14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SG" dirty="0" err="1" smtClean="0">
                <a:latin typeface="Times New Roman" pitchFamily="18" charset="0"/>
                <a:cs typeface="Times New Roman" pitchFamily="18" charset="0"/>
              </a:rPr>
              <a:t>Komponen</a:t>
            </a:r>
            <a:r>
              <a:rPr lang="en-S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SG" dirty="0" err="1" smtClean="0">
                <a:latin typeface="Times New Roman" pitchFamily="18" charset="0"/>
                <a:cs typeface="Times New Roman" pitchFamily="18" charset="0"/>
              </a:rPr>
              <a:t>keterampilam</a:t>
            </a:r>
            <a:endParaRPr lang="en-SG" dirty="0" smtClean="0">
              <a:latin typeface="Times New Roman" pitchFamily="18" charset="0"/>
              <a:cs typeface="Times New Roman" pitchFamily="18" charset="0"/>
            </a:endParaRPr>
          </a:p>
          <a:p>
            <a:pPr marL="514350" lvl="0" indent="-514350">
              <a:buFont typeface="+mj-lt"/>
              <a:buAutoNum type="arabicPeriod"/>
            </a:pPr>
            <a:r>
              <a:rPr lang="id-ID" dirty="0" smtClean="0">
                <a:latin typeface="Times New Roman" pitchFamily="18" charset="0"/>
                <a:cs typeface="Times New Roman" pitchFamily="18" charset="0"/>
              </a:rPr>
              <a:t>Keterampilan </a:t>
            </a:r>
            <a:r>
              <a:rPr lang="id-ID" dirty="0">
                <a:latin typeface="Times New Roman" pitchFamily="18" charset="0"/>
                <a:cs typeface="Times New Roman" pitchFamily="18" charset="0"/>
              </a:rPr>
              <a:t>yang Berhubungan dengan Penciptaan dan Pemeliharaan Kondisi Belajar yang Optimal ( Bersifat Preventif)</a:t>
            </a:r>
            <a:endParaRPr lang="en-SG" dirty="0">
              <a:latin typeface="Times New Roman" pitchFamily="18" charset="0"/>
              <a:cs typeface="Times New Roman" pitchFamily="18" charset="0"/>
            </a:endParaRPr>
          </a:p>
          <a:p>
            <a:pPr marL="514350" lvl="0" indent="-514350">
              <a:buFont typeface="+mj-lt"/>
              <a:buAutoNum type="arabicPeriod"/>
            </a:pPr>
            <a:r>
              <a:rPr lang="id-ID" dirty="0" smtClean="0">
                <a:latin typeface="Times New Roman" pitchFamily="18" charset="0"/>
                <a:cs typeface="Times New Roman" pitchFamily="18" charset="0"/>
              </a:rPr>
              <a:t>Keterampilan </a:t>
            </a:r>
            <a:r>
              <a:rPr lang="id-ID" dirty="0">
                <a:latin typeface="Times New Roman" pitchFamily="18" charset="0"/>
                <a:cs typeface="Times New Roman" pitchFamily="18" charset="0"/>
              </a:rPr>
              <a:t>yang Berhubungan dengan Pengembangan Kondisi Belajar yang Optimal</a:t>
            </a:r>
            <a:endParaRPr lang="en-SG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en-SG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3218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lvl="0"/>
            <a:r>
              <a:rPr lang="en-SG" sz="3600" b="1" dirty="0" smtClean="0">
                <a:latin typeface="Times New Roman" pitchFamily="18" charset="0"/>
                <a:cs typeface="Times New Roman" pitchFamily="18" charset="0"/>
              </a:rPr>
              <a:t>G. </a:t>
            </a:r>
            <a:r>
              <a:rPr lang="id-ID" sz="3600" b="1" dirty="0" smtClean="0">
                <a:latin typeface="Times New Roman" pitchFamily="18" charset="0"/>
                <a:cs typeface="Times New Roman" pitchFamily="18" charset="0"/>
              </a:rPr>
              <a:t>Ketrampilan </a:t>
            </a:r>
            <a:r>
              <a:rPr lang="id-ID" sz="3600" b="1" dirty="0">
                <a:latin typeface="Times New Roman" pitchFamily="18" charset="0"/>
                <a:cs typeface="Times New Roman" pitchFamily="18" charset="0"/>
              </a:rPr>
              <a:t>Membimbing Diskusi Kelompok Kecil</a:t>
            </a:r>
            <a:r>
              <a:rPr lang="en-SG" sz="36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SG" sz="3600" dirty="0">
                <a:latin typeface="Times New Roman" pitchFamily="18" charset="0"/>
                <a:cs typeface="Times New Roman" pitchFamily="18" charset="0"/>
              </a:rPr>
            </a:br>
            <a:endParaRPr lang="en-SG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>
            <a:normAutofit fontScale="62500" lnSpcReduction="20000"/>
          </a:bodyPr>
          <a:lstStyle/>
          <a:p>
            <a:pPr marL="0" lvl="0" indent="0">
              <a:buNone/>
            </a:pPr>
            <a:r>
              <a:rPr lang="id-ID" dirty="0">
                <a:latin typeface="Times New Roman" pitchFamily="18" charset="0"/>
                <a:cs typeface="Times New Roman" pitchFamily="18" charset="0"/>
              </a:rPr>
              <a:t>Kelebihan </a:t>
            </a:r>
            <a:endParaRPr lang="en-SG" dirty="0">
              <a:latin typeface="Times New Roman" pitchFamily="18" charset="0"/>
              <a:cs typeface="Times New Roman" pitchFamily="18" charset="0"/>
            </a:endParaRPr>
          </a:p>
          <a:p>
            <a:pPr marL="514350" lvl="0" indent="-514350">
              <a:buFont typeface="+mj-lt"/>
              <a:buAutoNum type="arabicPeriod"/>
            </a:pPr>
            <a:r>
              <a:rPr lang="id-ID" dirty="0">
                <a:latin typeface="Times New Roman" pitchFamily="18" charset="0"/>
                <a:cs typeface="Times New Roman" pitchFamily="18" charset="0"/>
              </a:rPr>
              <a:t>Kelompok memiliki sumber yang lebih banyak daripada individu</a:t>
            </a:r>
            <a:r>
              <a:rPr lang="id-ID" dirty="0" smtClean="0">
                <a:latin typeface="Times New Roman" pitchFamily="18" charset="0"/>
                <a:cs typeface="Times New Roman" pitchFamily="18" charset="0"/>
              </a:rPr>
              <a:t>..</a:t>
            </a:r>
            <a:endParaRPr lang="en-SG" dirty="0">
              <a:latin typeface="Times New Roman" pitchFamily="18" charset="0"/>
              <a:cs typeface="Times New Roman" pitchFamily="18" charset="0"/>
            </a:endParaRPr>
          </a:p>
          <a:p>
            <a:pPr marL="514350" lvl="0" indent="-514350">
              <a:buFont typeface="+mj-lt"/>
              <a:buAutoNum type="arabicPeriod"/>
            </a:pPr>
            <a:r>
              <a:rPr lang="id-ID" dirty="0">
                <a:latin typeface="Times New Roman" pitchFamily="18" charset="0"/>
                <a:cs typeface="Times New Roman" pitchFamily="18" charset="0"/>
              </a:rPr>
              <a:t>Anggota kelompok sering diberi masukan dan motivasi dari anggota yang </a:t>
            </a:r>
            <a:r>
              <a:rPr lang="id-ID" dirty="0" smtClean="0">
                <a:latin typeface="Times New Roman" pitchFamily="18" charset="0"/>
                <a:cs typeface="Times New Roman" pitchFamily="18" charset="0"/>
              </a:rPr>
              <a:t>lain.</a:t>
            </a:r>
            <a:endParaRPr lang="en-SG" dirty="0">
              <a:latin typeface="Times New Roman" pitchFamily="18" charset="0"/>
              <a:cs typeface="Times New Roman" pitchFamily="18" charset="0"/>
            </a:endParaRPr>
          </a:p>
          <a:p>
            <a:pPr marL="514350" lvl="0" indent="-514350">
              <a:buFont typeface="+mj-lt"/>
              <a:buAutoNum type="arabicPeriod"/>
            </a:pPr>
            <a:r>
              <a:rPr lang="id-ID" dirty="0">
                <a:latin typeface="Times New Roman" pitchFamily="18" charset="0"/>
                <a:cs typeface="Times New Roman" pitchFamily="18" charset="0"/>
              </a:rPr>
              <a:t>Kelompok dapat menghasilkan keputusan yang lebih baik. </a:t>
            </a:r>
            <a:endParaRPr lang="en-SG" dirty="0">
              <a:latin typeface="Times New Roman" pitchFamily="18" charset="0"/>
              <a:cs typeface="Times New Roman" pitchFamily="18" charset="0"/>
            </a:endParaRPr>
          </a:p>
          <a:p>
            <a:pPr marL="514350" lvl="0" indent="-514350">
              <a:buFont typeface="+mj-lt"/>
              <a:buAutoNum type="arabicPeriod"/>
            </a:pPr>
            <a:r>
              <a:rPr lang="id-ID" dirty="0">
                <a:latin typeface="Times New Roman" pitchFamily="18" charset="0"/>
                <a:cs typeface="Times New Roman" pitchFamily="18" charset="0"/>
              </a:rPr>
              <a:t>Anggota kelompok memiliki ikatan yang kuat terhadap keputusan yang diambil dengan melalui keterlibatannya dalam diskusi.</a:t>
            </a:r>
            <a:endParaRPr lang="en-SG" dirty="0">
              <a:latin typeface="Times New Roman" pitchFamily="18" charset="0"/>
              <a:cs typeface="Times New Roman" pitchFamily="18" charset="0"/>
            </a:endParaRPr>
          </a:p>
          <a:p>
            <a:pPr marL="514350" lvl="0" indent="-514350">
              <a:buFont typeface="+mj-lt"/>
              <a:buAutoNum type="arabicPeriod"/>
            </a:pPr>
            <a:r>
              <a:rPr lang="id-ID" dirty="0">
                <a:latin typeface="Times New Roman" pitchFamily="18" charset="0"/>
                <a:cs typeface="Times New Roman" pitchFamily="18" charset="0"/>
              </a:rPr>
              <a:t>Partisipasi dalam diskusi akan meningkatkan saling pengertian antar individu dalam satu kelompok dan dalam kelompok yang lain.</a:t>
            </a:r>
            <a:endParaRPr lang="en-SG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en-S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quarter" idx="14"/>
          </p:nvPr>
        </p:nvSpPr>
        <p:spPr/>
        <p:txBody>
          <a:bodyPr>
            <a:normAutofit/>
          </a:bodyPr>
          <a:lstStyle/>
          <a:p>
            <a:pPr marL="0" lvl="0" indent="0">
              <a:buNone/>
            </a:pPr>
            <a:r>
              <a:rPr lang="id-ID" dirty="0">
                <a:latin typeface="Times New Roman" pitchFamily="18" charset="0"/>
                <a:cs typeface="Times New Roman" pitchFamily="18" charset="0"/>
              </a:rPr>
              <a:t>Keterbatasan</a:t>
            </a:r>
            <a:endParaRPr lang="en-SG" dirty="0">
              <a:latin typeface="Times New Roman" pitchFamily="18" charset="0"/>
              <a:cs typeface="Times New Roman" pitchFamily="18" charset="0"/>
            </a:endParaRPr>
          </a:p>
          <a:p>
            <a:pPr marL="0" lvl="0" indent="0">
              <a:buNone/>
            </a:pPr>
            <a:r>
              <a:rPr lang="en-SG" dirty="0" smtClean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id-ID" dirty="0">
                <a:latin typeface="Times New Roman" pitchFamily="18" charset="0"/>
                <a:cs typeface="Times New Roman" pitchFamily="18" charset="0"/>
              </a:rPr>
              <a:t>Diskusi memakan waktu</a:t>
            </a:r>
            <a:endParaRPr lang="en-SG" dirty="0">
              <a:latin typeface="Times New Roman" pitchFamily="18" charset="0"/>
              <a:cs typeface="Times New Roman" pitchFamily="18" charset="0"/>
            </a:endParaRPr>
          </a:p>
          <a:p>
            <a:pPr marL="0" lvl="0" indent="0">
              <a:buNone/>
            </a:pPr>
            <a:r>
              <a:rPr lang="en-SG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id-ID" dirty="0">
                <a:latin typeface="Times New Roman" pitchFamily="18" charset="0"/>
                <a:cs typeface="Times New Roman" pitchFamily="18" charset="0"/>
              </a:rPr>
              <a:t>Pemborosan waktu</a:t>
            </a:r>
            <a:endParaRPr lang="en-SG" dirty="0">
              <a:latin typeface="Times New Roman" pitchFamily="18" charset="0"/>
              <a:cs typeface="Times New Roman" pitchFamily="18" charset="0"/>
            </a:endParaRPr>
          </a:p>
          <a:p>
            <a:pPr marL="0" lvl="0" indent="0">
              <a:buNone/>
            </a:pPr>
            <a:r>
              <a:rPr lang="en-SG" dirty="0" smtClean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id-ID" dirty="0">
                <a:latin typeface="Times New Roman" pitchFamily="18" charset="0"/>
                <a:cs typeface="Times New Roman" pitchFamily="18" charset="0"/>
              </a:rPr>
              <a:t>Diskusi dapat menekan pendirian</a:t>
            </a:r>
            <a:endParaRPr lang="en-SG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en-SG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8312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endParaRPr lang="en-SG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>
            <a:normAutofit fontScale="85000" lnSpcReduction="20000"/>
          </a:bodyPr>
          <a:lstStyle/>
          <a:p>
            <a:pPr marL="0" lvl="0" indent="0">
              <a:buNone/>
            </a:pPr>
            <a:r>
              <a:rPr lang="id-ID" dirty="0" smtClean="0">
                <a:latin typeface="Times New Roman" pitchFamily="18" charset="0"/>
                <a:cs typeface="Times New Roman" pitchFamily="18" charset="0"/>
              </a:rPr>
              <a:t>Yang perlu diperhatikan guru dalam diskusi kelompok kecil agar dapat efektif dan efisien adalah, guru harus sering menjalankan fungsinya sebagai pembimbing. Sebagai pembimbing, yang harus diperhatikan guru adalah:</a:t>
            </a:r>
            <a:r>
              <a:rPr lang="en-S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SG" dirty="0" smtClean="0">
                <a:latin typeface="Times New Roman" pitchFamily="18" charset="0"/>
                <a:cs typeface="Times New Roman" pitchFamily="18" charset="0"/>
              </a:rPr>
            </a:br>
            <a:endParaRPr lang="en-SG" i="1" dirty="0" smtClean="0"/>
          </a:p>
          <a:p>
            <a:pPr marL="514350" lvl="0" indent="-514350">
              <a:buAutoNum type="alphaLcPeriod"/>
            </a:pPr>
            <a:r>
              <a:rPr lang="id-ID" i="1" dirty="0" smtClean="0">
                <a:latin typeface="Times New Roman" pitchFamily="18" charset="0"/>
                <a:cs typeface="Times New Roman" pitchFamily="18" charset="0"/>
              </a:rPr>
              <a:t>Diskusi </a:t>
            </a:r>
            <a:r>
              <a:rPr lang="id-ID" i="1" dirty="0">
                <a:latin typeface="Times New Roman" pitchFamily="18" charset="0"/>
                <a:cs typeface="Times New Roman" pitchFamily="18" charset="0"/>
              </a:rPr>
              <a:t>harus Dilakukan dalam Suasana </a:t>
            </a:r>
            <a:r>
              <a:rPr lang="id-ID" i="1" dirty="0" smtClean="0">
                <a:latin typeface="Times New Roman" pitchFamily="18" charset="0"/>
                <a:cs typeface="Times New Roman" pitchFamily="18" charset="0"/>
              </a:rPr>
              <a:t>Terbu</a:t>
            </a:r>
            <a:endParaRPr lang="en-SG" i="1" dirty="0" smtClean="0">
              <a:latin typeface="Times New Roman" pitchFamily="18" charset="0"/>
              <a:cs typeface="Times New Roman" pitchFamily="18" charset="0"/>
            </a:endParaRPr>
          </a:p>
          <a:p>
            <a:pPr marL="0" lvl="0" indent="0">
              <a:buNone/>
            </a:pPr>
            <a:endParaRPr lang="en-SG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SG" i="1" dirty="0" smtClean="0">
                <a:latin typeface="Times New Roman" pitchFamily="18" charset="0"/>
                <a:cs typeface="Times New Roman" pitchFamily="18" charset="0"/>
              </a:rPr>
              <a:t>b. </a:t>
            </a:r>
            <a:r>
              <a:rPr lang="id-ID" i="1" dirty="0" smtClean="0">
                <a:latin typeface="Times New Roman" pitchFamily="18" charset="0"/>
                <a:cs typeface="Times New Roman" pitchFamily="18" charset="0"/>
              </a:rPr>
              <a:t>Perlunya </a:t>
            </a:r>
            <a:r>
              <a:rPr lang="id-ID" i="1" dirty="0">
                <a:latin typeface="Times New Roman" pitchFamily="18" charset="0"/>
                <a:cs typeface="Times New Roman" pitchFamily="18" charset="0"/>
              </a:rPr>
              <a:t>perencanaan </a:t>
            </a:r>
            <a:endParaRPr lang="en-S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quarter" idx="14"/>
          </p:nvPr>
        </p:nvSpPr>
        <p:spPr/>
        <p:txBody>
          <a:bodyPr>
            <a:normAutofit fontScale="62500" lnSpcReduction="20000"/>
          </a:bodyPr>
          <a:lstStyle/>
          <a:p>
            <a:pPr lvl="0"/>
            <a:r>
              <a:rPr lang="id-ID" dirty="0">
                <a:latin typeface="Times New Roman" pitchFamily="18" charset="0"/>
                <a:cs typeface="Times New Roman" pitchFamily="18" charset="0"/>
              </a:rPr>
              <a:t>Menutup diskusi</a:t>
            </a:r>
            <a:endParaRPr lang="en-SG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id-ID" dirty="0">
                <a:latin typeface="Times New Roman" pitchFamily="18" charset="0"/>
                <a:cs typeface="Times New Roman" pitchFamily="18" charset="0"/>
              </a:rPr>
              <a:t>Proses diskusi harus berjalan sampai penutup. Dan untuk itu perhatian guru menyangkut :</a:t>
            </a:r>
            <a:endParaRPr lang="en-SG" dirty="0">
              <a:latin typeface="Times New Roman" pitchFamily="18" charset="0"/>
              <a:cs typeface="Times New Roman" pitchFamily="18" charset="0"/>
            </a:endParaRPr>
          </a:p>
          <a:p>
            <a:pPr marL="514350" lvl="0" indent="-514350">
              <a:buFont typeface="+mj-lt"/>
              <a:buAutoNum type="arabicPeriod"/>
            </a:pPr>
            <a:r>
              <a:rPr lang="id-ID" dirty="0" smtClean="0">
                <a:latin typeface="Times New Roman" pitchFamily="18" charset="0"/>
                <a:cs typeface="Times New Roman" pitchFamily="18" charset="0"/>
              </a:rPr>
              <a:t>Merangkum hsil diskusi secra jelas dan sikat pada hal-hal yang penting, atau dengan formulasi yang dimiliki anak didik atau dengan menarik kesimpulan</a:t>
            </a:r>
            <a:r>
              <a:rPr lang="id-ID" dirty="0">
                <a:latin typeface="Times New Roman" pitchFamily="18" charset="0"/>
                <a:cs typeface="Times New Roman" pitchFamily="18" charset="0"/>
              </a:rPr>
              <a:t>.</a:t>
            </a:r>
            <a:endParaRPr lang="en-SG" dirty="0">
              <a:latin typeface="Times New Roman" pitchFamily="18" charset="0"/>
              <a:cs typeface="Times New Roman" pitchFamily="18" charset="0"/>
            </a:endParaRPr>
          </a:p>
          <a:p>
            <a:pPr marL="514350" lvl="0" indent="-514350">
              <a:buFont typeface="+mj-lt"/>
              <a:buAutoNum type="arabicPeriod"/>
            </a:pPr>
            <a:r>
              <a:rPr lang="id-ID" dirty="0">
                <a:latin typeface="Times New Roman" pitchFamily="18" charset="0"/>
                <a:cs typeface="Times New Roman" pitchFamily="18" charset="0"/>
              </a:rPr>
              <a:t>Memberikan topic diskusi berikutnya, atau menyebutkan kerja tindak lanjut untuk kelompok.</a:t>
            </a:r>
            <a:endParaRPr lang="en-SG" dirty="0">
              <a:latin typeface="Times New Roman" pitchFamily="18" charset="0"/>
              <a:cs typeface="Times New Roman" pitchFamily="18" charset="0"/>
            </a:endParaRPr>
          </a:p>
          <a:p>
            <a:pPr marL="514350" lvl="0" indent="-514350">
              <a:buFont typeface="+mj-lt"/>
              <a:buAutoNum type="arabicPeriod"/>
            </a:pPr>
            <a:r>
              <a:rPr lang="id-ID" dirty="0">
                <a:latin typeface="Times New Roman" pitchFamily="18" charset="0"/>
                <a:cs typeface="Times New Roman" pitchFamily="18" charset="0"/>
              </a:rPr>
              <a:t>Guru melibatkan diri dalam mengevaluasi hasil atau proses diskusi </a:t>
            </a:r>
            <a:r>
              <a:rPr lang="id-ID" dirty="0" smtClean="0">
                <a:latin typeface="Times New Roman" pitchFamily="18" charset="0"/>
                <a:cs typeface="Times New Roman" pitchFamily="18" charset="0"/>
              </a:rPr>
              <a:t>kelompok </a:t>
            </a:r>
            <a:r>
              <a:rPr lang="id-ID" dirty="0">
                <a:latin typeface="Times New Roman" pitchFamily="18" charset="0"/>
                <a:cs typeface="Times New Roman" pitchFamily="18" charset="0"/>
              </a:rPr>
              <a:t>kecil.</a:t>
            </a:r>
            <a:endParaRPr lang="en-SG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en-SG" dirty="0"/>
          </a:p>
        </p:txBody>
      </p:sp>
    </p:spTree>
    <p:extLst>
      <p:ext uri="{BB962C8B-B14F-4D97-AF65-F5344CB8AC3E}">
        <p14:creationId xmlns:p14="http://schemas.microsoft.com/office/powerpoint/2010/main" val="427026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lvl="0"/>
            <a:r>
              <a:rPr lang="en-SG" sz="3200" dirty="0" smtClean="0">
                <a:latin typeface="Times New Roman" pitchFamily="18" charset="0"/>
                <a:cs typeface="Times New Roman" pitchFamily="18" charset="0"/>
              </a:rPr>
              <a:t>H. </a:t>
            </a:r>
            <a:r>
              <a:rPr lang="id-ID" sz="3200" b="1" dirty="0">
                <a:latin typeface="Times New Roman" pitchFamily="18" charset="0"/>
                <a:cs typeface="Times New Roman" pitchFamily="18" charset="0"/>
              </a:rPr>
              <a:t>Keterampilan Mengajar Kelompok Kecil dan Perorangan.</a:t>
            </a:r>
            <a:r>
              <a:rPr lang="en-SG" sz="32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SG" sz="3200" dirty="0">
                <a:latin typeface="Times New Roman" pitchFamily="18" charset="0"/>
                <a:cs typeface="Times New Roman" pitchFamily="18" charset="0"/>
              </a:rPr>
            </a:br>
            <a:endParaRPr lang="en-SG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457200" y="1600200"/>
            <a:ext cx="7139136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id-ID" dirty="0">
                <a:latin typeface="Times New Roman" pitchFamily="18" charset="0"/>
                <a:cs typeface="Times New Roman" pitchFamily="18" charset="0"/>
              </a:rPr>
              <a:t>Dalam memgajar kelompok kecil dan perorangan, guru bertindak sebagai operator dalam sistem tersebut. Untuk ini ada empat jenis keterampilan yang diperlukan, yaitu : </a:t>
            </a:r>
            <a:endParaRPr lang="en-SG" dirty="0">
              <a:latin typeface="Times New Roman" pitchFamily="18" charset="0"/>
              <a:cs typeface="Times New Roman" pitchFamily="18" charset="0"/>
            </a:endParaRPr>
          </a:p>
          <a:p>
            <a:pPr marL="0" lvl="0" indent="0">
              <a:buNone/>
            </a:pPr>
            <a:r>
              <a:rPr lang="en-SG" dirty="0" smtClean="0">
                <a:latin typeface="Times New Roman" pitchFamily="18" charset="0"/>
                <a:cs typeface="Times New Roman" pitchFamily="18" charset="0"/>
              </a:rPr>
              <a:t>a. </a:t>
            </a:r>
            <a:r>
              <a:rPr lang="id-ID" dirty="0">
                <a:latin typeface="Times New Roman" pitchFamily="18" charset="0"/>
                <a:cs typeface="Times New Roman" pitchFamily="18" charset="0"/>
              </a:rPr>
              <a:t>Keterampilan Mengadakan Pendekatan Secara </a:t>
            </a:r>
            <a:r>
              <a:rPr lang="id-ID" dirty="0" smtClean="0">
                <a:latin typeface="Times New Roman" pitchFamily="18" charset="0"/>
                <a:cs typeface="Times New Roman" pitchFamily="18" charset="0"/>
              </a:rPr>
              <a:t>Pribadi</a:t>
            </a:r>
            <a:endParaRPr lang="en-SG" dirty="0" smtClean="0">
              <a:latin typeface="Times New Roman" pitchFamily="18" charset="0"/>
              <a:cs typeface="Times New Roman" pitchFamily="18" charset="0"/>
            </a:endParaRPr>
          </a:p>
          <a:p>
            <a:pPr marL="0" lvl="0" indent="0">
              <a:buNone/>
            </a:pPr>
            <a:r>
              <a:rPr lang="en-SG" dirty="0" smtClean="0">
                <a:latin typeface="Times New Roman" pitchFamily="18" charset="0"/>
                <a:cs typeface="Times New Roman" pitchFamily="18" charset="0"/>
              </a:rPr>
              <a:t>b. </a:t>
            </a:r>
            <a:r>
              <a:rPr lang="id-ID" dirty="0">
                <a:latin typeface="Times New Roman" pitchFamily="18" charset="0"/>
                <a:cs typeface="Times New Roman" pitchFamily="18" charset="0"/>
              </a:rPr>
              <a:t>Keterampilan </a:t>
            </a:r>
            <a:r>
              <a:rPr lang="id-ID" dirty="0" smtClean="0">
                <a:latin typeface="Times New Roman" pitchFamily="18" charset="0"/>
                <a:cs typeface="Times New Roman" pitchFamily="18" charset="0"/>
              </a:rPr>
              <a:t>Mengorganisasi</a:t>
            </a:r>
            <a:endParaRPr lang="en-SG" dirty="0" smtClean="0">
              <a:latin typeface="Times New Roman" pitchFamily="18" charset="0"/>
              <a:cs typeface="Times New Roman" pitchFamily="18" charset="0"/>
            </a:endParaRPr>
          </a:p>
          <a:p>
            <a:pPr marL="0" lvl="0" indent="0">
              <a:buNone/>
            </a:pPr>
            <a:r>
              <a:rPr lang="en-SG" dirty="0" smtClean="0">
                <a:latin typeface="Times New Roman" pitchFamily="18" charset="0"/>
                <a:cs typeface="Times New Roman" pitchFamily="18" charset="0"/>
              </a:rPr>
              <a:t>c. </a:t>
            </a:r>
            <a:r>
              <a:rPr lang="id-ID" dirty="0">
                <a:latin typeface="Times New Roman" pitchFamily="18" charset="0"/>
                <a:cs typeface="Times New Roman" pitchFamily="18" charset="0"/>
              </a:rPr>
              <a:t>Keterampilan Membimbing dan Membantu</a:t>
            </a:r>
            <a:endParaRPr lang="en-SG" dirty="0">
              <a:latin typeface="Times New Roman" pitchFamily="18" charset="0"/>
              <a:cs typeface="Times New Roman" pitchFamily="18" charset="0"/>
            </a:endParaRPr>
          </a:p>
          <a:p>
            <a:pPr marL="0" lvl="0" indent="0">
              <a:buNone/>
            </a:pPr>
            <a:r>
              <a:rPr lang="en-SG" dirty="0" smtClean="0">
                <a:latin typeface="Times New Roman" pitchFamily="18" charset="0"/>
                <a:cs typeface="Times New Roman" pitchFamily="18" charset="0"/>
              </a:rPr>
              <a:t>d. </a:t>
            </a:r>
            <a:r>
              <a:rPr lang="id-ID" dirty="0">
                <a:latin typeface="Times New Roman" pitchFamily="18" charset="0"/>
                <a:cs typeface="Times New Roman" pitchFamily="18" charset="0"/>
              </a:rPr>
              <a:t>Keterampilan Kurikulum</a:t>
            </a:r>
            <a:endParaRPr lang="en-SG" dirty="0">
              <a:latin typeface="Times New Roman" pitchFamily="18" charset="0"/>
              <a:cs typeface="Times New Roman" pitchFamily="18" charset="0"/>
            </a:endParaRPr>
          </a:p>
          <a:p>
            <a:pPr marL="0" lvl="0" indent="0">
              <a:buNone/>
            </a:pPr>
            <a:r>
              <a:rPr lang="en-SG" dirty="0" smtClean="0">
                <a:latin typeface="Times New Roman" pitchFamily="18" charset="0"/>
                <a:cs typeface="Times New Roman" pitchFamily="18" charset="0"/>
              </a:rPr>
              <a:t>e. </a:t>
            </a:r>
            <a:r>
              <a:rPr lang="id-ID" dirty="0">
                <a:latin typeface="Times New Roman" pitchFamily="18" charset="0"/>
                <a:cs typeface="Times New Roman" pitchFamily="18" charset="0"/>
              </a:rPr>
              <a:t>Aplikasi </a:t>
            </a:r>
            <a:r>
              <a:rPr lang="id-ID" dirty="0" smtClean="0">
                <a:latin typeface="Times New Roman" pitchFamily="18" charset="0"/>
                <a:cs typeface="Times New Roman" pitchFamily="18" charset="0"/>
              </a:rPr>
              <a:t>Keterampilan</a:t>
            </a:r>
            <a:endParaRPr lang="en-SG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3624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7584" y="332656"/>
            <a:ext cx="7024744" cy="1143000"/>
          </a:xfrm>
        </p:spPr>
        <p:txBody>
          <a:bodyPr/>
          <a:lstStyle/>
          <a:p>
            <a:r>
              <a:rPr lang="en-SG" dirty="0" smtClean="0"/>
              <a:t>KASUS</a:t>
            </a:r>
            <a:endParaRPr lang="en-SG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683568" y="1628800"/>
            <a:ext cx="3961584" cy="3493008"/>
          </a:xfrm>
        </p:spPr>
        <p:txBody>
          <a:bodyPr>
            <a:normAutofit fontScale="62500" lnSpcReduction="20000"/>
          </a:bodyPr>
          <a:lstStyle/>
          <a:p>
            <a:pPr marL="68580" indent="0">
              <a:buNone/>
            </a:pPr>
            <a:r>
              <a:rPr lang="id-ID" dirty="0" smtClean="0"/>
              <a:t>Sedikitnya ada 7 kesalahan yang sering dilakukan guru dlam pembelajaran (mulyasa 2005:20</a:t>
            </a:r>
          </a:p>
          <a:p>
            <a:pPr marL="525780" indent="-457200">
              <a:buFont typeface="+mj-lt"/>
              <a:buAutoNum type="arabicPeriod"/>
            </a:pPr>
            <a:r>
              <a:rPr lang="id-ID" dirty="0" smtClean="0"/>
              <a:t>Mengambil jalan pintas dalam pembelajaran</a:t>
            </a:r>
          </a:p>
          <a:p>
            <a:pPr marL="525780" indent="-457200">
              <a:buFont typeface="+mj-lt"/>
              <a:buAutoNum type="arabicPeriod"/>
            </a:pPr>
            <a:r>
              <a:rPr lang="id-ID" dirty="0" smtClean="0"/>
              <a:t>Menunggu peserta didik berperilaku negatif</a:t>
            </a:r>
          </a:p>
          <a:p>
            <a:pPr marL="525780" indent="-457200">
              <a:buFont typeface="+mj-lt"/>
              <a:buAutoNum type="arabicPeriod"/>
            </a:pPr>
            <a:r>
              <a:rPr lang="id-ID" dirty="0" smtClean="0"/>
              <a:t>Menggunakan destruktif disiplin</a:t>
            </a:r>
          </a:p>
          <a:p>
            <a:pPr marL="525780" indent="-457200">
              <a:buFont typeface="+mj-lt"/>
              <a:buAutoNum type="arabicPeriod"/>
            </a:pPr>
            <a:r>
              <a:rPr lang="id-ID" dirty="0" smtClean="0"/>
              <a:t>Mengabaikan kebutuhan-kebutuhan khusus (perbedaan individu peserta didik)</a:t>
            </a:r>
          </a:p>
          <a:p>
            <a:pPr marL="525780" indent="-457200">
              <a:buFont typeface="+mj-lt"/>
              <a:buAutoNum type="arabicPeriod"/>
            </a:pPr>
            <a:r>
              <a:rPr lang="id-ID" dirty="0" smtClean="0"/>
              <a:t>Merasa paling pandai</a:t>
            </a:r>
          </a:p>
          <a:p>
            <a:pPr marL="525780" indent="-457200">
              <a:buFont typeface="+mj-lt"/>
              <a:buAutoNum type="arabicPeriod"/>
            </a:pPr>
            <a:r>
              <a:rPr lang="id-ID" dirty="0" smtClean="0"/>
              <a:t>Tidak adil (diskriminatif)</a:t>
            </a:r>
          </a:p>
          <a:p>
            <a:pPr marL="525780" indent="-457200">
              <a:buFont typeface="+mj-lt"/>
              <a:buAutoNum type="arabicPeriod"/>
            </a:pPr>
            <a:r>
              <a:rPr lang="id-ID" dirty="0" smtClean="0"/>
              <a:t>Memaksa hak peserta didik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14"/>
          </p:nvPr>
        </p:nvSpPr>
        <p:spPr>
          <a:xfrm>
            <a:off x="4860032" y="1595431"/>
            <a:ext cx="3419856" cy="3493008"/>
          </a:xfrm>
        </p:spPr>
        <p:txBody>
          <a:bodyPr>
            <a:normAutofit fontScale="70000" lnSpcReduction="20000"/>
          </a:bodyPr>
          <a:lstStyle/>
          <a:p>
            <a:r>
              <a:rPr lang="id-ID" dirty="0" smtClean="0"/>
              <a:t>Guru di SDN 1 magelung Kabupaten Kendal mengalami kesulitan dalam menyelenggarakan penilaian dan kurang mampu memadukan aspek kognitif, afektif, dan psikomotor. Guru Kesulitan dalam menyusun instrumen penilaian aspek afektif dan psikomotor.</a:t>
            </a:r>
          </a:p>
          <a:p>
            <a:r>
              <a:rPr lang="id-ID" dirty="0" smtClean="0"/>
              <a:t>Pembelajaran berpusat pada guru</a:t>
            </a:r>
            <a:endParaRPr lang="en-SG" dirty="0"/>
          </a:p>
        </p:txBody>
      </p:sp>
    </p:spTree>
    <p:extLst>
      <p:ext uri="{BB962C8B-B14F-4D97-AF65-F5344CB8AC3E}">
        <p14:creationId xmlns:p14="http://schemas.microsoft.com/office/powerpoint/2010/main" val="4269963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2780928"/>
            <a:ext cx="7024744" cy="1143000"/>
          </a:xfrm>
        </p:spPr>
        <p:txBody>
          <a:bodyPr>
            <a:normAutofit fontScale="90000"/>
          </a:bodyPr>
          <a:lstStyle/>
          <a:p>
            <a:r>
              <a:rPr lang="en-SG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en-SG" dirty="0" err="1" smtClean="0">
                <a:latin typeface="Times New Roman" pitchFamily="18" charset="0"/>
                <a:cs typeface="Times New Roman" pitchFamily="18" charset="0"/>
              </a:rPr>
              <a:t>Daftar</a:t>
            </a:r>
            <a:r>
              <a:rPr lang="en-S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SG" dirty="0" err="1" smtClean="0">
                <a:latin typeface="Times New Roman" pitchFamily="18" charset="0"/>
                <a:cs typeface="Times New Roman" pitchFamily="18" charset="0"/>
              </a:rPr>
              <a:t>Pustaka</a:t>
            </a:r>
            <a:r>
              <a:rPr lang="en-S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SG" dirty="0" smtClean="0">
                <a:latin typeface="Times New Roman" pitchFamily="18" charset="0"/>
                <a:cs typeface="Times New Roman" pitchFamily="18" charset="0"/>
              </a:rPr>
            </a:br>
            <a:r>
              <a:rPr lang="id-ID" dirty="0">
                <a:latin typeface="Times New Roman" pitchFamily="18" charset="0"/>
                <a:cs typeface="Times New Roman" pitchFamily="18" charset="0"/>
              </a:rPr>
              <a:t>Djamarah Bahri Saeful.2000. </a:t>
            </a:r>
            <a:r>
              <a:rPr lang="id-ID" i="1" dirty="0">
                <a:latin typeface="Times New Roman" pitchFamily="18" charset="0"/>
                <a:cs typeface="Times New Roman" pitchFamily="18" charset="0"/>
              </a:rPr>
              <a:t>Guru dan Anak Didik Dalam Interaksi Aktif</a:t>
            </a:r>
            <a:r>
              <a:rPr lang="id-ID" dirty="0">
                <a:latin typeface="Times New Roman" pitchFamily="18" charset="0"/>
                <a:cs typeface="Times New Roman" pitchFamily="18" charset="0"/>
              </a:rPr>
              <a:t>.jakarta.Rineka Cipta.</a:t>
            </a:r>
            <a:r>
              <a:rPr lang="en-SG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SG" dirty="0">
                <a:latin typeface="Times New Roman" pitchFamily="18" charset="0"/>
                <a:cs typeface="Times New Roman" pitchFamily="18" charset="0"/>
              </a:rPr>
            </a:br>
            <a:endParaRPr lang="en-SG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2424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180</TotalTime>
  <Words>1346</Words>
  <Application>Microsoft Office PowerPoint</Application>
  <PresentationFormat>On-screen Show (4:3)</PresentationFormat>
  <Paragraphs>194</Paragraphs>
  <Slides>19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Austin</vt:lpstr>
      <vt:lpstr>KETERAMPILAN DASAR MENGAJAR</vt:lpstr>
      <vt:lpstr>pola dasar penguatan adalah pola berkesinambungan dan pola sebagian-sebagian.</vt:lpstr>
      <vt:lpstr>PowerPoint Presentation</vt:lpstr>
      <vt:lpstr>  B. Keterampilan bertanya  1. keterampilan bertanya dasar </vt:lpstr>
      <vt:lpstr>PowerPoint Presentation</vt:lpstr>
      <vt:lpstr>2. Keterampilan bertanya lanjut</vt:lpstr>
      <vt:lpstr>PowerPoint Presentation</vt:lpstr>
      <vt:lpstr>C. keterampilan variasi </vt:lpstr>
      <vt:lpstr>PowerPoint Presentation</vt:lpstr>
      <vt:lpstr>D. Keterampilan menjelaskan</vt:lpstr>
      <vt:lpstr>PowerPoint Presentation</vt:lpstr>
      <vt:lpstr>E. Keterampilan Membuka Dan Menutup Pelajaran. </vt:lpstr>
      <vt:lpstr>F. Keterampilan mengelola kelas  </vt:lpstr>
      <vt:lpstr>PowerPoint Presentation</vt:lpstr>
      <vt:lpstr>G. Ketrampilan Membimbing Diskusi Kelompok Kecil </vt:lpstr>
      <vt:lpstr>PowerPoint Presentation</vt:lpstr>
      <vt:lpstr>H. Keterampilan Mengajar Kelompok Kecil dan Perorangan. </vt:lpstr>
      <vt:lpstr>KASUS</vt:lpstr>
      <vt:lpstr>  Daftar Pustaka Djamarah Bahri Saeful.2000. Guru dan Anak Didik Dalam Interaksi Aktif.jakarta.Rineka Cipta. </vt:lpstr>
    </vt:vector>
  </TitlesOfParts>
  <Company>Toshiba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KETERAMPILAN DASAR MENGAJAR</dc:title>
  <dc:creator>Laptop</dc:creator>
  <cp:lastModifiedBy>asus</cp:lastModifiedBy>
  <cp:revision>13</cp:revision>
  <dcterms:created xsi:type="dcterms:W3CDTF">2018-10-27T02:53:24Z</dcterms:created>
  <dcterms:modified xsi:type="dcterms:W3CDTF">2019-12-05T01:37:45Z</dcterms:modified>
</cp:coreProperties>
</file>