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18" r:id="rId3"/>
    <p:sldId id="319" r:id="rId4"/>
    <p:sldId id="335" r:id="rId5"/>
    <p:sldId id="334" r:id="rId6"/>
    <p:sldId id="322" r:id="rId7"/>
    <p:sldId id="336" r:id="rId8"/>
    <p:sldId id="337" r:id="rId9"/>
    <p:sldId id="338" r:id="rId10"/>
    <p:sldId id="340" r:id="rId11"/>
    <p:sldId id="342" r:id="rId12"/>
    <p:sldId id="343" r:id="rId13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4/9/2020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4FDB2-29D3-4253-9B2A-497609E3AD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132856"/>
            <a:ext cx="7851648" cy="1828800"/>
          </a:xfrm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ANALISA STRUKTUR LANJUTAN</a:t>
            </a: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86B6120-9A46-4797-A775-ABEF624DE11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15616" y="5486400"/>
            <a:ext cx="7854950" cy="632073"/>
          </a:xfrm>
        </p:spPr>
        <p:txBody>
          <a:bodyPr/>
          <a:lstStyle/>
          <a:p>
            <a:pPr marR="0" eaLnBrk="1" hangingPunct="1"/>
            <a:r>
              <a:rPr lang="id-ID" altLang="en-US" dirty="0"/>
              <a:t>AGUNG KRISTIAWAN, S.T., M.T.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966118-C08F-47D4-8092-D29A6261B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00608" y="739527"/>
            <a:ext cx="7854950" cy="632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18288" bIns="45720" numCol="1" anchor="t" anchorCtr="0" compatLnSpc="1">
            <a:prstTxWarp prst="textNoShape">
              <a:avLst/>
            </a:prstTxWarp>
          </a:bodyPr>
          <a:lstStyle>
            <a:lvl1pPr marL="0" marR="4572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eaLnBrk="1" hangingPunct="1"/>
            <a:r>
              <a:rPr lang="en-US" altLang="en-US" dirty="0"/>
              <a:t>PORTAL TIDAK BERGOYANG</a:t>
            </a:r>
            <a:endParaRPr lang="id-ID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id-ID" altLang="en-US"/>
              <a:t>PORTAL TIDAK BERGOYANG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24FC260-F982-4004-8549-16C80888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14488"/>
            <a:ext cx="636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>
            <a:extLst>
              <a:ext uri="{FF2B5EF4-FFF2-40B4-BE49-F238E27FC236}">
                <a16:creationId xmlns:a16="http://schemas.microsoft.com/office/drawing/2014/main" id="{2F50E6E2-7BCD-401C-B918-626B5B43B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341438"/>
            <a:ext cx="7242175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0" y="692150"/>
            <a:ext cx="2160588" cy="490538"/>
          </a:xfrm>
        </p:spPr>
        <p:txBody>
          <a:bodyPr/>
          <a:lstStyle/>
          <a:p>
            <a:r>
              <a:rPr lang="id-ID" altLang="en-US" sz="2800"/>
              <a:t>Penyelesaian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CFE691F8-4A08-47C9-B729-93311D87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1127125"/>
            <a:ext cx="7561262" cy="5113338"/>
          </a:xfrm>
        </p:spPr>
        <p:txBody>
          <a:bodyPr/>
          <a:lstStyle/>
          <a:p>
            <a:r>
              <a:rPr lang="id-ID" altLang="en-US" sz="1800" dirty="0"/>
              <a:t>1. Momen Primer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lihat</a:t>
            </a:r>
            <a:r>
              <a:rPr lang="en-US" altLang="en-US" sz="1800" dirty="0"/>
              <a:t> table </a:t>
            </a:r>
            <a:r>
              <a:rPr lang="en-US" altLang="en-US" sz="1800" dirty="0" err="1"/>
              <a:t>momen</a:t>
            </a:r>
            <a:r>
              <a:rPr lang="en-US" altLang="en-US" sz="1800" dirty="0"/>
              <a:t> primer)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BA</a:t>
            </a:r>
            <a:r>
              <a:rPr lang="id-ID" altLang="en-US" sz="1800" dirty="0"/>
              <a:t> = - 3/16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- 3/16 . 4 . 4 = -3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BC</a:t>
            </a:r>
            <a:r>
              <a:rPr lang="id-ID" altLang="en-US" sz="1800" dirty="0"/>
              <a:t> =  1/8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1/8 . 2 . 2 = 0,5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CB</a:t>
            </a:r>
            <a:r>
              <a:rPr lang="id-ID" altLang="en-US" sz="1800" dirty="0"/>
              <a:t> =  -1/8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-1/8 . 2 . 2 = -0,5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endParaRPr lang="id-ID" altLang="en-US" sz="1800" dirty="0"/>
          </a:p>
          <a:p>
            <a:r>
              <a:rPr lang="id-ID" altLang="en-US" sz="1800" dirty="0"/>
              <a:t>2. Kekakuan Batang (k) simpul B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BA</a:t>
            </a:r>
            <a:r>
              <a:rPr lang="id-ID" altLang="en-US" sz="1800" dirty="0"/>
              <a:t> = 3EI/L =  3 . (2EI) /4 = 1,5 EI   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 = ( 1,5 +2+1) EI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BC</a:t>
            </a:r>
            <a:r>
              <a:rPr lang="id-ID" altLang="en-US" sz="1800" dirty="0"/>
              <a:t> = 4EI/L =  4 . EI /2 = 2EI                              = 4,5 EI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BD</a:t>
            </a:r>
            <a:r>
              <a:rPr lang="id-ID" altLang="en-US" sz="1800" dirty="0"/>
              <a:t> = 4EI/L =  4 . EI /4 = EI</a:t>
            </a:r>
          </a:p>
          <a:p>
            <a:endParaRPr lang="id-ID" altLang="en-US" sz="1800" dirty="0"/>
          </a:p>
          <a:p>
            <a:r>
              <a:rPr lang="id-ID" altLang="en-US" sz="1800" dirty="0"/>
              <a:t>3. Faktor Distribusi (FD)</a:t>
            </a:r>
          </a:p>
          <a:p>
            <a:r>
              <a:rPr lang="id-ID" altLang="en-US" sz="1800" dirty="0"/>
              <a:t>   Simpul B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id-ID" altLang="en-US" sz="1200" dirty="0"/>
              <a:t>BA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BA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=  (1,5EI)/(4,5EI) = 0,33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d-ID" altLang="en-US" sz="1800" dirty="0"/>
              <a:t> = 0,33+0,45+0,22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id-ID" altLang="en-US" sz="1200" dirty="0"/>
              <a:t>BC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BC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=  (2EI)/(4,5EI) = 0,45                      = 1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id-ID" altLang="en-US" sz="1200" dirty="0"/>
              <a:t>BD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BD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B</a:t>
            </a:r>
            <a:r>
              <a:rPr lang="id-ID" altLang="en-US" sz="1800" dirty="0"/>
              <a:t> =  (EI)/(4,5EI) = 0,22</a:t>
            </a:r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D99BFD38-F8EC-4966-8A9A-527DB144D432}"/>
              </a:ext>
            </a:extLst>
          </p:cNvPr>
          <p:cNvSpPr/>
          <p:nvPr/>
        </p:nvSpPr>
        <p:spPr>
          <a:xfrm>
            <a:off x="4932363" y="3290888"/>
            <a:ext cx="360362" cy="7858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605E1983-3940-4573-B8A8-3139E9035956}"/>
              </a:ext>
            </a:extLst>
          </p:cNvPr>
          <p:cNvSpPr/>
          <p:nvPr/>
        </p:nvSpPr>
        <p:spPr>
          <a:xfrm>
            <a:off x="5445125" y="5229225"/>
            <a:ext cx="350838" cy="7334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FACC0CC7-BC9A-4600-B19B-8DECE0444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913" t="45539" r="38188" b="40195"/>
          <a:stretch/>
        </p:blipFill>
        <p:spPr>
          <a:xfrm>
            <a:off x="6011864" y="937419"/>
            <a:ext cx="2376486" cy="733425"/>
          </a:xfrm>
          <a:prstGeom prst="rect">
            <a:avLst/>
          </a:prstGeom>
        </p:spPr>
      </p:pic>
      <p:cxnSp>
        <p:nvCxnSpPr>
          <p:cNvPr id="7" name="Konektor Lurus 6">
            <a:extLst>
              <a:ext uri="{FF2B5EF4-FFF2-40B4-BE49-F238E27FC236}">
                <a16:creationId xmlns:a16="http://schemas.microsoft.com/office/drawing/2014/main" id="{3F9AF452-15CC-411F-89B0-73DA3FFABDD5}"/>
              </a:ext>
            </a:extLst>
          </p:cNvPr>
          <p:cNvCxnSpPr/>
          <p:nvPr/>
        </p:nvCxnSpPr>
        <p:spPr>
          <a:xfrm>
            <a:off x="6228184" y="2132856"/>
            <a:ext cx="15118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Konektor Lurus 8">
            <a:extLst>
              <a:ext uri="{FF2B5EF4-FFF2-40B4-BE49-F238E27FC236}">
                <a16:creationId xmlns:a16="http://schemas.microsoft.com/office/drawing/2014/main" id="{0BD0553E-D4C2-46DA-81E7-3D236CCFFBD3}"/>
              </a:ext>
            </a:extLst>
          </p:cNvPr>
          <p:cNvCxnSpPr/>
          <p:nvPr/>
        </p:nvCxnSpPr>
        <p:spPr>
          <a:xfrm>
            <a:off x="7740056" y="1988840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Konektor Lurus 10">
            <a:extLst>
              <a:ext uri="{FF2B5EF4-FFF2-40B4-BE49-F238E27FC236}">
                <a16:creationId xmlns:a16="http://schemas.microsoft.com/office/drawing/2014/main" id="{FAC6A702-5018-43DE-A55F-6BFFC837A2E2}"/>
              </a:ext>
            </a:extLst>
          </p:cNvPr>
          <p:cNvCxnSpPr>
            <a:cxnSpLocks/>
          </p:cNvCxnSpPr>
          <p:nvPr/>
        </p:nvCxnSpPr>
        <p:spPr>
          <a:xfrm>
            <a:off x="7740056" y="2132856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Konektor Lurus 15">
            <a:extLst>
              <a:ext uri="{FF2B5EF4-FFF2-40B4-BE49-F238E27FC236}">
                <a16:creationId xmlns:a16="http://schemas.microsoft.com/office/drawing/2014/main" id="{EDB4640E-744D-4ADC-801B-555FE15721C2}"/>
              </a:ext>
            </a:extLst>
          </p:cNvPr>
          <p:cNvCxnSpPr>
            <a:cxnSpLocks/>
          </p:cNvCxnSpPr>
          <p:nvPr/>
        </p:nvCxnSpPr>
        <p:spPr>
          <a:xfrm>
            <a:off x="7740352" y="2060848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Konektor Lurus 16">
            <a:extLst>
              <a:ext uri="{FF2B5EF4-FFF2-40B4-BE49-F238E27FC236}">
                <a16:creationId xmlns:a16="http://schemas.microsoft.com/office/drawing/2014/main" id="{93255CE6-FE73-4B49-A402-56E982D237A1}"/>
              </a:ext>
            </a:extLst>
          </p:cNvPr>
          <p:cNvCxnSpPr>
            <a:cxnSpLocks/>
          </p:cNvCxnSpPr>
          <p:nvPr/>
        </p:nvCxnSpPr>
        <p:spPr>
          <a:xfrm>
            <a:off x="7740352" y="2276872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Konektor Lurus 19">
            <a:extLst>
              <a:ext uri="{FF2B5EF4-FFF2-40B4-BE49-F238E27FC236}">
                <a16:creationId xmlns:a16="http://schemas.microsoft.com/office/drawing/2014/main" id="{6C247308-9BF7-4E1D-836F-6EBE7FC7DC9D}"/>
              </a:ext>
            </a:extLst>
          </p:cNvPr>
          <p:cNvCxnSpPr>
            <a:cxnSpLocks/>
          </p:cNvCxnSpPr>
          <p:nvPr/>
        </p:nvCxnSpPr>
        <p:spPr>
          <a:xfrm flipV="1">
            <a:off x="6084168" y="2060848"/>
            <a:ext cx="14401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Konektor Lurus 21">
            <a:extLst>
              <a:ext uri="{FF2B5EF4-FFF2-40B4-BE49-F238E27FC236}">
                <a16:creationId xmlns:a16="http://schemas.microsoft.com/office/drawing/2014/main" id="{9757F557-8A8C-46BE-B88B-7A374D2CD3E5}"/>
              </a:ext>
            </a:extLst>
          </p:cNvPr>
          <p:cNvCxnSpPr/>
          <p:nvPr/>
        </p:nvCxnSpPr>
        <p:spPr>
          <a:xfrm>
            <a:off x="6228184" y="1988840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Konektor Lurus 23">
            <a:extLst>
              <a:ext uri="{FF2B5EF4-FFF2-40B4-BE49-F238E27FC236}">
                <a16:creationId xmlns:a16="http://schemas.microsoft.com/office/drawing/2014/main" id="{9D0F9FF2-3BF5-4C32-97DD-DCFDF049D4C1}"/>
              </a:ext>
            </a:extLst>
          </p:cNvPr>
          <p:cNvCxnSpPr>
            <a:cxnSpLocks/>
          </p:cNvCxnSpPr>
          <p:nvPr/>
        </p:nvCxnSpPr>
        <p:spPr>
          <a:xfrm flipV="1">
            <a:off x="6084168" y="2132856"/>
            <a:ext cx="14401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Konektor Lurus 24">
            <a:extLst>
              <a:ext uri="{FF2B5EF4-FFF2-40B4-BE49-F238E27FC236}">
                <a16:creationId xmlns:a16="http://schemas.microsoft.com/office/drawing/2014/main" id="{4C54D22A-134C-45E1-B8CD-41E01042ED74}"/>
              </a:ext>
            </a:extLst>
          </p:cNvPr>
          <p:cNvCxnSpPr>
            <a:cxnSpLocks/>
          </p:cNvCxnSpPr>
          <p:nvPr/>
        </p:nvCxnSpPr>
        <p:spPr>
          <a:xfrm flipV="1">
            <a:off x="6084168" y="2276872"/>
            <a:ext cx="144016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anah: Melengkung ke Kanan 22">
            <a:extLst>
              <a:ext uri="{FF2B5EF4-FFF2-40B4-BE49-F238E27FC236}">
                <a16:creationId xmlns:a16="http://schemas.microsoft.com/office/drawing/2014/main" id="{2C47306F-3E77-4472-9581-3F798197D0BB}"/>
              </a:ext>
            </a:extLst>
          </p:cNvPr>
          <p:cNvSpPr/>
          <p:nvPr/>
        </p:nvSpPr>
        <p:spPr>
          <a:xfrm>
            <a:off x="8100392" y="980728"/>
            <a:ext cx="359743" cy="717699"/>
          </a:xfrm>
          <a:prstGeom prst="curvedRightArrow">
            <a:avLst>
              <a:gd name="adj1" fmla="val 25000"/>
              <a:gd name="adj2" fmla="val 50000"/>
              <a:gd name="adj3" fmla="val 328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Panah: Melengkung ke Kanan 27">
            <a:extLst>
              <a:ext uri="{FF2B5EF4-FFF2-40B4-BE49-F238E27FC236}">
                <a16:creationId xmlns:a16="http://schemas.microsoft.com/office/drawing/2014/main" id="{4F3F0329-C522-4DE4-89E3-93C9CA34CF51}"/>
              </a:ext>
            </a:extLst>
          </p:cNvPr>
          <p:cNvSpPr/>
          <p:nvPr/>
        </p:nvSpPr>
        <p:spPr>
          <a:xfrm>
            <a:off x="7524625" y="1844824"/>
            <a:ext cx="359743" cy="717699"/>
          </a:xfrm>
          <a:prstGeom prst="curvedRightArrow">
            <a:avLst>
              <a:gd name="adj1" fmla="val 25000"/>
              <a:gd name="adj2" fmla="val 50000"/>
              <a:gd name="adj3" fmla="val 328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cxnSp>
        <p:nvCxnSpPr>
          <p:cNvPr id="29" name="Konektor Lurus 28">
            <a:extLst>
              <a:ext uri="{FF2B5EF4-FFF2-40B4-BE49-F238E27FC236}">
                <a16:creationId xmlns:a16="http://schemas.microsoft.com/office/drawing/2014/main" id="{2D8AA0B1-B582-4B99-A613-435B5A2CAD6C}"/>
              </a:ext>
            </a:extLst>
          </p:cNvPr>
          <p:cNvCxnSpPr>
            <a:cxnSpLocks/>
          </p:cNvCxnSpPr>
          <p:nvPr/>
        </p:nvCxnSpPr>
        <p:spPr>
          <a:xfrm>
            <a:off x="8388424" y="1196752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Konektor Lurus 29">
            <a:extLst>
              <a:ext uri="{FF2B5EF4-FFF2-40B4-BE49-F238E27FC236}">
                <a16:creationId xmlns:a16="http://schemas.microsoft.com/office/drawing/2014/main" id="{58417C97-5173-4FDC-A71B-4499B67D1EC7}"/>
              </a:ext>
            </a:extLst>
          </p:cNvPr>
          <p:cNvCxnSpPr>
            <a:cxnSpLocks/>
          </p:cNvCxnSpPr>
          <p:nvPr/>
        </p:nvCxnSpPr>
        <p:spPr>
          <a:xfrm>
            <a:off x="8388128" y="1268760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Konektor Lurus 30">
            <a:extLst>
              <a:ext uri="{FF2B5EF4-FFF2-40B4-BE49-F238E27FC236}">
                <a16:creationId xmlns:a16="http://schemas.microsoft.com/office/drawing/2014/main" id="{8230B7FD-9562-494F-AFCA-8DF6891A98EE}"/>
              </a:ext>
            </a:extLst>
          </p:cNvPr>
          <p:cNvCxnSpPr>
            <a:cxnSpLocks/>
          </p:cNvCxnSpPr>
          <p:nvPr/>
        </p:nvCxnSpPr>
        <p:spPr>
          <a:xfrm>
            <a:off x="8388128" y="1412776"/>
            <a:ext cx="144312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Konektor Lurus 31">
            <a:extLst>
              <a:ext uri="{FF2B5EF4-FFF2-40B4-BE49-F238E27FC236}">
                <a16:creationId xmlns:a16="http://schemas.microsoft.com/office/drawing/2014/main" id="{7943D273-EEF8-48E6-BC69-39E963698731}"/>
              </a:ext>
            </a:extLst>
          </p:cNvPr>
          <p:cNvCxnSpPr/>
          <p:nvPr/>
        </p:nvCxnSpPr>
        <p:spPr>
          <a:xfrm>
            <a:off x="8388424" y="1124744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Kotak Teks 26">
            <a:extLst>
              <a:ext uri="{FF2B5EF4-FFF2-40B4-BE49-F238E27FC236}">
                <a16:creationId xmlns:a16="http://schemas.microsoft.com/office/drawing/2014/main" id="{843A8D22-EDFD-4138-934A-BEFC0F3F4CB7}"/>
              </a:ext>
            </a:extLst>
          </p:cNvPr>
          <p:cNvSpPr txBox="1"/>
          <p:nvPr/>
        </p:nvSpPr>
        <p:spPr>
          <a:xfrm>
            <a:off x="5795814" y="2123564"/>
            <a:ext cx="360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  <a:endParaRPr lang="en-ID" sz="1200" dirty="0"/>
          </a:p>
        </p:txBody>
      </p:sp>
      <p:sp>
        <p:nvSpPr>
          <p:cNvPr id="35" name="Kotak Teks 34">
            <a:extLst>
              <a:ext uri="{FF2B5EF4-FFF2-40B4-BE49-F238E27FC236}">
                <a16:creationId xmlns:a16="http://schemas.microsoft.com/office/drawing/2014/main" id="{B3E0581B-0959-4D92-94EF-9305CBABC921}"/>
              </a:ext>
            </a:extLst>
          </p:cNvPr>
          <p:cNvSpPr txBox="1"/>
          <p:nvPr/>
        </p:nvSpPr>
        <p:spPr>
          <a:xfrm>
            <a:off x="7812360" y="2060848"/>
            <a:ext cx="360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</a:t>
            </a:r>
            <a:endParaRPr lang="en-ID" sz="1200" dirty="0"/>
          </a:p>
        </p:txBody>
      </p:sp>
      <p:cxnSp>
        <p:nvCxnSpPr>
          <p:cNvPr id="34" name="Konektor Panah Lurus 33">
            <a:extLst>
              <a:ext uri="{FF2B5EF4-FFF2-40B4-BE49-F238E27FC236}">
                <a16:creationId xmlns:a16="http://schemas.microsoft.com/office/drawing/2014/main" id="{6F20919F-B15A-433D-B17E-295DABD7F712}"/>
              </a:ext>
            </a:extLst>
          </p:cNvPr>
          <p:cNvCxnSpPr/>
          <p:nvPr/>
        </p:nvCxnSpPr>
        <p:spPr>
          <a:xfrm>
            <a:off x="7020272" y="1770435"/>
            <a:ext cx="0" cy="362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Kotak Teks 35">
            <a:extLst>
              <a:ext uri="{FF2B5EF4-FFF2-40B4-BE49-F238E27FC236}">
                <a16:creationId xmlns:a16="http://schemas.microsoft.com/office/drawing/2014/main" id="{0463D630-17C3-4588-B4E3-2001A89030A0}"/>
              </a:ext>
            </a:extLst>
          </p:cNvPr>
          <p:cNvSpPr txBox="1"/>
          <p:nvPr/>
        </p:nvSpPr>
        <p:spPr>
          <a:xfrm>
            <a:off x="6734554" y="1699025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</a:t>
            </a:r>
            <a:endParaRPr lang="en-ID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EA223477-1176-4233-B54A-E083679D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063" y="1125538"/>
            <a:ext cx="7685087" cy="4967287"/>
          </a:xfrm>
        </p:spPr>
        <p:txBody>
          <a:bodyPr/>
          <a:lstStyle/>
          <a:p>
            <a:r>
              <a:rPr lang="id-ID" altLang="en-US" sz="2400" dirty="0"/>
              <a:t>3. Faktor Distribusi (FD)</a:t>
            </a:r>
          </a:p>
          <a:p>
            <a:r>
              <a:rPr lang="id-ID" altLang="en-US" sz="2400" dirty="0"/>
              <a:t>   Simpul A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id-ID" altLang="en-US" sz="1400" dirty="0"/>
              <a:t>AB</a:t>
            </a:r>
            <a:r>
              <a:rPr lang="id-ID" altLang="en-US" sz="2400" dirty="0"/>
              <a:t> = </a:t>
            </a:r>
            <a:r>
              <a:rPr lang="id-ID" altLang="en-US" sz="2400" dirty="0" err="1"/>
              <a:t>k</a:t>
            </a:r>
            <a:r>
              <a:rPr lang="id-ID" altLang="en-US" sz="1400" dirty="0" err="1"/>
              <a:t>AB</a:t>
            </a:r>
            <a:r>
              <a:rPr lang="id-ID" altLang="en-US" sz="2400" dirty="0"/>
              <a:t>/</a:t>
            </a:r>
            <a:r>
              <a:rPr lang="id-ID" altLang="en-US" sz="2400" dirty="0" err="1"/>
              <a:t>k</a:t>
            </a:r>
            <a:r>
              <a:rPr lang="id-ID" altLang="en-US" sz="1400" dirty="0" err="1"/>
              <a:t>AB</a:t>
            </a:r>
            <a:r>
              <a:rPr lang="id-ID" altLang="en-US" sz="2400" dirty="0"/>
              <a:t> =  (1,5EI)/(1,5EI) = 1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</a:t>
            </a:r>
            <a:r>
              <a:rPr lang="id-ID" altLang="en-US" sz="2400" dirty="0">
                <a:solidFill>
                  <a:srgbClr val="C00000"/>
                </a:solidFill>
              </a:rPr>
              <a:t>( u/ ujung tumpuan SENDI/ROL 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= 1 )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</a:t>
            </a:r>
            <a:r>
              <a:rPr lang="id-ID" altLang="en-US" sz="2400" dirty="0"/>
              <a:t>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Simpul C</a:t>
            </a:r>
            <a:endParaRPr lang="id-ID" altLang="en-US" sz="2400" dirty="0">
              <a:solidFill>
                <a:srgbClr val="C00000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id-ID" altLang="en-US" sz="1400" dirty="0"/>
              <a:t>CB</a:t>
            </a:r>
            <a:r>
              <a:rPr lang="id-ID" altLang="en-US" sz="2400" dirty="0"/>
              <a:t> = </a:t>
            </a:r>
            <a:r>
              <a:rPr lang="id-ID" altLang="en-US" sz="2400" dirty="0" err="1"/>
              <a:t>k</a:t>
            </a:r>
            <a:r>
              <a:rPr lang="id-ID" altLang="en-US" sz="1200" dirty="0" err="1"/>
              <a:t>CB</a:t>
            </a:r>
            <a:r>
              <a:rPr lang="id-ID" altLang="en-US" sz="2400" dirty="0"/>
              <a:t>/(</a:t>
            </a:r>
            <a:r>
              <a:rPr lang="id-ID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∞ + </a:t>
            </a:r>
            <a:r>
              <a:rPr lang="id-ID" altLang="en-US" sz="2400" dirty="0" err="1"/>
              <a:t>k</a:t>
            </a:r>
            <a:r>
              <a:rPr lang="id-ID" altLang="en-US" sz="1400" dirty="0" err="1"/>
              <a:t>CB</a:t>
            </a:r>
            <a:r>
              <a:rPr lang="id-ID" altLang="en-US" sz="2400" dirty="0"/>
              <a:t> ) =  (2EI)/(</a:t>
            </a:r>
            <a:r>
              <a:rPr lang="id-ID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∞</a:t>
            </a:r>
            <a:r>
              <a:rPr lang="id-ID" altLang="en-US" sz="2400" dirty="0"/>
              <a:t>+ 2EI) = 0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( u/ ujung tumpuan  JEPIT,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 = 0 )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</a:t>
            </a:r>
            <a:r>
              <a:rPr lang="id-ID" altLang="en-US" sz="2400" dirty="0"/>
              <a:t>Simpul D (ujung Jepit)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id-ID" altLang="en-US" sz="1200" dirty="0"/>
              <a:t>DB</a:t>
            </a:r>
            <a:r>
              <a:rPr lang="id-ID" altLang="en-US" sz="2400" dirty="0"/>
              <a:t> = 0</a:t>
            </a:r>
          </a:p>
          <a:p>
            <a:endParaRPr lang="id-ID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ambar 6">
            <a:extLst>
              <a:ext uri="{FF2B5EF4-FFF2-40B4-BE49-F238E27FC236}">
                <a16:creationId xmlns:a16="http://schemas.microsoft.com/office/drawing/2014/main" id="{6732DD58-89A8-43BC-81A8-A913F3A9BD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27" t="28991" r="39762" b="10780"/>
          <a:stretch/>
        </p:blipFill>
        <p:spPr>
          <a:xfrm>
            <a:off x="0" y="116632"/>
            <a:ext cx="9036496" cy="63367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4AE042F4-FECB-4C92-8E6B-22544BABB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71" t="34760" r="22880" b="7480"/>
          <a:stretch/>
        </p:blipFill>
        <p:spPr>
          <a:xfrm>
            <a:off x="1234480" y="260647"/>
            <a:ext cx="6048672" cy="3168353"/>
          </a:xfrm>
          <a:prstGeom prst="rect">
            <a:avLst/>
          </a:prstGeom>
        </p:spPr>
      </p:pic>
      <p:sp>
        <p:nvSpPr>
          <p:cNvPr id="4" name="Panah: Melengkung ke Kanan 3">
            <a:extLst>
              <a:ext uri="{FF2B5EF4-FFF2-40B4-BE49-F238E27FC236}">
                <a16:creationId xmlns:a16="http://schemas.microsoft.com/office/drawing/2014/main" id="{A6EC1D13-34C7-4EFD-BB70-1645C4E2AB02}"/>
              </a:ext>
            </a:extLst>
          </p:cNvPr>
          <p:cNvSpPr/>
          <p:nvPr/>
        </p:nvSpPr>
        <p:spPr>
          <a:xfrm>
            <a:off x="5076056" y="836712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Panah: Melengkung ke Kiri 4">
            <a:extLst>
              <a:ext uri="{FF2B5EF4-FFF2-40B4-BE49-F238E27FC236}">
                <a16:creationId xmlns:a16="http://schemas.microsoft.com/office/drawing/2014/main" id="{0E9763AF-A12D-474A-8CC8-6A07BD54DFAB}"/>
              </a:ext>
            </a:extLst>
          </p:cNvPr>
          <p:cNvSpPr/>
          <p:nvPr/>
        </p:nvSpPr>
        <p:spPr>
          <a:xfrm>
            <a:off x="4644008" y="836712"/>
            <a:ext cx="144016" cy="4320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Panah: Melengkung ke Kanan 7">
            <a:extLst>
              <a:ext uri="{FF2B5EF4-FFF2-40B4-BE49-F238E27FC236}">
                <a16:creationId xmlns:a16="http://schemas.microsoft.com/office/drawing/2014/main" id="{62F08C95-D751-4CB6-A523-2DC6EFB53344}"/>
              </a:ext>
            </a:extLst>
          </p:cNvPr>
          <p:cNvSpPr/>
          <p:nvPr/>
        </p:nvSpPr>
        <p:spPr>
          <a:xfrm rot="5400000">
            <a:off x="4788024" y="1124744"/>
            <a:ext cx="21602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Panah: Melengkung ke Kanan 8">
            <a:extLst>
              <a:ext uri="{FF2B5EF4-FFF2-40B4-BE49-F238E27FC236}">
                <a16:creationId xmlns:a16="http://schemas.microsoft.com/office/drawing/2014/main" id="{62D75B2D-3ACF-406D-BC6F-3D61CDB83571}"/>
              </a:ext>
            </a:extLst>
          </p:cNvPr>
          <p:cNvSpPr/>
          <p:nvPr/>
        </p:nvSpPr>
        <p:spPr>
          <a:xfrm rot="10800000">
            <a:off x="6228184" y="764705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Panah: Melengkung ke Kanan 9">
            <a:extLst>
              <a:ext uri="{FF2B5EF4-FFF2-40B4-BE49-F238E27FC236}">
                <a16:creationId xmlns:a16="http://schemas.microsoft.com/office/drawing/2014/main" id="{A9CB8364-7299-4997-B8B8-5C305E7A1DC3}"/>
              </a:ext>
            </a:extLst>
          </p:cNvPr>
          <p:cNvSpPr/>
          <p:nvPr/>
        </p:nvSpPr>
        <p:spPr>
          <a:xfrm rot="16200000">
            <a:off x="4788024" y="2204865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0C4DC3BD-EF89-4890-8262-49E4BEE0A2E2}"/>
              </a:ext>
            </a:extLst>
          </p:cNvPr>
          <p:cNvSpPr txBox="1"/>
          <p:nvPr/>
        </p:nvSpPr>
        <p:spPr>
          <a:xfrm>
            <a:off x="4258816" y="548680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2,325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66682032-EE6B-4011-BF71-6BC14B05AF0C}"/>
              </a:ext>
            </a:extLst>
          </p:cNvPr>
          <p:cNvSpPr txBox="1"/>
          <p:nvPr/>
        </p:nvSpPr>
        <p:spPr>
          <a:xfrm>
            <a:off x="4860032" y="600943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-1,725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98CC678F-7AE8-4C86-9D47-71E4BB035F10}"/>
              </a:ext>
            </a:extLst>
          </p:cNvPr>
          <p:cNvSpPr txBox="1"/>
          <p:nvPr/>
        </p:nvSpPr>
        <p:spPr>
          <a:xfrm>
            <a:off x="4355976" y="1484784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-0,6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1B0C0144-AB61-4F5D-A008-F9F97302040F}"/>
              </a:ext>
            </a:extLst>
          </p:cNvPr>
          <p:cNvSpPr txBox="1"/>
          <p:nvPr/>
        </p:nvSpPr>
        <p:spPr>
          <a:xfrm>
            <a:off x="6012160" y="528935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-0,11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5B1FC250-C9D3-4277-8F78-9B012721A336}"/>
              </a:ext>
            </a:extLst>
          </p:cNvPr>
          <p:cNvSpPr txBox="1"/>
          <p:nvPr/>
        </p:nvSpPr>
        <p:spPr>
          <a:xfrm>
            <a:off x="5076056" y="2132856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-0,298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479F42AA-2B58-4752-95CC-C39EDE056F1D}"/>
              </a:ext>
            </a:extLst>
          </p:cNvPr>
          <p:cNvSpPr txBox="1"/>
          <p:nvPr/>
        </p:nvSpPr>
        <p:spPr>
          <a:xfrm flipH="1">
            <a:off x="539552" y="342900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9820C734-D3BE-4575-9A53-D36B0EFC06BA}"/>
              </a:ext>
            </a:extLst>
          </p:cNvPr>
          <p:cNvSpPr txBox="1"/>
          <p:nvPr/>
        </p:nvSpPr>
        <p:spPr>
          <a:xfrm flipH="1">
            <a:off x="5904147" y="334305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</a:t>
            </a:r>
            <a:r>
              <a:rPr lang="en-US" dirty="0" err="1"/>
              <a:t>Batang</a:t>
            </a:r>
            <a:r>
              <a:rPr lang="en-US" dirty="0"/>
              <a:t> BC</a:t>
            </a:r>
            <a:endParaRPr lang="en-ID" dirty="0"/>
          </a:p>
        </p:txBody>
      </p: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id="{446548FE-E3C4-468F-AAC2-6B77EF4DFCAB}"/>
              </a:ext>
            </a:extLst>
          </p:cNvPr>
          <p:cNvCxnSpPr/>
          <p:nvPr/>
        </p:nvCxnSpPr>
        <p:spPr>
          <a:xfrm flipV="1">
            <a:off x="1043608" y="42930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id="{AD874028-3633-4745-B361-F298F843A884}"/>
              </a:ext>
            </a:extLst>
          </p:cNvPr>
          <p:cNvCxnSpPr/>
          <p:nvPr/>
        </p:nvCxnSpPr>
        <p:spPr>
          <a:xfrm flipV="1">
            <a:off x="3203848" y="429309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Kotak Teks 24">
            <a:extLst>
              <a:ext uri="{FF2B5EF4-FFF2-40B4-BE49-F238E27FC236}">
                <a16:creationId xmlns:a16="http://schemas.microsoft.com/office/drawing/2014/main" id="{6593364E-AC02-4FFB-8FE2-73468E2CD811}"/>
              </a:ext>
            </a:extLst>
          </p:cNvPr>
          <p:cNvSpPr txBox="1"/>
          <p:nvPr/>
        </p:nvSpPr>
        <p:spPr>
          <a:xfrm>
            <a:off x="1378496" y="4355812"/>
            <a:ext cx="1490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0,5 x P1 = 2 </a:t>
            </a:r>
            <a:endParaRPr lang="en-ID" sz="1400" dirty="0"/>
          </a:p>
        </p:txBody>
      </p:sp>
      <p:cxnSp>
        <p:nvCxnSpPr>
          <p:cNvPr id="26" name="Konektor Panah Lurus 25">
            <a:extLst>
              <a:ext uri="{FF2B5EF4-FFF2-40B4-BE49-F238E27FC236}">
                <a16:creationId xmlns:a16="http://schemas.microsoft.com/office/drawing/2014/main" id="{5DDD2E00-A354-4B99-B13E-39C13C2EEE7C}"/>
              </a:ext>
            </a:extLst>
          </p:cNvPr>
          <p:cNvCxnSpPr/>
          <p:nvPr/>
        </p:nvCxnSpPr>
        <p:spPr>
          <a:xfrm flipV="1">
            <a:off x="3203848" y="486916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Konektor Panah Lurus 26">
            <a:extLst>
              <a:ext uri="{FF2B5EF4-FFF2-40B4-BE49-F238E27FC236}">
                <a16:creationId xmlns:a16="http://schemas.microsoft.com/office/drawing/2014/main" id="{2E295883-82C2-4C70-B2B0-FB037D3EF7EC}"/>
              </a:ext>
            </a:extLst>
          </p:cNvPr>
          <p:cNvCxnSpPr>
            <a:cxnSpLocks/>
          </p:cNvCxnSpPr>
          <p:nvPr/>
        </p:nvCxnSpPr>
        <p:spPr>
          <a:xfrm>
            <a:off x="1043608" y="4885928"/>
            <a:ext cx="0" cy="48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Kotak Teks 28">
            <a:extLst>
              <a:ext uri="{FF2B5EF4-FFF2-40B4-BE49-F238E27FC236}">
                <a16:creationId xmlns:a16="http://schemas.microsoft.com/office/drawing/2014/main" id="{FC4A7129-6083-484E-8FCA-F81914B29C32}"/>
              </a:ext>
            </a:extLst>
          </p:cNvPr>
          <p:cNvSpPr txBox="1"/>
          <p:nvPr/>
        </p:nvSpPr>
        <p:spPr>
          <a:xfrm>
            <a:off x="1043610" y="4885928"/>
            <a:ext cx="230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200" dirty="0"/>
              <a:t>BA</a:t>
            </a:r>
            <a:r>
              <a:rPr lang="en-US" sz="1400" dirty="0"/>
              <a:t>/L = 2,325/4 = 0,581 </a:t>
            </a:r>
            <a:endParaRPr lang="en-ID" sz="1400" dirty="0"/>
          </a:p>
        </p:txBody>
      </p:sp>
      <p:cxnSp>
        <p:nvCxnSpPr>
          <p:cNvPr id="31" name="Konektor Lurus 30">
            <a:extLst>
              <a:ext uri="{FF2B5EF4-FFF2-40B4-BE49-F238E27FC236}">
                <a16:creationId xmlns:a16="http://schemas.microsoft.com/office/drawing/2014/main" id="{E4B42175-47A3-4140-9938-55D3B19F6DE3}"/>
              </a:ext>
            </a:extLst>
          </p:cNvPr>
          <p:cNvCxnSpPr/>
          <p:nvPr/>
        </p:nvCxnSpPr>
        <p:spPr>
          <a:xfrm>
            <a:off x="755576" y="5445224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Konektor Lurus 31">
            <a:extLst>
              <a:ext uri="{FF2B5EF4-FFF2-40B4-BE49-F238E27FC236}">
                <a16:creationId xmlns:a16="http://schemas.microsoft.com/office/drawing/2014/main" id="{1BC76EFE-39A8-4FEE-8C1C-93192A5A542C}"/>
              </a:ext>
            </a:extLst>
          </p:cNvPr>
          <p:cNvCxnSpPr/>
          <p:nvPr/>
        </p:nvCxnSpPr>
        <p:spPr>
          <a:xfrm>
            <a:off x="2843808" y="5445224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Konektor Panah Lurus 32">
            <a:extLst>
              <a:ext uri="{FF2B5EF4-FFF2-40B4-BE49-F238E27FC236}">
                <a16:creationId xmlns:a16="http://schemas.microsoft.com/office/drawing/2014/main" id="{CB8134F3-2287-4076-905A-01A84781B971}"/>
              </a:ext>
            </a:extLst>
          </p:cNvPr>
          <p:cNvCxnSpPr/>
          <p:nvPr/>
        </p:nvCxnSpPr>
        <p:spPr>
          <a:xfrm flipV="1">
            <a:off x="1043608" y="5589240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Panah Lurus 33">
            <a:extLst>
              <a:ext uri="{FF2B5EF4-FFF2-40B4-BE49-F238E27FC236}">
                <a16:creationId xmlns:a16="http://schemas.microsoft.com/office/drawing/2014/main" id="{7091A3C2-FEFB-47B7-9FC9-ACD0B40729C2}"/>
              </a:ext>
            </a:extLst>
          </p:cNvPr>
          <p:cNvCxnSpPr/>
          <p:nvPr/>
        </p:nvCxnSpPr>
        <p:spPr>
          <a:xfrm flipV="1">
            <a:off x="3203848" y="5517232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Kotak Teks 34">
            <a:extLst>
              <a:ext uri="{FF2B5EF4-FFF2-40B4-BE49-F238E27FC236}">
                <a16:creationId xmlns:a16="http://schemas.microsoft.com/office/drawing/2014/main" id="{29A77A6D-F81B-474F-85DA-0609B03C2B8F}"/>
              </a:ext>
            </a:extLst>
          </p:cNvPr>
          <p:cNvSpPr txBox="1"/>
          <p:nvPr/>
        </p:nvSpPr>
        <p:spPr>
          <a:xfrm>
            <a:off x="395536" y="6001544"/>
            <a:ext cx="1281855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 = 1, 419 t</a:t>
            </a:r>
            <a:endParaRPr lang="en-ID" sz="1400" dirty="0"/>
          </a:p>
        </p:txBody>
      </p:sp>
      <p:sp>
        <p:nvSpPr>
          <p:cNvPr id="36" name="Kotak Teks 35">
            <a:extLst>
              <a:ext uri="{FF2B5EF4-FFF2-40B4-BE49-F238E27FC236}">
                <a16:creationId xmlns:a16="http://schemas.microsoft.com/office/drawing/2014/main" id="{F60F1A5C-6E74-4B16-8554-26B12D7F0418}"/>
              </a:ext>
            </a:extLst>
          </p:cNvPr>
          <p:cNvSpPr txBox="1"/>
          <p:nvPr/>
        </p:nvSpPr>
        <p:spPr>
          <a:xfrm>
            <a:off x="4599849" y="6192912"/>
            <a:ext cx="1620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ka = 1,9175 t </a:t>
            </a:r>
            <a:endParaRPr lang="en-ID" sz="1400" dirty="0"/>
          </a:p>
        </p:txBody>
      </p:sp>
      <p:sp>
        <p:nvSpPr>
          <p:cNvPr id="37" name="Kotak Teks 36">
            <a:extLst>
              <a:ext uri="{FF2B5EF4-FFF2-40B4-BE49-F238E27FC236}">
                <a16:creationId xmlns:a16="http://schemas.microsoft.com/office/drawing/2014/main" id="{35B7AF85-F476-4317-9919-6523EEEA9757}"/>
              </a:ext>
            </a:extLst>
          </p:cNvPr>
          <p:cNvSpPr txBox="1"/>
          <p:nvPr/>
        </p:nvSpPr>
        <p:spPr>
          <a:xfrm flipH="1">
            <a:off x="706238" y="385175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</a:t>
            </a:r>
            <a:r>
              <a:rPr lang="en-US" dirty="0" err="1"/>
              <a:t>Batang</a:t>
            </a:r>
            <a:r>
              <a:rPr lang="en-US" dirty="0"/>
              <a:t> AB</a:t>
            </a:r>
            <a:endParaRPr lang="en-ID" dirty="0"/>
          </a:p>
        </p:txBody>
      </p:sp>
      <p:cxnSp>
        <p:nvCxnSpPr>
          <p:cNvPr id="38" name="Konektor Panah Lurus 37">
            <a:extLst>
              <a:ext uri="{FF2B5EF4-FFF2-40B4-BE49-F238E27FC236}">
                <a16:creationId xmlns:a16="http://schemas.microsoft.com/office/drawing/2014/main" id="{88F0D773-CB30-4553-A378-E2A8A77F677E}"/>
              </a:ext>
            </a:extLst>
          </p:cNvPr>
          <p:cNvCxnSpPr/>
          <p:nvPr/>
        </p:nvCxnSpPr>
        <p:spPr>
          <a:xfrm flipV="1">
            <a:off x="5652120" y="4941168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Konektor Panah Lurus 38">
            <a:extLst>
              <a:ext uri="{FF2B5EF4-FFF2-40B4-BE49-F238E27FC236}">
                <a16:creationId xmlns:a16="http://schemas.microsoft.com/office/drawing/2014/main" id="{5DD95B10-D767-4565-B811-E704D41833B3}"/>
              </a:ext>
            </a:extLst>
          </p:cNvPr>
          <p:cNvCxnSpPr/>
          <p:nvPr/>
        </p:nvCxnSpPr>
        <p:spPr>
          <a:xfrm flipV="1">
            <a:off x="5652120" y="4365104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Konektor Panah Lurus 39">
            <a:extLst>
              <a:ext uri="{FF2B5EF4-FFF2-40B4-BE49-F238E27FC236}">
                <a16:creationId xmlns:a16="http://schemas.microsoft.com/office/drawing/2014/main" id="{0C536473-82D9-4BA1-ADC2-22ED56684B09}"/>
              </a:ext>
            </a:extLst>
          </p:cNvPr>
          <p:cNvCxnSpPr>
            <a:cxnSpLocks/>
          </p:cNvCxnSpPr>
          <p:nvPr/>
        </p:nvCxnSpPr>
        <p:spPr>
          <a:xfrm>
            <a:off x="7668344" y="4365104"/>
            <a:ext cx="0" cy="48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Konektor Panah Lurus 40">
            <a:extLst>
              <a:ext uri="{FF2B5EF4-FFF2-40B4-BE49-F238E27FC236}">
                <a16:creationId xmlns:a16="http://schemas.microsoft.com/office/drawing/2014/main" id="{679DBE79-A9CC-480D-B451-B927568F60E8}"/>
              </a:ext>
            </a:extLst>
          </p:cNvPr>
          <p:cNvCxnSpPr>
            <a:cxnSpLocks/>
          </p:cNvCxnSpPr>
          <p:nvPr/>
        </p:nvCxnSpPr>
        <p:spPr>
          <a:xfrm>
            <a:off x="7668344" y="5038328"/>
            <a:ext cx="0" cy="487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Kotak Teks 41">
            <a:extLst>
              <a:ext uri="{FF2B5EF4-FFF2-40B4-BE49-F238E27FC236}">
                <a16:creationId xmlns:a16="http://schemas.microsoft.com/office/drawing/2014/main" id="{7EB8357B-70F9-4DA1-87EC-7BED840A5879}"/>
              </a:ext>
            </a:extLst>
          </p:cNvPr>
          <p:cNvSpPr txBox="1"/>
          <p:nvPr/>
        </p:nvSpPr>
        <p:spPr>
          <a:xfrm>
            <a:off x="5652122" y="5065439"/>
            <a:ext cx="230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200" dirty="0"/>
              <a:t>CB</a:t>
            </a:r>
            <a:r>
              <a:rPr lang="en-US" sz="1400" dirty="0"/>
              <a:t>/L = 0,11/2 = 0,055 </a:t>
            </a:r>
            <a:endParaRPr lang="en-ID" sz="1400" dirty="0"/>
          </a:p>
        </p:txBody>
      </p:sp>
      <p:sp>
        <p:nvSpPr>
          <p:cNvPr id="43" name="Kotak Teks 42">
            <a:extLst>
              <a:ext uri="{FF2B5EF4-FFF2-40B4-BE49-F238E27FC236}">
                <a16:creationId xmlns:a16="http://schemas.microsoft.com/office/drawing/2014/main" id="{8FD9B3EA-6B22-4BAD-8A5B-79EAB5FBA55E}"/>
              </a:ext>
            </a:extLst>
          </p:cNvPr>
          <p:cNvSpPr txBox="1"/>
          <p:nvPr/>
        </p:nvSpPr>
        <p:spPr>
          <a:xfrm>
            <a:off x="5580112" y="4509120"/>
            <a:ext cx="230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200" dirty="0"/>
              <a:t>BC</a:t>
            </a:r>
            <a:r>
              <a:rPr lang="en-US" sz="1400" dirty="0"/>
              <a:t>/L = 1,725/2 = 0,8625 </a:t>
            </a:r>
            <a:endParaRPr lang="en-ID" sz="1400" dirty="0"/>
          </a:p>
        </p:txBody>
      </p:sp>
      <p:cxnSp>
        <p:nvCxnSpPr>
          <p:cNvPr id="44" name="Konektor Lurus 43">
            <a:extLst>
              <a:ext uri="{FF2B5EF4-FFF2-40B4-BE49-F238E27FC236}">
                <a16:creationId xmlns:a16="http://schemas.microsoft.com/office/drawing/2014/main" id="{6CE6BA99-DB17-4145-95CA-0A159B6002F7}"/>
              </a:ext>
            </a:extLst>
          </p:cNvPr>
          <p:cNvCxnSpPr/>
          <p:nvPr/>
        </p:nvCxnSpPr>
        <p:spPr>
          <a:xfrm>
            <a:off x="5387284" y="5552434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Konektor Lurus 44">
            <a:extLst>
              <a:ext uri="{FF2B5EF4-FFF2-40B4-BE49-F238E27FC236}">
                <a16:creationId xmlns:a16="http://schemas.microsoft.com/office/drawing/2014/main" id="{EF028B4C-C15C-4333-8E33-5EAB431EC03F}"/>
              </a:ext>
            </a:extLst>
          </p:cNvPr>
          <p:cNvCxnSpPr/>
          <p:nvPr/>
        </p:nvCxnSpPr>
        <p:spPr>
          <a:xfrm>
            <a:off x="7405464" y="5589240"/>
            <a:ext cx="622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Konektor Panah Lurus 45">
            <a:extLst>
              <a:ext uri="{FF2B5EF4-FFF2-40B4-BE49-F238E27FC236}">
                <a16:creationId xmlns:a16="http://schemas.microsoft.com/office/drawing/2014/main" id="{0C2787FC-3457-4CB9-9053-D8F944B11474}"/>
              </a:ext>
            </a:extLst>
          </p:cNvPr>
          <p:cNvCxnSpPr/>
          <p:nvPr/>
        </p:nvCxnSpPr>
        <p:spPr>
          <a:xfrm flipV="1">
            <a:off x="5698744" y="5707186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Konektor Panah Lurus 46">
            <a:extLst>
              <a:ext uri="{FF2B5EF4-FFF2-40B4-BE49-F238E27FC236}">
                <a16:creationId xmlns:a16="http://schemas.microsoft.com/office/drawing/2014/main" id="{30B3167D-DBC0-4C66-95F5-FE6BB6259A68}"/>
              </a:ext>
            </a:extLst>
          </p:cNvPr>
          <p:cNvCxnSpPr>
            <a:cxnSpLocks/>
          </p:cNvCxnSpPr>
          <p:nvPr/>
        </p:nvCxnSpPr>
        <p:spPr>
          <a:xfrm flipV="1">
            <a:off x="7652574" y="5708733"/>
            <a:ext cx="15770" cy="5285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Konektor Panah Lurus 47">
            <a:extLst>
              <a:ext uri="{FF2B5EF4-FFF2-40B4-BE49-F238E27FC236}">
                <a16:creationId xmlns:a16="http://schemas.microsoft.com/office/drawing/2014/main" id="{86CA0F57-0C9D-422C-B804-079040E8F5BF}"/>
              </a:ext>
            </a:extLst>
          </p:cNvPr>
          <p:cNvCxnSpPr/>
          <p:nvPr/>
        </p:nvCxnSpPr>
        <p:spPr>
          <a:xfrm flipV="1">
            <a:off x="7674779" y="385175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Konektor Panah Lurus 48">
            <a:extLst>
              <a:ext uri="{FF2B5EF4-FFF2-40B4-BE49-F238E27FC236}">
                <a16:creationId xmlns:a16="http://schemas.microsoft.com/office/drawing/2014/main" id="{4A5B08DF-3E3C-4B27-A405-089F5723D811}"/>
              </a:ext>
            </a:extLst>
          </p:cNvPr>
          <p:cNvCxnSpPr/>
          <p:nvPr/>
        </p:nvCxnSpPr>
        <p:spPr>
          <a:xfrm flipV="1">
            <a:off x="5652120" y="3851756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Kotak Teks 49">
            <a:extLst>
              <a:ext uri="{FF2B5EF4-FFF2-40B4-BE49-F238E27FC236}">
                <a16:creationId xmlns:a16="http://schemas.microsoft.com/office/drawing/2014/main" id="{C8D4A562-FEB3-4BA0-8D1D-567A8A03B2F2}"/>
              </a:ext>
            </a:extLst>
          </p:cNvPr>
          <p:cNvSpPr txBox="1"/>
          <p:nvPr/>
        </p:nvSpPr>
        <p:spPr>
          <a:xfrm>
            <a:off x="5760133" y="3933056"/>
            <a:ext cx="1908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0,5 x P</a:t>
            </a:r>
            <a:r>
              <a:rPr lang="en-US" sz="1200" dirty="0"/>
              <a:t>2</a:t>
            </a:r>
            <a:r>
              <a:rPr lang="en-US" sz="1400" dirty="0"/>
              <a:t> = 0,5 x 2  = 1</a:t>
            </a:r>
            <a:endParaRPr lang="en-ID" sz="1400" dirty="0"/>
          </a:p>
        </p:txBody>
      </p:sp>
      <p:sp>
        <p:nvSpPr>
          <p:cNvPr id="51" name="Kotak Teks 50">
            <a:extLst>
              <a:ext uri="{FF2B5EF4-FFF2-40B4-BE49-F238E27FC236}">
                <a16:creationId xmlns:a16="http://schemas.microsoft.com/office/drawing/2014/main" id="{7C715365-E5A6-47CD-B456-C27203A9B995}"/>
              </a:ext>
            </a:extLst>
          </p:cNvPr>
          <p:cNvSpPr txBox="1"/>
          <p:nvPr/>
        </p:nvSpPr>
        <p:spPr>
          <a:xfrm>
            <a:off x="2420144" y="6173688"/>
            <a:ext cx="1431774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</a:t>
            </a:r>
            <a:r>
              <a:rPr lang="en-US" sz="1400" dirty="0" err="1"/>
              <a:t>ki</a:t>
            </a:r>
            <a:r>
              <a:rPr lang="en-US" sz="1400" dirty="0"/>
              <a:t> = 2,581 t </a:t>
            </a:r>
            <a:endParaRPr lang="en-ID" sz="1400" dirty="0"/>
          </a:p>
        </p:txBody>
      </p:sp>
      <p:sp>
        <p:nvSpPr>
          <p:cNvPr id="52" name="Kotak Teks 51">
            <a:extLst>
              <a:ext uri="{FF2B5EF4-FFF2-40B4-BE49-F238E27FC236}">
                <a16:creationId xmlns:a16="http://schemas.microsoft.com/office/drawing/2014/main" id="{9C225558-0C73-4179-9D1F-A393BEF90A36}"/>
              </a:ext>
            </a:extLst>
          </p:cNvPr>
          <p:cNvSpPr txBox="1"/>
          <p:nvPr/>
        </p:nvSpPr>
        <p:spPr>
          <a:xfrm>
            <a:off x="6952457" y="6203631"/>
            <a:ext cx="1431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Cv</a:t>
            </a:r>
            <a:r>
              <a:rPr lang="en-US" sz="1400" dirty="0"/>
              <a:t> = 0,0825 t 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197818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318F1B75-3FFB-4CC5-B3BD-7AD6D0E42AE6}"/>
              </a:ext>
            </a:extLst>
          </p:cNvPr>
          <p:cNvSpPr txBox="1"/>
          <p:nvPr/>
        </p:nvSpPr>
        <p:spPr>
          <a:xfrm flipH="1">
            <a:off x="539552" y="18864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6101D855-F6DA-41ED-BA53-D490FC8EED3A}"/>
              </a:ext>
            </a:extLst>
          </p:cNvPr>
          <p:cNvSpPr txBox="1"/>
          <p:nvPr/>
        </p:nvSpPr>
        <p:spPr>
          <a:xfrm flipH="1">
            <a:off x="539552" y="57854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</a:t>
            </a:r>
            <a:r>
              <a:rPr lang="en-US" dirty="0" err="1"/>
              <a:t>Batang</a:t>
            </a:r>
            <a:r>
              <a:rPr lang="en-US" dirty="0"/>
              <a:t> BD</a:t>
            </a:r>
            <a:endParaRPr lang="en-ID" dirty="0"/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86B35211-60E9-4FAB-8EBA-120998B488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46" t="48571" r="38779" b="17298"/>
          <a:stretch/>
        </p:blipFill>
        <p:spPr>
          <a:xfrm>
            <a:off x="5940152" y="1124743"/>
            <a:ext cx="792088" cy="2736306"/>
          </a:xfrm>
          <a:prstGeom prst="rect">
            <a:avLst/>
          </a:prstGeom>
        </p:spPr>
      </p:pic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97138432-76BF-41C6-A8C9-BA8D03E51DEC}"/>
              </a:ext>
            </a:extLst>
          </p:cNvPr>
          <p:cNvCxnSpPr/>
          <p:nvPr/>
        </p:nvCxnSpPr>
        <p:spPr>
          <a:xfrm>
            <a:off x="6084168" y="1124744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Konektor Lurus 9">
            <a:extLst>
              <a:ext uri="{FF2B5EF4-FFF2-40B4-BE49-F238E27FC236}">
                <a16:creationId xmlns:a16="http://schemas.microsoft.com/office/drawing/2014/main" id="{1C57CCF1-0A37-4ABD-B71F-293FB00DFCCC}"/>
              </a:ext>
            </a:extLst>
          </p:cNvPr>
          <p:cNvCxnSpPr/>
          <p:nvPr/>
        </p:nvCxnSpPr>
        <p:spPr>
          <a:xfrm flipV="1">
            <a:off x="6084168" y="947872"/>
            <a:ext cx="216024" cy="176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Konektor Lurus 10">
            <a:extLst>
              <a:ext uri="{FF2B5EF4-FFF2-40B4-BE49-F238E27FC236}">
                <a16:creationId xmlns:a16="http://schemas.microsoft.com/office/drawing/2014/main" id="{5F3EB012-9EE6-4E0D-BB9D-E92D7416E116}"/>
              </a:ext>
            </a:extLst>
          </p:cNvPr>
          <p:cNvCxnSpPr/>
          <p:nvPr/>
        </p:nvCxnSpPr>
        <p:spPr>
          <a:xfrm flipV="1">
            <a:off x="6228184" y="947872"/>
            <a:ext cx="216024" cy="176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Konektor Lurus 11">
            <a:extLst>
              <a:ext uri="{FF2B5EF4-FFF2-40B4-BE49-F238E27FC236}">
                <a16:creationId xmlns:a16="http://schemas.microsoft.com/office/drawing/2014/main" id="{A0D6BAA8-B280-4E13-AB81-7717B3EAE6AB}"/>
              </a:ext>
            </a:extLst>
          </p:cNvPr>
          <p:cNvCxnSpPr/>
          <p:nvPr/>
        </p:nvCxnSpPr>
        <p:spPr>
          <a:xfrm flipV="1">
            <a:off x="6388968" y="947872"/>
            <a:ext cx="216024" cy="176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Konektor Lurus 13">
            <a:extLst>
              <a:ext uri="{FF2B5EF4-FFF2-40B4-BE49-F238E27FC236}">
                <a16:creationId xmlns:a16="http://schemas.microsoft.com/office/drawing/2014/main" id="{3CAB6D78-67C2-4DFD-ADB4-2C7C1AF0854C}"/>
              </a:ext>
            </a:extLst>
          </p:cNvPr>
          <p:cNvCxnSpPr>
            <a:cxnSpLocks/>
          </p:cNvCxnSpPr>
          <p:nvPr/>
        </p:nvCxnSpPr>
        <p:spPr>
          <a:xfrm>
            <a:off x="7308304" y="908720"/>
            <a:ext cx="0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Konektor Lurus 14">
            <a:extLst>
              <a:ext uri="{FF2B5EF4-FFF2-40B4-BE49-F238E27FC236}">
                <a16:creationId xmlns:a16="http://schemas.microsoft.com/office/drawing/2014/main" id="{A2775A08-C0CA-4CED-A132-3E5CFD0FF893}"/>
              </a:ext>
            </a:extLst>
          </p:cNvPr>
          <p:cNvCxnSpPr/>
          <p:nvPr/>
        </p:nvCxnSpPr>
        <p:spPr>
          <a:xfrm>
            <a:off x="7020272" y="3140968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Konektor Lurus 15">
            <a:extLst>
              <a:ext uri="{FF2B5EF4-FFF2-40B4-BE49-F238E27FC236}">
                <a16:creationId xmlns:a16="http://schemas.microsoft.com/office/drawing/2014/main" id="{3B7AE8BB-7535-4CC0-9145-75E217899976}"/>
              </a:ext>
            </a:extLst>
          </p:cNvPr>
          <p:cNvCxnSpPr/>
          <p:nvPr/>
        </p:nvCxnSpPr>
        <p:spPr>
          <a:xfrm>
            <a:off x="7020272" y="1124744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Kotak Teks 17">
            <a:extLst>
              <a:ext uri="{FF2B5EF4-FFF2-40B4-BE49-F238E27FC236}">
                <a16:creationId xmlns:a16="http://schemas.microsoft.com/office/drawing/2014/main" id="{B1FF52D5-EE6A-461B-8124-54A9BA782099}"/>
              </a:ext>
            </a:extLst>
          </p:cNvPr>
          <p:cNvSpPr txBox="1"/>
          <p:nvPr/>
        </p:nvSpPr>
        <p:spPr>
          <a:xfrm>
            <a:off x="7258000" y="190754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4,00 m</a:t>
            </a:r>
            <a:endParaRPr lang="en-ID" dirty="0"/>
          </a:p>
        </p:txBody>
      </p:sp>
      <p:sp>
        <p:nvSpPr>
          <p:cNvPr id="19" name="Panah: Melengkung ke Kanan 18">
            <a:extLst>
              <a:ext uri="{FF2B5EF4-FFF2-40B4-BE49-F238E27FC236}">
                <a16:creationId xmlns:a16="http://schemas.microsoft.com/office/drawing/2014/main" id="{FAB329B1-649D-4ABE-929D-48832C7F0F40}"/>
              </a:ext>
            </a:extLst>
          </p:cNvPr>
          <p:cNvSpPr/>
          <p:nvPr/>
        </p:nvSpPr>
        <p:spPr>
          <a:xfrm rot="5400000">
            <a:off x="6228184" y="1124744"/>
            <a:ext cx="21602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Panah: Melengkung ke Kanan 19">
            <a:extLst>
              <a:ext uri="{FF2B5EF4-FFF2-40B4-BE49-F238E27FC236}">
                <a16:creationId xmlns:a16="http://schemas.microsoft.com/office/drawing/2014/main" id="{43D86D53-0F65-4201-9B09-F608E3C54D18}"/>
              </a:ext>
            </a:extLst>
          </p:cNvPr>
          <p:cNvSpPr/>
          <p:nvPr/>
        </p:nvSpPr>
        <p:spPr>
          <a:xfrm rot="16200000">
            <a:off x="6192180" y="2960948"/>
            <a:ext cx="216024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6DA1FE1D-055A-49A2-8890-56F6063C7331}"/>
              </a:ext>
            </a:extLst>
          </p:cNvPr>
          <p:cNvSpPr txBox="1"/>
          <p:nvPr/>
        </p:nvSpPr>
        <p:spPr>
          <a:xfrm>
            <a:off x="6412802" y="2852936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-0,298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208AE786-15FC-492D-BAA0-619BBEF88661}"/>
              </a:ext>
            </a:extLst>
          </p:cNvPr>
          <p:cNvSpPr txBox="1"/>
          <p:nvPr/>
        </p:nvSpPr>
        <p:spPr>
          <a:xfrm>
            <a:off x="5717893" y="1474910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-0,6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id="{E6D1A193-32E5-4267-A8AF-DF5C1399531F}"/>
              </a:ext>
            </a:extLst>
          </p:cNvPr>
          <p:cNvCxnSpPr/>
          <p:nvPr/>
        </p:nvCxnSpPr>
        <p:spPr>
          <a:xfrm>
            <a:off x="5076056" y="1124744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Konektor Panah Lurus 25">
            <a:extLst>
              <a:ext uri="{FF2B5EF4-FFF2-40B4-BE49-F238E27FC236}">
                <a16:creationId xmlns:a16="http://schemas.microsoft.com/office/drawing/2014/main" id="{7EFDAC9C-44A6-4F0A-9432-17DFA9BF2EEB}"/>
              </a:ext>
            </a:extLst>
          </p:cNvPr>
          <p:cNvCxnSpPr/>
          <p:nvPr/>
        </p:nvCxnSpPr>
        <p:spPr>
          <a:xfrm flipH="1">
            <a:off x="5004048" y="3356992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Kotak Teks 26">
            <a:extLst>
              <a:ext uri="{FF2B5EF4-FFF2-40B4-BE49-F238E27FC236}">
                <a16:creationId xmlns:a16="http://schemas.microsoft.com/office/drawing/2014/main" id="{66D3CD81-66D3-4151-B49F-2EC8DFA7F97A}"/>
              </a:ext>
            </a:extLst>
          </p:cNvPr>
          <p:cNvSpPr txBox="1"/>
          <p:nvPr/>
        </p:nvSpPr>
        <p:spPr>
          <a:xfrm rot="5400000">
            <a:off x="4297525" y="2074405"/>
            <a:ext cx="1825349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100" dirty="0"/>
              <a:t>BD</a:t>
            </a:r>
            <a:r>
              <a:rPr lang="en-US" sz="1400" dirty="0"/>
              <a:t>/L = 0,6/4 = 0,15</a:t>
            </a:r>
            <a:endParaRPr lang="en-ID" sz="1400" dirty="0"/>
          </a:p>
        </p:txBody>
      </p:sp>
      <p:cxnSp>
        <p:nvCxnSpPr>
          <p:cNvPr id="29" name="Konektor Panah Lurus 28">
            <a:extLst>
              <a:ext uri="{FF2B5EF4-FFF2-40B4-BE49-F238E27FC236}">
                <a16:creationId xmlns:a16="http://schemas.microsoft.com/office/drawing/2014/main" id="{B02BAD70-39C4-4071-912B-EDEE03960D72}"/>
              </a:ext>
            </a:extLst>
          </p:cNvPr>
          <p:cNvCxnSpPr/>
          <p:nvPr/>
        </p:nvCxnSpPr>
        <p:spPr>
          <a:xfrm flipH="1">
            <a:off x="4427984" y="3356992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Konektor Panah Lurus 29">
            <a:extLst>
              <a:ext uri="{FF2B5EF4-FFF2-40B4-BE49-F238E27FC236}">
                <a16:creationId xmlns:a16="http://schemas.microsoft.com/office/drawing/2014/main" id="{67817D43-1F21-444F-BE8C-D4744838520F}"/>
              </a:ext>
            </a:extLst>
          </p:cNvPr>
          <p:cNvCxnSpPr/>
          <p:nvPr/>
        </p:nvCxnSpPr>
        <p:spPr>
          <a:xfrm>
            <a:off x="4427984" y="1124744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otak Teks 30">
            <a:extLst>
              <a:ext uri="{FF2B5EF4-FFF2-40B4-BE49-F238E27FC236}">
                <a16:creationId xmlns:a16="http://schemas.microsoft.com/office/drawing/2014/main" id="{A86F4F25-51D1-4A1F-B01A-3DC1617430EB}"/>
              </a:ext>
            </a:extLst>
          </p:cNvPr>
          <p:cNvSpPr txBox="1"/>
          <p:nvPr/>
        </p:nvSpPr>
        <p:spPr>
          <a:xfrm rot="5400000">
            <a:off x="3426107" y="2194990"/>
            <a:ext cx="244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100" dirty="0"/>
              <a:t>DB</a:t>
            </a:r>
            <a:r>
              <a:rPr lang="en-US" sz="1400" dirty="0"/>
              <a:t>/L = 0,298/4 = 0,0745</a:t>
            </a:r>
            <a:endParaRPr lang="en-ID" sz="1400" dirty="0"/>
          </a:p>
        </p:txBody>
      </p:sp>
      <p:cxnSp>
        <p:nvCxnSpPr>
          <p:cNvPr id="33" name="Konektor Lurus 32">
            <a:extLst>
              <a:ext uri="{FF2B5EF4-FFF2-40B4-BE49-F238E27FC236}">
                <a16:creationId xmlns:a16="http://schemas.microsoft.com/office/drawing/2014/main" id="{F46137C6-0A77-4982-9E4C-A869782BBA15}"/>
              </a:ext>
            </a:extLst>
          </p:cNvPr>
          <p:cNvCxnSpPr/>
          <p:nvPr/>
        </p:nvCxnSpPr>
        <p:spPr>
          <a:xfrm>
            <a:off x="4211960" y="908720"/>
            <a:ext cx="0" cy="406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Lurus 33">
            <a:extLst>
              <a:ext uri="{FF2B5EF4-FFF2-40B4-BE49-F238E27FC236}">
                <a16:creationId xmlns:a16="http://schemas.microsoft.com/office/drawing/2014/main" id="{F34916DC-BF82-459A-8116-689F99A8926E}"/>
              </a:ext>
            </a:extLst>
          </p:cNvPr>
          <p:cNvCxnSpPr/>
          <p:nvPr/>
        </p:nvCxnSpPr>
        <p:spPr>
          <a:xfrm>
            <a:off x="4211960" y="3068960"/>
            <a:ext cx="0" cy="4068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Konektor Panah Lurus 34">
            <a:extLst>
              <a:ext uri="{FF2B5EF4-FFF2-40B4-BE49-F238E27FC236}">
                <a16:creationId xmlns:a16="http://schemas.microsoft.com/office/drawing/2014/main" id="{AE24D59F-07DF-4C1B-96E2-A1691A3470F8}"/>
              </a:ext>
            </a:extLst>
          </p:cNvPr>
          <p:cNvCxnSpPr/>
          <p:nvPr/>
        </p:nvCxnSpPr>
        <p:spPr>
          <a:xfrm>
            <a:off x="3635896" y="1124744"/>
            <a:ext cx="4320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Konektor Panah Lurus 35">
            <a:extLst>
              <a:ext uri="{FF2B5EF4-FFF2-40B4-BE49-F238E27FC236}">
                <a16:creationId xmlns:a16="http://schemas.microsoft.com/office/drawing/2014/main" id="{E8C5C018-26A5-4F23-A91A-BE2679A8A072}"/>
              </a:ext>
            </a:extLst>
          </p:cNvPr>
          <p:cNvCxnSpPr>
            <a:cxnSpLocks/>
          </p:cNvCxnSpPr>
          <p:nvPr/>
        </p:nvCxnSpPr>
        <p:spPr>
          <a:xfrm flipH="1">
            <a:off x="3563888" y="3356992"/>
            <a:ext cx="57606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Kotak Teks 37">
            <a:extLst>
              <a:ext uri="{FF2B5EF4-FFF2-40B4-BE49-F238E27FC236}">
                <a16:creationId xmlns:a16="http://schemas.microsoft.com/office/drawing/2014/main" id="{6C1F8A3F-EF0A-45F8-9F3A-B6AF4FDE965D}"/>
              </a:ext>
            </a:extLst>
          </p:cNvPr>
          <p:cNvSpPr txBox="1"/>
          <p:nvPr/>
        </p:nvSpPr>
        <p:spPr>
          <a:xfrm>
            <a:off x="2754000" y="3006824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  <p:sp>
        <p:nvSpPr>
          <p:cNvPr id="39" name="Kotak Teks 38">
            <a:extLst>
              <a:ext uri="{FF2B5EF4-FFF2-40B4-BE49-F238E27FC236}">
                <a16:creationId xmlns:a16="http://schemas.microsoft.com/office/drawing/2014/main" id="{2D4D3AB8-C41C-4413-A331-DE7B2F3B7865}"/>
              </a:ext>
            </a:extLst>
          </p:cNvPr>
          <p:cNvSpPr txBox="1"/>
          <p:nvPr/>
        </p:nvSpPr>
        <p:spPr>
          <a:xfrm>
            <a:off x="2816254" y="1161729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293918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8566498A-37C8-4D72-B560-D9AB2ED5C548}"/>
              </a:ext>
            </a:extLst>
          </p:cNvPr>
          <p:cNvSpPr txBox="1"/>
          <p:nvPr/>
        </p:nvSpPr>
        <p:spPr>
          <a:xfrm>
            <a:off x="467544" y="33265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FREE BODY DIAGRAM</a:t>
            </a:r>
            <a:endParaRPr lang="en-ID" sz="2000" b="1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DCFFE519-BFBD-491C-8E5C-2B976B20FC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465" t="37911" r="43435" b="40035"/>
          <a:stretch/>
        </p:blipFill>
        <p:spPr>
          <a:xfrm>
            <a:off x="683568" y="1052736"/>
            <a:ext cx="3437308" cy="1512168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6F15477A-5A7A-48EF-823C-2A899642CE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45" t="34760" r="27384" b="45549"/>
          <a:stretch/>
        </p:blipFill>
        <p:spPr>
          <a:xfrm>
            <a:off x="6046518" y="980728"/>
            <a:ext cx="1765842" cy="1188133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21258901-4B08-467F-8B13-F6D121E15D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367" t="48961" r="39746" b="17794"/>
          <a:stretch/>
        </p:blipFill>
        <p:spPr>
          <a:xfrm>
            <a:off x="4716016" y="3645024"/>
            <a:ext cx="720080" cy="2320991"/>
          </a:xfrm>
          <a:prstGeom prst="rect">
            <a:avLst/>
          </a:prstGeom>
        </p:spPr>
      </p:pic>
      <p:sp>
        <p:nvSpPr>
          <p:cNvPr id="6" name="Panah: Melengkung ke Kiri 5">
            <a:extLst>
              <a:ext uri="{FF2B5EF4-FFF2-40B4-BE49-F238E27FC236}">
                <a16:creationId xmlns:a16="http://schemas.microsoft.com/office/drawing/2014/main" id="{2B77FB13-27EB-4023-96C3-B67BDC7C2C25}"/>
              </a:ext>
            </a:extLst>
          </p:cNvPr>
          <p:cNvSpPr/>
          <p:nvPr/>
        </p:nvSpPr>
        <p:spPr>
          <a:xfrm>
            <a:off x="3779912" y="1556792"/>
            <a:ext cx="144016" cy="4320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ECF07492-B91A-4D9F-AB39-4E21261EB876}"/>
              </a:ext>
            </a:extLst>
          </p:cNvPr>
          <p:cNvSpPr txBox="1"/>
          <p:nvPr/>
        </p:nvSpPr>
        <p:spPr>
          <a:xfrm>
            <a:off x="3407296" y="1969094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2,325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8" name="Panah: Melengkung ke Kanan 7">
            <a:extLst>
              <a:ext uri="{FF2B5EF4-FFF2-40B4-BE49-F238E27FC236}">
                <a16:creationId xmlns:a16="http://schemas.microsoft.com/office/drawing/2014/main" id="{5296D395-F7B6-4A83-AED6-FC16D55A5E44}"/>
              </a:ext>
            </a:extLst>
          </p:cNvPr>
          <p:cNvSpPr/>
          <p:nvPr/>
        </p:nvSpPr>
        <p:spPr>
          <a:xfrm rot="5400000">
            <a:off x="4968044" y="3645024"/>
            <a:ext cx="21602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55DDFDE0-5932-464B-99A5-4B4549F0EE09}"/>
              </a:ext>
            </a:extLst>
          </p:cNvPr>
          <p:cNvSpPr txBox="1"/>
          <p:nvPr/>
        </p:nvSpPr>
        <p:spPr>
          <a:xfrm>
            <a:off x="4499992" y="3985319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-0,6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A7081ACA-6D60-4938-9299-1E5293CFD9DF}"/>
              </a:ext>
            </a:extLst>
          </p:cNvPr>
          <p:cNvSpPr txBox="1"/>
          <p:nvPr/>
        </p:nvSpPr>
        <p:spPr>
          <a:xfrm>
            <a:off x="6131024" y="1988840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-1,725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1" name="Panah: Melengkung ke Kanan 10">
            <a:extLst>
              <a:ext uri="{FF2B5EF4-FFF2-40B4-BE49-F238E27FC236}">
                <a16:creationId xmlns:a16="http://schemas.microsoft.com/office/drawing/2014/main" id="{269E4BE8-D268-4153-B479-434E29B343DD}"/>
              </a:ext>
            </a:extLst>
          </p:cNvPr>
          <p:cNvSpPr/>
          <p:nvPr/>
        </p:nvSpPr>
        <p:spPr>
          <a:xfrm>
            <a:off x="6084168" y="1628800"/>
            <a:ext cx="180485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Panah: Melengkung ke Kanan 11">
            <a:extLst>
              <a:ext uri="{FF2B5EF4-FFF2-40B4-BE49-F238E27FC236}">
                <a16:creationId xmlns:a16="http://schemas.microsoft.com/office/drawing/2014/main" id="{A3E416B4-7A91-4869-9A7A-BA85EAC9CEB3}"/>
              </a:ext>
            </a:extLst>
          </p:cNvPr>
          <p:cNvSpPr/>
          <p:nvPr/>
        </p:nvSpPr>
        <p:spPr>
          <a:xfrm rot="10800000">
            <a:off x="7334451" y="1628800"/>
            <a:ext cx="189877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AAC903A1-D468-4A90-B8B2-FEC3F4F6BAC9}"/>
              </a:ext>
            </a:extLst>
          </p:cNvPr>
          <p:cNvSpPr txBox="1"/>
          <p:nvPr/>
        </p:nvSpPr>
        <p:spPr>
          <a:xfrm>
            <a:off x="7092280" y="1393031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-0,11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4" name="Panah: Melengkung ke Kanan 13">
            <a:extLst>
              <a:ext uri="{FF2B5EF4-FFF2-40B4-BE49-F238E27FC236}">
                <a16:creationId xmlns:a16="http://schemas.microsoft.com/office/drawing/2014/main" id="{C9BBA945-35A7-469F-B9BB-835204E49EF9}"/>
              </a:ext>
            </a:extLst>
          </p:cNvPr>
          <p:cNvSpPr/>
          <p:nvPr/>
        </p:nvSpPr>
        <p:spPr>
          <a:xfrm rot="16200000">
            <a:off x="5004048" y="5229200"/>
            <a:ext cx="144016" cy="43204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218084B4-30D1-42AF-ADAB-B96712334E8A}"/>
              </a:ext>
            </a:extLst>
          </p:cNvPr>
          <p:cNvSpPr txBox="1"/>
          <p:nvPr/>
        </p:nvSpPr>
        <p:spPr>
          <a:xfrm>
            <a:off x="5050904" y="5085184"/>
            <a:ext cx="745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-0,298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D3D1EB4F-0210-4E4D-9A42-C0D71B2D62C7}"/>
              </a:ext>
            </a:extLst>
          </p:cNvPr>
          <p:cNvSpPr txBox="1"/>
          <p:nvPr/>
        </p:nvSpPr>
        <p:spPr>
          <a:xfrm>
            <a:off x="434615" y="2905224"/>
            <a:ext cx="1281855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 = 1, 419 t</a:t>
            </a:r>
            <a:endParaRPr lang="en-ID" sz="1400" dirty="0"/>
          </a:p>
        </p:txBody>
      </p:sp>
      <p:cxnSp>
        <p:nvCxnSpPr>
          <p:cNvPr id="17" name="Konektor Panah Lurus 16">
            <a:extLst>
              <a:ext uri="{FF2B5EF4-FFF2-40B4-BE49-F238E27FC236}">
                <a16:creationId xmlns:a16="http://schemas.microsoft.com/office/drawing/2014/main" id="{3675145B-D7BE-4E73-86E6-EBEFE588CBBE}"/>
              </a:ext>
            </a:extLst>
          </p:cNvPr>
          <p:cNvCxnSpPr/>
          <p:nvPr/>
        </p:nvCxnSpPr>
        <p:spPr>
          <a:xfrm flipV="1">
            <a:off x="971600" y="2420888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Kotak Teks 17">
            <a:extLst>
              <a:ext uri="{FF2B5EF4-FFF2-40B4-BE49-F238E27FC236}">
                <a16:creationId xmlns:a16="http://schemas.microsoft.com/office/drawing/2014/main" id="{29D2B377-1760-49A2-A804-DE6A597DE5BA}"/>
              </a:ext>
            </a:extLst>
          </p:cNvPr>
          <p:cNvSpPr txBox="1"/>
          <p:nvPr/>
        </p:nvSpPr>
        <p:spPr>
          <a:xfrm>
            <a:off x="3170476" y="2722560"/>
            <a:ext cx="1431774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</a:t>
            </a:r>
            <a:r>
              <a:rPr lang="en-US" sz="1400" dirty="0" err="1"/>
              <a:t>ki</a:t>
            </a:r>
            <a:r>
              <a:rPr lang="en-US" sz="1400" dirty="0"/>
              <a:t> = 2,581 t </a:t>
            </a:r>
            <a:endParaRPr lang="en-ID" sz="1400" dirty="0"/>
          </a:p>
        </p:txBody>
      </p:sp>
      <p:cxnSp>
        <p:nvCxnSpPr>
          <p:cNvPr id="19" name="Konektor Panah Lurus 18">
            <a:extLst>
              <a:ext uri="{FF2B5EF4-FFF2-40B4-BE49-F238E27FC236}">
                <a16:creationId xmlns:a16="http://schemas.microsoft.com/office/drawing/2014/main" id="{2311236D-ABA4-4543-8032-6D893D9F44E7}"/>
              </a:ext>
            </a:extLst>
          </p:cNvPr>
          <p:cNvCxnSpPr/>
          <p:nvPr/>
        </p:nvCxnSpPr>
        <p:spPr>
          <a:xfrm flipV="1">
            <a:off x="4067944" y="2348880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Kotak Teks 19">
            <a:extLst>
              <a:ext uri="{FF2B5EF4-FFF2-40B4-BE49-F238E27FC236}">
                <a16:creationId xmlns:a16="http://schemas.microsoft.com/office/drawing/2014/main" id="{8E058452-7AB4-4EA7-8706-4B5913D9E985}"/>
              </a:ext>
            </a:extLst>
          </p:cNvPr>
          <p:cNvSpPr txBox="1"/>
          <p:nvPr/>
        </p:nvSpPr>
        <p:spPr>
          <a:xfrm>
            <a:off x="5800512" y="1426843"/>
            <a:ext cx="457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endParaRPr lang="en-ID" dirty="0"/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9BDBF714-A6F0-4F9B-A766-17B2E4FDAEBE}"/>
              </a:ext>
            </a:extLst>
          </p:cNvPr>
          <p:cNvSpPr txBox="1"/>
          <p:nvPr/>
        </p:nvSpPr>
        <p:spPr>
          <a:xfrm>
            <a:off x="5499718" y="2473839"/>
            <a:ext cx="1620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Bv</a:t>
            </a:r>
            <a:r>
              <a:rPr lang="en-US" sz="1400" dirty="0"/>
              <a:t> ka = 1,9175 t </a:t>
            </a:r>
            <a:endParaRPr lang="en-ID" sz="1400" dirty="0"/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66096354-5069-476A-83B1-792D783A5734}"/>
              </a:ext>
            </a:extLst>
          </p:cNvPr>
          <p:cNvSpPr txBox="1"/>
          <p:nvPr/>
        </p:nvSpPr>
        <p:spPr>
          <a:xfrm>
            <a:off x="7532714" y="2545159"/>
            <a:ext cx="1431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Cv</a:t>
            </a:r>
            <a:r>
              <a:rPr lang="en-US" sz="1400" dirty="0"/>
              <a:t> = 0,0825 t </a:t>
            </a:r>
            <a:endParaRPr lang="en-ID" sz="1400" dirty="0"/>
          </a:p>
        </p:txBody>
      </p:sp>
      <p:sp>
        <p:nvSpPr>
          <p:cNvPr id="25" name="Kotak Teks 24">
            <a:extLst>
              <a:ext uri="{FF2B5EF4-FFF2-40B4-BE49-F238E27FC236}">
                <a16:creationId xmlns:a16="http://schemas.microsoft.com/office/drawing/2014/main" id="{C1B10E2B-DD5C-464B-823D-5532E076637D}"/>
              </a:ext>
            </a:extLst>
          </p:cNvPr>
          <p:cNvSpPr txBox="1"/>
          <p:nvPr/>
        </p:nvSpPr>
        <p:spPr>
          <a:xfrm>
            <a:off x="3354631" y="3625279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  <p:cxnSp>
        <p:nvCxnSpPr>
          <p:cNvPr id="26" name="Konektor Panah Lurus 25">
            <a:extLst>
              <a:ext uri="{FF2B5EF4-FFF2-40B4-BE49-F238E27FC236}">
                <a16:creationId xmlns:a16="http://schemas.microsoft.com/office/drawing/2014/main" id="{8F21395A-51B8-4D03-87E5-CBDE83682549}"/>
              </a:ext>
            </a:extLst>
          </p:cNvPr>
          <p:cNvCxnSpPr/>
          <p:nvPr/>
        </p:nvCxnSpPr>
        <p:spPr>
          <a:xfrm>
            <a:off x="4283968" y="3573016"/>
            <a:ext cx="4320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Kotak Teks 26">
            <a:extLst>
              <a:ext uri="{FF2B5EF4-FFF2-40B4-BE49-F238E27FC236}">
                <a16:creationId xmlns:a16="http://schemas.microsoft.com/office/drawing/2014/main" id="{3C804CA6-B186-46B9-87F3-932CD4978BE9}"/>
              </a:ext>
            </a:extLst>
          </p:cNvPr>
          <p:cNvSpPr txBox="1"/>
          <p:nvPr/>
        </p:nvSpPr>
        <p:spPr>
          <a:xfrm>
            <a:off x="3354631" y="5301208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100" dirty="0"/>
              <a:t>H</a:t>
            </a:r>
            <a:r>
              <a:rPr lang="en-US" sz="1400" dirty="0"/>
              <a:t> = 0,2245 t</a:t>
            </a:r>
            <a:endParaRPr lang="en-ID" sz="1400" dirty="0"/>
          </a:p>
        </p:txBody>
      </p:sp>
      <p:cxnSp>
        <p:nvCxnSpPr>
          <p:cNvPr id="28" name="Konektor Panah Lurus 27">
            <a:extLst>
              <a:ext uri="{FF2B5EF4-FFF2-40B4-BE49-F238E27FC236}">
                <a16:creationId xmlns:a16="http://schemas.microsoft.com/office/drawing/2014/main" id="{BE65E27E-4EF5-45EB-914C-1B4C091DD161}"/>
              </a:ext>
            </a:extLst>
          </p:cNvPr>
          <p:cNvCxnSpPr>
            <a:cxnSpLocks/>
          </p:cNvCxnSpPr>
          <p:nvPr/>
        </p:nvCxnSpPr>
        <p:spPr>
          <a:xfrm flipH="1" flipV="1">
            <a:off x="4067944" y="5589240"/>
            <a:ext cx="574394" cy="97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Konektor Panah Lurus 29">
            <a:extLst>
              <a:ext uri="{FF2B5EF4-FFF2-40B4-BE49-F238E27FC236}">
                <a16:creationId xmlns:a16="http://schemas.microsoft.com/office/drawing/2014/main" id="{EADEA123-95B3-4CF6-9B25-5F51D71E04AD}"/>
              </a:ext>
            </a:extLst>
          </p:cNvPr>
          <p:cNvCxnSpPr/>
          <p:nvPr/>
        </p:nvCxnSpPr>
        <p:spPr>
          <a:xfrm>
            <a:off x="5076056" y="2996952"/>
            <a:ext cx="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Konektor Panah Lurus 30">
            <a:extLst>
              <a:ext uri="{FF2B5EF4-FFF2-40B4-BE49-F238E27FC236}">
                <a16:creationId xmlns:a16="http://schemas.microsoft.com/office/drawing/2014/main" id="{5B548105-5FE5-4C23-813F-CFF0BF76ECEC}"/>
              </a:ext>
            </a:extLst>
          </p:cNvPr>
          <p:cNvCxnSpPr/>
          <p:nvPr/>
        </p:nvCxnSpPr>
        <p:spPr>
          <a:xfrm flipV="1">
            <a:off x="6029110" y="2122982"/>
            <a:ext cx="0" cy="4320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Konektor Panah Lurus 31">
            <a:extLst>
              <a:ext uri="{FF2B5EF4-FFF2-40B4-BE49-F238E27FC236}">
                <a16:creationId xmlns:a16="http://schemas.microsoft.com/office/drawing/2014/main" id="{1E83FB05-9167-4B62-A465-9FBBC516BEE0}"/>
              </a:ext>
            </a:extLst>
          </p:cNvPr>
          <p:cNvCxnSpPr>
            <a:cxnSpLocks/>
          </p:cNvCxnSpPr>
          <p:nvPr/>
        </p:nvCxnSpPr>
        <p:spPr>
          <a:xfrm flipV="1">
            <a:off x="7596336" y="2168861"/>
            <a:ext cx="0" cy="4680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Kotak Teks 34">
            <a:extLst>
              <a:ext uri="{FF2B5EF4-FFF2-40B4-BE49-F238E27FC236}">
                <a16:creationId xmlns:a16="http://schemas.microsoft.com/office/drawing/2014/main" id="{BBDE22B9-68C9-4641-8E30-5791EA871C1C}"/>
              </a:ext>
            </a:extLst>
          </p:cNvPr>
          <p:cNvSpPr txBox="1"/>
          <p:nvPr/>
        </p:nvSpPr>
        <p:spPr>
          <a:xfrm>
            <a:off x="5076057" y="319323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Bv</a:t>
            </a:r>
            <a:r>
              <a:rPr lang="en-US" sz="1400" dirty="0">
                <a:solidFill>
                  <a:srgbClr val="FF0000"/>
                </a:solidFill>
              </a:rPr>
              <a:t> = 4,4985 t 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36" name="Kotak Teks 35">
            <a:extLst>
              <a:ext uri="{FF2B5EF4-FFF2-40B4-BE49-F238E27FC236}">
                <a16:creationId xmlns:a16="http://schemas.microsoft.com/office/drawing/2014/main" id="{8E180B17-EF13-4125-B5F5-E881DA94D6AF}"/>
              </a:ext>
            </a:extLst>
          </p:cNvPr>
          <p:cNvSpPr txBox="1"/>
          <p:nvPr/>
        </p:nvSpPr>
        <p:spPr>
          <a:xfrm>
            <a:off x="5148064" y="6114349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Dv</a:t>
            </a:r>
            <a:r>
              <a:rPr lang="en-US" sz="1400" dirty="0">
                <a:solidFill>
                  <a:srgbClr val="FF0000"/>
                </a:solidFill>
              </a:rPr>
              <a:t> = 4,4985 t 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37" name="Konektor Panah Lurus 36">
            <a:extLst>
              <a:ext uri="{FF2B5EF4-FFF2-40B4-BE49-F238E27FC236}">
                <a16:creationId xmlns:a16="http://schemas.microsoft.com/office/drawing/2014/main" id="{22CBBB7F-1EFD-4E13-B27E-B44B7DABBF75}"/>
              </a:ext>
            </a:extLst>
          </p:cNvPr>
          <p:cNvCxnSpPr>
            <a:cxnSpLocks/>
          </p:cNvCxnSpPr>
          <p:nvPr/>
        </p:nvCxnSpPr>
        <p:spPr>
          <a:xfrm flipV="1">
            <a:off x="5076056" y="6001544"/>
            <a:ext cx="0" cy="523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Konektor Panah Lurus 40">
            <a:extLst>
              <a:ext uri="{FF2B5EF4-FFF2-40B4-BE49-F238E27FC236}">
                <a16:creationId xmlns:a16="http://schemas.microsoft.com/office/drawing/2014/main" id="{A674F3A4-01D9-4B70-AE54-8ADB08320855}"/>
              </a:ext>
            </a:extLst>
          </p:cNvPr>
          <p:cNvCxnSpPr>
            <a:cxnSpLocks/>
          </p:cNvCxnSpPr>
          <p:nvPr/>
        </p:nvCxnSpPr>
        <p:spPr>
          <a:xfrm flipH="1">
            <a:off x="5292080" y="1772816"/>
            <a:ext cx="64556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Kotak Teks 42">
            <a:extLst>
              <a:ext uri="{FF2B5EF4-FFF2-40B4-BE49-F238E27FC236}">
                <a16:creationId xmlns:a16="http://schemas.microsoft.com/office/drawing/2014/main" id="{198FD020-BA64-43B9-A65F-71EAB8AF656A}"/>
              </a:ext>
            </a:extLst>
          </p:cNvPr>
          <p:cNvSpPr txBox="1"/>
          <p:nvPr/>
        </p:nvSpPr>
        <p:spPr>
          <a:xfrm>
            <a:off x="4716016" y="1402903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B</a:t>
            </a:r>
            <a:r>
              <a:rPr lang="en-US" sz="1100" dirty="0">
                <a:solidFill>
                  <a:srgbClr val="FF0000"/>
                </a:solidFill>
              </a:rPr>
              <a:t>H</a:t>
            </a:r>
            <a:r>
              <a:rPr lang="en-US" sz="1400" dirty="0">
                <a:solidFill>
                  <a:srgbClr val="FF0000"/>
                </a:solidFill>
              </a:rPr>
              <a:t> = 0,2245 t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45" name="Konektor Panah Lurus 44">
            <a:extLst>
              <a:ext uri="{FF2B5EF4-FFF2-40B4-BE49-F238E27FC236}">
                <a16:creationId xmlns:a16="http://schemas.microsoft.com/office/drawing/2014/main" id="{6530B469-77CD-4313-99F1-3BDEBCC3B7C7}"/>
              </a:ext>
            </a:extLst>
          </p:cNvPr>
          <p:cNvCxnSpPr>
            <a:cxnSpLocks/>
          </p:cNvCxnSpPr>
          <p:nvPr/>
        </p:nvCxnSpPr>
        <p:spPr>
          <a:xfrm>
            <a:off x="7837512" y="1772816"/>
            <a:ext cx="49642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Kotak Teks 46">
            <a:extLst>
              <a:ext uri="{FF2B5EF4-FFF2-40B4-BE49-F238E27FC236}">
                <a16:creationId xmlns:a16="http://schemas.microsoft.com/office/drawing/2014/main" id="{9749A248-3FA5-49C3-9627-601A95EA3753}"/>
              </a:ext>
            </a:extLst>
          </p:cNvPr>
          <p:cNvSpPr txBox="1"/>
          <p:nvPr/>
        </p:nvSpPr>
        <p:spPr>
          <a:xfrm>
            <a:off x="7710607" y="1456909"/>
            <a:ext cx="143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</a:t>
            </a:r>
            <a:r>
              <a:rPr lang="en-US" sz="1100" dirty="0">
                <a:solidFill>
                  <a:srgbClr val="FF0000"/>
                </a:solidFill>
              </a:rPr>
              <a:t>H</a:t>
            </a:r>
            <a:r>
              <a:rPr lang="en-US" sz="1400" dirty="0">
                <a:solidFill>
                  <a:srgbClr val="FF0000"/>
                </a:solidFill>
              </a:rPr>
              <a:t> = 0,2245 t</a:t>
            </a:r>
            <a:endParaRPr lang="en-ID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402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64F5EC72-A5AF-45F6-910F-4264B77C99E9}"/>
              </a:ext>
            </a:extLst>
          </p:cNvPr>
          <p:cNvSpPr txBox="1"/>
          <p:nvPr/>
        </p:nvSpPr>
        <p:spPr>
          <a:xfrm>
            <a:off x="397644" y="3118930"/>
            <a:ext cx="266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Di P1 :</a:t>
            </a:r>
            <a:endParaRPr lang="en-ID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AD9AC772-4E4E-4014-8F67-5C4253C6B9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40" t="12560" r="50858" b="52991"/>
          <a:stretch/>
        </p:blipFill>
        <p:spPr>
          <a:xfrm>
            <a:off x="177800" y="279764"/>
            <a:ext cx="3890143" cy="2016224"/>
          </a:xfrm>
          <a:prstGeom prst="rect">
            <a:avLst/>
          </a:prstGeom>
        </p:spPr>
      </p:pic>
      <p:cxnSp>
        <p:nvCxnSpPr>
          <p:cNvPr id="5" name="Konektor Lurus 4">
            <a:extLst>
              <a:ext uri="{FF2B5EF4-FFF2-40B4-BE49-F238E27FC236}">
                <a16:creationId xmlns:a16="http://schemas.microsoft.com/office/drawing/2014/main" id="{815FA1B6-1756-4F8C-83DC-2134883ABF03}"/>
              </a:ext>
            </a:extLst>
          </p:cNvPr>
          <p:cNvCxnSpPr/>
          <p:nvPr/>
        </p:nvCxnSpPr>
        <p:spPr>
          <a:xfrm>
            <a:off x="467544" y="2636912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Konektor Lurus 7">
            <a:extLst>
              <a:ext uri="{FF2B5EF4-FFF2-40B4-BE49-F238E27FC236}">
                <a16:creationId xmlns:a16="http://schemas.microsoft.com/office/drawing/2014/main" id="{D2215758-87F9-4C4F-8F58-9E9883639F3A}"/>
              </a:ext>
            </a:extLst>
          </p:cNvPr>
          <p:cNvCxnSpPr/>
          <p:nvPr/>
        </p:nvCxnSpPr>
        <p:spPr>
          <a:xfrm>
            <a:off x="755576" y="229598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Konektor Lurus 8">
            <a:extLst>
              <a:ext uri="{FF2B5EF4-FFF2-40B4-BE49-F238E27FC236}">
                <a16:creationId xmlns:a16="http://schemas.microsoft.com/office/drawing/2014/main" id="{B47A436F-8611-4604-B24A-1C82D8953A46}"/>
              </a:ext>
            </a:extLst>
          </p:cNvPr>
          <p:cNvCxnSpPr/>
          <p:nvPr/>
        </p:nvCxnSpPr>
        <p:spPr>
          <a:xfrm>
            <a:off x="2339752" y="2218870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Konektor Lurus 9">
            <a:extLst>
              <a:ext uri="{FF2B5EF4-FFF2-40B4-BE49-F238E27FC236}">
                <a16:creationId xmlns:a16="http://schemas.microsoft.com/office/drawing/2014/main" id="{E977CC81-D588-4CA8-AE62-7C53DA16BEC3}"/>
              </a:ext>
            </a:extLst>
          </p:cNvPr>
          <p:cNvCxnSpPr/>
          <p:nvPr/>
        </p:nvCxnSpPr>
        <p:spPr>
          <a:xfrm>
            <a:off x="3707904" y="2295988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otak Teks 10">
            <a:extLst>
              <a:ext uri="{FF2B5EF4-FFF2-40B4-BE49-F238E27FC236}">
                <a16:creationId xmlns:a16="http://schemas.microsoft.com/office/drawing/2014/main" id="{291E20D9-0019-4F00-A330-552450DF7128}"/>
              </a:ext>
            </a:extLst>
          </p:cNvPr>
          <p:cNvSpPr txBox="1"/>
          <p:nvPr/>
        </p:nvSpPr>
        <p:spPr>
          <a:xfrm>
            <a:off x="1043608" y="23222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2,00 m</a:t>
            </a:r>
            <a:endParaRPr lang="en-ID" dirty="0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162F9AC5-32F0-4B76-93D6-FF807AC48AFB}"/>
              </a:ext>
            </a:extLst>
          </p:cNvPr>
          <p:cNvSpPr txBox="1"/>
          <p:nvPr/>
        </p:nvSpPr>
        <p:spPr>
          <a:xfrm>
            <a:off x="2627784" y="23222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2,00 m</a:t>
            </a:r>
            <a:endParaRPr lang="en-ID" dirty="0"/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48D5B42B-24C5-474A-B2C1-452062D16E34}"/>
              </a:ext>
            </a:extLst>
          </p:cNvPr>
          <p:cNvSpPr txBox="1"/>
          <p:nvPr/>
        </p:nvSpPr>
        <p:spPr>
          <a:xfrm>
            <a:off x="458416" y="3525656"/>
            <a:ext cx="2999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P1 </a:t>
            </a:r>
            <a:r>
              <a:rPr lang="en-US" sz="1400" dirty="0"/>
              <a:t>= Av x 2,00 = 2,838 </a:t>
            </a:r>
            <a:r>
              <a:rPr lang="en-US" sz="1400" dirty="0" err="1"/>
              <a:t>t.m</a:t>
            </a:r>
            <a:endParaRPr lang="en-ID" sz="1400" dirty="0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004E3A76-FE00-4EAE-B242-5083FD25AA76}"/>
              </a:ext>
            </a:extLst>
          </p:cNvPr>
          <p:cNvSpPr txBox="1"/>
          <p:nvPr/>
        </p:nvSpPr>
        <p:spPr>
          <a:xfrm>
            <a:off x="5266559" y="2996882"/>
            <a:ext cx="29991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P2 </a:t>
            </a:r>
            <a:r>
              <a:rPr lang="en-US" sz="1400" dirty="0"/>
              <a:t>= MBC + (</a:t>
            </a:r>
            <a:r>
              <a:rPr lang="en-US" sz="1400" dirty="0" err="1"/>
              <a:t>Bv</a:t>
            </a:r>
            <a:r>
              <a:rPr lang="en-US" sz="1400" dirty="0"/>
              <a:t> ka x 1,00)</a:t>
            </a:r>
          </a:p>
          <a:p>
            <a:r>
              <a:rPr lang="en-US" sz="1400" dirty="0"/>
              <a:t>         =  - 1,725 + ( 1,9175 x 1,00)</a:t>
            </a:r>
          </a:p>
          <a:p>
            <a:r>
              <a:rPr lang="en-US" sz="1400" dirty="0"/>
              <a:t>         =  0,1925 </a:t>
            </a:r>
            <a:r>
              <a:rPr lang="en-US" sz="1400" dirty="0" err="1"/>
              <a:t>t.m</a:t>
            </a:r>
            <a:r>
              <a:rPr lang="en-US" sz="1400" dirty="0"/>
              <a:t> </a:t>
            </a:r>
            <a:endParaRPr lang="en-ID" sz="1400" dirty="0"/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484D5AD6-FDB2-4B2E-BDAA-5959E0A15C48}"/>
              </a:ext>
            </a:extLst>
          </p:cNvPr>
          <p:cNvSpPr txBox="1"/>
          <p:nvPr/>
        </p:nvSpPr>
        <p:spPr>
          <a:xfrm>
            <a:off x="5431910" y="2691568"/>
            <a:ext cx="2668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Di P2 :</a:t>
            </a:r>
            <a:endParaRPr lang="en-ID" dirty="0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FC4E687C-9D58-4E8D-B8BB-BF678A0468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07" t="14983" r="14517" b="57637"/>
          <a:stretch/>
        </p:blipFill>
        <p:spPr>
          <a:xfrm>
            <a:off x="4644543" y="567796"/>
            <a:ext cx="4030729" cy="185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1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BDB7BF10-D5C8-401D-A31E-17A94FB1B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08720"/>
            <a:ext cx="6624736" cy="523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99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98CF853A-455A-40FB-8DB1-4AACE47989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r="5555"/>
          <a:stretch/>
        </p:blipFill>
        <p:spPr>
          <a:xfrm>
            <a:off x="34073" y="123092"/>
            <a:ext cx="4755376" cy="6734908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A6318E17-F892-4CA1-8ECC-C22A9073E0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38" t="5179" r="13775" b="3778"/>
          <a:stretch/>
        </p:blipFill>
        <p:spPr>
          <a:xfrm>
            <a:off x="4789449" y="123092"/>
            <a:ext cx="4175038" cy="3600400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526759F0-4D59-4915-853F-0F4444DB29ED}"/>
              </a:ext>
            </a:extLst>
          </p:cNvPr>
          <p:cNvSpPr txBox="1"/>
          <p:nvPr/>
        </p:nvSpPr>
        <p:spPr>
          <a:xfrm>
            <a:off x="5343590" y="373311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P1 </a:t>
            </a:r>
            <a:r>
              <a:rPr lang="en-US" sz="1400" dirty="0"/>
              <a:t>= 2,838 </a:t>
            </a:r>
            <a:r>
              <a:rPr lang="en-US" sz="1400" dirty="0" err="1"/>
              <a:t>t.m</a:t>
            </a:r>
            <a:endParaRPr lang="en-ID" sz="1400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A1BCAD62-35BF-4860-A289-BABDFF31FC42}"/>
              </a:ext>
            </a:extLst>
          </p:cNvPr>
          <p:cNvSpPr txBox="1"/>
          <p:nvPr/>
        </p:nvSpPr>
        <p:spPr>
          <a:xfrm>
            <a:off x="5373642" y="4112066"/>
            <a:ext cx="162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sz="1200" dirty="0"/>
              <a:t>P2 </a:t>
            </a:r>
            <a:r>
              <a:rPr lang="en-US" sz="1400" dirty="0"/>
              <a:t>= 0,1925 </a:t>
            </a:r>
            <a:r>
              <a:rPr lang="en-US" sz="1400" dirty="0" err="1"/>
              <a:t>t.m</a:t>
            </a:r>
            <a:r>
              <a:rPr lang="en-US" sz="1400" dirty="0"/>
              <a:t> 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3384375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2224</TotalTime>
  <Words>542</Words>
  <Application>Microsoft Office PowerPoint</Application>
  <PresentationFormat>Tampilan Layar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Constantia</vt:lpstr>
      <vt:lpstr>Wingdings 2</vt:lpstr>
      <vt:lpstr>Flow</vt:lpstr>
      <vt:lpstr>ANALISA STRUKTUR LANJUTAN</vt:lpstr>
      <vt:lpstr>Presentasi PowerPoint</vt:lpstr>
      <vt:lpstr>Presentasi PowerPoint</vt:lpstr>
      <vt:lpstr>Penyelesaian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iwz</cp:lastModifiedBy>
  <cp:revision>178</cp:revision>
  <cp:lastPrinted>2018-02-14T04:11:56Z</cp:lastPrinted>
  <dcterms:created xsi:type="dcterms:W3CDTF">2010-08-20T01:33:42Z</dcterms:created>
  <dcterms:modified xsi:type="dcterms:W3CDTF">2020-04-09T10:04:48Z</dcterms:modified>
</cp:coreProperties>
</file>