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660"/>
  </p:normalViewPr>
  <p:slideViewPr>
    <p:cSldViewPr snapToGrid="0">
      <p:cViewPr varScale="1">
        <p:scale>
          <a:sx n="75" d="100"/>
          <a:sy n="75" d="100"/>
        </p:scale>
        <p:origin x="19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3583ADC-454E-451E-80D8-BE697634CE2D}"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091FFA7-FCB8-4DD5-90DC-041979ACDC62}" type="slidenum">
              <a:rPr lang="id-ID" smtClean="0"/>
              <a:t>‹#›</a:t>
            </a:fld>
            <a:endParaRPr lang="id-ID"/>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5412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3583ADC-454E-451E-80D8-BE697634CE2D}"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091FFA7-FCB8-4DD5-90DC-041979ACDC62}" type="slidenum">
              <a:rPr lang="id-ID" smtClean="0"/>
              <a:t>‹#›</a:t>
            </a:fld>
            <a:endParaRPr lang="id-ID"/>
          </a:p>
        </p:txBody>
      </p:sp>
    </p:spTree>
    <p:extLst>
      <p:ext uri="{BB962C8B-B14F-4D97-AF65-F5344CB8AC3E}">
        <p14:creationId xmlns:p14="http://schemas.microsoft.com/office/powerpoint/2010/main" val="4041606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3583ADC-454E-451E-80D8-BE697634CE2D}"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091FFA7-FCB8-4DD5-90DC-041979ACDC62}" type="slidenum">
              <a:rPr lang="id-ID" smtClean="0"/>
              <a:t>‹#›</a:t>
            </a:fld>
            <a:endParaRPr lang="id-ID"/>
          </a:p>
        </p:txBody>
      </p:sp>
    </p:spTree>
    <p:extLst>
      <p:ext uri="{BB962C8B-B14F-4D97-AF65-F5344CB8AC3E}">
        <p14:creationId xmlns:p14="http://schemas.microsoft.com/office/powerpoint/2010/main" val="41407174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3583ADC-454E-451E-80D8-BE697634CE2D}"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091FFA7-FCB8-4DD5-90DC-041979ACDC62}" type="slidenum">
              <a:rPr lang="id-ID" smtClean="0"/>
              <a:t>‹#›</a:t>
            </a:fld>
            <a:endParaRPr lang="id-ID"/>
          </a:p>
        </p:txBody>
      </p:sp>
    </p:spTree>
    <p:extLst>
      <p:ext uri="{BB962C8B-B14F-4D97-AF65-F5344CB8AC3E}">
        <p14:creationId xmlns:p14="http://schemas.microsoft.com/office/powerpoint/2010/main" val="4064518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3583ADC-454E-451E-80D8-BE697634CE2D}" type="datetimeFigureOut">
              <a:rPr lang="id-ID" smtClean="0"/>
              <a:t>08/11/2018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7091FFA7-FCB8-4DD5-90DC-041979ACDC62}" type="slidenum">
              <a:rPr lang="id-ID" smtClean="0"/>
              <a:t>‹#›</a:t>
            </a:fld>
            <a:endParaRPr lang="id-ID"/>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7403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3583ADC-454E-451E-80D8-BE697634CE2D}" type="datetimeFigureOut">
              <a:rPr lang="id-ID" smtClean="0"/>
              <a:t>08/11/2018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7091FFA7-FCB8-4DD5-90DC-041979ACDC62}" type="slidenum">
              <a:rPr lang="id-ID" smtClean="0"/>
              <a:t>‹#›</a:t>
            </a:fld>
            <a:endParaRPr lang="id-ID"/>
          </a:p>
        </p:txBody>
      </p:sp>
    </p:spTree>
    <p:extLst>
      <p:ext uri="{BB962C8B-B14F-4D97-AF65-F5344CB8AC3E}">
        <p14:creationId xmlns:p14="http://schemas.microsoft.com/office/powerpoint/2010/main" val="2334210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3583ADC-454E-451E-80D8-BE697634CE2D}" type="datetimeFigureOut">
              <a:rPr lang="id-ID" smtClean="0"/>
              <a:t>08/11/2018</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7091FFA7-FCB8-4DD5-90DC-041979ACDC62}" type="slidenum">
              <a:rPr lang="id-ID" smtClean="0"/>
              <a:t>‹#›</a:t>
            </a:fld>
            <a:endParaRPr lang="id-ID"/>
          </a:p>
        </p:txBody>
      </p:sp>
    </p:spTree>
    <p:extLst>
      <p:ext uri="{BB962C8B-B14F-4D97-AF65-F5344CB8AC3E}">
        <p14:creationId xmlns:p14="http://schemas.microsoft.com/office/powerpoint/2010/main" val="3886946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3583ADC-454E-451E-80D8-BE697634CE2D}" type="datetimeFigureOut">
              <a:rPr lang="id-ID" smtClean="0"/>
              <a:t>08/11/2018</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7091FFA7-FCB8-4DD5-90DC-041979ACDC62}" type="slidenum">
              <a:rPr lang="id-ID" smtClean="0"/>
              <a:t>‹#›</a:t>
            </a:fld>
            <a:endParaRPr lang="id-ID"/>
          </a:p>
        </p:txBody>
      </p:sp>
    </p:spTree>
    <p:extLst>
      <p:ext uri="{BB962C8B-B14F-4D97-AF65-F5344CB8AC3E}">
        <p14:creationId xmlns:p14="http://schemas.microsoft.com/office/powerpoint/2010/main" val="4267076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3583ADC-454E-451E-80D8-BE697634CE2D}" type="datetimeFigureOut">
              <a:rPr lang="id-ID" smtClean="0"/>
              <a:t>08/11/2018</a:t>
            </a:fld>
            <a:endParaRPr lang="id-ID"/>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id-ID"/>
          </a:p>
        </p:txBody>
      </p:sp>
      <p:sp>
        <p:nvSpPr>
          <p:cNvPr id="9" name="Slide Number Placeholder 8"/>
          <p:cNvSpPr>
            <a:spLocks noGrp="1"/>
          </p:cNvSpPr>
          <p:nvPr>
            <p:ph type="sldNum" sz="quarter" idx="12"/>
          </p:nvPr>
        </p:nvSpPr>
        <p:spPr/>
        <p:txBody>
          <a:bodyPr/>
          <a:lstStyle/>
          <a:p>
            <a:fld id="{7091FFA7-FCB8-4DD5-90DC-041979ACDC62}" type="slidenum">
              <a:rPr lang="id-ID" smtClean="0"/>
              <a:t>‹#›</a:t>
            </a:fld>
            <a:endParaRPr lang="id-ID"/>
          </a:p>
        </p:txBody>
      </p:sp>
    </p:spTree>
    <p:extLst>
      <p:ext uri="{BB962C8B-B14F-4D97-AF65-F5344CB8AC3E}">
        <p14:creationId xmlns:p14="http://schemas.microsoft.com/office/powerpoint/2010/main" val="2107878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3583ADC-454E-451E-80D8-BE697634CE2D}" type="datetimeFigureOut">
              <a:rPr lang="id-ID" smtClean="0"/>
              <a:t>08/11/2018</a:t>
            </a:fld>
            <a:endParaRPr lang="id-ID"/>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id-ID"/>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7091FFA7-FCB8-4DD5-90DC-041979ACDC62}" type="slidenum">
              <a:rPr lang="id-ID" smtClean="0"/>
              <a:t>‹#›</a:t>
            </a:fld>
            <a:endParaRPr lang="id-ID"/>
          </a:p>
        </p:txBody>
      </p:sp>
    </p:spTree>
    <p:extLst>
      <p:ext uri="{BB962C8B-B14F-4D97-AF65-F5344CB8AC3E}">
        <p14:creationId xmlns:p14="http://schemas.microsoft.com/office/powerpoint/2010/main" val="665250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583ADC-454E-451E-80D8-BE697634CE2D}" type="datetimeFigureOut">
              <a:rPr lang="id-ID" smtClean="0"/>
              <a:t>08/11/2018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7091FFA7-FCB8-4DD5-90DC-041979ACDC62}" type="slidenum">
              <a:rPr lang="id-ID" smtClean="0"/>
              <a:t>‹#›</a:t>
            </a:fld>
            <a:endParaRPr lang="id-ID"/>
          </a:p>
        </p:txBody>
      </p:sp>
    </p:spTree>
    <p:extLst>
      <p:ext uri="{BB962C8B-B14F-4D97-AF65-F5344CB8AC3E}">
        <p14:creationId xmlns:p14="http://schemas.microsoft.com/office/powerpoint/2010/main" val="3187299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3583ADC-454E-451E-80D8-BE697634CE2D}" type="datetimeFigureOut">
              <a:rPr lang="id-ID" smtClean="0"/>
              <a:t>08/11/2018</a:t>
            </a:fld>
            <a:endParaRPr lang="id-ID"/>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id-ID"/>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7091FFA7-FCB8-4DD5-90DC-041979ACDC62}" type="slidenum">
              <a:rPr lang="id-ID" smtClean="0"/>
              <a:t>‹#›</a:t>
            </a:fld>
            <a:endParaRPr lang="id-ID"/>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50185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id.wikipedia.org/w/index.php?title=Anthocerophyta&amp;action=edit&amp;redlink=1" TargetMode="External"/><Relationship Id="rId2" Type="http://schemas.openxmlformats.org/officeDocument/2006/relationships/hyperlink" Target="http://id.wikipedia.org/w/index.php?title=Chlorophyta&amp;action=edit&amp;redlink=1" TargetMode="External"/><Relationship Id="rId1" Type="http://schemas.openxmlformats.org/officeDocument/2006/relationships/slideLayout" Target="../slideLayouts/slideLayout2.xml"/><Relationship Id="rId5" Type="http://schemas.openxmlformats.org/officeDocument/2006/relationships/hyperlink" Target="http://id.wikipedia.org/wiki/Bryophyta" TargetMode="External"/><Relationship Id="rId4" Type="http://schemas.openxmlformats.org/officeDocument/2006/relationships/hyperlink" Target="http://id.wikipedia.org/wiki/Marchantiophyta"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id-ID" dirty="0" smtClean="0"/>
              <a:t>Klasifikasi Tumbuhan</a:t>
            </a:r>
            <a:endParaRPr lang="id-ID" dirty="0"/>
          </a:p>
        </p:txBody>
      </p:sp>
      <p:sp>
        <p:nvSpPr>
          <p:cNvPr id="3" name="Subtitle 2"/>
          <p:cNvSpPr>
            <a:spLocks noGrp="1"/>
          </p:cNvSpPr>
          <p:nvPr>
            <p:ph type="subTitle" idx="1"/>
          </p:nvPr>
        </p:nvSpPr>
        <p:spPr/>
        <p:txBody>
          <a:bodyPr/>
          <a:lstStyle/>
          <a:p>
            <a:r>
              <a:rPr lang="id-ID" dirty="0" smtClean="0"/>
              <a:t>Taufik Alam Huda, S.Pd.</a:t>
            </a:r>
            <a:endParaRPr lang="id-ID" dirty="0"/>
          </a:p>
        </p:txBody>
      </p:sp>
    </p:spTree>
    <p:extLst>
      <p:ext uri="{BB962C8B-B14F-4D97-AF65-F5344CB8AC3E}">
        <p14:creationId xmlns:p14="http://schemas.microsoft.com/office/powerpoint/2010/main" val="3326359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Struktur tubuh</a:t>
            </a:r>
          </a:p>
        </p:txBody>
      </p:sp>
      <p:sp>
        <p:nvSpPr>
          <p:cNvPr id="3" name="Content Placeholder 2"/>
          <p:cNvSpPr>
            <a:spLocks noGrp="1"/>
          </p:cNvSpPr>
          <p:nvPr>
            <p:ph idx="1"/>
          </p:nvPr>
        </p:nvSpPr>
        <p:spPr/>
        <p:txBody>
          <a:bodyPr>
            <a:normAutofit/>
          </a:bodyPr>
          <a:lstStyle/>
          <a:p>
            <a:pPr marL="514350" indent="-514350">
              <a:buAutoNum type="arabicParenR"/>
            </a:pPr>
            <a:r>
              <a:rPr lang="id-ID" b="1" dirty="0" smtClean="0"/>
              <a:t>Akar </a:t>
            </a:r>
            <a:r>
              <a:rPr lang="id-ID" dirty="0"/>
              <a:t/>
            </a:r>
            <a:br>
              <a:rPr lang="id-ID" dirty="0"/>
            </a:br>
            <a:r>
              <a:rPr lang="id-ID" b="1" dirty="0"/>
              <a:t>Bersifat seperti akar serabut,</a:t>
            </a:r>
            <a:r>
              <a:rPr lang="id-ID" dirty="0"/>
              <a:t> ujungnya dilindungi kaliptra yang terdiri atas sel – sel yang dapat dibedakan dengan sel – sel akarnya </a:t>
            </a:r>
            <a:r>
              <a:rPr lang="id-ID" dirty="0" smtClean="0"/>
              <a:t>sendiri.</a:t>
            </a:r>
          </a:p>
          <a:p>
            <a:pPr marL="514350" indent="-514350">
              <a:buAutoNum type="arabicParenR"/>
            </a:pPr>
            <a:r>
              <a:rPr lang="id-ID" b="1" dirty="0" smtClean="0"/>
              <a:t>Batang </a:t>
            </a:r>
            <a:endParaRPr lang="id-ID" dirty="0" smtClean="0"/>
          </a:p>
          <a:p>
            <a:pPr marL="444500" indent="0">
              <a:buNone/>
            </a:pPr>
            <a:r>
              <a:rPr lang="id-ID" dirty="0" smtClean="0"/>
              <a:t>Pada </a:t>
            </a:r>
            <a:r>
              <a:rPr lang="id-ID" dirty="0"/>
              <a:t>sebagian jenis tumbuhan paku tidak tampak karena terdapat didalam tanah berupa rimbang , mungkin menjalar atau sedikit tegak. Jika muncul diatas permukaan tanah, batangnya sangat pendek sekitar 0,5 m. akan tetapi ada batang bebrapa jenis tumbuhan paku seperti paku pohon /paku tiang yang oanjangnya mencapai 5 m dan kadang – kadang bercabang misalnya: Alsophilla dan cyathea</a:t>
            </a:r>
            <a:r>
              <a:rPr lang="id-ID" dirty="0" smtClean="0"/>
              <a:t>.</a:t>
            </a:r>
            <a:endParaRPr lang="id-ID" dirty="0" smtClean="0">
              <a:effectLst/>
            </a:endParaRPr>
          </a:p>
          <a:p>
            <a:pPr marL="514350" indent="-514350">
              <a:buAutoNum type="arabicParenR"/>
            </a:pPr>
            <a:endParaRPr lang="id-ID" dirty="0"/>
          </a:p>
        </p:txBody>
      </p:sp>
    </p:spTree>
    <p:extLst>
      <p:ext uri="{BB962C8B-B14F-4D97-AF65-F5344CB8AC3E}">
        <p14:creationId xmlns:p14="http://schemas.microsoft.com/office/powerpoint/2010/main" val="3612143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a:bodyPr>
          <a:lstStyle/>
          <a:p>
            <a:pPr marL="355600" indent="-355600">
              <a:buNone/>
            </a:pPr>
            <a:r>
              <a:rPr lang="id-ID" sz="2800" b="1" dirty="0"/>
              <a:t>3) </a:t>
            </a:r>
            <a:r>
              <a:rPr lang="id-ID" sz="2800" b="1" dirty="0" smtClean="0"/>
              <a:t>  Daun </a:t>
            </a:r>
            <a:r>
              <a:rPr lang="id-ID" sz="2800" dirty="0"/>
              <a:t/>
            </a:r>
            <a:br>
              <a:rPr lang="id-ID" sz="2800" dirty="0"/>
            </a:br>
            <a:r>
              <a:rPr lang="id-ID" sz="2800" dirty="0"/>
              <a:t>Daun selalu melingkar dan menggulung pada usia muda . berdasarkan bentuk ukuran dan susunanya, daun paku dibedakan antara epidermis, daging daun, dan tulang daun</a:t>
            </a:r>
            <a:r>
              <a:rPr lang="id-ID" sz="2800" dirty="0" smtClean="0"/>
              <a:t>.</a:t>
            </a:r>
          </a:p>
          <a:p>
            <a:pPr marL="622300" indent="-266700">
              <a:buNone/>
            </a:pPr>
            <a:r>
              <a:rPr lang="id-ID" sz="2800" b="1" dirty="0"/>
              <a:t>a</a:t>
            </a:r>
            <a:r>
              <a:rPr lang="id-ID" sz="2800" b="1" dirty="0" smtClean="0"/>
              <a:t>)  </a:t>
            </a:r>
            <a:r>
              <a:rPr lang="id-ID" sz="2800" b="1" dirty="0"/>
              <a:t>Mikrofil</a:t>
            </a:r>
            <a:r>
              <a:rPr lang="id-ID" sz="2800" dirty="0"/>
              <a:t/>
            </a:r>
            <a:br>
              <a:rPr lang="id-ID" sz="2800" dirty="0"/>
            </a:br>
            <a:r>
              <a:rPr lang="id-ID" sz="2800" dirty="0" smtClean="0"/>
              <a:t>Daun </a:t>
            </a:r>
            <a:r>
              <a:rPr lang="id-ID" sz="2800" dirty="0"/>
              <a:t>ini berbentuk kecil – kecil seperti rambut atau sisik, tidak bertangkai dan tidak </a:t>
            </a:r>
            <a:r>
              <a:rPr lang="id-ID" sz="2800" dirty="0" smtClean="0"/>
              <a:t>bertulang </a:t>
            </a:r>
            <a:r>
              <a:rPr lang="id-ID" sz="2800" dirty="0"/>
              <a:t>daun, belum memperlihatkan diferensiasi sel, dan tidak dapat dibedakan antara epidermis, daging daun dan tulang daun.</a:t>
            </a:r>
          </a:p>
        </p:txBody>
      </p:sp>
    </p:spTree>
    <p:extLst>
      <p:ext uri="{BB962C8B-B14F-4D97-AF65-F5344CB8AC3E}">
        <p14:creationId xmlns:p14="http://schemas.microsoft.com/office/powerpoint/2010/main" val="32785357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a:bodyPr>
          <a:lstStyle/>
          <a:p>
            <a:pPr marL="444500" indent="-444500">
              <a:buNone/>
            </a:pPr>
            <a:r>
              <a:rPr lang="id-ID" sz="2800" b="1" dirty="0"/>
              <a:t>b) </a:t>
            </a:r>
            <a:r>
              <a:rPr lang="id-ID" sz="2800" b="1" dirty="0" smtClean="0"/>
              <a:t> Mikrofil </a:t>
            </a:r>
            <a:r>
              <a:rPr lang="id-ID" sz="2800" dirty="0"/>
              <a:t/>
            </a:r>
            <a:br>
              <a:rPr lang="id-ID" sz="2800" dirty="0"/>
            </a:br>
            <a:r>
              <a:rPr lang="id-ID" sz="2800" dirty="0"/>
              <a:t>Merupakan daun yang bentuknya besar, bertangaki dan bertulang daun, serta bercabang – cabang. Sel – sel penyusunnya telah memperlihatkan diferensiasi, yaitu dapat dibedakan antara jaringan tiang, jaringan bunga karang, tulang daun, serta stomata (mulut daun).</a:t>
            </a:r>
          </a:p>
        </p:txBody>
      </p:sp>
    </p:spTree>
    <p:extLst>
      <p:ext uri="{BB962C8B-B14F-4D97-AF65-F5344CB8AC3E}">
        <p14:creationId xmlns:p14="http://schemas.microsoft.com/office/powerpoint/2010/main" val="2046163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Ditinjau dari fungsinya , daun tumbuhan paku dibedakan atas:</a:t>
            </a:r>
          </a:p>
        </p:txBody>
      </p:sp>
      <p:sp>
        <p:nvSpPr>
          <p:cNvPr id="3" name="Content Placeholder 2"/>
          <p:cNvSpPr>
            <a:spLocks noGrp="1"/>
          </p:cNvSpPr>
          <p:nvPr>
            <p:ph idx="1"/>
          </p:nvPr>
        </p:nvSpPr>
        <p:spPr/>
        <p:txBody>
          <a:bodyPr>
            <a:normAutofit/>
          </a:bodyPr>
          <a:lstStyle/>
          <a:p>
            <a:pPr marL="514350" indent="-514350">
              <a:buAutoNum type="arabicPeriod"/>
            </a:pPr>
            <a:r>
              <a:rPr lang="id-ID" sz="3200" b="1" dirty="0" smtClean="0"/>
              <a:t>Tropofil </a:t>
            </a:r>
            <a:r>
              <a:rPr lang="id-ID" sz="3200" dirty="0"/>
              <a:t/>
            </a:r>
            <a:br>
              <a:rPr lang="id-ID" sz="3200" dirty="0"/>
            </a:br>
            <a:r>
              <a:rPr lang="id-ID" sz="3200" dirty="0"/>
              <a:t>Merupakan daun yang khusus untuk fotosintesis</a:t>
            </a:r>
            <a:r>
              <a:rPr lang="id-ID" sz="3200" dirty="0" smtClean="0"/>
              <a:t>.</a:t>
            </a:r>
          </a:p>
          <a:p>
            <a:pPr marL="514350" indent="-514350">
              <a:buAutoNum type="arabicPeriod"/>
            </a:pPr>
            <a:r>
              <a:rPr lang="id-ID" sz="3200" b="1" dirty="0" smtClean="0"/>
              <a:t>Sporofil</a:t>
            </a:r>
            <a:r>
              <a:rPr lang="id-ID" sz="3200" dirty="0"/>
              <a:t/>
            </a:r>
            <a:br>
              <a:rPr lang="id-ID" sz="3200" dirty="0"/>
            </a:br>
            <a:r>
              <a:rPr lang="id-ID" sz="3200" dirty="0"/>
              <a:t>Daun ini berfungsi untuk menghasilkan spora. Tetapi daun ini juga dapat melakukan fotosintesis, sehingga disebut pula sebagai troposporofil.</a:t>
            </a:r>
          </a:p>
        </p:txBody>
      </p:sp>
    </p:spTree>
    <p:extLst>
      <p:ext uri="{BB962C8B-B14F-4D97-AF65-F5344CB8AC3E}">
        <p14:creationId xmlns:p14="http://schemas.microsoft.com/office/powerpoint/2010/main" val="2780330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b="1" dirty="0"/>
              <a:t>Ditinjau dari macam spora yang dihasilkan , tumbuhan paku dapat dibedakan menjadi tiga golongan seperti berikut ini.</a:t>
            </a:r>
            <a:endParaRPr lang="id-ID" dirty="0"/>
          </a:p>
        </p:txBody>
      </p:sp>
      <p:sp>
        <p:nvSpPr>
          <p:cNvPr id="3" name="Content Placeholder 2"/>
          <p:cNvSpPr>
            <a:spLocks noGrp="1"/>
          </p:cNvSpPr>
          <p:nvPr>
            <p:ph idx="1"/>
          </p:nvPr>
        </p:nvSpPr>
        <p:spPr>
          <a:xfrm>
            <a:off x="868680" y="1838325"/>
            <a:ext cx="10515600" cy="4351338"/>
          </a:xfrm>
        </p:spPr>
        <p:txBody>
          <a:bodyPr>
            <a:noAutofit/>
          </a:bodyPr>
          <a:lstStyle/>
          <a:p>
            <a:pPr marL="0" indent="0">
              <a:buNone/>
            </a:pPr>
            <a:r>
              <a:rPr lang="id-ID" sz="2400" b="1" dirty="0" smtClean="0"/>
              <a:t>a)   Paku </a:t>
            </a:r>
            <a:r>
              <a:rPr lang="id-ID" sz="2400" b="1" dirty="0"/>
              <a:t>Homospora (isospora</a:t>
            </a:r>
            <a:r>
              <a:rPr lang="id-ID" sz="2400" b="1" dirty="0" smtClean="0"/>
              <a:t>)</a:t>
            </a:r>
          </a:p>
          <a:p>
            <a:pPr marL="444500" indent="0">
              <a:buNone/>
            </a:pPr>
            <a:r>
              <a:rPr lang="id-ID" sz="2400" dirty="0" smtClean="0"/>
              <a:t>Menghasilkan </a:t>
            </a:r>
            <a:r>
              <a:rPr lang="id-ID" sz="2400" dirty="0"/>
              <a:t>satu jenis spora , misalnya Lycopodium (paku kawat</a:t>
            </a:r>
            <a:r>
              <a:rPr lang="id-ID" sz="2400" dirty="0" smtClean="0"/>
              <a:t>).</a:t>
            </a:r>
          </a:p>
          <a:p>
            <a:pPr marL="0" indent="0">
              <a:buNone/>
            </a:pPr>
            <a:r>
              <a:rPr lang="id-ID" sz="2400" b="1" dirty="0" smtClean="0"/>
              <a:t>b)    </a:t>
            </a:r>
            <a:r>
              <a:rPr lang="id-ID" sz="2400" b="1" dirty="0" smtClean="0"/>
              <a:t>Paku Heterospora</a:t>
            </a:r>
          </a:p>
          <a:p>
            <a:pPr marL="533400" indent="0">
              <a:buNone/>
            </a:pPr>
            <a:r>
              <a:rPr lang="id-ID" sz="2400" dirty="0"/>
              <a:t>Menghasilkan dua jenis spora yanhg berlainan; yaitu mikrospora berkelamin jantan dan makrospora (mega spora) berkelamin betina, misalnya : Marsilea (semanggi), Selaginella (paku rane).</a:t>
            </a:r>
            <a:endParaRPr lang="id-ID" sz="2400" b="1" dirty="0" smtClean="0"/>
          </a:p>
          <a:p>
            <a:pPr marL="0" indent="0">
              <a:buNone/>
            </a:pPr>
            <a:r>
              <a:rPr lang="id-ID" sz="2400" b="1" dirty="0"/>
              <a:t>c</a:t>
            </a:r>
            <a:r>
              <a:rPr lang="id-ID" sz="2400" b="1" dirty="0" smtClean="0"/>
              <a:t>)    Paku </a:t>
            </a:r>
            <a:r>
              <a:rPr lang="id-ID" sz="2400" b="1" dirty="0"/>
              <a:t>Peralihan</a:t>
            </a:r>
            <a:endParaRPr lang="id-ID" sz="2400" dirty="0"/>
          </a:p>
          <a:p>
            <a:pPr marL="533400" indent="0">
              <a:buNone/>
            </a:pPr>
            <a:r>
              <a:rPr lang="id-ID" sz="2400" dirty="0" smtClean="0"/>
              <a:t>Paku </a:t>
            </a:r>
            <a:r>
              <a:rPr lang="id-ID" sz="2400" dirty="0" smtClean="0"/>
              <a:t>ini merupakan peralihan antara homospora dengan heterospora, yaitu paku yang menghasilkan spora yang bentuk dan ukurannya sama tetapi berbeda jenis kelaminnya, satu berjenis kelamin jantan dan lainnya berjenis kelamin betina, misalnya Equisetum debile (paku ekor kuda).</a:t>
            </a:r>
          </a:p>
          <a:p>
            <a:endParaRPr lang="id-ID" sz="2400" dirty="0"/>
          </a:p>
        </p:txBody>
      </p:sp>
    </p:spTree>
    <p:extLst>
      <p:ext uri="{BB962C8B-B14F-4D97-AF65-F5344CB8AC3E}">
        <p14:creationId xmlns:p14="http://schemas.microsoft.com/office/powerpoint/2010/main" val="11267610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sz="5400" b="1" dirty="0"/>
              <a:t>Habitat</a:t>
            </a:r>
          </a:p>
        </p:txBody>
      </p:sp>
      <p:sp>
        <p:nvSpPr>
          <p:cNvPr id="3" name="Content Placeholder 2"/>
          <p:cNvSpPr>
            <a:spLocks noGrp="1"/>
          </p:cNvSpPr>
          <p:nvPr>
            <p:ph idx="1"/>
          </p:nvPr>
        </p:nvSpPr>
        <p:spPr/>
        <p:txBody>
          <a:bodyPr>
            <a:normAutofit/>
          </a:bodyPr>
          <a:lstStyle/>
          <a:p>
            <a:pPr marL="0" indent="0">
              <a:buNone/>
            </a:pPr>
            <a:r>
              <a:rPr lang="id-ID" sz="4000" dirty="0"/>
              <a:t>Habitatnya didarat, terutama pada lapisan bawah tanah didataran rendah , tepi pantai , lereng gunung , 350 meter diatas permukaan laut terutama didaerah lembab, dan ada juga yang bersifat epifit(menempel) pada tumbuhan lain.</a:t>
            </a:r>
          </a:p>
        </p:txBody>
      </p:sp>
    </p:spTree>
    <p:extLst>
      <p:ext uri="{BB962C8B-B14F-4D97-AF65-F5344CB8AC3E}">
        <p14:creationId xmlns:p14="http://schemas.microsoft.com/office/powerpoint/2010/main" val="3321662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Reproduksi</a:t>
            </a:r>
            <a:endParaRPr lang="id-ID" dirty="0"/>
          </a:p>
        </p:txBody>
      </p:sp>
      <p:sp>
        <p:nvSpPr>
          <p:cNvPr id="3" name="Content Placeholder 2"/>
          <p:cNvSpPr>
            <a:spLocks noGrp="1"/>
          </p:cNvSpPr>
          <p:nvPr>
            <p:ph idx="1"/>
          </p:nvPr>
        </p:nvSpPr>
        <p:spPr/>
        <p:txBody>
          <a:bodyPr>
            <a:normAutofit/>
          </a:bodyPr>
          <a:lstStyle/>
          <a:p>
            <a:pPr marL="0" indent="0">
              <a:buNone/>
            </a:pPr>
            <a:r>
              <a:rPr lang="id-ID" sz="2400" b="1" dirty="0"/>
              <a:t>Reproduksi tumbuhan ini dapat secara aseksual (vegetative), yakni dengan stolon yang menghasilkan gemma (tunas).</a:t>
            </a:r>
            <a:r>
              <a:rPr lang="id-ID" sz="2400" dirty="0"/>
              <a:t/>
            </a:r>
            <a:br>
              <a:rPr lang="id-ID" sz="2400" dirty="0"/>
            </a:br>
            <a:endParaRPr lang="id-ID" sz="2400" dirty="0" smtClean="0">
              <a:effectLst/>
            </a:endParaRPr>
          </a:p>
          <a:p>
            <a:pPr marL="0" indent="0">
              <a:buNone/>
            </a:pPr>
            <a:r>
              <a:rPr lang="id-ID" sz="2400" b="1" dirty="0"/>
              <a:t>Gemma</a:t>
            </a:r>
            <a:r>
              <a:rPr lang="id-ID" sz="2400" dirty="0"/>
              <a:t> adalah anakan pada tulang daun atau kaki daun yang mengandung spora.</a:t>
            </a:r>
            <a:br>
              <a:rPr lang="id-ID" sz="2400" dirty="0"/>
            </a:br>
            <a:r>
              <a:rPr lang="id-ID" sz="2400" dirty="0"/>
              <a:t>Reproduksi secara seksual (generative)melalui pembentukan sel kelamin jantan dan betina oleh alat – alat kelamin (gametogonium). Gametogonium jantan (anteredium) menghasilkan spermatozoid dan gametogonium betina menghasilkan sel telur (ovum).sepertihalnya tumbuhan lumut , tumbuhan paku mengalami metagenesis (pergiliran keturunan).</a:t>
            </a:r>
            <a:br>
              <a:rPr lang="id-ID" sz="2400" dirty="0"/>
            </a:br>
            <a:endParaRPr lang="id-ID" sz="2400" dirty="0" smtClean="0">
              <a:effectLst/>
            </a:endParaRPr>
          </a:p>
          <a:p>
            <a:pPr marL="0" indent="0">
              <a:buNone/>
            </a:pPr>
            <a:endParaRPr lang="id-ID" sz="2400" dirty="0"/>
          </a:p>
        </p:txBody>
      </p:sp>
    </p:spTree>
    <p:extLst>
      <p:ext uri="{BB962C8B-B14F-4D97-AF65-F5344CB8AC3E}">
        <p14:creationId xmlns:p14="http://schemas.microsoft.com/office/powerpoint/2010/main" val="7387966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b="1" dirty="0"/>
              <a:t>Peranan tumbuhan paku dalam kehidupan </a:t>
            </a:r>
            <a:r>
              <a:rPr lang="fi-FI" b="1" dirty="0" smtClean="0"/>
              <a:t>manusia</a:t>
            </a:r>
            <a:endParaRPr lang="id-ID" b="1" dirty="0"/>
          </a:p>
        </p:txBody>
      </p:sp>
      <p:sp>
        <p:nvSpPr>
          <p:cNvPr id="3" name="Content Placeholder 2"/>
          <p:cNvSpPr>
            <a:spLocks noGrp="1"/>
          </p:cNvSpPr>
          <p:nvPr>
            <p:ph idx="1"/>
          </p:nvPr>
        </p:nvSpPr>
        <p:spPr>
          <a:xfrm>
            <a:off x="1097280" y="1845734"/>
            <a:ext cx="10058400" cy="4402666"/>
          </a:xfrm>
        </p:spPr>
        <p:txBody>
          <a:bodyPr>
            <a:noAutofit/>
          </a:bodyPr>
          <a:lstStyle/>
          <a:p>
            <a:pPr marL="0" indent="0">
              <a:buNone/>
            </a:pPr>
            <a:r>
              <a:rPr lang="id-ID" dirty="0"/>
              <a:t>Dibawah ini adalah beberapa tumbuhan paku yang bermanfaat bagi manusia diantaranya adalah</a:t>
            </a:r>
            <a:r>
              <a:rPr lang="id-ID" dirty="0" smtClean="0"/>
              <a:t>;</a:t>
            </a:r>
          </a:p>
          <a:p>
            <a:pPr marL="355600" indent="-355600">
              <a:buFont typeface="+mj-lt"/>
              <a:buAutoNum type="arabicPeriod"/>
            </a:pPr>
            <a:r>
              <a:rPr lang="id-ID" dirty="0" smtClean="0"/>
              <a:t>Dipelihara </a:t>
            </a:r>
            <a:r>
              <a:rPr lang="id-ID" dirty="0"/>
              <a:t>sebagai tanaman hias, misalnya paku tanduk rusa (platycerium bifurcatum), paku sarang burung (Asplenium sp), suplir (Adiantum sp) dan paku rane (selaginella </a:t>
            </a:r>
            <a:r>
              <a:rPr lang="id-ID" dirty="0" smtClean="0"/>
              <a:t>sp)</a:t>
            </a:r>
          </a:p>
          <a:p>
            <a:pPr marL="355600" indent="-355600">
              <a:buFont typeface="+mj-lt"/>
              <a:buAutoNum type="arabicPeriod"/>
            </a:pPr>
            <a:r>
              <a:rPr lang="id-ID" dirty="0" smtClean="0"/>
              <a:t>Penghasil </a:t>
            </a:r>
            <a:r>
              <a:rPr lang="id-ID" dirty="0"/>
              <a:t>obat – obatan misalnya: Aspidium sp, Dryopteris filix mas, dan Lycopodium </a:t>
            </a:r>
            <a:r>
              <a:rPr lang="id-ID" dirty="0" smtClean="0"/>
              <a:t>clavatum.</a:t>
            </a:r>
          </a:p>
          <a:p>
            <a:pPr marL="355600" indent="-355600">
              <a:buFont typeface="+mj-lt"/>
              <a:buAutoNum type="arabicPeriod"/>
            </a:pPr>
            <a:r>
              <a:rPr lang="id-ID" dirty="0" smtClean="0"/>
              <a:t>Sebagai sayuran, </a:t>
            </a:r>
            <a:r>
              <a:rPr lang="id-ID" dirty="0"/>
              <a:t>misalnya semanggi (marsilea crenata) dan pteridium </a:t>
            </a:r>
            <a:r>
              <a:rPr lang="id-ID" dirty="0" smtClean="0"/>
              <a:t>aqualium</a:t>
            </a:r>
          </a:p>
          <a:p>
            <a:pPr marL="355600" indent="-355600">
              <a:buFont typeface="+mj-lt"/>
              <a:buAutoNum type="arabicPeriod"/>
            </a:pPr>
            <a:r>
              <a:rPr lang="id-ID" dirty="0" smtClean="0"/>
              <a:t>Sebagai </a:t>
            </a:r>
            <a:r>
              <a:rPr lang="id-ID" dirty="0"/>
              <a:t>bahan pupuk </a:t>
            </a:r>
            <a:r>
              <a:rPr lang="id-ID" dirty="0" smtClean="0"/>
              <a:t>hijau, </a:t>
            </a:r>
            <a:r>
              <a:rPr lang="id-ID" dirty="0"/>
              <a:t>misalnya azolla </a:t>
            </a:r>
            <a:r>
              <a:rPr lang="id-ID" dirty="0" smtClean="0"/>
              <a:t>piñata,</a:t>
            </a:r>
          </a:p>
          <a:p>
            <a:pPr marL="355600" indent="-355600">
              <a:buFont typeface="+mj-lt"/>
              <a:buAutoNum type="arabicPeriod"/>
            </a:pPr>
            <a:r>
              <a:rPr lang="id-ID" dirty="0" smtClean="0"/>
              <a:t>Sebagai </a:t>
            </a:r>
            <a:r>
              <a:rPr lang="id-ID" dirty="0"/>
              <a:t>salah satu bahan dalam pembuatan karangan bunga, misalnya Lycopodium </a:t>
            </a:r>
            <a:r>
              <a:rPr lang="id-ID" dirty="0" smtClean="0"/>
              <a:t>cernuum.</a:t>
            </a:r>
          </a:p>
          <a:p>
            <a:pPr marL="355600" indent="-355600">
              <a:buFont typeface="+mj-lt"/>
              <a:buAutoNum type="arabicPeriod"/>
            </a:pPr>
            <a:r>
              <a:rPr lang="id-ID" dirty="0" smtClean="0"/>
              <a:t>Tumbuhan </a:t>
            </a:r>
            <a:r>
              <a:rPr lang="id-ID" dirty="0"/>
              <a:t>paku lebih maju dari pada lumut karena sporofit tumbuhan paku memiliki :</a:t>
            </a:r>
            <a:br>
              <a:rPr lang="id-ID" dirty="0"/>
            </a:br>
            <a:r>
              <a:rPr lang="id-ID" dirty="0"/>
              <a:t>a. Sistem transportasi (xylem dan floem) yang berkembang dengan baik.</a:t>
            </a:r>
            <a:br>
              <a:rPr lang="id-ID" dirty="0"/>
            </a:br>
            <a:r>
              <a:rPr lang="id-ID" dirty="0"/>
              <a:t>b. Kutikula dan stoma tahan air yang mengontrol kekurangan air.</a:t>
            </a:r>
            <a:br>
              <a:rPr lang="id-ID" dirty="0"/>
            </a:br>
            <a:r>
              <a:rPr lang="id-ID" dirty="0"/>
              <a:t>c. Adanya akar, batang dan daun</a:t>
            </a:r>
            <a:r>
              <a:rPr lang="id-ID" dirty="0" smtClean="0"/>
              <a:t>.</a:t>
            </a:r>
            <a:endParaRPr lang="id-ID" dirty="0"/>
          </a:p>
        </p:txBody>
      </p:sp>
    </p:spTree>
    <p:extLst>
      <p:ext uri="{BB962C8B-B14F-4D97-AF65-F5344CB8AC3E}">
        <p14:creationId xmlns:p14="http://schemas.microsoft.com/office/powerpoint/2010/main" val="25752846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Kalsifikasi</a:t>
            </a:r>
            <a:endParaRPr lang="id-ID" dirty="0"/>
          </a:p>
        </p:txBody>
      </p:sp>
      <p:sp>
        <p:nvSpPr>
          <p:cNvPr id="3" name="Content Placeholder 2"/>
          <p:cNvSpPr>
            <a:spLocks noGrp="1"/>
          </p:cNvSpPr>
          <p:nvPr>
            <p:ph idx="1"/>
          </p:nvPr>
        </p:nvSpPr>
        <p:spPr>
          <a:xfrm>
            <a:off x="1097280" y="1825625"/>
            <a:ext cx="10396220" cy="4351338"/>
          </a:xfrm>
        </p:spPr>
        <p:txBody>
          <a:bodyPr>
            <a:normAutofit fontScale="92500" lnSpcReduction="10000"/>
          </a:bodyPr>
          <a:lstStyle/>
          <a:p>
            <a:pPr marL="0" indent="0">
              <a:buNone/>
            </a:pPr>
            <a:r>
              <a:rPr lang="id-ID" dirty="0" smtClean="0">
                <a:effectLst/>
              </a:rPr>
              <a:t>1. Psilophyta</a:t>
            </a:r>
          </a:p>
          <a:p>
            <a:pPr marL="355600" indent="0">
              <a:buNone/>
            </a:pPr>
            <a:r>
              <a:rPr lang="id-ID" dirty="0"/>
              <a:t>Merupakan tumbuhan paku sederhana dan hanya memiliki dua genera, contoh yang sudah dikenal adalah Psilotum sp. Yang tersebar luas didaerah tropic dan subtropik. </a:t>
            </a:r>
            <a:endParaRPr lang="id-ID" dirty="0" smtClean="0">
              <a:effectLst/>
            </a:endParaRPr>
          </a:p>
          <a:p>
            <a:pPr marL="0" indent="0">
              <a:buNone/>
            </a:pPr>
            <a:r>
              <a:rPr lang="id-ID" dirty="0" smtClean="0"/>
              <a:t>2. Lycophyta</a:t>
            </a:r>
          </a:p>
          <a:p>
            <a:pPr marL="355600" indent="0">
              <a:buNone/>
            </a:pPr>
            <a:r>
              <a:rPr lang="id-ID" dirty="0"/>
              <a:t>Lycodium sp dapat menghasilkan spora tunggal yang akan berkembang menjadi gametofit biseksual yang memiliki organ jantan maupun betina.</a:t>
            </a:r>
            <a:endParaRPr lang="id-ID" dirty="0" smtClean="0"/>
          </a:p>
          <a:p>
            <a:pPr marL="0" indent="0">
              <a:buNone/>
            </a:pPr>
            <a:r>
              <a:rPr lang="id-ID" dirty="0" smtClean="0">
                <a:effectLst/>
              </a:rPr>
              <a:t>3. Sphenophyta</a:t>
            </a:r>
          </a:p>
          <a:p>
            <a:pPr marL="355600" indent="0">
              <a:buNone/>
            </a:pPr>
            <a:r>
              <a:rPr lang="id-ID" dirty="0"/>
              <a:t>Sering disebut paku ekor kuda . peristiwa meiosis pada tumbuhan ini terjadi dalam sporangia dan akan menghasilkan spora haploid. Gametofit yang berkembang dari spora berukuran sangat kecil , tetapi dapat melakukan fotosintesis dan hidup secara bebas. </a:t>
            </a:r>
            <a:endParaRPr lang="id-ID" dirty="0" smtClean="0">
              <a:effectLst/>
            </a:endParaRPr>
          </a:p>
          <a:p>
            <a:pPr marL="0" indent="0">
              <a:buNone/>
            </a:pPr>
            <a:r>
              <a:rPr lang="id-ID" dirty="0" smtClean="0">
                <a:effectLst/>
              </a:rPr>
              <a:t>4. Pterodophyta</a:t>
            </a:r>
          </a:p>
          <a:p>
            <a:pPr marL="355600" indent="0">
              <a:buNone/>
            </a:pPr>
            <a:r>
              <a:rPr lang="id-ID" dirty="0"/>
              <a:t>Banyak terdapat dihutan subtropis maupuan didaerah tropis . paku pterophyta mempunyai daun – daun yang lebih besar dibandingkan divisi lainnya .</a:t>
            </a:r>
          </a:p>
        </p:txBody>
      </p:sp>
    </p:spTree>
    <p:extLst>
      <p:ext uri="{BB962C8B-B14F-4D97-AF65-F5344CB8AC3E}">
        <p14:creationId xmlns:p14="http://schemas.microsoft.com/office/powerpoint/2010/main" val="8316965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Cormophyta Berbiji</a:t>
            </a:r>
            <a:endParaRPr lang="id-ID" dirty="0"/>
          </a:p>
        </p:txBody>
      </p:sp>
      <p:sp>
        <p:nvSpPr>
          <p:cNvPr id="3" name="Content Placeholder 2"/>
          <p:cNvSpPr>
            <a:spLocks noGrp="1"/>
          </p:cNvSpPr>
          <p:nvPr>
            <p:ph idx="1"/>
          </p:nvPr>
        </p:nvSpPr>
        <p:spPr/>
        <p:txBody>
          <a:bodyPr>
            <a:normAutofit fontScale="92500" lnSpcReduction="10000"/>
          </a:bodyPr>
          <a:lstStyle/>
          <a:p>
            <a:pPr marL="0" indent="0">
              <a:buNone/>
            </a:pPr>
            <a:r>
              <a:rPr lang="id-ID" dirty="0"/>
              <a:t>Ciri-ciri tumbuhan biji terbuka adalah:</a:t>
            </a:r>
            <a:br>
              <a:rPr lang="id-ID" dirty="0"/>
            </a:br>
            <a:endParaRPr lang="id-ID" dirty="0" smtClean="0">
              <a:effectLst/>
            </a:endParaRPr>
          </a:p>
          <a:p>
            <a:r>
              <a:rPr lang="id-ID" dirty="0"/>
              <a:t>Pada umumnya perdu atau pohon, tidak ada yang berupa herba Batang dan akar berkambium sehingga dapat tumbuh </a:t>
            </a:r>
            <a:r>
              <a:rPr lang="id-ID" dirty="0" smtClean="0"/>
              <a:t>membesar</a:t>
            </a:r>
            <a:endParaRPr lang="id-ID" dirty="0" smtClean="0">
              <a:effectLst/>
            </a:endParaRPr>
          </a:p>
          <a:p>
            <a:r>
              <a:rPr lang="id-ID" dirty="0"/>
              <a:t>Bentuk perakaran </a:t>
            </a:r>
            <a:r>
              <a:rPr lang="id-ID" dirty="0" smtClean="0"/>
              <a:t>tunggang</a:t>
            </a:r>
            <a:endParaRPr lang="id-ID" dirty="0" smtClean="0">
              <a:effectLst/>
            </a:endParaRPr>
          </a:p>
          <a:p>
            <a:r>
              <a:rPr lang="id-ID" dirty="0"/>
              <a:t>Daun sempit, tebal dan </a:t>
            </a:r>
            <a:r>
              <a:rPr lang="id-ID" dirty="0" smtClean="0"/>
              <a:t>kaku</a:t>
            </a:r>
            <a:endParaRPr lang="id-ID" dirty="0" smtClean="0">
              <a:effectLst/>
            </a:endParaRPr>
          </a:p>
          <a:p>
            <a:r>
              <a:rPr lang="id-ID" dirty="0"/>
              <a:t>Tulang daun tidak beraneka </a:t>
            </a:r>
            <a:r>
              <a:rPr lang="id-ID" dirty="0" smtClean="0"/>
              <a:t>ragam</a:t>
            </a:r>
            <a:endParaRPr lang="id-ID" dirty="0" smtClean="0">
              <a:effectLst/>
            </a:endParaRPr>
          </a:p>
          <a:p>
            <a:r>
              <a:rPr lang="id-ID" dirty="0"/>
              <a:t>Tidak memiliki bunga </a:t>
            </a:r>
            <a:r>
              <a:rPr lang="id-ID" dirty="0" smtClean="0"/>
              <a:t>sejati</a:t>
            </a:r>
            <a:endParaRPr lang="id-ID" dirty="0" smtClean="0">
              <a:effectLst/>
            </a:endParaRPr>
          </a:p>
          <a:p>
            <a:r>
              <a:rPr lang="id-ID" dirty="0"/>
              <a:t>Alat perkembangbiakannya berbentuk kerucut yang disebut strobilus atau runjung</a:t>
            </a:r>
            <a:r>
              <a:rPr lang="id-ID" dirty="0" smtClean="0"/>
              <a:t>.</a:t>
            </a:r>
            <a:endParaRPr lang="id-ID" dirty="0" smtClean="0">
              <a:effectLst/>
            </a:endParaRPr>
          </a:p>
          <a:p>
            <a:r>
              <a:rPr lang="id-ID" dirty="0"/>
              <a:t>Alat kelamin terpisah, serbuk sari terdapat dalam strobilus jantan dan sel telur terdapat dalam strobilus betina</a:t>
            </a:r>
            <a:r>
              <a:rPr lang="id-ID" dirty="0" smtClean="0"/>
              <a:t>.</a:t>
            </a:r>
            <a:endParaRPr lang="id-ID" dirty="0" smtClean="0">
              <a:effectLst/>
            </a:endParaRPr>
          </a:p>
        </p:txBody>
      </p:sp>
    </p:spTree>
    <p:extLst>
      <p:ext uri="{BB962C8B-B14F-4D97-AF65-F5344CB8AC3E}">
        <p14:creationId xmlns:p14="http://schemas.microsoft.com/office/powerpoint/2010/main" val="2482107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1699" y="1041400"/>
            <a:ext cx="9914193" cy="4610100"/>
          </a:xfrm>
          <a:prstGeom prst="rect">
            <a:avLst/>
          </a:prstGeom>
        </p:spPr>
      </p:pic>
    </p:spTree>
    <p:extLst>
      <p:ext uri="{BB962C8B-B14F-4D97-AF65-F5344CB8AC3E}">
        <p14:creationId xmlns:p14="http://schemas.microsoft.com/office/powerpoint/2010/main" val="2017934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Cycadales</a:t>
            </a:r>
            <a:endParaRPr lang="id-ID" dirty="0"/>
          </a:p>
        </p:txBody>
      </p:sp>
      <p:sp>
        <p:nvSpPr>
          <p:cNvPr id="3" name="Content Placeholder 2"/>
          <p:cNvSpPr>
            <a:spLocks noGrp="1"/>
          </p:cNvSpPr>
          <p:nvPr>
            <p:ph idx="1"/>
          </p:nvPr>
        </p:nvSpPr>
        <p:spPr/>
        <p:txBody>
          <a:bodyPr>
            <a:normAutofit/>
          </a:bodyPr>
          <a:lstStyle/>
          <a:p>
            <a:pPr marL="0" indent="0">
              <a:buNone/>
            </a:pPr>
            <a:r>
              <a:rPr lang="id-ID" sz="3200" dirty="0"/>
              <a:t>Ciri khas bangsa atau ordo ini adalah batang tidak bercabang, daunnya majemuk, tersusun sebagai tajuk di puncak pohon. Merupakan tumbuhan berumah dua, artinya memiliki strobilus jantan saja atau strobilus betina saja. Contoh:</a:t>
            </a:r>
            <a:r>
              <a:rPr lang="id-ID" sz="3200" i="1" dirty="0"/>
              <a:t> Zamia furfuracea, Cycas revoluta dan Cycas rumphii</a:t>
            </a:r>
            <a:r>
              <a:rPr lang="id-ID" sz="3200" dirty="0"/>
              <a:t> (pakis haji)</a:t>
            </a:r>
          </a:p>
        </p:txBody>
      </p:sp>
    </p:spTree>
    <p:extLst>
      <p:ext uri="{BB962C8B-B14F-4D97-AF65-F5344CB8AC3E}">
        <p14:creationId xmlns:p14="http://schemas.microsoft.com/office/powerpoint/2010/main" val="2987338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Ginkgoales</a:t>
            </a:r>
            <a:endParaRPr lang="id-ID" dirty="0"/>
          </a:p>
        </p:txBody>
      </p:sp>
      <p:sp>
        <p:nvSpPr>
          <p:cNvPr id="3" name="Content Placeholder 2"/>
          <p:cNvSpPr>
            <a:spLocks noGrp="1"/>
          </p:cNvSpPr>
          <p:nvPr>
            <p:ph idx="1"/>
          </p:nvPr>
        </p:nvSpPr>
        <p:spPr/>
        <p:txBody>
          <a:bodyPr>
            <a:normAutofit/>
          </a:bodyPr>
          <a:lstStyle/>
          <a:p>
            <a:pPr marL="0" indent="0">
              <a:buNone/>
            </a:pPr>
            <a:r>
              <a:rPr lang="id-ID" sz="3600" dirty="0"/>
              <a:t>Tumbuhan ini merupakan tumbuhan asli dari daratan Cina. Tinggi pohon dapat mencapai 30 meter, daun berbentuk kipas dan mudah gugur. Serbuk sari dan bakal biji dihasilkan oleh individu yang berlainan. Anggota kelompok ini hanya ada satu species yaitu </a:t>
            </a:r>
            <a:r>
              <a:rPr lang="id-ID" sz="3600" i="1" dirty="0"/>
              <a:t>Ginkgo biloba</a:t>
            </a:r>
            <a:r>
              <a:rPr lang="id-ID" sz="3600" dirty="0"/>
              <a:t>.</a:t>
            </a:r>
          </a:p>
        </p:txBody>
      </p:sp>
    </p:spTree>
    <p:extLst>
      <p:ext uri="{BB962C8B-B14F-4D97-AF65-F5344CB8AC3E}">
        <p14:creationId xmlns:p14="http://schemas.microsoft.com/office/powerpoint/2010/main" val="3076753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Coniferales</a:t>
            </a:r>
            <a:endParaRPr lang="id-ID" dirty="0"/>
          </a:p>
        </p:txBody>
      </p:sp>
      <p:sp>
        <p:nvSpPr>
          <p:cNvPr id="3" name="Content Placeholder 2"/>
          <p:cNvSpPr>
            <a:spLocks noGrp="1"/>
          </p:cNvSpPr>
          <p:nvPr>
            <p:ph idx="1"/>
          </p:nvPr>
        </p:nvSpPr>
        <p:spPr/>
        <p:txBody>
          <a:bodyPr>
            <a:normAutofit/>
          </a:bodyPr>
          <a:lstStyle/>
          <a:p>
            <a:pPr marL="0" indent="0">
              <a:buNone/>
            </a:pPr>
            <a:r>
              <a:rPr lang="id-ID" sz="3600" dirty="0"/>
              <a:t>Coniferales berarti tumbuhan pembawa kerucut, karena alat perkembangbiakan jantan dan betina berupa strobilus berbentuk kerucut. Tumbuhan yang termasuk kelompok ini memiliki ciri selalu hijau sepanjang tahun (</a:t>
            </a:r>
            <a:r>
              <a:rPr lang="id-ID" sz="3600" i="1" dirty="0"/>
              <a:t>evergreen</a:t>
            </a:r>
            <a:r>
              <a:rPr lang="id-ID" sz="3600" dirty="0"/>
              <a:t>). Contoh: </a:t>
            </a:r>
            <a:r>
              <a:rPr lang="id-ID" sz="3600" i="1" dirty="0"/>
              <a:t>Agathis alba</a:t>
            </a:r>
            <a:r>
              <a:rPr lang="id-ID" sz="3600" dirty="0"/>
              <a:t> (damar), </a:t>
            </a:r>
            <a:r>
              <a:rPr lang="id-ID" sz="3600" i="1" dirty="0"/>
              <a:t>Pinus merkusii</a:t>
            </a:r>
            <a:r>
              <a:rPr lang="id-ID" sz="3600" dirty="0"/>
              <a:t> (pinus), </a:t>
            </a:r>
            <a:r>
              <a:rPr lang="id-ID" sz="3600" i="1" dirty="0"/>
              <a:t>Cupressus sp.</a:t>
            </a:r>
            <a:r>
              <a:rPr lang="id-ID" sz="3600" dirty="0"/>
              <a:t>, </a:t>
            </a:r>
            <a:r>
              <a:rPr lang="id-ID" sz="3600" i="1" dirty="0"/>
              <a:t>Araucaria sp.</a:t>
            </a:r>
            <a:r>
              <a:rPr lang="id-ID" sz="3600" dirty="0"/>
              <a:t>, </a:t>
            </a:r>
            <a:r>
              <a:rPr lang="id-ID" sz="3600" i="1" dirty="0"/>
              <a:t>Sequoia sp.</a:t>
            </a:r>
            <a:r>
              <a:rPr lang="id-ID" sz="3600" dirty="0"/>
              <a:t>,</a:t>
            </a:r>
            <a:r>
              <a:rPr lang="id-ID" sz="3600" i="1" dirty="0"/>
              <a:t> Juniperus sp.</a:t>
            </a:r>
            <a:r>
              <a:rPr lang="id-ID" sz="3600" dirty="0"/>
              <a:t> dan </a:t>
            </a:r>
            <a:r>
              <a:rPr lang="id-ID" sz="3600" i="1" dirty="0"/>
              <a:t>Taxus sp.</a:t>
            </a:r>
            <a:endParaRPr lang="id-ID" sz="3600" dirty="0"/>
          </a:p>
        </p:txBody>
      </p:sp>
    </p:spTree>
    <p:extLst>
      <p:ext uri="{BB962C8B-B14F-4D97-AF65-F5344CB8AC3E}">
        <p14:creationId xmlns:p14="http://schemas.microsoft.com/office/powerpoint/2010/main" val="9923761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Gnetales</a:t>
            </a:r>
            <a:endParaRPr lang="id-ID" dirty="0"/>
          </a:p>
        </p:txBody>
      </p:sp>
      <p:sp>
        <p:nvSpPr>
          <p:cNvPr id="3" name="Content Placeholder 2"/>
          <p:cNvSpPr>
            <a:spLocks noGrp="1"/>
          </p:cNvSpPr>
          <p:nvPr>
            <p:ph idx="1"/>
          </p:nvPr>
        </p:nvSpPr>
        <p:spPr/>
        <p:txBody>
          <a:bodyPr>
            <a:normAutofit/>
          </a:bodyPr>
          <a:lstStyle/>
          <a:p>
            <a:pPr marL="0" indent="0">
              <a:buNone/>
            </a:pPr>
            <a:r>
              <a:rPr lang="id-ID" sz="3200" dirty="0"/>
              <a:t>Anggota kelompok ini berupa perdu, liana (tumbuhan pemanjat) dan pohon. Daun berbentuk oval/lonjong dan duduk daun berhadapan dengan bentuk urat daun menyirip. Pada xilem terdapat trakea dan floem tidak memiliki sel pengiring. Strobilus tidak berbentuk kerucut, tetapi sudah dapat disebut </a:t>
            </a:r>
            <a:r>
              <a:rPr lang="id-ID" sz="3200" dirty="0" smtClean="0"/>
              <a:t>bunga. </a:t>
            </a:r>
            <a:r>
              <a:rPr lang="id-ID" sz="3200" dirty="0"/>
              <a:t>Contoh yang terkenal dari kelompok ini adalah </a:t>
            </a:r>
            <a:r>
              <a:rPr lang="id-ID" sz="3200" i="1" dirty="0"/>
              <a:t>Gnetum gnemon</a:t>
            </a:r>
            <a:r>
              <a:rPr lang="id-ID" sz="3200" dirty="0"/>
              <a:t> (melinjo).</a:t>
            </a:r>
          </a:p>
        </p:txBody>
      </p:sp>
    </p:spTree>
    <p:extLst>
      <p:ext uri="{BB962C8B-B14F-4D97-AF65-F5344CB8AC3E}">
        <p14:creationId xmlns:p14="http://schemas.microsoft.com/office/powerpoint/2010/main" val="42081183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Tumbuhan Biji Tertutup (Angiospermae)</a:t>
            </a:r>
            <a:endParaRPr lang="id-ID" dirty="0"/>
          </a:p>
        </p:txBody>
      </p:sp>
      <p:sp>
        <p:nvSpPr>
          <p:cNvPr id="3" name="Content Placeholder 2"/>
          <p:cNvSpPr>
            <a:spLocks noGrp="1"/>
          </p:cNvSpPr>
          <p:nvPr>
            <p:ph idx="1"/>
          </p:nvPr>
        </p:nvSpPr>
        <p:spPr/>
        <p:txBody>
          <a:bodyPr>
            <a:normAutofit/>
          </a:bodyPr>
          <a:lstStyle/>
          <a:p>
            <a:pPr marL="0" indent="0">
              <a:buNone/>
            </a:pPr>
            <a:r>
              <a:rPr lang="id-ID" sz="2400" dirty="0"/>
              <a:t>Tumbuhan biji tertutup adalah tumbuhan yang bijinya terdapat di dalam bakal buah. Ciri-ciri tumbuhan ini adalah</a:t>
            </a:r>
            <a:r>
              <a:rPr lang="id-ID" sz="2400" dirty="0" smtClean="0"/>
              <a:t>:</a:t>
            </a:r>
          </a:p>
          <a:p>
            <a:pPr marL="457200" indent="-457200">
              <a:buAutoNum type="arabicPeriod"/>
            </a:pPr>
            <a:r>
              <a:rPr lang="id-ID" sz="2400" dirty="0" smtClean="0"/>
              <a:t>Hidup </a:t>
            </a:r>
            <a:r>
              <a:rPr lang="id-ID" sz="2400" dirty="0"/>
              <a:t>sebagai pohon, perdu, semak, merambat atau </a:t>
            </a:r>
            <a:r>
              <a:rPr lang="id-ID" sz="2400" dirty="0" smtClean="0"/>
              <a:t>herba/terna</a:t>
            </a:r>
          </a:p>
          <a:p>
            <a:pPr marL="457200" indent="-457200">
              <a:buAutoNum type="arabicPeriod"/>
            </a:pPr>
            <a:r>
              <a:rPr lang="id-ID" sz="2400" dirty="0" smtClean="0"/>
              <a:t>Daun </a:t>
            </a:r>
            <a:r>
              <a:rPr lang="id-ID" sz="2400" dirty="0"/>
              <a:t>pipih dan lebar dengan susunan tulang daun menyirip, menjari, melengkung atau </a:t>
            </a:r>
            <a:r>
              <a:rPr lang="id-ID" sz="2400" dirty="0" smtClean="0"/>
              <a:t>sejajar</a:t>
            </a:r>
          </a:p>
          <a:p>
            <a:pPr marL="457200" indent="-457200">
              <a:buAutoNum type="arabicPeriod"/>
            </a:pPr>
            <a:r>
              <a:rPr lang="id-ID" sz="2400" dirty="0" smtClean="0"/>
              <a:t>Memiliki </a:t>
            </a:r>
            <a:r>
              <a:rPr lang="id-ID" sz="2400" dirty="0"/>
              <a:t>bunga sejati dengan perhiasan bunga berupa kelopak dan mahkota bunga dan alat perkembangbiakannya berupa putik dan benang sari</a:t>
            </a:r>
            <a:endParaRPr lang="id-ID" sz="2400" dirty="0" smtClean="0">
              <a:effectLst/>
            </a:endParaRPr>
          </a:p>
          <a:p>
            <a:endParaRPr lang="id-ID" sz="2400" dirty="0"/>
          </a:p>
        </p:txBody>
      </p:sp>
    </p:spTree>
    <p:extLst>
      <p:ext uri="{BB962C8B-B14F-4D97-AF65-F5344CB8AC3E}">
        <p14:creationId xmlns:p14="http://schemas.microsoft.com/office/powerpoint/2010/main" val="42011323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a:bodyPr>
          <a:lstStyle/>
          <a:p>
            <a:pPr marL="0" indent="0">
              <a:buNone/>
            </a:pPr>
            <a:r>
              <a:rPr lang="id-ID" sz="3200" dirty="0"/>
              <a:t>Tumbuhan biji dibagi menjadi dua kelas berdasarkan jumlah keping bijinya, yaitu</a:t>
            </a:r>
            <a:r>
              <a:rPr lang="id-ID" sz="3200" dirty="0" smtClean="0"/>
              <a:t>:</a:t>
            </a:r>
            <a:endParaRPr lang="id-ID" sz="3200" dirty="0" smtClean="0">
              <a:effectLst/>
            </a:endParaRPr>
          </a:p>
          <a:p>
            <a:pPr marL="457200" indent="-457200">
              <a:buFont typeface="+mj-lt"/>
              <a:buAutoNum type="arabicPeriod"/>
            </a:pPr>
            <a:r>
              <a:rPr lang="id-ID" sz="3200" dirty="0"/>
              <a:t>Tumbuhan berkeping biji satu (</a:t>
            </a:r>
            <a:r>
              <a:rPr lang="id-ID" sz="3200" i="1" dirty="0" smtClean="0"/>
              <a:t>Monocotyledonae</a:t>
            </a:r>
            <a:r>
              <a:rPr lang="id-ID" sz="3200" dirty="0" smtClean="0"/>
              <a:t>)</a:t>
            </a:r>
            <a:endParaRPr lang="id-ID" sz="3200" dirty="0"/>
          </a:p>
          <a:p>
            <a:pPr marL="457200" indent="-457200">
              <a:buFont typeface="+mj-lt"/>
              <a:buAutoNum type="arabicPeriod"/>
            </a:pPr>
            <a:r>
              <a:rPr lang="id-ID" sz="3200" dirty="0" smtClean="0"/>
              <a:t>Tumbuhan </a:t>
            </a:r>
            <a:r>
              <a:rPr lang="id-ID" sz="3200" dirty="0"/>
              <a:t>berkeping biji dua (</a:t>
            </a:r>
            <a:r>
              <a:rPr lang="id-ID" sz="3200" i="1" dirty="0"/>
              <a:t>Dicotyledonae</a:t>
            </a:r>
            <a:r>
              <a:rPr lang="id-ID" sz="3200" dirty="0"/>
              <a:t>)</a:t>
            </a:r>
            <a:endParaRPr lang="id-ID" sz="3200" dirty="0" smtClean="0">
              <a:effectLst/>
            </a:endParaRPr>
          </a:p>
          <a:p>
            <a:endParaRPr lang="id-ID" sz="3200" dirty="0"/>
          </a:p>
        </p:txBody>
      </p:sp>
    </p:spTree>
    <p:extLst>
      <p:ext uri="{BB962C8B-B14F-4D97-AF65-F5344CB8AC3E}">
        <p14:creationId xmlns:p14="http://schemas.microsoft.com/office/powerpoint/2010/main" val="39090889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Tumbuhan Berkeping Biji Satu / Monokotil (Monocotyledonae)</a:t>
            </a:r>
            <a:endParaRPr lang="id-ID" dirty="0"/>
          </a:p>
        </p:txBody>
      </p:sp>
      <p:sp>
        <p:nvSpPr>
          <p:cNvPr id="3" name="Content Placeholder 2"/>
          <p:cNvSpPr>
            <a:spLocks noGrp="1"/>
          </p:cNvSpPr>
          <p:nvPr>
            <p:ph idx="1"/>
          </p:nvPr>
        </p:nvSpPr>
        <p:spPr/>
        <p:txBody>
          <a:bodyPr>
            <a:normAutofit fontScale="92500" lnSpcReduction="10000"/>
          </a:bodyPr>
          <a:lstStyle/>
          <a:p>
            <a:pPr marL="0" indent="0">
              <a:buNone/>
            </a:pPr>
            <a:r>
              <a:rPr lang="id-ID" b="1" dirty="0" smtClean="0"/>
              <a:t>Ciri-ciri </a:t>
            </a:r>
            <a:r>
              <a:rPr lang="id-ID" b="1" dirty="0"/>
              <a:t>utama Tumbuhan </a:t>
            </a:r>
            <a:r>
              <a:rPr lang="id-ID" b="1" dirty="0" smtClean="0"/>
              <a:t>Monokotil</a:t>
            </a:r>
            <a:endParaRPr lang="id-ID" dirty="0" smtClean="0">
              <a:effectLst/>
            </a:endParaRPr>
          </a:p>
          <a:p>
            <a:r>
              <a:rPr lang="id-ID" dirty="0"/>
              <a:t>memiliki satu daun lembaga (satu kotiledon</a:t>
            </a:r>
            <a:r>
              <a:rPr lang="id-ID" dirty="0" smtClean="0"/>
              <a:t>)</a:t>
            </a:r>
            <a:endParaRPr lang="id-ID" dirty="0" smtClean="0">
              <a:effectLst/>
            </a:endParaRPr>
          </a:p>
          <a:p>
            <a:r>
              <a:rPr lang="id-ID" dirty="0"/>
              <a:t>umumnya berupa herba atau terma, namun ada yang berupa </a:t>
            </a:r>
            <a:r>
              <a:rPr lang="id-ID" dirty="0" smtClean="0"/>
              <a:t>pohon</a:t>
            </a:r>
            <a:endParaRPr lang="id-ID" dirty="0" smtClean="0">
              <a:effectLst/>
            </a:endParaRPr>
          </a:p>
          <a:p>
            <a:r>
              <a:rPr lang="id-ID" dirty="0"/>
              <a:t>batang bagian atas tidak bercabang atau bercabang sedikit, ruas-ruas batang terlihat </a:t>
            </a:r>
            <a:r>
              <a:rPr lang="id-ID" dirty="0" smtClean="0"/>
              <a:t>jelas</a:t>
            </a:r>
            <a:endParaRPr lang="id-ID" dirty="0" smtClean="0">
              <a:effectLst/>
            </a:endParaRPr>
          </a:p>
          <a:p>
            <a:r>
              <a:rPr lang="id-ID" dirty="0"/>
              <a:t>daun biasanya berpelepah, berupa daun </a:t>
            </a:r>
            <a:r>
              <a:rPr lang="id-ID" dirty="0" smtClean="0"/>
              <a:t>tunggal</a:t>
            </a:r>
            <a:endParaRPr lang="id-ID" dirty="0" smtClean="0">
              <a:effectLst/>
            </a:endParaRPr>
          </a:p>
          <a:p>
            <a:r>
              <a:rPr lang="id-ID" dirty="0"/>
              <a:t>memiliki daun sejajar atau </a:t>
            </a:r>
            <a:r>
              <a:rPr lang="id-ID" dirty="0" smtClean="0"/>
              <a:t>melengkung</a:t>
            </a:r>
            <a:endParaRPr lang="id-ID" dirty="0" smtClean="0">
              <a:effectLst/>
            </a:endParaRPr>
          </a:p>
          <a:p>
            <a:r>
              <a:rPr lang="id-ID" dirty="0"/>
              <a:t>jaringan berpembuluh xylem dan floem tersebar dan tidak </a:t>
            </a:r>
            <a:r>
              <a:rPr lang="id-ID" dirty="0" smtClean="0"/>
              <a:t>berkambium</a:t>
            </a:r>
            <a:endParaRPr lang="id-ID" dirty="0" smtClean="0">
              <a:effectLst/>
            </a:endParaRPr>
          </a:p>
          <a:p>
            <a:r>
              <a:rPr lang="id-ID" dirty="0"/>
              <a:t>Mahkota bunganya memiliki bagian-bagian dengan kelipatan tiga, bentuk tidak beraturan dan warna tidak </a:t>
            </a:r>
            <a:r>
              <a:rPr lang="id-ID" dirty="0" smtClean="0"/>
              <a:t>mencolok</a:t>
            </a:r>
            <a:endParaRPr lang="id-ID" dirty="0" smtClean="0">
              <a:effectLst/>
            </a:endParaRPr>
          </a:p>
          <a:p>
            <a:r>
              <a:rPr lang="id-ID" dirty="0"/>
              <a:t>Memiliki system akar </a:t>
            </a:r>
            <a:r>
              <a:rPr lang="id-ID" dirty="0" smtClean="0"/>
              <a:t>serabut</a:t>
            </a:r>
            <a:endParaRPr lang="id-ID" dirty="0" smtClean="0">
              <a:effectLst/>
            </a:endParaRPr>
          </a:p>
        </p:txBody>
      </p:sp>
    </p:spTree>
    <p:extLst>
      <p:ext uri="{BB962C8B-B14F-4D97-AF65-F5344CB8AC3E}">
        <p14:creationId xmlns:p14="http://schemas.microsoft.com/office/powerpoint/2010/main" val="2506164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id-ID" dirty="0" smtClean="0"/>
              <a:t>Contoh Tumbuhan Monokotil</a:t>
            </a:r>
            <a:endParaRPr lang="id-ID"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7245" y="1690688"/>
            <a:ext cx="11637510" cy="3691731"/>
          </a:xfrm>
        </p:spPr>
      </p:pic>
    </p:spTree>
    <p:extLst>
      <p:ext uri="{BB962C8B-B14F-4D97-AF65-F5344CB8AC3E}">
        <p14:creationId xmlns:p14="http://schemas.microsoft.com/office/powerpoint/2010/main" val="39380212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i-FI" dirty="0"/>
              <a:t>Suku pinang-pinangan (</a:t>
            </a:r>
            <a:r>
              <a:rPr lang="fi-FI" i="1" dirty="0"/>
              <a:t>Palmae</a:t>
            </a:r>
            <a:r>
              <a:rPr lang="fi-FI" dirty="0"/>
              <a:t>), misalnya: kelapa, rotan, kelapa sawit, aren, salak</a:t>
            </a:r>
            <a:endParaRPr lang="id-ID"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097088"/>
            <a:ext cx="9780585" cy="3046412"/>
          </a:xfrm>
          <a:prstGeom prst="rect">
            <a:avLst/>
          </a:prstGeom>
        </p:spPr>
      </p:pic>
    </p:spTree>
    <p:extLst>
      <p:ext uri="{BB962C8B-B14F-4D97-AF65-F5344CB8AC3E}">
        <p14:creationId xmlns:p14="http://schemas.microsoft.com/office/powerpoint/2010/main" val="34283433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Suku jahe-jahean (</a:t>
            </a:r>
            <a:r>
              <a:rPr lang="id-ID" i="1" dirty="0"/>
              <a:t>Zingiberaceae</a:t>
            </a:r>
            <a:r>
              <a:rPr lang="id-ID" dirty="0"/>
              <a:t>), misalnya: kunyit, jahe, lengkuas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690688"/>
            <a:ext cx="9965413" cy="4431301"/>
          </a:xfrm>
          <a:prstGeom prst="rect">
            <a:avLst/>
          </a:prstGeom>
        </p:spPr>
      </p:pic>
    </p:spTree>
    <p:extLst>
      <p:ext uri="{BB962C8B-B14F-4D97-AF65-F5344CB8AC3E}">
        <p14:creationId xmlns:p14="http://schemas.microsoft.com/office/powerpoint/2010/main" val="4444659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THALLOPHYTA</a:t>
            </a:r>
            <a:endParaRPr lang="id-ID" b="1" dirty="0"/>
          </a:p>
        </p:txBody>
      </p:sp>
      <p:sp>
        <p:nvSpPr>
          <p:cNvPr id="3" name="Content Placeholder 2"/>
          <p:cNvSpPr>
            <a:spLocks noGrp="1"/>
          </p:cNvSpPr>
          <p:nvPr>
            <p:ph idx="1"/>
          </p:nvPr>
        </p:nvSpPr>
        <p:spPr/>
        <p:txBody>
          <a:bodyPr>
            <a:normAutofit/>
          </a:bodyPr>
          <a:lstStyle/>
          <a:p>
            <a:pPr marL="0" indent="0">
              <a:buNone/>
            </a:pPr>
            <a:r>
              <a:rPr lang="id-ID" sz="2800" dirty="0"/>
              <a:t>Dahulu alga, jamur dan lumut kerak dimasukkan ke dalam satu kelompok yang disebut thallophyta. Thallophyta meliputi tumbuhan tingkat rendah yang sel-selnya punya inti, namun tubuhnya belum dapat dibedakan mana yang bagian akar, batang dan daunnya. Saat ini alga dimasukkan ke dalam kingdom tersendiri bersama dengan protozoa dan jamur lendir, yakni kingdom Protista. Sedangkan jamur atau cendawan bersama dengan lumut kerak (lichens) dimasukkan ke dalam kingdom Fungi</a:t>
            </a:r>
          </a:p>
        </p:txBody>
      </p:sp>
    </p:spTree>
    <p:extLst>
      <p:ext uri="{BB962C8B-B14F-4D97-AF65-F5344CB8AC3E}">
        <p14:creationId xmlns:p14="http://schemas.microsoft.com/office/powerpoint/2010/main" val="38692784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a:bodyPr>
          <a:lstStyle/>
          <a:p>
            <a:pPr marL="0" indent="0">
              <a:buNone/>
            </a:pPr>
            <a:r>
              <a:rPr lang="id-ID" sz="3200" dirty="0"/>
              <a:t>4. Suku nanas-nanasan (</a:t>
            </a:r>
            <a:r>
              <a:rPr lang="id-ID" sz="3200" i="1" dirty="0"/>
              <a:t>Bromeliaceae</a:t>
            </a:r>
            <a:r>
              <a:rPr lang="id-ID" sz="3200" dirty="0"/>
              <a:t>), misalnya: nanas</a:t>
            </a:r>
            <a:br>
              <a:rPr lang="id-ID" sz="3200" dirty="0"/>
            </a:br>
            <a:endParaRPr lang="id-ID" sz="3200" dirty="0" smtClean="0">
              <a:effectLst/>
            </a:endParaRPr>
          </a:p>
          <a:p>
            <a:pPr marL="0" indent="0">
              <a:buNone/>
            </a:pPr>
            <a:r>
              <a:rPr lang="id-ID" sz="3200" dirty="0"/>
              <a:t>5. Suku pisang-pisangan (</a:t>
            </a:r>
            <a:r>
              <a:rPr lang="id-ID" sz="3200" i="1" dirty="0"/>
              <a:t>Musaseae</a:t>
            </a:r>
            <a:r>
              <a:rPr lang="id-ID" sz="3200" dirty="0"/>
              <a:t>), misalnya: pisang ambon, pisang kipas, pisang hias</a:t>
            </a:r>
            <a:br>
              <a:rPr lang="id-ID" sz="3200" dirty="0"/>
            </a:br>
            <a:endParaRPr lang="id-ID" sz="3200" dirty="0" smtClean="0">
              <a:effectLst/>
            </a:endParaRPr>
          </a:p>
          <a:p>
            <a:pPr marL="0" indent="0">
              <a:buNone/>
            </a:pPr>
            <a:r>
              <a:rPr lang="id-ID" sz="3200" dirty="0"/>
              <a:t>6.Suku anggrek-anggrekan (</a:t>
            </a:r>
            <a:r>
              <a:rPr lang="id-ID" sz="3200" i="1" dirty="0"/>
              <a:t>Orcidaceae</a:t>
            </a:r>
            <a:r>
              <a:rPr lang="id-ID" sz="3200" dirty="0"/>
              <a:t>), misalnya: anggrek bulan, anggrek macan, anggrek yang tumbuh di hutan irian jaya</a:t>
            </a:r>
            <a:endParaRPr lang="id-ID" sz="3200" dirty="0" smtClean="0">
              <a:effectLst/>
            </a:endParaRPr>
          </a:p>
          <a:p>
            <a:endParaRPr lang="id-ID" sz="3200" dirty="0"/>
          </a:p>
        </p:txBody>
      </p:sp>
    </p:spTree>
    <p:extLst>
      <p:ext uri="{BB962C8B-B14F-4D97-AF65-F5344CB8AC3E}">
        <p14:creationId xmlns:p14="http://schemas.microsoft.com/office/powerpoint/2010/main" val="18745861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Tumbuhan Berkeping Biji Dua / Dikotil </a:t>
            </a:r>
            <a:endParaRPr lang="id-ID" dirty="0"/>
          </a:p>
        </p:txBody>
      </p:sp>
      <p:sp>
        <p:nvSpPr>
          <p:cNvPr id="3" name="Content Placeholder 2"/>
          <p:cNvSpPr>
            <a:spLocks noGrp="1"/>
          </p:cNvSpPr>
          <p:nvPr>
            <p:ph idx="1"/>
          </p:nvPr>
        </p:nvSpPr>
        <p:spPr/>
        <p:txBody>
          <a:bodyPr>
            <a:normAutofit/>
          </a:bodyPr>
          <a:lstStyle/>
          <a:p>
            <a:pPr marL="0" indent="0">
              <a:buNone/>
            </a:pPr>
            <a:r>
              <a:rPr lang="id-ID" b="1" dirty="0"/>
              <a:t>Ciri-ciri dikotil</a:t>
            </a:r>
            <a:br>
              <a:rPr lang="id-ID" b="1" dirty="0"/>
            </a:br>
            <a:endParaRPr lang="id-ID" dirty="0" smtClean="0">
              <a:effectLst/>
            </a:endParaRPr>
          </a:p>
          <a:p>
            <a:r>
              <a:rPr lang="id-ID" dirty="0"/>
              <a:t>memiliki dua daun lembaga (dua kotiledon</a:t>
            </a:r>
            <a:r>
              <a:rPr lang="id-ID" dirty="0" smtClean="0"/>
              <a:t>)</a:t>
            </a:r>
            <a:endParaRPr lang="id-ID" dirty="0" smtClean="0">
              <a:effectLst/>
            </a:endParaRPr>
          </a:p>
          <a:p>
            <a:r>
              <a:rPr lang="id-ID" dirty="0"/>
              <a:t>batang pada umumya </a:t>
            </a:r>
            <a:r>
              <a:rPr lang="id-ID" dirty="0" smtClean="0"/>
              <a:t>bercabang</a:t>
            </a:r>
            <a:endParaRPr lang="id-ID" dirty="0" smtClean="0">
              <a:effectLst/>
            </a:endParaRPr>
          </a:p>
          <a:p>
            <a:r>
              <a:rPr lang="id-ID" dirty="0"/>
              <a:t>tulang daun menjari atau </a:t>
            </a:r>
            <a:r>
              <a:rPr lang="id-ID" dirty="0" smtClean="0"/>
              <a:t>menyirip</a:t>
            </a:r>
            <a:endParaRPr lang="id-ID" dirty="0" smtClean="0">
              <a:effectLst/>
            </a:endParaRPr>
          </a:p>
          <a:p>
            <a:r>
              <a:rPr lang="id-ID" dirty="0"/>
              <a:t>jaringan pembuluh xylem dan floem pada batang terusun dalam lingkaran dan memiliki cambium, sehingga akar dan batang dapat tumbuh </a:t>
            </a:r>
            <a:r>
              <a:rPr lang="id-ID" dirty="0" smtClean="0"/>
              <a:t>membesar</a:t>
            </a:r>
            <a:endParaRPr lang="id-ID" dirty="0" smtClean="0">
              <a:effectLst/>
            </a:endParaRPr>
          </a:p>
          <a:p>
            <a:r>
              <a:rPr lang="id-ID" dirty="0"/>
              <a:t>Bunga memiliki bagian-bagian dengan kelipatan 4 atau 5, bentuk beraturan dengan warna </a:t>
            </a:r>
            <a:r>
              <a:rPr lang="id-ID" dirty="0" smtClean="0"/>
              <a:t>mencolok</a:t>
            </a:r>
            <a:endParaRPr lang="id-ID" dirty="0" smtClean="0">
              <a:effectLst/>
            </a:endParaRPr>
          </a:p>
          <a:p>
            <a:r>
              <a:rPr lang="id-ID" dirty="0"/>
              <a:t>Memiliki system akar </a:t>
            </a:r>
            <a:r>
              <a:rPr lang="id-ID" dirty="0" smtClean="0"/>
              <a:t>tunggang</a:t>
            </a:r>
            <a:endParaRPr lang="id-ID" dirty="0" smtClean="0">
              <a:effectLst/>
            </a:endParaRPr>
          </a:p>
        </p:txBody>
      </p:sp>
    </p:spTree>
    <p:extLst>
      <p:ext uri="{BB962C8B-B14F-4D97-AF65-F5344CB8AC3E}">
        <p14:creationId xmlns:p14="http://schemas.microsoft.com/office/powerpoint/2010/main" val="3505782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Contoh Tumbuhan Dikotil</a:t>
            </a:r>
            <a:endParaRPr lang="id-ID" b="1"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1512" y="2055812"/>
            <a:ext cx="7932182" cy="2808288"/>
          </a:xfrm>
          <a:prstGeom prst="rect">
            <a:avLst/>
          </a:prstGeom>
        </p:spPr>
      </p:pic>
    </p:spTree>
    <p:extLst>
      <p:ext uri="{BB962C8B-B14F-4D97-AF65-F5344CB8AC3E}">
        <p14:creationId xmlns:p14="http://schemas.microsoft.com/office/powerpoint/2010/main" val="17017194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Suku getah-getahan (</a:t>
            </a:r>
            <a:r>
              <a:rPr lang="id-ID" b="1" i="1" dirty="0"/>
              <a:t>Euhorbiaceae</a:t>
            </a:r>
            <a:r>
              <a:rPr lang="id-ID" b="1" dirty="0"/>
              <a:t>), misalnya: singkong, jarak, karet, puring</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1697" y="1841500"/>
            <a:ext cx="9125953" cy="2819400"/>
          </a:xfrm>
          <a:prstGeom prst="rect">
            <a:avLst/>
          </a:prstGeom>
        </p:spPr>
      </p:pic>
    </p:spTree>
    <p:extLst>
      <p:ext uri="{BB962C8B-B14F-4D97-AF65-F5344CB8AC3E}">
        <p14:creationId xmlns:p14="http://schemas.microsoft.com/office/powerpoint/2010/main" val="24485101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id-ID" sz="3600" b="1" dirty="0"/>
              <a:t>Suku polong-polongan (</a:t>
            </a:r>
            <a:r>
              <a:rPr lang="id-ID" sz="3600" b="1" i="1" dirty="0"/>
              <a:t>Leguminosae</a:t>
            </a:r>
            <a:r>
              <a:rPr lang="id-ID" sz="3600" b="1" dirty="0"/>
              <a:t>), misalnya: putri malu, petai, flamboyan, kembang merak, kacang kedelai, kacang tanah</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840501"/>
            <a:ext cx="9565109" cy="2974975"/>
          </a:xfrm>
          <a:prstGeom prst="rect">
            <a:avLst/>
          </a:prstGeom>
        </p:spPr>
      </p:pic>
    </p:spTree>
    <p:extLst>
      <p:ext uri="{BB962C8B-B14F-4D97-AF65-F5344CB8AC3E}">
        <p14:creationId xmlns:p14="http://schemas.microsoft.com/office/powerpoint/2010/main" val="33872782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id-ID" sz="4000" b="1" dirty="0"/>
              <a:t>Suku terung-terungan (</a:t>
            </a:r>
            <a:r>
              <a:rPr lang="id-ID" sz="4000" b="1" i="1" dirty="0"/>
              <a:t>Solanaceae</a:t>
            </a:r>
            <a:r>
              <a:rPr lang="id-ID" sz="4000" b="1" dirty="0"/>
              <a:t>), misalnya: kentang, terong, tomat, cabai, kecubung</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128" y="2451097"/>
            <a:ext cx="10731743" cy="3570288"/>
          </a:xfrm>
          <a:prstGeom prst="rect">
            <a:avLst/>
          </a:prstGeom>
        </p:spPr>
      </p:pic>
    </p:spTree>
    <p:extLst>
      <p:ext uri="{BB962C8B-B14F-4D97-AF65-F5344CB8AC3E}">
        <p14:creationId xmlns:p14="http://schemas.microsoft.com/office/powerpoint/2010/main" val="2604337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Suku jeruk-jerukan (</a:t>
            </a:r>
            <a:r>
              <a:rPr lang="id-ID" b="1" i="1" dirty="0"/>
              <a:t>Rutaceae</a:t>
            </a:r>
            <a:r>
              <a:rPr lang="id-ID" b="1" dirty="0"/>
              <a:t>), misalnya: jeruk manis, jeruk bali</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7949" y="2009774"/>
            <a:ext cx="8489345" cy="3565525"/>
          </a:xfrm>
          <a:prstGeom prst="rect">
            <a:avLst/>
          </a:prstGeom>
        </p:spPr>
      </p:pic>
    </p:spTree>
    <p:extLst>
      <p:ext uri="{BB962C8B-B14F-4D97-AF65-F5344CB8AC3E}">
        <p14:creationId xmlns:p14="http://schemas.microsoft.com/office/powerpoint/2010/main" val="18849067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b="1" dirty="0"/>
              <a:t>Suku kapas-kapasan (</a:t>
            </a:r>
            <a:r>
              <a:rPr lang="fi-FI" b="1" i="1" dirty="0"/>
              <a:t>Malvaceae</a:t>
            </a:r>
            <a:r>
              <a:rPr lang="fi-FI" b="1" dirty="0"/>
              <a:t>), misalnya: kembang sepatu, kapas</a:t>
            </a:r>
            <a:endParaRPr lang="id-ID"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20900" y="2153444"/>
            <a:ext cx="7016750" cy="3508375"/>
          </a:xfrm>
        </p:spPr>
      </p:pic>
    </p:spTree>
    <p:extLst>
      <p:ext uri="{BB962C8B-B14F-4D97-AF65-F5344CB8AC3E}">
        <p14:creationId xmlns:p14="http://schemas.microsoft.com/office/powerpoint/2010/main" val="30568739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id-ID" sz="3600" b="1" dirty="0"/>
              <a:t>Suku jambu-jambuan (</a:t>
            </a:r>
            <a:r>
              <a:rPr lang="id-ID" sz="3600" b="1" i="1" dirty="0"/>
              <a:t>Mirtaceae</a:t>
            </a:r>
            <a:r>
              <a:rPr lang="id-ID" sz="3600" b="1" dirty="0"/>
              <a:t>), misalnya: cengkih, jambu biji, jambu air, jambu monyet, jamblang</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75500" y="2008188"/>
            <a:ext cx="8880797" cy="3935412"/>
          </a:xfrm>
        </p:spPr>
      </p:pic>
    </p:spTree>
    <p:extLst>
      <p:ext uri="{BB962C8B-B14F-4D97-AF65-F5344CB8AC3E}">
        <p14:creationId xmlns:p14="http://schemas.microsoft.com/office/powerpoint/2010/main" val="1349417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v-SE" b="1" dirty="0"/>
              <a:t>Suku komposit (</a:t>
            </a:r>
            <a:r>
              <a:rPr lang="sv-SE" b="1" i="1" dirty="0"/>
              <a:t>Compositae</a:t>
            </a:r>
            <a:r>
              <a:rPr lang="sv-SE" b="1" dirty="0"/>
              <a:t>), misalnya: bunga matahari, bunga dahlia, bunga krisan</a:t>
            </a:r>
            <a:endParaRPr lang="id-ID"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40601" y="1690688"/>
            <a:ext cx="8422248" cy="3732212"/>
          </a:xfrm>
        </p:spPr>
      </p:pic>
    </p:spTree>
    <p:extLst>
      <p:ext uri="{BB962C8B-B14F-4D97-AF65-F5344CB8AC3E}">
        <p14:creationId xmlns:p14="http://schemas.microsoft.com/office/powerpoint/2010/main" val="6512698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CORMOPHYTA</a:t>
            </a:r>
            <a:endParaRPr lang="id-ID" dirty="0"/>
          </a:p>
        </p:txBody>
      </p:sp>
      <p:sp>
        <p:nvSpPr>
          <p:cNvPr id="3" name="Content Placeholder 2"/>
          <p:cNvSpPr>
            <a:spLocks noGrp="1"/>
          </p:cNvSpPr>
          <p:nvPr>
            <p:ph idx="1"/>
          </p:nvPr>
        </p:nvSpPr>
        <p:spPr/>
        <p:txBody>
          <a:bodyPr>
            <a:normAutofit/>
          </a:bodyPr>
          <a:lstStyle/>
          <a:p>
            <a:pPr marL="0" indent="0">
              <a:buNone/>
            </a:pPr>
            <a:r>
              <a:rPr lang="id-ID" sz="2800" b="1" dirty="0"/>
              <a:t>Cormophyta </a:t>
            </a:r>
            <a:r>
              <a:rPr lang="id-ID" sz="2800" b="1" dirty="0" smtClean="0"/>
              <a:t>Berspora</a:t>
            </a:r>
          </a:p>
          <a:p>
            <a:pPr marL="0" indent="0">
              <a:buNone/>
            </a:pPr>
            <a:r>
              <a:rPr lang="id-ID" sz="2800" b="1" dirty="0"/>
              <a:t>Tumbuhan Lumut (Bryophyta</a:t>
            </a:r>
            <a:r>
              <a:rPr lang="id-ID" sz="2800" b="1" dirty="0" smtClean="0"/>
              <a:t>)</a:t>
            </a:r>
          </a:p>
          <a:p>
            <a:pPr marL="0" indent="0">
              <a:buNone/>
            </a:pPr>
            <a:r>
              <a:rPr lang="id-ID" sz="2800" b="1" dirty="0"/>
              <a:t>Lumut</a:t>
            </a:r>
            <a:r>
              <a:rPr lang="id-ID" sz="2800" dirty="0"/>
              <a:t> dalam bahasa sehari-hari (kolokial) merujuk pada </a:t>
            </a:r>
            <a:r>
              <a:rPr lang="id-ID" sz="2800" dirty="0" smtClean="0"/>
              <a:t>sekelompok vegetasi kecil </a:t>
            </a:r>
            <a:r>
              <a:rPr lang="id-ID" sz="2800" dirty="0"/>
              <a:t>yang tumbuh pada </a:t>
            </a:r>
            <a:r>
              <a:rPr lang="id-ID" sz="2800" dirty="0" smtClean="0"/>
              <a:t>tempat lembab atau </a:t>
            </a:r>
            <a:r>
              <a:rPr lang="id-ID" sz="2800" dirty="0"/>
              <a:t>perairan dan biasanya tumbuh meluas menutupi permukaan. Di perairan lumut dapat menutupi dasar atau dinding sungai atau danau</a:t>
            </a:r>
            <a:r>
              <a:rPr lang="id-ID" sz="2800" dirty="0" smtClean="0"/>
              <a:t>.</a:t>
            </a:r>
            <a:r>
              <a:rPr lang="id-ID" sz="2800" dirty="0"/>
              <a:t/>
            </a:r>
            <a:br>
              <a:rPr lang="id-ID" sz="2800" dirty="0"/>
            </a:br>
            <a:endParaRPr lang="id-ID" sz="2800" dirty="0"/>
          </a:p>
        </p:txBody>
      </p:sp>
    </p:spTree>
    <p:extLst>
      <p:ext uri="{BB962C8B-B14F-4D97-AF65-F5344CB8AC3E}">
        <p14:creationId xmlns:p14="http://schemas.microsoft.com/office/powerpoint/2010/main" val="706240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8500" y="3082925"/>
            <a:ext cx="10515600" cy="1325563"/>
          </a:xfrm>
        </p:spPr>
        <p:txBody>
          <a:bodyPr/>
          <a:lstStyle/>
          <a:p>
            <a:pPr algn="ctr"/>
            <a:r>
              <a:rPr lang="id-ID" dirty="0" smtClean="0"/>
              <a:t>Terimakasih</a:t>
            </a:r>
            <a:endParaRPr lang="id-ID" dirty="0"/>
          </a:p>
        </p:txBody>
      </p:sp>
    </p:spTree>
    <p:extLst>
      <p:ext uri="{BB962C8B-B14F-4D97-AF65-F5344CB8AC3E}">
        <p14:creationId xmlns:p14="http://schemas.microsoft.com/office/powerpoint/2010/main" val="39139579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lnSpcReduction="10000"/>
          </a:bodyPr>
          <a:lstStyle/>
          <a:p>
            <a:pPr marL="0" indent="0">
              <a:buNone/>
            </a:pPr>
            <a:r>
              <a:rPr lang="id-ID" dirty="0" smtClean="0"/>
              <a:t>Secara botani, lumut dapat digolongkan menjadi beberapa </a:t>
            </a:r>
            <a:r>
              <a:rPr lang="id-ID" dirty="0" smtClean="0"/>
              <a:t>divisio:</a:t>
            </a:r>
            <a:endParaRPr lang="id-ID" dirty="0" smtClean="0"/>
          </a:p>
          <a:p>
            <a:r>
              <a:rPr lang="id-ID" b="1" dirty="0">
                <a:hlinkClick r:id="rId2" tooltip="Chlorophyta (halaman belum tersedia)"/>
              </a:rPr>
              <a:t>Chlorophyta</a:t>
            </a:r>
            <a:r>
              <a:rPr lang="id-ID" dirty="0"/>
              <a:t>, alga hijau; beberapa alga hijau yang berwujud berkas-berkas memanjang tanpa memperlihatkan spesifikasi organ yang jelas dapat disebut lumut</a:t>
            </a:r>
            <a:br>
              <a:rPr lang="id-ID" dirty="0"/>
            </a:br>
            <a:endParaRPr lang="id-ID" dirty="0" smtClean="0">
              <a:effectLst/>
            </a:endParaRPr>
          </a:p>
          <a:p>
            <a:r>
              <a:rPr lang="id-ID" b="1" dirty="0">
                <a:hlinkClick r:id="rId3" tooltip="Anthocerophyta (halaman belum tersedia)"/>
              </a:rPr>
              <a:t>Anthocerophyta</a:t>
            </a:r>
            <a:r>
              <a:rPr lang="id-ID" dirty="0"/>
              <a:t>, lumut tanduk; yaitu semacam lumut hati namun memiliki organ sporofor berbentuk tanduk</a:t>
            </a:r>
            <a:br>
              <a:rPr lang="id-ID" dirty="0"/>
            </a:br>
            <a:endParaRPr lang="id-ID" dirty="0" smtClean="0">
              <a:effectLst/>
            </a:endParaRPr>
          </a:p>
          <a:p>
            <a:r>
              <a:rPr lang="id-ID" b="1" dirty="0">
                <a:hlinkClick r:id="rId4" tooltip="Marchantiophyta"/>
              </a:rPr>
              <a:t>Marchantiophyta</a:t>
            </a:r>
            <a:r>
              <a:rPr lang="id-ID" dirty="0"/>
              <a:t>, lumut hati; yaitu lumut yang berwujud seperti piringan datar berlapis menutupi permukaan batu atau dinding</a:t>
            </a:r>
            <a:br>
              <a:rPr lang="id-ID" dirty="0"/>
            </a:br>
            <a:endParaRPr lang="id-ID" dirty="0" smtClean="0">
              <a:effectLst/>
            </a:endParaRPr>
          </a:p>
          <a:p>
            <a:r>
              <a:rPr lang="id-ID" b="1" dirty="0">
                <a:hlinkClick r:id="rId5" tooltip="Bryophyta"/>
              </a:rPr>
              <a:t>Bryophyta</a:t>
            </a:r>
            <a:r>
              <a:rPr lang="id-ID" dirty="0"/>
              <a:t>, lumut sejati; yaitu tumbuhan lumut yang terlihat memiliki pembagian organ yang </a:t>
            </a:r>
            <a:r>
              <a:rPr lang="id-ID" dirty="0" smtClean="0"/>
              <a:t>jelas</a:t>
            </a:r>
            <a:endParaRPr lang="id-ID" dirty="0" smtClean="0">
              <a:effectLst/>
            </a:endParaRPr>
          </a:p>
        </p:txBody>
      </p:sp>
    </p:spTree>
    <p:extLst>
      <p:ext uri="{BB962C8B-B14F-4D97-AF65-F5344CB8AC3E}">
        <p14:creationId xmlns:p14="http://schemas.microsoft.com/office/powerpoint/2010/main" val="4130200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71500"/>
            <a:ext cx="10515600" cy="944563"/>
          </a:xfrm>
        </p:spPr>
        <p:txBody>
          <a:bodyPr/>
          <a:lstStyle/>
          <a:p>
            <a:r>
              <a:rPr lang="id-ID" b="1" dirty="0"/>
              <a:t>Karakteristik Bryophyta</a:t>
            </a:r>
            <a:endParaRPr lang="id-ID" dirty="0"/>
          </a:p>
        </p:txBody>
      </p:sp>
      <p:sp>
        <p:nvSpPr>
          <p:cNvPr id="3" name="Content Placeholder 2"/>
          <p:cNvSpPr>
            <a:spLocks noGrp="1"/>
          </p:cNvSpPr>
          <p:nvPr>
            <p:ph idx="1"/>
          </p:nvPr>
        </p:nvSpPr>
        <p:spPr>
          <a:xfrm>
            <a:off x="609600" y="1765299"/>
            <a:ext cx="10515600" cy="4678363"/>
          </a:xfrm>
        </p:spPr>
        <p:txBody>
          <a:bodyPr>
            <a:normAutofit lnSpcReduction="10000"/>
          </a:bodyPr>
          <a:lstStyle/>
          <a:p>
            <a:r>
              <a:rPr lang="id-ID" dirty="0"/>
              <a:t>Lumut mempunyai klorofil sehingga sifatnya </a:t>
            </a:r>
            <a:r>
              <a:rPr lang="id-ID" dirty="0" smtClean="0"/>
              <a:t>autotrof</a:t>
            </a:r>
            <a:endParaRPr lang="id-ID" dirty="0" smtClean="0">
              <a:effectLst/>
            </a:endParaRPr>
          </a:p>
          <a:p>
            <a:r>
              <a:rPr lang="id-ID" dirty="0" smtClean="0"/>
              <a:t>Lumut tumbuh </a:t>
            </a:r>
            <a:r>
              <a:rPr lang="id-ID" dirty="0"/>
              <a:t>di berbagai tempat, yang hidup pada daun-daun disebut sebagai epifit. Jika pada hutan banyak pohon dijumpai epifit maka hutan demikian disebut hutan lumut</a:t>
            </a:r>
            <a:r>
              <a:rPr lang="id-ID" dirty="0" smtClean="0"/>
              <a:t>.</a:t>
            </a:r>
            <a:endParaRPr lang="id-ID" dirty="0" smtClean="0">
              <a:effectLst/>
            </a:endParaRPr>
          </a:p>
          <a:p>
            <a:r>
              <a:rPr lang="id-ID" dirty="0"/>
              <a:t>Akar dan batang pada lumut tidak mempunyai pembuluh angkut (xilem dan floem</a:t>
            </a:r>
            <a:r>
              <a:rPr lang="id-ID" dirty="0" smtClean="0"/>
              <a:t>).</a:t>
            </a:r>
            <a:endParaRPr lang="id-ID" dirty="0" smtClean="0">
              <a:effectLst/>
            </a:endParaRPr>
          </a:p>
          <a:p>
            <a:r>
              <a:rPr lang="id-ID" dirty="0"/>
              <a:t>Pada tumbuhan lumut terdapat Gametangia (alat-alat kelamin) yaitu:a. Alat kelamin jantan disebut Anteridium yang menghasilkan Spermtozoidb. Alat kelamin betina disebut Arkegonium yang menghasilkan </a:t>
            </a:r>
            <a:r>
              <a:rPr lang="id-ID" dirty="0" smtClean="0"/>
              <a:t>Ovum</a:t>
            </a:r>
            <a:endParaRPr lang="id-ID" dirty="0" smtClean="0">
              <a:effectLst/>
            </a:endParaRPr>
          </a:p>
          <a:p>
            <a:r>
              <a:rPr lang="id-ID" dirty="0"/>
              <a:t>Jika kedua gametangia terdapat dalam satu individu disebut berumah satu (Monoesius). Jika terpisah pada dua individu disebut berumah dua (Dioesius</a:t>
            </a:r>
            <a:r>
              <a:rPr lang="id-ID" dirty="0" smtClean="0"/>
              <a:t>).</a:t>
            </a:r>
            <a:endParaRPr lang="id-ID" dirty="0" smtClean="0">
              <a:effectLst/>
            </a:endParaRPr>
          </a:p>
          <a:p>
            <a:r>
              <a:rPr lang="id-ID" dirty="0"/>
              <a:t>Gerakan spermatozoid ke arah ovum berupakan Gerak Kemotaksis, karena adanya rangsangan zat kimia berupa lendir yang dihasilkna oleh sel telur</a:t>
            </a:r>
            <a:r>
              <a:rPr lang="id-ID" dirty="0" smtClean="0"/>
              <a:t>.</a:t>
            </a:r>
            <a:endParaRPr lang="id-ID" dirty="0" smtClean="0">
              <a:effectLst/>
            </a:endParaRPr>
          </a:p>
          <a:p>
            <a:r>
              <a:rPr lang="id-ID" dirty="0"/>
              <a:t>Sporogonium adalah badan penghasil spora, dengan bagian bagian :– Vaginula (kaki) – Seta (tangkai) – Apofisis (ujung seta yang melebar) – Kotak Spora : Kaliptra (tudung) dan Kolumela (jaringan dalam kotak spora yang tidak ikut membentuk spora). Spora lumut bersifat haploid</a:t>
            </a:r>
            <a:r>
              <a:rPr lang="id-ID" dirty="0" smtClean="0"/>
              <a:t>.</a:t>
            </a:r>
            <a:endParaRPr lang="id-ID" dirty="0" smtClean="0">
              <a:effectLst/>
            </a:endParaRPr>
          </a:p>
        </p:txBody>
      </p:sp>
    </p:spTree>
    <p:extLst>
      <p:ext uri="{BB962C8B-B14F-4D97-AF65-F5344CB8AC3E}">
        <p14:creationId xmlns:p14="http://schemas.microsoft.com/office/powerpoint/2010/main" val="1936480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Ciri-ciri umum Tumbuhan Lumut</a:t>
            </a:r>
            <a:endParaRPr lang="id-ID" dirty="0"/>
          </a:p>
        </p:txBody>
      </p:sp>
      <p:sp>
        <p:nvSpPr>
          <p:cNvPr id="3" name="Content Placeholder 2"/>
          <p:cNvSpPr>
            <a:spLocks noGrp="1"/>
          </p:cNvSpPr>
          <p:nvPr>
            <p:ph idx="1"/>
          </p:nvPr>
        </p:nvSpPr>
        <p:spPr>
          <a:xfrm>
            <a:off x="838200" y="1825625"/>
            <a:ext cx="5207000" cy="4351338"/>
          </a:xfrm>
        </p:spPr>
        <p:txBody>
          <a:bodyPr>
            <a:noAutofit/>
          </a:bodyPr>
          <a:lstStyle/>
          <a:p>
            <a:r>
              <a:rPr lang="id-ID" sz="2400" dirty="0">
                <a:solidFill>
                  <a:schemeClr val="tx1"/>
                </a:solidFill>
              </a:rPr>
              <a:t>Tumbuhan kecil, mempunyai talus (akar, batang dan daun sukar dibezakan</a:t>
            </a:r>
            <a:r>
              <a:rPr lang="id-ID" sz="2400" dirty="0" smtClean="0">
                <a:solidFill>
                  <a:schemeClr val="tx1"/>
                </a:solidFill>
              </a:rPr>
              <a:t>)</a:t>
            </a:r>
            <a:endParaRPr lang="id-ID" sz="2400" dirty="0" smtClean="0">
              <a:solidFill>
                <a:schemeClr val="tx1"/>
              </a:solidFill>
              <a:effectLst/>
            </a:endParaRPr>
          </a:p>
          <a:p>
            <a:r>
              <a:rPr lang="id-ID" sz="2400" dirty="0">
                <a:solidFill>
                  <a:schemeClr val="tx1"/>
                </a:solidFill>
              </a:rPr>
              <a:t>hidup selangan </a:t>
            </a:r>
            <a:r>
              <a:rPr lang="id-ID" sz="2400" dirty="0" smtClean="0">
                <a:solidFill>
                  <a:schemeClr val="tx1"/>
                </a:solidFill>
              </a:rPr>
              <a:t>Genussi</a:t>
            </a:r>
            <a:endParaRPr lang="id-ID" sz="2400" dirty="0" smtClean="0">
              <a:solidFill>
                <a:schemeClr val="tx1"/>
              </a:solidFill>
              <a:effectLst/>
            </a:endParaRPr>
          </a:p>
          <a:p>
            <a:r>
              <a:rPr lang="id-ID" sz="2400" dirty="0">
                <a:solidFill>
                  <a:schemeClr val="tx1"/>
                </a:solidFill>
              </a:rPr>
              <a:t>Genussi dominan adalah </a:t>
            </a:r>
            <a:r>
              <a:rPr lang="id-ID" sz="2400" dirty="0" smtClean="0">
                <a:solidFill>
                  <a:schemeClr val="tx1"/>
                </a:solidFill>
              </a:rPr>
              <a:t>Gametofit</a:t>
            </a:r>
            <a:endParaRPr lang="id-ID" sz="2400" dirty="0" smtClean="0">
              <a:solidFill>
                <a:schemeClr val="tx1"/>
              </a:solidFill>
              <a:effectLst/>
            </a:endParaRPr>
          </a:p>
          <a:p>
            <a:r>
              <a:rPr lang="id-ID" sz="2400" dirty="0">
                <a:solidFill>
                  <a:schemeClr val="tx1"/>
                </a:solidFill>
              </a:rPr>
              <a:t>Sporofit kekal melekat pada </a:t>
            </a:r>
            <a:r>
              <a:rPr lang="id-ID" sz="2400" dirty="0" smtClean="0">
                <a:solidFill>
                  <a:schemeClr val="tx1"/>
                </a:solidFill>
              </a:rPr>
              <a:t>gametofit</a:t>
            </a:r>
            <a:endParaRPr lang="id-ID" sz="2400" dirty="0" smtClean="0">
              <a:solidFill>
                <a:schemeClr val="tx1"/>
              </a:solidFill>
              <a:effectLst/>
            </a:endParaRPr>
          </a:p>
          <a:p>
            <a:r>
              <a:rPr lang="id-ID" sz="2400" dirty="0">
                <a:solidFill>
                  <a:schemeClr val="tx1"/>
                </a:solidFill>
              </a:rPr>
              <a:t>kurang daripada 15 </a:t>
            </a:r>
            <a:r>
              <a:rPr lang="id-ID" sz="2400" dirty="0" smtClean="0">
                <a:solidFill>
                  <a:schemeClr val="tx1"/>
                </a:solidFill>
              </a:rPr>
              <a:t>cm</a:t>
            </a:r>
          </a:p>
          <a:p>
            <a:r>
              <a:rPr lang="id-ID" sz="2400" dirty="0" smtClean="0">
                <a:solidFill>
                  <a:schemeClr val="tx1"/>
                </a:solidFill>
              </a:rPr>
              <a:t>Bryophyta mempunyai bentuk badan seperti daun</a:t>
            </a:r>
          </a:p>
          <a:p>
            <a:r>
              <a:rPr lang="id-ID" sz="2400" dirty="0" smtClean="0">
                <a:solidFill>
                  <a:schemeClr val="tx1"/>
                </a:solidFill>
              </a:rPr>
              <a:t>tiada kutikel berlilin dan batang tiada berkas vaskular</a:t>
            </a:r>
          </a:p>
        </p:txBody>
      </p:sp>
      <p:sp>
        <p:nvSpPr>
          <p:cNvPr id="4" name="Rectangle 3"/>
          <p:cNvSpPr/>
          <p:nvPr/>
        </p:nvSpPr>
        <p:spPr>
          <a:xfrm>
            <a:off x="6045200" y="1677194"/>
            <a:ext cx="5270500" cy="4524315"/>
          </a:xfrm>
          <a:prstGeom prst="rect">
            <a:avLst/>
          </a:prstGeom>
        </p:spPr>
        <p:txBody>
          <a:bodyPr wrap="square">
            <a:spAutoFit/>
          </a:bodyPr>
          <a:lstStyle/>
          <a:p>
            <a:pPr marL="285750" indent="-285750">
              <a:buFont typeface="Arial" panose="020B0604020202020204" pitchFamily="34" charset="0"/>
              <a:buChar char="•"/>
            </a:pPr>
            <a:r>
              <a:rPr lang="id-ID" sz="2400" dirty="0" smtClean="0"/>
              <a:t>Ada yang mempunyai jasad taloid seperti piring yang pipih secara dorsiventral</a:t>
            </a:r>
            <a:r>
              <a:rPr lang="id-ID" sz="2400" dirty="0"/>
              <a:t> </a:t>
            </a:r>
            <a:r>
              <a:rPr lang="id-ID" sz="2400" dirty="0" smtClean="0"/>
              <a:t>yang mempunyai paksi utama seperti batang yang mengeluarkan apendaj berupa daun</a:t>
            </a:r>
            <a:endParaRPr lang="id-ID" sz="2400" dirty="0"/>
          </a:p>
          <a:p>
            <a:pPr marL="285750" indent="-285750">
              <a:buFont typeface="Arial" panose="020B0604020202020204" pitchFamily="34" charset="0"/>
              <a:buChar char="•"/>
            </a:pPr>
            <a:r>
              <a:rPr lang="id-ID" sz="2400" dirty="0" smtClean="0"/>
              <a:t>gametofit mempunyai struktur berfilamen seperti akar yang disebut rizoid</a:t>
            </a:r>
            <a:endParaRPr lang="id-ID" sz="2400" dirty="0"/>
          </a:p>
          <a:p>
            <a:pPr marL="285750" indent="-285750">
              <a:buFont typeface="Arial" panose="020B0604020202020204" pitchFamily="34" charset="0"/>
              <a:buChar char="•"/>
            </a:pPr>
            <a:r>
              <a:rPr lang="id-ID" sz="2400" dirty="0" smtClean="0"/>
              <a:t>Rizoid melekatkan tumbuhan kepada batuan atau substrat yang lain</a:t>
            </a:r>
            <a:endParaRPr lang="id-ID" sz="2400" dirty="0"/>
          </a:p>
          <a:p>
            <a:pPr marL="285750" indent="-285750">
              <a:buFont typeface="Arial" panose="020B0604020202020204" pitchFamily="34" charset="0"/>
              <a:buChar char="•"/>
            </a:pPr>
            <a:r>
              <a:rPr lang="id-ID" sz="2400" dirty="0" smtClean="0"/>
              <a:t>Rizoid bukan akar sebenar, ia selebar satu sel dan tiada jidal akar</a:t>
            </a:r>
            <a:endParaRPr lang="id-ID" sz="2400" dirty="0" smtClean="0">
              <a:effectLst/>
            </a:endParaRPr>
          </a:p>
        </p:txBody>
      </p:sp>
    </p:spTree>
    <p:extLst>
      <p:ext uri="{BB962C8B-B14F-4D97-AF65-F5344CB8AC3E}">
        <p14:creationId xmlns:p14="http://schemas.microsoft.com/office/powerpoint/2010/main" val="31792118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Habitat Lumut</a:t>
            </a:r>
            <a:endParaRPr lang="id-ID" dirty="0"/>
          </a:p>
        </p:txBody>
      </p:sp>
      <p:sp>
        <p:nvSpPr>
          <p:cNvPr id="3" name="Content Placeholder 2"/>
          <p:cNvSpPr>
            <a:spLocks noGrp="1"/>
          </p:cNvSpPr>
          <p:nvPr>
            <p:ph idx="1"/>
          </p:nvPr>
        </p:nvSpPr>
        <p:spPr/>
        <p:txBody>
          <a:bodyPr>
            <a:normAutofit/>
          </a:bodyPr>
          <a:lstStyle/>
          <a:p>
            <a:pPr marL="0" indent="0">
              <a:buNone/>
            </a:pPr>
            <a:r>
              <a:rPr lang="id-ID" sz="3200" dirty="0"/>
              <a:t>Lumut ditemukan terutama di area sedikit cahaya / ringan dan lembab. Lumut umum di area berpohon-pohon dan di tepi arus. Lumut juga ditemukan di batu, jalan di kota besar. Beberapa bentuk mempunyai menyesuaikan diri dengan kondisi-kondisi ditemukannya. Beberapa jenis dengan air, seperti </a:t>
            </a:r>
            <a:r>
              <a:rPr lang="id-ID" sz="3200" i="1" dirty="0" smtClean="0"/>
              <a:t>Fontinalis antipyretica</a:t>
            </a:r>
            <a:r>
              <a:rPr lang="id-ID" sz="3200" dirty="0"/>
              <a:t>, dan Sphagnum tinggal / menghuni rawa.</a:t>
            </a:r>
          </a:p>
        </p:txBody>
      </p:sp>
    </p:spTree>
    <p:extLst>
      <p:ext uri="{BB962C8B-B14F-4D97-AF65-F5344CB8AC3E}">
        <p14:creationId xmlns:p14="http://schemas.microsoft.com/office/powerpoint/2010/main" val="1499463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a:t>Tumbuhan Paku (Pteridophyta)</a:t>
            </a:r>
            <a:endParaRPr lang="id-ID" dirty="0"/>
          </a:p>
        </p:txBody>
      </p:sp>
      <p:sp>
        <p:nvSpPr>
          <p:cNvPr id="3" name="Content Placeholder 2"/>
          <p:cNvSpPr>
            <a:spLocks noGrp="1"/>
          </p:cNvSpPr>
          <p:nvPr>
            <p:ph idx="1"/>
          </p:nvPr>
        </p:nvSpPr>
        <p:spPr/>
        <p:txBody>
          <a:bodyPr>
            <a:noAutofit/>
          </a:bodyPr>
          <a:lstStyle/>
          <a:p>
            <a:pPr marL="0" indent="0">
              <a:buNone/>
            </a:pPr>
            <a:r>
              <a:rPr lang="sv-SE" sz="2400" dirty="0"/>
              <a:t>Merupakan golongan tumbuhan yang telah berkosmus (mempunyai </a:t>
            </a:r>
            <a:r>
              <a:rPr lang="sv-SE" sz="2400" dirty="0" smtClean="0"/>
              <a:t>akar, batang </a:t>
            </a:r>
            <a:r>
              <a:rPr lang="sv-SE" sz="2400" dirty="0"/>
              <a:t>dan daun</a:t>
            </a:r>
            <a:r>
              <a:rPr lang="sv-SE" sz="2400" dirty="0" smtClean="0"/>
              <a:t>).</a:t>
            </a:r>
            <a:endParaRPr lang="id-ID" sz="2400" dirty="0" smtClean="0"/>
          </a:p>
          <a:p>
            <a:pPr marL="0" indent="0">
              <a:buNone/>
            </a:pPr>
            <a:r>
              <a:rPr lang="id-ID" sz="2400" b="1" dirty="0"/>
              <a:t>Ciri – ciri tumbuhan paku</a:t>
            </a:r>
            <a:br>
              <a:rPr lang="id-ID" sz="2400" b="1" dirty="0"/>
            </a:br>
            <a:r>
              <a:rPr lang="id-ID" sz="2400" dirty="0"/>
              <a:t>Memiliki 4 struktur penting</a:t>
            </a:r>
            <a:r>
              <a:rPr lang="id-ID" sz="2400" dirty="0" smtClean="0"/>
              <a:t>, yaitu </a:t>
            </a:r>
            <a:r>
              <a:rPr lang="id-ID" sz="2400" dirty="0"/>
              <a:t>lapisan pelindung sel (jaket steril)yang terdapat disekeliling organ reproduksi, embrio multiseluler yang terdapat dalam arkegonium , kutikula pada bagian luar , dan yang paling penting adalah sistem transport internal yang mengangkut air dan zat makanan dari dalam tanah. Sistem transport ini sama baiknya seperti pengorganisasian transport air dan zat makanan pada tumbuhan tingkat tinggi.</a:t>
            </a:r>
          </a:p>
        </p:txBody>
      </p:sp>
    </p:spTree>
    <p:extLst>
      <p:ext uri="{BB962C8B-B14F-4D97-AF65-F5344CB8AC3E}">
        <p14:creationId xmlns:p14="http://schemas.microsoft.com/office/powerpoint/2010/main" val="2998761263"/>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141</TotalTime>
  <Words>1463</Words>
  <Application>Microsoft Office PowerPoint</Application>
  <PresentationFormat>Widescreen</PresentationFormat>
  <Paragraphs>135</Paragraphs>
  <Slides>40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Calibri</vt:lpstr>
      <vt:lpstr>Calibri Light</vt:lpstr>
      <vt:lpstr>Retrospect</vt:lpstr>
      <vt:lpstr>Klasifikasi Tumbuhan</vt:lpstr>
      <vt:lpstr>PowerPoint Presentation</vt:lpstr>
      <vt:lpstr>THALLOPHYTA</vt:lpstr>
      <vt:lpstr>CORMOPHYTA</vt:lpstr>
      <vt:lpstr>PowerPoint Presentation</vt:lpstr>
      <vt:lpstr>Karakteristik Bryophyta</vt:lpstr>
      <vt:lpstr>Ciri-ciri umum Tumbuhan Lumut</vt:lpstr>
      <vt:lpstr>Habitat Lumut</vt:lpstr>
      <vt:lpstr>Tumbuhan Paku (Pteridophyta)</vt:lpstr>
      <vt:lpstr>Struktur tubuh</vt:lpstr>
      <vt:lpstr>PowerPoint Presentation</vt:lpstr>
      <vt:lpstr>PowerPoint Presentation</vt:lpstr>
      <vt:lpstr>Ditinjau dari fungsinya , daun tumbuhan paku dibedakan atas:</vt:lpstr>
      <vt:lpstr>Ditinjau dari macam spora yang dihasilkan , tumbuhan paku dapat dibedakan menjadi tiga golongan seperti berikut ini.</vt:lpstr>
      <vt:lpstr>Habitat</vt:lpstr>
      <vt:lpstr>Reproduksi</vt:lpstr>
      <vt:lpstr>Peranan tumbuhan paku dalam kehidupan manusia</vt:lpstr>
      <vt:lpstr>Kalsifikasi</vt:lpstr>
      <vt:lpstr>Cormophyta Berbiji</vt:lpstr>
      <vt:lpstr>Cycadales</vt:lpstr>
      <vt:lpstr>Ginkgoales</vt:lpstr>
      <vt:lpstr>Coniferales</vt:lpstr>
      <vt:lpstr>Gnetales</vt:lpstr>
      <vt:lpstr>Tumbuhan Biji Tertutup (Angiospermae)</vt:lpstr>
      <vt:lpstr>PowerPoint Presentation</vt:lpstr>
      <vt:lpstr>Tumbuhan Berkeping Biji Satu / Monokotil (Monocotyledonae)</vt:lpstr>
      <vt:lpstr>Contoh Tumbuhan Monokotil</vt:lpstr>
      <vt:lpstr>Suku pinang-pinangan (Palmae), misalnya: kelapa, rotan, kelapa sawit, aren, salak</vt:lpstr>
      <vt:lpstr>Suku jahe-jahean (Zingiberaceae), misalnya: kunyit, jahe, lengkuas</vt:lpstr>
      <vt:lpstr>PowerPoint Presentation</vt:lpstr>
      <vt:lpstr>Tumbuhan Berkeping Biji Dua / Dikotil </vt:lpstr>
      <vt:lpstr>Contoh Tumbuhan Dikotil</vt:lpstr>
      <vt:lpstr>Suku getah-getahan (Euhorbiaceae), misalnya: singkong, jarak, karet, puring</vt:lpstr>
      <vt:lpstr>Suku polong-polongan (Leguminosae), misalnya: putri malu, petai, flamboyan, kembang merak, kacang kedelai, kacang tanah</vt:lpstr>
      <vt:lpstr>Suku terung-terungan (Solanaceae), misalnya: kentang, terong, tomat, cabai, kecubung</vt:lpstr>
      <vt:lpstr>Suku jeruk-jerukan (Rutaceae), misalnya: jeruk manis, jeruk bali</vt:lpstr>
      <vt:lpstr>Suku kapas-kapasan (Malvaceae), misalnya: kembang sepatu, kapas</vt:lpstr>
      <vt:lpstr>Suku jambu-jambuan (Mirtaceae), misalnya: cengkih, jambu biji, jambu air, jambu monyet, jamblang</vt:lpstr>
      <vt:lpstr>Suku komposit (Compositae), misalnya: bunga matahari, bunga dahlia, bunga krisan</vt:lpstr>
      <vt:lpstr>Terimakasih</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Klasifikasi Tumbuhan</dc:title>
  <dc:creator>asus</dc:creator>
  <cp:lastModifiedBy>asus</cp:lastModifiedBy>
  <cp:revision>10</cp:revision>
  <dcterms:created xsi:type="dcterms:W3CDTF">2018-10-31T05:07:14Z</dcterms:created>
  <dcterms:modified xsi:type="dcterms:W3CDTF">2018-11-08T03:31:33Z</dcterms:modified>
</cp:coreProperties>
</file>