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22C16"/>
    <a:srgbClr val="0C788E"/>
    <a:srgbClr val="025198"/>
    <a:srgbClr val="000099"/>
    <a:srgbClr val="1C1C1C"/>
    <a:srgbClr val="660066"/>
    <a:srgbClr val="000058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575" autoAdjust="0"/>
    <p:restoredTop sz="94652" autoAdjust="0"/>
  </p:normalViewPr>
  <p:slideViewPr>
    <p:cSldViewPr>
      <p:cViewPr varScale="1">
        <p:scale>
          <a:sx n="67" d="100"/>
          <a:sy n="67" d="100"/>
        </p:scale>
        <p:origin x="948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779D01-C709-494C-BF95-24F278ADF5AC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645867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95D1F-5876-4793-A02F-358C4C19AE46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7997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8C87D8-771A-470F-B002-E3048BE3E00F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10641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5C6992-CFE2-45E6-A104-AE2A3DA700B9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9806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B08C0E-6715-4F77-BDF5-099097D3EB11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36825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E5CFEF-06BC-4D51-BDB9-11049DA5600D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81725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4DAEC8-3D89-4E3E-B70B-11000E13195C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66957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B6E959-6A05-4125-9AFE-1876E9A29E84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94267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A019FB-F690-4391-A2C0-411086E3DB92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3400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102453-67B8-4D2E-BBF0-027F85E087D3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3855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6A4EB4-6902-4A2B-A813-41FB3605487E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69747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984FADF-4B33-4879-B4E6-6EDE1B05B833}" type="slidenum">
              <a:rPr lang="es-ES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8" name="Rectangle 110"/>
          <p:cNvSpPr>
            <a:spLocks noGrp="1" noChangeArrowheads="1"/>
          </p:cNvSpPr>
          <p:nvPr>
            <p:ph type="ctrTitle"/>
          </p:nvPr>
        </p:nvSpPr>
        <p:spPr>
          <a:xfrm>
            <a:off x="323850" y="3860800"/>
            <a:ext cx="4427538" cy="544513"/>
          </a:xfrm>
          <a:noFill/>
          <a:ln/>
        </p:spPr>
        <p:txBody>
          <a:bodyPr/>
          <a:lstStyle/>
          <a:p>
            <a:pPr algn="l"/>
            <a:r>
              <a:rPr lang="es-UY" sz="3600" b="1" u="sng" dirty="0" err="1" smtClean="0">
                <a:solidFill>
                  <a:schemeClr val="tx1"/>
                </a:solidFill>
              </a:rPr>
              <a:t>Name</a:t>
            </a:r>
            <a:r>
              <a:rPr lang="es-UY" sz="3600" b="1" u="sng" dirty="0" smtClean="0">
                <a:solidFill>
                  <a:schemeClr val="tx1"/>
                </a:solidFill>
              </a:rPr>
              <a:t> </a:t>
            </a:r>
            <a:r>
              <a:rPr lang="es-UY" sz="3600" b="1" u="sng" dirty="0" err="1" smtClean="0">
                <a:solidFill>
                  <a:schemeClr val="tx1"/>
                </a:solidFill>
              </a:rPr>
              <a:t>Service</a:t>
            </a:r>
            <a:endParaRPr lang="es-ES" sz="3600" b="1" u="sng" dirty="0">
              <a:solidFill>
                <a:schemeClr val="tx1"/>
              </a:solidFill>
            </a:endParaRPr>
          </a:p>
        </p:txBody>
      </p:sp>
      <p:sp>
        <p:nvSpPr>
          <p:cNvPr id="2170" name="Rectangle 122"/>
          <p:cNvSpPr>
            <a:spLocks noChangeArrowheads="1"/>
          </p:cNvSpPr>
          <p:nvPr/>
        </p:nvSpPr>
        <p:spPr bwMode="auto">
          <a:xfrm>
            <a:off x="323851" y="4438650"/>
            <a:ext cx="2087910" cy="251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s-UY" sz="1400" b="1" dirty="0" err="1" smtClean="0"/>
              <a:t>Sistem</a:t>
            </a:r>
            <a:r>
              <a:rPr lang="es-UY" sz="1400" b="1" dirty="0" smtClean="0"/>
              <a:t> </a:t>
            </a:r>
            <a:r>
              <a:rPr lang="es-UY" sz="1400" b="1" dirty="0" err="1" smtClean="0"/>
              <a:t>Terdistribusi</a:t>
            </a:r>
            <a:endParaRPr lang="es-E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981075"/>
          </a:xfrm>
        </p:spPr>
        <p:txBody>
          <a:bodyPr/>
          <a:lstStyle/>
          <a:p>
            <a:r>
              <a:rPr lang="en-US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Pengenalan</a:t>
            </a:r>
            <a:r>
              <a:rPr lang="en-US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Name Service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412776"/>
            <a:ext cx="8784976" cy="5112568"/>
          </a:xfrm>
        </p:spPr>
        <p:txBody>
          <a:bodyPr/>
          <a:lstStyle/>
          <a:p>
            <a:r>
              <a:rPr lang="en-US" sz="2200" dirty="0" err="1">
                <a:solidFill>
                  <a:schemeClr val="tx1"/>
                </a:solidFill>
              </a:rPr>
              <a:t>Dalam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sistem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terdistribusi</a:t>
            </a:r>
            <a:r>
              <a:rPr lang="en-US" sz="2200" dirty="0">
                <a:solidFill>
                  <a:schemeClr val="tx1"/>
                </a:solidFill>
              </a:rPr>
              <a:t>, name service </a:t>
            </a:r>
            <a:r>
              <a:rPr lang="en-US" sz="2200" dirty="0" err="1">
                <a:solidFill>
                  <a:schemeClr val="tx1"/>
                </a:solidFill>
              </a:rPr>
              <a:t>digunakan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</a:rPr>
              <a:t>untuk</a:t>
            </a:r>
            <a:r>
              <a:rPr lang="en-US" sz="2200" dirty="0" smtClean="0">
                <a:solidFill>
                  <a:schemeClr val="tx1"/>
                </a:solidFill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</a:rPr>
              <a:t>menunjuk</a:t>
            </a:r>
            <a:r>
              <a:rPr lang="en-US" sz="2200" dirty="0" smtClean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ke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suatu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</a:rPr>
              <a:t>sumber</a:t>
            </a:r>
            <a:r>
              <a:rPr lang="en-US" sz="2200" dirty="0" smtClean="0">
                <a:solidFill>
                  <a:schemeClr val="tx1"/>
                </a:solidFill>
              </a:rPr>
              <a:t> </a:t>
            </a:r>
            <a:r>
              <a:rPr lang="en-US" sz="2200" dirty="0">
                <a:solidFill>
                  <a:schemeClr val="tx1"/>
                </a:solidFill>
              </a:rPr>
              <a:t>yang </a:t>
            </a:r>
            <a:r>
              <a:rPr lang="en-US" sz="2200" dirty="0" err="1">
                <a:solidFill>
                  <a:schemeClr val="tx1"/>
                </a:solidFill>
              </a:rPr>
              <a:t>beragam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dan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tersebar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seperti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komputer</a:t>
            </a:r>
            <a:r>
              <a:rPr lang="en-US" sz="2200" dirty="0">
                <a:solidFill>
                  <a:schemeClr val="tx1"/>
                </a:solidFill>
              </a:rPr>
              <a:t>, </a:t>
            </a:r>
            <a:r>
              <a:rPr lang="en-US" sz="2200" dirty="0" err="1">
                <a:solidFill>
                  <a:schemeClr val="tx1"/>
                </a:solidFill>
              </a:rPr>
              <a:t>layanan</a:t>
            </a:r>
            <a:r>
              <a:rPr lang="en-US" sz="2200" dirty="0">
                <a:solidFill>
                  <a:schemeClr val="tx1"/>
                </a:solidFill>
              </a:rPr>
              <a:t> (services), file, </a:t>
            </a:r>
            <a:r>
              <a:rPr lang="en-US" sz="2200" i="1" dirty="0">
                <a:solidFill>
                  <a:schemeClr val="tx1"/>
                </a:solidFill>
              </a:rPr>
              <a:t>remote object</a:t>
            </a:r>
            <a:r>
              <a:rPr lang="en-US" sz="2200" dirty="0">
                <a:solidFill>
                  <a:schemeClr val="tx1"/>
                </a:solidFill>
              </a:rPr>
              <a:t>, </a:t>
            </a:r>
            <a:r>
              <a:rPr lang="en-US" sz="2200" dirty="0" smtClean="0">
                <a:solidFill>
                  <a:schemeClr val="tx1"/>
                </a:solidFill>
              </a:rPr>
              <a:t>yang </a:t>
            </a:r>
            <a:r>
              <a:rPr lang="en-US" sz="2200" dirty="0" err="1">
                <a:solidFill>
                  <a:schemeClr val="tx1"/>
                </a:solidFill>
              </a:rPr>
              <a:t>dapat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memudahkan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pengguna</a:t>
            </a:r>
            <a:r>
              <a:rPr lang="en-US" sz="2200" dirty="0">
                <a:solidFill>
                  <a:schemeClr val="tx1"/>
                </a:solidFill>
              </a:rPr>
              <a:t>. </a:t>
            </a:r>
          </a:p>
          <a:p>
            <a:r>
              <a:rPr lang="en-US" sz="2200" dirty="0" err="1">
                <a:solidFill>
                  <a:schemeClr val="tx1"/>
                </a:solidFill>
              </a:rPr>
              <a:t>Contoh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penamaan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pada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aplikasi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sistem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terdistribusi</a:t>
            </a:r>
            <a:r>
              <a:rPr lang="en-US" sz="2200" dirty="0">
                <a:solidFill>
                  <a:schemeClr val="tx1"/>
                </a:solidFill>
              </a:rPr>
              <a:t>: </a:t>
            </a:r>
          </a:p>
          <a:p>
            <a:pPr lvl="1"/>
            <a:r>
              <a:rPr lang="en-US" sz="2000" dirty="0" smtClean="0">
                <a:solidFill>
                  <a:schemeClr val="tx1"/>
                </a:solidFill>
              </a:rPr>
              <a:t>URL </a:t>
            </a:r>
            <a:r>
              <a:rPr lang="en-US" sz="2000" dirty="0" err="1">
                <a:solidFill>
                  <a:schemeClr val="tx1"/>
                </a:solidFill>
              </a:rPr>
              <a:t>untuk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mengakses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suatu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halaman</a:t>
            </a:r>
            <a:r>
              <a:rPr lang="en-US" sz="2000" dirty="0">
                <a:solidFill>
                  <a:schemeClr val="tx1"/>
                </a:solidFill>
              </a:rPr>
              <a:t> web. </a:t>
            </a:r>
          </a:p>
          <a:p>
            <a:pPr lvl="1"/>
            <a:r>
              <a:rPr lang="fi-FI" sz="2000" dirty="0" smtClean="0">
                <a:solidFill>
                  <a:schemeClr val="tx1"/>
                </a:solidFill>
              </a:rPr>
              <a:t>Alamat </a:t>
            </a:r>
            <a:r>
              <a:rPr lang="fi-FI" sz="2000" dirty="0">
                <a:solidFill>
                  <a:schemeClr val="tx1"/>
                </a:solidFill>
              </a:rPr>
              <a:t>e-mail utk komunikasi antar pemakai. </a:t>
            </a:r>
          </a:p>
          <a:p>
            <a:r>
              <a:rPr lang="en-US" sz="2200" dirty="0" err="1">
                <a:solidFill>
                  <a:schemeClr val="tx1"/>
                </a:solidFill>
              </a:rPr>
              <a:t>Selain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itu</a:t>
            </a:r>
            <a:r>
              <a:rPr lang="en-US" sz="2200" dirty="0">
                <a:solidFill>
                  <a:schemeClr val="tx1"/>
                </a:solidFill>
              </a:rPr>
              <a:t> name service </a:t>
            </a:r>
            <a:r>
              <a:rPr lang="en-US" sz="2200" dirty="0" err="1">
                <a:solidFill>
                  <a:schemeClr val="tx1"/>
                </a:solidFill>
              </a:rPr>
              <a:t>juga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merupakan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layanan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penamaan</a:t>
            </a:r>
            <a:r>
              <a:rPr lang="en-US" sz="2200" dirty="0">
                <a:solidFill>
                  <a:schemeClr val="tx1"/>
                </a:solidFill>
              </a:rPr>
              <a:t> yang </a:t>
            </a:r>
            <a:r>
              <a:rPr lang="en-US" sz="2200" dirty="0" err="1">
                <a:solidFill>
                  <a:schemeClr val="tx1"/>
                </a:solidFill>
              </a:rPr>
              <a:t>berfungsi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untuk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menyimpan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i="1" dirty="0">
                <a:solidFill>
                  <a:schemeClr val="tx1"/>
                </a:solidFill>
              </a:rPr>
              <a:t>naming context</a:t>
            </a:r>
            <a:r>
              <a:rPr lang="en-US" sz="2200" dirty="0">
                <a:solidFill>
                  <a:schemeClr val="tx1"/>
                </a:solidFill>
              </a:rPr>
              <a:t>, </a:t>
            </a:r>
            <a:r>
              <a:rPr lang="en-US" sz="2200" dirty="0" err="1">
                <a:solidFill>
                  <a:schemeClr val="tx1"/>
                </a:solidFill>
              </a:rPr>
              <a:t>yakni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kumpulan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i="1" dirty="0">
                <a:solidFill>
                  <a:schemeClr val="tx1"/>
                </a:solidFill>
              </a:rPr>
              <a:t>binding </a:t>
            </a:r>
            <a:r>
              <a:rPr lang="en-US" sz="2200" dirty="0" err="1">
                <a:solidFill>
                  <a:schemeClr val="tx1"/>
                </a:solidFill>
              </a:rPr>
              <a:t>nama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dengan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objek</a:t>
            </a:r>
            <a:r>
              <a:rPr lang="en-US" sz="2200" dirty="0">
                <a:solidFill>
                  <a:schemeClr val="tx1"/>
                </a:solidFill>
              </a:rPr>
              <a:t>, </a:t>
            </a:r>
            <a:r>
              <a:rPr lang="en-US" sz="2200" dirty="0" err="1">
                <a:solidFill>
                  <a:schemeClr val="tx1"/>
                </a:solidFill>
              </a:rPr>
              <a:t>tugasnya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untuk</a:t>
            </a:r>
            <a:r>
              <a:rPr lang="en-US" sz="2200" dirty="0">
                <a:solidFill>
                  <a:schemeClr val="tx1"/>
                </a:solidFill>
              </a:rPr>
              <a:t> me-</a:t>
            </a:r>
            <a:r>
              <a:rPr lang="en-US" sz="2200" i="1" dirty="0">
                <a:solidFill>
                  <a:schemeClr val="tx1"/>
                </a:solidFill>
              </a:rPr>
              <a:t>resolve </a:t>
            </a:r>
            <a:r>
              <a:rPr lang="en-US" sz="2200" dirty="0" err="1">
                <a:solidFill>
                  <a:schemeClr val="tx1"/>
                </a:solidFill>
              </a:rPr>
              <a:t>nama</a:t>
            </a:r>
            <a:r>
              <a:rPr lang="en-US" sz="2200" dirty="0">
                <a:solidFill>
                  <a:schemeClr val="tx1"/>
                </a:solidFill>
              </a:rPr>
              <a:t>. </a:t>
            </a:r>
            <a:r>
              <a:rPr lang="en-US" sz="2200" dirty="0" err="1">
                <a:solidFill>
                  <a:schemeClr val="tx1"/>
                </a:solidFill>
              </a:rPr>
              <a:t>Kebutuhan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akan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penamaan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juga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memicu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munculnya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layanan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penamaan</a:t>
            </a:r>
            <a:r>
              <a:rPr lang="en-US" sz="2200" dirty="0">
                <a:solidFill>
                  <a:schemeClr val="tx1"/>
                </a:solidFill>
              </a:rPr>
              <a:t> (</a:t>
            </a:r>
            <a:r>
              <a:rPr lang="en-US" sz="2200" i="1" dirty="0">
                <a:solidFill>
                  <a:schemeClr val="tx1"/>
                </a:solidFill>
              </a:rPr>
              <a:t>Naming Services</a:t>
            </a:r>
            <a:r>
              <a:rPr lang="en-US" sz="2200" dirty="0">
                <a:solidFill>
                  <a:schemeClr val="tx1"/>
                </a:solidFill>
              </a:rPr>
              <a:t>) yang </a:t>
            </a:r>
            <a:r>
              <a:rPr lang="en-US" sz="2200" dirty="0" err="1">
                <a:solidFill>
                  <a:schemeClr val="tx1"/>
                </a:solidFill>
              </a:rPr>
              <a:t>menyediakan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mekanisme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dan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struktur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penamaan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objek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itu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sendiri</a:t>
            </a:r>
            <a:r>
              <a:rPr lang="en-US" sz="2200" dirty="0">
                <a:solidFill>
                  <a:schemeClr val="tx1"/>
                </a:solidFill>
              </a:rPr>
              <a:t>. </a:t>
            </a:r>
            <a:endParaRPr lang="en-US" sz="2200" dirty="0" smtClean="0">
              <a:solidFill>
                <a:schemeClr val="tx1"/>
              </a:solidFill>
            </a:endParaRPr>
          </a:p>
          <a:p>
            <a:pPr marL="339725" indent="0">
              <a:buNone/>
            </a:pPr>
            <a:r>
              <a:rPr lang="en-US" sz="2200" dirty="0" err="1" smtClean="0">
                <a:solidFill>
                  <a:schemeClr val="tx1"/>
                </a:solidFill>
              </a:rPr>
              <a:t>Contohnya</a:t>
            </a:r>
            <a:r>
              <a:rPr lang="en-US" sz="2200" dirty="0" smtClean="0">
                <a:solidFill>
                  <a:schemeClr val="tx1"/>
                </a:solidFill>
              </a:rPr>
              <a:t> </a:t>
            </a:r>
            <a:r>
              <a:rPr lang="en-US" sz="2200" dirty="0">
                <a:solidFill>
                  <a:schemeClr val="tx1"/>
                </a:solidFill>
              </a:rPr>
              <a:t>DNS (Domain Name Service) </a:t>
            </a:r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772816"/>
            <a:ext cx="8712968" cy="3528392"/>
          </a:xfrm>
        </p:spPr>
        <p:txBody>
          <a:bodyPr/>
          <a:lstStyle/>
          <a:p>
            <a:r>
              <a:rPr lang="en-US" sz="2400" b="1" dirty="0">
                <a:solidFill>
                  <a:schemeClr val="tx1"/>
                </a:solidFill>
              </a:rPr>
              <a:t>Name Resolution, Binding, Attributes </a:t>
            </a:r>
            <a:endParaRPr lang="en-US" sz="2400" dirty="0">
              <a:solidFill>
                <a:schemeClr val="tx1"/>
              </a:solidFill>
            </a:endParaRPr>
          </a:p>
          <a:p>
            <a:pPr lvl="1"/>
            <a:r>
              <a:rPr lang="en-US" sz="2200" i="1" dirty="0" smtClean="0">
                <a:solidFill>
                  <a:schemeClr val="tx1"/>
                </a:solidFill>
              </a:rPr>
              <a:t>Name </a:t>
            </a:r>
            <a:r>
              <a:rPr lang="en-US" sz="2200" i="1" dirty="0">
                <a:solidFill>
                  <a:schemeClr val="tx1"/>
                </a:solidFill>
              </a:rPr>
              <a:t>resolution</a:t>
            </a:r>
            <a:r>
              <a:rPr lang="en-US" sz="2200" dirty="0">
                <a:solidFill>
                  <a:schemeClr val="tx1"/>
                </a:solidFill>
              </a:rPr>
              <a:t>: </a:t>
            </a:r>
            <a:r>
              <a:rPr lang="en-US" sz="2200" dirty="0" err="1">
                <a:solidFill>
                  <a:schemeClr val="tx1"/>
                </a:solidFill>
              </a:rPr>
              <a:t>Nama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ditranslasikan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ke</a:t>
            </a:r>
            <a:r>
              <a:rPr lang="en-US" sz="2200" dirty="0">
                <a:solidFill>
                  <a:schemeClr val="tx1"/>
                </a:solidFill>
              </a:rPr>
              <a:t> data </a:t>
            </a:r>
            <a:r>
              <a:rPr lang="en-US" sz="2200" dirty="0" err="1">
                <a:solidFill>
                  <a:schemeClr val="tx1"/>
                </a:solidFill>
              </a:rPr>
              <a:t>ttg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i="1" dirty="0">
                <a:solidFill>
                  <a:schemeClr val="tx1"/>
                </a:solidFill>
              </a:rPr>
              <a:t>resource/object </a:t>
            </a:r>
            <a:r>
              <a:rPr lang="en-US" sz="2200" dirty="0" err="1">
                <a:solidFill>
                  <a:schemeClr val="tx1"/>
                </a:solidFill>
              </a:rPr>
              <a:t>tsb</a:t>
            </a:r>
            <a:r>
              <a:rPr lang="en-US" sz="2200" dirty="0">
                <a:solidFill>
                  <a:schemeClr val="tx1"/>
                </a:solidFill>
              </a:rPr>
              <a:t>. </a:t>
            </a:r>
          </a:p>
          <a:p>
            <a:pPr lvl="1"/>
            <a:r>
              <a:rPr lang="en-US" sz="2200" i="1" dirty="0" smtClean="0">
                <a:solidFill>
                  <a:schemeClr val="tx1"/>
                </a:solidFill>
              </a:rPr>
              <a:t>Binding</a:t>
            </a:r>
            <a:r>
              <a:rPr lang="en-US" sz="2200" dirty="0">
                <a:solidFill>
                  <a:schemeClr val="tx1"/>
                </a:solidFill>
              </a:rPr>
              <a:t>: </a:t>
            </a:r>
            <a:r>
              <a:rPr lang="en-US" sz="2200" dirty="0" err="1">
                <a:solidFill>
                  <a:schemeClr val="tx1"/>
                </a:solidFill>
              </a:rPr>
              <a:t>Asosiasi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antara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nama</a:t>
            </a:r>
            <a:r>
              <a:rPr lang="en-US" sz="2200" dirty="0">
                <a:solidFill>
                  <a:schemeClr val="tx1"/>
                </a:solidFill>
              </a:rPr>
              <a:t> &amp; </a:t>
            </a:r>
            <a:r>
              <a:rPr lang="en-US" sz="2200" dirty="0" err="1">
                <a:solidFill>
                  <a:schemeClr val="tx1"/>
                </a:solidFill>
              </a:rPr>
              <a:t>obyek</a:t>
            </a:r>
            <a:r>
              <a:rPr lang="en-US" sz="2200" dirty="0">
                <a:solidFill>
                  <a:schemeClr val="tx1"/>
                </a:solidFill>
              </a:rPr>
              <a:t>. Dan </a:t>
            </a:r>
            <a:r>
              <a:rPr lang="en-US" sz="2200" dirty="0" err="1">
                <a:solidFill>
                  <a:schemeClr val="tx1"/>
                </a:solidFill>
              </a:rPr>
              <a:t>biasanya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nama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diikat</a:t>
            </a:r>
            <a:r>
              <a:rPr lang="en-US" sz="2200" dirty="0">
                <a:solidFill>
                  <a:schemeClr val="tx1"/>
                </a:solidFill>
              </a:rPr>
              <a:t> (</a:t>
            </a:r>
            <a:r>
              <a:rPr lang="en-US" sz="2200" i="1" dirty="0">
                <a:solidFill>
                  <a:schemeClr val="tx1"/>
                </a:solidFill>
              </a:rPr>
              <a:t>bound</a:t>
            </a:r>
            <a:r>
              <a:rPr lang="en-US" sz="2200" dirty="0">
                <a:solidFill>
                  <a:schemeClr val="tx1"/>
                </a:solidFill>
              </a:rPr>
              <a:t>) </a:t>
            </a:r>
            <a:r>
              <a:rPr lang="en-US" sz="2200" dirty="0" err="1">
                <a:solidFill>
                  <a:schemeClr val="tx1"/>
                </a:solidFill>
              </a:rPr>
              <a:t>ke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i="1" dirty="0">
                <a:solidFill>
                  <a:schemeClr val="tx1"/>
                </a:solidFill>
              </a:rPr>
              <a:t>attributes </a:t>
            </a:r>
            <a:r>
              <a:rPr lang="en-US" sz="2200" dirty="0" err="1">
                <a:solidFill>
                  <a:schemeClr val="tx1"/>
                </a:solidFill>
              </a:rPr>
              <a:t>dari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suatu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obyek</a:t>
            </a:r>
            <a:r>
              <a:rPr lang="en-US" sz="2200" dirty="0">
                <a:solidFill>
                  <a:schemeClr val="tx1"/>
                </a:solidFill>
              </a:rPr>
              <a:t>. </a:t>
            </a:r>
          </a:p>
          <a:p>
            <a:pPr lvl="1"/>
            <a:r>
              <a:rPr lang="en-US" sz="2200" i="1" dirty="0" smtClean="0">
                <a:solidFill>
                  <a:schemeClr val="tx1"/>
                </a:solidFill>
              </a:rPr>
              <a:t>Address</a:t>
            </a:r>
            <a:r>
              <a:rPr lang="en-US" sz="2200" dirty="0">
                <a:solidFill>
                  <a:schemeClr val="tx1"/>
                </a:solidFill>
              </a:rPr>
              <a:t>: </a:t>
            </a:r>
            <a:r>
              <a:rPr lang="en-US" sz="2200" dirty="0" err="1">
                <a:solidFill>
                  <a:schemeClr val="tx1"/>
                </a:solidFill>
              </a:rPr>
              <a:t>atribut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kunci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dari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sebuah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entitas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dalam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sistem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terdistribusi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</a:p>
          <a:p>
            <a:pPr lvl="1"/>
            <a:r>
              <a:rPr lang="fr-FR" sz="2200" i="1" dirty="0" err="1" smtClean="0">
                <a:solidFill>
                  <a:schemeClr val="tx1"/>
                </a:solidFill>
              </a:rPr>
              <a:t>Attribute</a:t>
            </a:r>
            <a:r>
              <a:rPr lang="fr-FR" sz="2200" dirty="0">
                <a:solidFill>
                  <a:schemeClr val="tx1"/>
                </a:solidFill>
              </a:rPr>
              <a:t>: </a:t>
            </a:r>
            <a:r>
              <a:rPr lang="fr-FR" sz="2200" dirty="0" err="1">
                <a:solidFill>
                  <a:schemeClr val="tx1"/>
                </a:solidFill>
              </a:rPr>
              <a:t>nilai</a:t>
            </a:r>
            <a:r>
              <a:rPr lang="fr-FR" sz="2200" dirty="0">
                <a:solidFill>
                  <a:schemeClr val="tx1"/>
                </a:solidFill>
              </a:rPr>
              <a:t> </a:t>
            </a:r>
            <a:r>
              <a:rPr lang="fr-FR" sz="2200" dirty="0" err="1">
                <a:solidFill>
                  <a:schemeClr val="tx1"/>
                </a:solidFill>
              </a:rPr>
              <a:t>suatu</a:t>
            </a:r>
            <a:r>
              <a:rPr lang="fr-FR" sz="2200" dirty="0">
                <a:solidFill>
                  <a:schemeClr val="tx1"/>
                </a:solidFill>
              </a:rPr>
              <a:t> </a:t>
            </a:r>
            <a:r>
              <a:rPr lang="fr-FR" sz="2200" i="1" dirty="0" err="1">
                <a:solidFill>
                  <a:schemeClr val="tx1"/>
                </a:solidFill>
              </a:rPr>
              <a:t>object</a:t>
            </a:r>
            <a:r>
              <a:rPr lang="fr-FR" sz="2200" i="1" dirty="0">
                <a:solidFill>
                  <a:schemeClr val="tx1"/>
                </a:solidFill>
              </a:rPr>
              <a:t> </a:t>
            </a:r>
            <a:r>
              <a:rPr lang="fr-FR" sz="2200" i="1" dirty="0" err="1">
                <a:solidFill>
                  <a:schemeClr val="tx1"/>
                </a:solidFill>
              </a:rPr>
              <a:t>property</a:t>
            </a:r>
            <a:r>
              <a:rPr lang="fr-FR" sz="2200" dirty="0">
                <a:solidFill>
                  <a:schemeClr val="tx1"/>
                </a:solidFill>
              </a:rPr>
              <a:t>.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4036457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412777"/>
            <a:ext cx="8640960" cy="576064"/>
          </a:xfrm>
        </p:spPr>
        <p:txBody>
          <a:bodyPr/>
          <a:lstStyle/>
          <a:p>
            <a:r>
              <a:rPr lang="en-US" sz="2100" dirty="0" err="1">
                <a:solidFill>
                  <a:schemeClr val="tx1"/>
                </a:solidFill>
              </a:rPr>
              <a:t>Penguraian</a:t>
            </a:r>
            <a:r>
              <a:rPr lang="en-US" sz="2100" dirty="0">
                <a:solidFill>
                  <a:schemeClr val="tx1"/>
                </a:solidFill>
              </a:rPr>
              <a:t> Naming Domains </a:t>
            </a:r>
            <a:r>
              <a:rPr lang="en-US" sz="2100" dirty="0" err="1">
                <a:solidFill>
                  <a:schemeClr val="tx1"/>
                </a:solidFill>
              </a:rPr>
              <a:t>untuk</a:t>
            </a:r>
            <a:r>
              <a:rPr lang="en-US" sz="2100" dirty="0">
                <a:solidFill>
                  <a:schemeClr val="tx1"/>
                </a:solidFill>
              </a:rPr>
              <a:t> </a:t>
            </a:r>
            <a:r>
              <a:rPr lang="en-US" sz="2100" dirty="0" err="1">
                <a:solidFill>
                  <a:schemeClr val="tx1"/>
                </a:solidFill>
              </a:rPr>
              <a:t>mengakses</a:t>
            </a:r>
            <a:r>
              <a:rPr lang="en-US" sz="2100" dirty="0">
                <a:solidFill>
                  <a:schemeClr val="tx1"/>
                </a:solidFill>
              </a:rPr>
              <a:t> </a:t>
            </a:r>
            <a:r>
              <a:rPr lang="en-US" sz="2100" i="1" dirty="0">
                <a:solidFill>
                  <a:schemeClr val="tx1"/>
                </a:solidFill>
              </a:rPr>
              <a:t>resource </a:t>
            </a:r>
            <a:r>
              <a:rPr lang="en-US" sz="2100" dirty="0" err="1">
                <a:solidFill>
                  <a:schemeClr val="tx1"/>
                </a:solidFill>
              </a:rPr>
              <a:t>dari</a:t>
            </a:r>
            <a:r>
              <a:rPr lang="en-US" sz="2100" dirty="0">
                <a:solidFill>
                  <a:schemeClr val="tx1"/>
                </a:solidFill>
              </a:rPr>
              <a:t> URL </a:t>
            </a:r>
            <a:endParaRPr lang="en-US" sz="2100" dirty="0"/>
          </a:p>
        </p:txBody>
      </p:sp>
      <p:sp>
        <p:nvSpPr>
          <p:cNvPr id="4" name="Rectangle 42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5" name="Group 1"/>
          <p:cNvGrpSpPr>
            <a:grpSpLocks noChangeAspect="1"/>
          </p:cNvGrpSpPr>
          <p:nvPr/>
        </p:nvGrpSpPr>
        <p:grpSpPr bwMode="auto">
          <a:xfrm>
            <a:off x="827584" y="1988840"/>
            <a:ext cx="7502624" cy="4393898"/>
            <a:chOff x="2527" y="11400"/>
            <a:chExt cx="10207" cy="6150"/>
          </a:xfrm>
        </p:grpSpPr>
        <p:sp>
          <p:nvSpPr>
            <p:cNvPr id="6" name="AutoShape 41"/>
            <p:cNvSpPr>
              <a:spLocks noChangeAspect="1" noChangeArrowheads="1" noTextEdit="1"/>
            </p:cNvSpPr>
            <p:nvPr/>
          </p:nvSpPr>
          <p:spPr bwMode="auto">
            <a:xfrm>
              <a:off x="2527" y="11400"/>
              <a:ext cx="10207" cy="61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7" name="Group 4"/>
            <p:cNvGrpSpPr>
              <a:grpSpLocks/>
            </p:cNvGrpSpPr>
            <p:nvPr/>
          </p:nvGrpSpPr>
          <p:grpSpPr bwMode="auto">
            <a:xfrm>
              <a:off x="2527" y="11400"/>
              <a:ext cx="10207" cy="6150"/>
              <a:chOff x="385" y="842"/>
              <a:chExt cx="5307" cy="2870"/>
            </a:xfrm>
          </p:grpSpPr>
          <p:sp>
            <p:nvSpPr>
              <p:cNvPr id="10" name="Rectangle 40"/>
              <p:cNvSpPr>
                <a:spLocks noChangeArrowheads="1"/>
              </p:cNvSpPr>
              <p:nvPr/>
            </p:nvSpPr>
            <p:spPr bwMode="auto">
              <a:xfrm>
                <a:off x="1606" y="1915"/>
                <a:ext cx="3176" cy="41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" name="Rectangle 39"/>
              <p:cNvSpPr>
                <a:spLocks noChangeArrowheads="1"/>
              </p:cNvSpPr>
              <p:nvPr/>
            </p:nvSpPr>
            <p:spPr bwMode="auto">
              <a:xfrm>
                <a:off x="1606" y="1915"/>
                <a:ext cx="3194" cy="431"/>
              </a:xfrm>
              <a:prstGeom prst="rect">
                <a:avLst/>
              </a:prstGeom>
              <a:noFill/>
              <a:ln w="412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" name="Rectangle 38"/>
              <p:cNvSpPr>
                <a:spLocks noChangeArrowheads="1"/>
              </p:cNvSpPr>
              <p:nvPr/>
            </p:nvSpPr>
            <p:spPr bwMode="auto">
              <a:xfrm>
                <a:off x="3795" y="2615"/>
                <a:ext cx="1023" cy="1041"/>
              </a:xfrm>
              <a:prstGeom prst="rect">
                <a:avLst/>
              </a:prstGeom>
              <a:solidFill>
                <a:srgbClr val="FF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" name="Rectangle 37"/>
              <p:cNvSpPr>
                <a:spLocks noChangeArrowheads="1"/>
              </p:cNvSpPr>
              <p:nvPr/>
            </p:nvSpPr>
            <p:spPr bwMode="auto">
              <a:xfrm>
                <a:off x="3795" y="2615"/>
                <a:ext cx="1041" cy="1059"/>
              </a:xfrm>
              <a:prstGeom prst="rect">
                <a:avLst/>
              </a:prstGeom>
              <a:noFill/>
              <a:ln w="41275">
                <a:solidFill>
                  <a:srgbClr val="FFDC99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" name="Oval 36"/>
              <p:cNvSpPr>
                <a:spLocks noChangeArrowheads="1"/>
              </p:cNvSpPr>
              <p:nvPr/>
            </p:nvSpPr>
            <p:spPr bwMode="auto">
              <a:xfrm>
                <a:off x="3885" y="2705"/>
                <a:ext cx="862" cy="879"/>
              </a:xfrm>
              <a:prstGeom prst="ellipse">
                <a:avLst/>
              </a:prstGeom>
              <a:solidFill>
                <a:srgbClr val="FFFFFF"/>
              </a:solidFill>
              <a:ln w="412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" name="Rectangle 35"/>
              <p:cNvSpPr>
                <a:spLocks noChangeArrowheads="1"/>
              </p:cNvSpPr>
              <p:nvPr/>
            </p:nvSpPr>
            <p:spPr bwMode="auto">
              <a:xfrm>
                <a:off x="1158" y="1093"/>
                <a:ext cx="3536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3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http://www.cdk3.net:8888/WebExamples/earth.html</a:t>
                </a:r>
                <a:endParaRPr kumimoji="0" lang="en-GB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6" name="Rectangle 34"/>
              <p:cNvSpPr>
                <a:spLocks noChangeArrowheads="1"/>
              </p:cNvSpPr>
              <p:nvPr/>
            </p:nvSpPr>
            <p:spPr bwMode="auto">
              <a:xfrm>
                <a:off x="1040" y="842"/>
                <a:ext cx="312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3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URL</a:t>
                </a:r>
                <a:endParaRPr kumimoji="0" lang="en-GB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7" name="Rectangle 33"/>
              <p:cNvSpPr>
                <a:spLocks noChangeArrowheads="1"/>
              </p:cNvSpPr>
              <p:nvPr/>
            </p:nvSpPr>
            <p:spPr bwMode="auto">
              <a:xfrm>
                <a:off x="2117" y="1718"/>
                <a:ext cx="3441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3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Resource ID (IP number, port number, pathname)</a:t>
                </a:r>
                <a:endParaRPr kumimoji="0" lang="en-GB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8" name="Rectangle 32"/>
              <p:cNvSpPr>
                <a:spLocks noChangeArrowheads="1"/>
              </p:cNvSpPr>
              <p:nvPr/>
            </p:nvSpPr>
            <p:spPr bwMode="auto">
              <a:xfrm>
                <a:off x="447" y="2834"/>
                <a:ext cx="117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3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Network address</a:t>
                </a:r>
                <a:endParaRPr kumimoji="0" lang="en-GB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9" name="Rectangle 31"/>
              <p:cNvSpPr>
                <a:spLocks noChangeArrowheads="1"/>
              </p:cNvSpPr>
              <p:nvPr/>
            </p:nvSpPr>
            <p:spPr bwMode="auto">
              <a:xfrm>
                <a:off x="547" y="3126"/>
                <a:ext cx="1075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3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2:60:8c:2:b0:5a</a:t>
                </a:r>
                <a:endParaRPr kumimoji="0" lang="en-GB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0" name="Rectangle 30"/>
              <p:cNvSpPr>
                <a:spLocks noChangeArrowheads="1"/>
              </p:cNvSpPr>
              <p:nvPr/>
            </p:nvSpPr>
            <p:spPr bwMode="auto">
              <a:xfrm>
                <a:off x="4158" y="3072"/>
                <a:ext cx="243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3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 file</a:t>
                </a:r>
                <a:endParaRPr kumimoji="0" lang="en-GB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1" name="Rectangle 29"/>
              <p:cNvSpPr>
                <a:spLocks noChangeArrowheads="1"/>
              </p:cNvSpPr>
              <p:nvPr/>
            </p:nvSpPr>
            <p:spPr bwMode="auto">
              <a:xfrm>
                <a:off x="1659" y="1969"/>
                <a:ext cx="880" cy="323"/>
              </a:xfrm>
              <a:prstGeom prst="rect">
                <a:avLst/>
              </a:prstGeom>
              <a:noFill/>
              <a:ln w="412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" name="Rectangle 28"/>
              <p:cNvSpPr>
                <a:spLocks noChangeArrowheads="1"/>
              </p:cNvSpPr>
              <p:nvPr/>
            </p:nvSpPr>
            <p:spPr bwMode="auto">
              <a:xfrm>
                <a:off x="3077" y="1969"/>
                <a:ext cx="1670" cy="323"/>
              </a:xfrm>
              <a:prstGeom prst="rect">
                <a:avLst/>
              </a:prstGeom>
              <a:noFill/>
              <a:ln w="412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" name="Rectangle 27"/>
              <p:cNvSpPr>
                <a:spLocks noChangeArrowheads="1"/>
              </p:cNvSpPr>
              <p:nvPr/>
            </p:nvSpPr>
            <p:spPr bwMode="auto">
              <a:xfrm>
                <a:off x="385" y="3028"/>
                <a:ext cx="1256" cy="287"/>
              </a:xfrm>
              <a:prstGeom prst="rect">
                <a:avLst/>
              </a:prstGeom>
              <a:noFill/>
              <a:ln w="412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" name="Rectangle 26"/>
              <p:cNvSpPr>
                <a:spLocks noChangeArrowheads="1"/>
              </p:cNvSpPr>
              <p:nvPr/>
            </p:nvSpPr>
            <p:spPr bwMode="auto">
              <a:xfrm>
                <a:off x="995" y="1035"/>
                <a:ext cx="3734" cy="288"/>
              </a:xfrm>
              <a:prstGeom prst="rect">
                <a:avLst/>
              </a:prstGeom>
              <a:noFill/>
              <a:ln w="412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" name="Rectangle 25"/>
              <p:cNvSpPr>
                <a:spLocks noChangeArrowheads="1"/>
              </p:cNvSpPr>
              <p:nvPr/>
            </p:nvSpPr>
            <p:spPr bwMode="auto">
              <a:xfrm>
                <a:off x="4894" y="2641"/>
                <a:ext cx="798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3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Web server</a:t>
                </a:r>
                <a:endParaRPr kumimoji="0" lang="en-GB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6" name="Rectangle 24"/>
              <p:cNvSpPr>
                <a:spLocks noChangeArrowheads="1"/>
              </p:cNvSpPr>
              <p:nvPr/>
            </p:nvSpPr>
            <p:spPr bwMode="auto">
              <a:xfrm>
                <a:off x="1733" y="2063"/>
                <a:ext cx="823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3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55.55.55.55</a:t>
                </a:r>
                <a:endParaRPr kumimoji="0" lang="en-GB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7" name="Freeform 23"/>
              <p:cNvSpPr>
                <a:spLocks/>
              </p:cNvSpPr>
              <p:nvPr/>
            </p:nvSpPr>
            <p:spPr bwMode="auto">
              <a:xfrm>
                <a:off x="1121" y="2705"/>
                <a:ext cx="126" cy="107"/>
              </a:xfrm>
              <a:custGeom>
                <a:avLst/>
                <a:gdLst>
                  <a:gd name="T0" fmla="*/ 108 w 126"/>
                  <a:gd name="T1" fmla="*/ 36 h 107"/>
                  <a:gd name="T2" fmla="*/ 126 w 126"/>
                  <a:gd name="T3" fmla="*/ 72 h 107"/>
                  <a:gd name="T4" fmla="*/ 0 w 126"/>
                  <a:gd name="T5" fmla="*/ 107 h 107"/>
                  <a:gd name="T6" fmla="*/ 90 w 126"/>
                  <a:gd name="T7" fmla="*/ 0 h 107"/>
                  <a:gd name="T8" fmla="*/ 108 w 126"/>
                  <a:gd name="T9" fmla="*/ 36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6" h="107">
                    <a:moveTo>
                      <a:pt x="108" y="36"/>
                    </a:moveTo>
                    <a:lnTo>
                      <a:pt x="126" y="72"/>
                    </a:lnTo>
                    <a:lnTo>
                      <a:pt x="0" y="107"/>
                    </a:lnTo>
                    <a:lnTo>
                      <a:pt x="90" y="0"/>
                    </a:lnTo>
                    <a:lnTo>
                      <a:pt x="108" y="36"/>
                    </a:lnTo>
                    <a:close/>
                  </a:path>
                </a:pathLst>
              </a:custGeom>
              <a:solidFill>
                <a:srgbClr val="000000"/>
              </a:solidFill>
              <a:ln w="412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" name="Line 22"/>
              <p:cNvSpPr>
                <a:spLocks noChangeShapeType="1"/>
              </p:cNvSpPr>
              <p:nvPr/>
            </p:nvSpPr>
            <p:spPr bwMode="auto">
              <a:xfrm flipH="1">
                <a:off x="1247" y="2274"/>
                <a:ext cx="807" cy="467"/>
              </a:xfrm>
              <a:prstGeom prst="line">
                <a:avLst/>
              </a:prstGeom>
              <a:noFill/>
              <a:ln w="412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" name="Freeform 21"/>
              <p:cNvSpPr>
                <a:spLocks/>
              </p:cNvSpPr>
              <p:nvPr/>
            </p:nvSpPr>
            <p:spPr bwMode="auto">
              <a:xfrm>
                <a:off x="3688" y="2992"/>
                <a:ext cx="125" cy="108"/>
              </a:xfrm>
              <a:custGeom>
                <a:avLst/>
                <a:gdLst>
                  <a:gd name="T0" fmla="*/ 17 w 125"/>
                  <a:gd name="T1" fmla="*/ 18 h 108"/>
                  <a:gd name="T2" fmla="*/ 53 w 125"/>
                  <a:gd name="T3" fmla="*/ 0 h 108"/>
                  <a:gd name="T4" fmla="*/ 125 w 125"/>
                  <a:gd name="T5" fmla="*/ 108 h 108"/>
                  <a:gd name="T6" fmla="*/ 0 w 125"/>
                  <a:gd name="T7" fmla="*/ 54 h 108"/>
                  <a:gd name="T8" fmla="*/ 17 w 125"/>
                  <a:gd name="T9" fmla="*/ 18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108">
                    <a:moveTo>
                      <a:pt x="17" y="18"/>
                    </a:moveTo>
                    <a:lnTo>
                      <a:pt x="53" y="0"/>
                    </a:lnTo>
                    <a:lnTo>
                      <a:pt x="125" y="108"/>
                    </a:lnTo>
                    <a:lnTo>
                      <a:pt x="0" y="54"/>
                    </a:lnTo>
                    <a:lnTo>
                      <a:pt x="17" y="18"/>
                    </a:lnTo>
                    <a:close/>
                  </a:path>
                </a:pathLst>
              </a:custGeom>
              <a:solidFill>
                <a:srgbClr val="000000"/>
              </a:solidFill>
              <a:ln w="412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" name="Line 20"/>
              <p:cNvSpPr>
                <a:spLocks noChangeShapeType="1"/>
              </p:cNvSpPr>
              <p:nvPr/>
            </p:nvSpPr>
            <p:spPr bwMode="auto">
              <a:xfrm flipH="1" flipV="1">
                <a:off x="2808" y="2274"/>
                <a:ext cx="897" cy="736"/>
              </a:xfrm>
              <a:prstGeom prst="line">
                <a:avLst/>
              </a:prstGeom>
              <a:noFill/>
              <a:ln w="412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" name="Rectangle 19"/>
              <p:cNvSpPr>
                <a:spLocks noChangeArrowheads="1"/>
              </p:cNvSpPr>
              <p:nvPr/>
            </p:nvSpPr>
            <p:spPr bwMode="auto">
              <a:xfrm>
                <a:off x="3122" y="2063"/>
                <a:ext cx="1742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3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WebExamples/earth.html</a:t>
                </a:r>
                <a:endParaRPr kumimoji="0" lang="en-GB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2" name="Rectangle 18"/>
              <p:cNvSpPr>
                <a:spLocks noChangeArrowheads="1"/>
              </p:cNvSpPr>
              <p:nvPr/>
            </p:nvSpPr>
            <p:spPr bwMode="auto">
              <a:xfrm>
                <a:off x="4118" y="2992"/>
                <a:ext cx="395" cy="269"/>
              </a:xfrm>
              <a:prstGeom prst="rect">
                <a:avLst/>
              </a:prstGeom>
              <a:noFill/>
              <a:ln w="412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" name="Freeform 17"/>
              <p:cNvSpPr>
                <a:spLocks/>
              </p:cNvSpPr>
              <p:nvPr/>
            </p:nvSpPr>
            <p:spPr bwMode="auto">
              <a:xfrm>
                <a:off x="1964" y="1807"/>
                <a:ext cx="72" cy="126"/>
              </a:xfrm>
              <a:custGeom>
                <a:avLst/>
                <a:gdLst>
                  <a:gd name="T0" fmla="*/ 36 w 72"/>
                  <a:gd name="T1" fmla="*/ 0 h 126"/>
                  <a:gd name="T2" fmla="*/ 72 w 72"/>
                  <a:gd name="T3" fmla="*/ 0 h 126"/>
                  <a:gd name="T4" fmla="*/ 36 w 72"/>
                  <a:gd name="T5" fmla="*/ 126 h 126"/>
                  <a:gd name="T6" fmla="*/ 0 w 72"/>
                  <a:gd name="T7" fmla="*/ 0 h 126"/>
                  <a:gd name="T8" fmla="*/ 36 w 72"/>
                  <a:gd name="T9" fmla="*/ 0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" h="126">
                    <a:moveTo>
                      <a:pt x="36" y="0"/>
                    </a:moveTo>
                    <a:lnTo>
                      <a:pt x="72" y="0"/>
                    </a:lnTo>
                    <a:lnTo>
                      <a:pt x="36" y="126"/>
                    </a:lnTo>
                    <a:lnTo>
                      <a:pt x="0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rgbClr val="000000"/>
              </a:solidFill>
              <a:ln w="412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" name="Line 16"/>
              <p:cNvSpPr>
                <a:spLocks noChangeShapeType="1"/>
              </p:cNvSpPr>
              <p:nvPr/>
            </p:nvSpPr>
            <p:spPr bwMode="auto">
              <a:xfrm>
                <a:off x="2000" y="1251"/>
                <a:ext cx="1" cy="538"/>
              </a:xfrm>
              <a:prstGeom prst="line">
                <a:avLst/>
              </a:prstGeom>
              <a:noFill/>
              <a:ln w="412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" name="Freeform 15"/>
              <p:cNvSpPr>
                <a:spLocks/>
              </p:cNvSpPr>
              <p:nvPr/>
            </p:nvSpPr>
            <p:spPr bwMode="auto">
              <a:xfrm>
                <a:off x="3580" y="3136"/>
                <a:ext cx="125" cy="71"/>
              </a:xfrm>
              <a:custGeom>
                <a:avLst/>
                <a:gdLst>
                  <a:gd name="T0" fmla="*/ 0 w 125"/>
                  <a:gd name="T1" fmla="*/ 35 h 71"/>
                  <a:gd name="T2" fmla="*/ 0 w 125"/>
                  <a:gd name="T3" fmla="*/ 0 h 71"/>
                  <a:gd name="T4" fmla="*/ 125 w 125"/>
                  <a:gd name="T5" fmla="*/ 35 h 71"/>
                  <a:gd name="T6" fmla="*/ 0 w 125"/>
                  <a:gd name="T7" fmla="*/ 71 h 71"/>
                  <a:gd name="T8" fmla="*/ 0 w 125"/>
                  <a:gd name="T9" fmla="*/ 3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71">
                    <a:moveTo>
                      <a:pt x="0" y="35"/>
                    </a:moveTo>
                    <a:lnTo>
                      <a:pt x="0" y="0"/>
                    </a:lnTo>
                    <a:lnTo>
                      <a:pt x="125" y="35"/>
                    </a:lnTo>
                    <a:lnTo>
                      <a:pt x="0" y="71"/>
                    </a:lnTo>
                    <a:lnTo>
                      <a:pt x="0" y="35"/>
                    </a:lnTo>
                    <a:close/>
                  </a:path>
                </a:pathLst>
              </a:custGeom>
              <a:solidFill>
                <a:srgbClr val="000000"/>
              </a:solidFill>
              <a:ln w="412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" name="Line 14"/>
              <p:cNvSpPr>
                <a:spLocks noChangeShapeType="1"/>
              </p:cNvSpPr>
              <p:nvPr/>
            </p:nvSpPr>
            <p:spPr bwMode="auto">
              <a:xfrm>
                <a:off x="1623" y="3171"/>
                <a:ext cx="1939" cy="1"/>
              </a:xfrm>
              <a:prstGeom prst="line">
                <a:avLst/>
              </a:prstGeom>
              <a:noFill/>
              <a:ln w="412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" name="Rectangle 13"/>
              <p:cNvSpPr>
                <a:spLocks noChangeArrowheads="1"/>
              </p:cNvSpPr>
              <p:nvPr/>
            </p:nvSpPr>
            <p:spPr bwMode="auto">
              <a:xfrm>
                <a:off x="2575" y="1969"/>
                <a:ext cx="466" cy="323"/>
              </a:xfrm>
              <a:prstGeom prst="rect">
                <a:avLst/>
              </a:prstGeom>
              <a:noFill/>
              <a:ln w="412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8" name="Rectangle 12"/>
              <p:cNvSpPr>
                <a:spLocks noChangeArrowheads="1"/>
              </p:cNvSpPr>
              <p:nvPr/>
            </p:nvSpPr>
            <p:spPr bwMode="auto">
              <a:xfrm>
                <a:off x="2650" y="2063"/>
                <a:ext cx="347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3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8888</a:t>
                </a:r>
                <a:endParaRPr kumimoji="0" lang="en-GB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9" name="Freeform 11"/>
              <p:cNvSpPr>
                <a:spLocks/>
              </p:cNvSpPr>
              <p:nvPr/>
            </p:nvSpPr>
            <p:spPr bwMode="auto">
              <a:xfrm>
                <a:off x="4136" y="2866"/>
                <a:ext cx="90" cy="126"/>
              </a:xfrm>
              <a:custGeom>
                <a:avLst/>
                <a:gdLst>
                  <a:gd name="T0" fmla="*/ 36 w 90"/>
                  <a:gd name="T1" fmla="*/ 0 h 126"/>
                  <a:gd name="T2" fmla="*/ 72 w 90"/>
                  <a:gd name="T3" fmla="*/ 0 h 126"/>
                  <a:gd name="T4" fmla="*/ 90 w 90"/>
                  <a:gd name="T5" fmla="*/ 126 h 126"/>
                  <a:gd name="T6" fmla="*/ 0 w 90"/>
                  <a:gd name="T7" fmla="*/ 18 h 126"/>
                  <a:gd name="T8" fmla="*/ 36 w 90"/>
                  <a:gd name="T9" fmla="*/ 0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0" h="126">
                    <a:moveTo>
                      <a:pt x="36" y="0"/>
                    </a:moveTo>
                    <a:lnTo>
                      <a:pt x="72" y="0"/>
                    </a:lnTo>
                    <a:lnTo>
                      <a:pt x="90" y="126"/>
                    </a:lnTo>
                    <a:lnTo>
                      <a:pt x="0" y="18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rgbClr val="000000"/>
              </a:solidFill>
              <a:ln w="412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0" name="Line 10"/>
              <p:cNvSpPr>
                <a:spLocks noChangeShapeType="1"/>
              </p:cNvSpPr>
              <p:nvPr/>
            </p:nvSpPr>
            <p:spPr bwMode="auto">
              <a:xfrm flipH="1" flipV="1">
                <a:off x="3867" y="2274"/>
                <a:ext cx="287" cy="592"/>
              </a:xfrm>
              <a:prstGeom prst="line">
                <a:avLst/>
              </a:prstGeom>
              <a:noFill/>
              <a:ln w="412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1" name="Rectangle 9"/>
              <p:cNvSpPr>
                <a:spLocks noChangeArrowheads="1"/>
              </p:cNvSpPr>
              <p:nvPr/>
            </p:nvSpPr>
            <p:spPr bwMode="auto">
              <a:xfrm>
                <a:off x="1191" y="1510"/>
                <a:ext cx="832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3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DNS lookup</a:t>
                </a:r>
                <a:endParaRPr kumimoji="0" lang="en-GB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2" name="Line 8"/>
              <p:cNvSpPr>
                <a:spLocks noChangeShapeType="1"/>
              </p:cNvSpPr>
              <p:nvPr/>
            </p:nvSpPr>
            <p:spPr bwMode="auto">
              <a:xfrm flipH="1">
                <a:off x="3598" y="3225"/>
                <a:ext cx="269" cy="359"/>
              </a:xfrm>
              <a:prstGeom prst="line">
                <a:avLst/>
              </a:prstGeom>
              <a:noFill/>
              <a:ln w="412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3" name="Rectangle 7"/>
              <p:cNvSpPr>
                <a:spLocks noChangeArrowheads="1"/>
              </p:cNvSpPr>
              <p:nvPr/>
            </p:nvSpPr>
            <p:spPr bwMode="auto">
              <a:xfrm>
                <a:off x="3142" y="3539"/>
                <a:ext cx="476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3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Socket</a:t>
                </a:r>
                <a:endParaRPr kumimoji="0" lang="en-GB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pic>
            <p:nvPicPr>
              <p:cNvPr id="154630" name="Picture 6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80" y="3092"/>
                <a:ext cx="171" cy="120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727DE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786950"/>
                      </a:outerShdw>
                    </a:effectLst>
                  </a14:hiddenEffects>
                </a:ext>
              </a:extLst>
            </p:spPr>
          </p:pic>
          <p:pic>
            <p:nvPicPr>
              <p:cNvPr id="154629" name="Picture 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91" y="3081"/>
                <a:ext cx="186" cy="130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727DE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786950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8" name="Text Box 3"/>
            <p:cNvSpPr txBox="1">
              <a:spLocks noChangeArrowheads="1"/>
            </p:cNvSpPr>
            <p:nvPr/>
          </p:nvSpPr>
          <p:spPr bwMode="auto">
            <a:xfrm>
              <a:off x="4727" y="14887"/>
              <a:ext cx="1988" cy="7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727DE0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786950"/>
                    </a:outerShdw>
                  </a:effectLst>
                </a14:hiddenEffects>
              </a:ext>
            </a:extLst>
          </p:spPr>
          <p:txBody>
            <a:bodyPr vert="horz" wrap="square" lIns="64922" tIns="32461" rIns="64922" bIns="3246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Resolution via </a:t>
              </a:r>
              <a:b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</a:br>
              <a: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ARP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" name="Text Box 2"/>
            <p:cNvSpPr txBox="1">
              <a:spLocks noChangeArrowheads="1"/>
            </p:cNvSpPr>
            <p:nvPr/>
          </p:nvSpPr>
          <p:spPr bwMode="auto">
            <a:xfrm>
              <a:off x="5627" y="12521"/>
              <a:ext cx="1988" cy="7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727DE0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786950"/>
                    </a:outerShdw>
                  </a:effectLst>
                </a14:hiddenEffects>
              </a:ext>
            </a:extLst>
          </p:spPr>
          <p:txBody>
            <a:bodyPr vert="horz" wrap="square" lIns="64922" tIns="32461" rIns="64922" bIns="3246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Resolution via </a:t>
              </a:r>
              <a:b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</a:br>
              <a: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DNS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509883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Penamaan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412776"/>
            <a:ext cx="8784976" cy="5184576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sz="2000" dirty="0" err="1" smtClean="0">
                <a:solidFill>
                  <a:schemeClr val="tx1"/>
                </a:solidFill>
              </a:rPr>
              <a:t>Identifikasi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endParaRPr lang="en-US" sz="2000" dirty="0">
              <a:solidFill>
                <a:schemeClr val="tx1"/>
              </a:solidFill>
            </a:endParaRPr>
          </a:p>
          <a:p>
            <a:pPr lvl="1">
              <a:buFont typeface="Wingdings" pitchFamily="2" charset="2"/>
              <a:buChar char="§"/>
            </a:pPr>
            <a:r>
              <a:rPr lang="nn-NO" sz="2000" dirty="0">
                <a:solidFill>
                  <a:schemeClr val="tx1"/>
                </a:solidFill>
              </a:rPr>
              <a:t>Seorang pemakai menginginkan obyek/layanan A, bukan obyek/layanan B.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 err="1" smtClean="0">
                <a:solidFill>
                  <a:schemeClr val="tx1"/>
                </a:solidFill>
              </a:rPr>
              <a:t>Memungkinkan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terjadinya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i="1" dirty="0">
                <a:solidFill>
                  <a:schemeClr val="tx1"/>
                </a:solidFill>
              </a:rPr>
              <a:t>sharing </a:t>
            </a:r>
            <a:endParaRPr lang="en-US" sz="2000" dirty="0">
              <a:solidFill>
                <a:schemeClr val="tx1"/>
              </a:solidFill>
            </a:endParaRPr>
          </a:p>
          <a:p>
            <a:pPr lvl="1">
              <a:buFont typeface="Wingdings" pitchFamily="2" charset="2"/>
              <a:buChar char="§"/>
            </a:pPr>
            <a:r>
              <a:rPr lang="en-US" sz="2000" dirty="0" err="1">
                <a:solidFill>
                  <a:schemeClr val="tx1"/>
                </a:solidFill>
              </a:rPr>
              <a:t>Lebih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dari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satu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pemakai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dapat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mengindentifikasikan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i="1" dirty="0">
                <a:solidFill>
                  <a:schemeClr val="tx1"/>
                </a:solidFill>
              </a:rPr>
              <a:t>resource </a:t>
            </a:r>
            <a:r>
              <a:rPr lang="en-US" sz="2000" dirty="0" err="1">
                <a:solidFill>
                  <a:schemeClr val="tx1"/>
                </a:solidFill>
              </a:rPr>
              <a:t>dengan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nama</a:t>
            </a:r>
            <a:r>
              <a:rPr lang="en-US" sz="2000" dirty="0">
                <a:solidFill>
                  <a:schemeClr val="tx1"/>
                </a:solidFill>
              </a:rPr>
              <a:t> yang </a:t>
            </a:r>
            <a:r>
              <a:rPr lang="en-US" sz="2000" u="sng" dirty="0" err="1">
                <a:solidFill>
                  <a:schemeClr val="tx1"/>
                </a:solidFill>
              </a:rPr>
              <a:t>sesuai</a:t>
            </a:r>
            <a:r>
              <a:rPr lang="en-US" sz="2000" u="sng" dirty="0">
                <a:solidFill>
                  <a:schemeClr val="tx1"/>
                </a:solidFill>
              </a:rPr>
              <a:t> </a:t>
            </a:r>
            <a:r>
              <a:rPr lang="en-US" sz="2000" dirty="0">
                <a:solidFill>
                  <a:schemeClr val="tx1"/>
                </a:solidFill>
              </a:rPr>
              <a:t>(</a:t>
            </a:r>
            <a:r>
              <a:rPr lang="en-US" sz="2000" dirty="0" err="1">
                <a:solidFill>
                  <a:schemeClr val="tx1"/>
                </a:solidFill>
              </a:rPr>
              <a:t>tidak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harus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nama</a:t>
            </a:r>
            <a:r>
              <a:rPr lang="en-US" sz="2000" dirty="0">
                <a:solidFill>
                  <a:schemeClr val="tx1"/>
                </a:solidFill>
              </a:rPr>
              <a:t> yang </a:t>
            </a:r>
            <a:r>
              <a:rPr lang="en-US" sz="2000" u="sng" dirty="0" err="1">
                <a:solidFill>
                  <a:schemeClr val="tx1"/>
                </a:solidFill>
              </a:rPr>
              <a:t>sama</a:t>
            </a:r>
            <a:r>
              <a:rPr lang="en-US" sz="2000" dirty="0">
                <a:solidFill>
                  <a:schemeClr val="tx1"/>
                </a:solidFill>
              </a:rPr>
              <a:t>).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 err="1" smtClean="0">
                <a:solidFill>
                  <a:schemeClr val="tx1"/>
                </a:solidFill>
              </a:rPr>
              <a:t>Memungkinkan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i="1" dirty="0">
                <a:solidFill>
                  <a:schemeClr val="tx1"/>
                </a:solidFill>
              </a:rPr>
              <a:t>location independence: </a:t>
            </a:r>
            <a:endParaRPr lang="en-US" sz="2000" dirty="0" smtClean="0">
              <a:solidFill>
                <a:schemeClr val="tx1"/>
              </a:solidFill>
            </a:endParaRPr>
          </a:p>
          <a:p>
            <a:pPr lvl="1">
              <a:buFont typeface="Wingdings" pitchFamily="2" charset="2"/>
              <a:buChar char="§"/>
            </a:pPr>
            <a:r>
              <a:rPr lang="en-US" sz="2000" dirty="0" err="1" smtClean="0">
                <a:solidFill>
                  <a:schemeClr val="tx1"/>
                </a:solidFill>
              </a:rPr>
              <a:t>Perubahan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lokasi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tidak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menuntut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perubahan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nama</a:t>
            </a:r>
            <a:r>
              <a:rPr lang="en-US" sz="2000" dirty="0" smtClean="0">
                <a:solidFill>
                  <a:schemeClr val="tx1"/>
                </a:solidFill>
              </a:rPr>
              <a:t>, </a:t>
            </a:r>
            <a:r>
              <a:rPr lang="en-US" sz="2000" dirty="0" err="1" smtClean="0">
                <a:solidFill>
                  <a:schemeClr val="tx1"/>
                </a:solidFill>
              </a:rPr>
              <a:t>asalkan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lokasi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tidak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menjadi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bagian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dari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nama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i="1" dirty="0" smtClean="0">
                <a:solidFill>
                  <a:schemeClr val="tx1"/>
                </a:solidFill>
              </a:rPr>
              <a:t>resource </a:t>
            </a:r>
            <a:r>
              <a:rPr lang="en-US" sz="2000" dirty="0" err="1" smtClean="0">
                <a:solidFill>
                  <a:schemeClr val="tx1"/>
                </a:solidFill>
              </a:rPr>
              <a:t>tsb</a:t>
            </a:r>
            <a:r>
              <a:rPr lang="en-US" sz="2000" dirty="0" smtClean="0">
                <a:solidFill>
                  <a:schemeClr val="tx1"/>
                </a:solidFill>
              </a:rPr>
              <a:t>. </a:t>
            </a:r>
          </a:p>
          <a:p>
            <a:pPr marL="457200" indent="-457200">
              <a:buFont typeface="+mj-lt"/>
              <a:buAutoNum type="arabicPeriod"/>
            </a:pPr>
            <a:r>
              <a:rPr lang="fi-FI" sz="2000" dirty="0" smtClean="0">
                <a:solidFill>
                  <a:schemeClr val="tx1"/>
                </a:solidFill>
              </a:rPr>
              <a:t>Memberikan </a:t>
            </a:r>
            <a:r>
              <a:rPr lang="fi-FI" sz="2000" dirty="0">
                <a:solidFill>
                  <a:schemeClr val="tx1"/>
                </a:solidFill>
              </a:rPr>
              <a:t>kemampuan keamanan (</a:t>
            </a:r>
            <a:r>
              <a:rPr lang="fi-FI" sz="2000" i="1" dirty="0">
                <a:solidFill>
                  <a:schemeClr val="tx1"/>
                </a:solidFill>
              </a:rPr>
              <a:t>security) </a:t>
            </a:r>
            <a:endParaRPr lang="fi-FI" sz="2000" dirty="0" smtClean="0">
              <a:solidFill>
                <a:schemeClr val="tx1"/>
              </a:solidFill>
            </a:endParaRPr>
          </a:p>
          <a:p>
            <a:pPr lvl="1">
              <a:buFont typeface="Wingdings" pitchFamily="2" charset="2"/>
              <a:buChar char="§"/>
            </a:pPr>
            <a:r>
              <a:rPr lang="en-US" sz="2000" dirty="0" err="1" smtClean="0">
                <a:solidFill>
                  <a:schemeClr val="tx1"/>
                </a:solidFill>
              </a:rPr>
              <a:t>Jika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sebuah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nama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dipilih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secara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acak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dari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himpunan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besar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i="1" dirty="0" err="1" smtClean="0">
                <a:solidFill>
                  <a:schemeClr val="tx1"/>
                </a:solidFill>
              </a:rPr>
              <a:t>interger</a:t>
            </a:r>
            <a:r>
              <a:rPr lang="en-US" sz="2000" dirty="0" smtClean="0">
                <a:solidFill>
                  <a:schemeClr val="tx1"/>
                </a:solidFill>
              </a:rPr>
              <a:t>, </a:t>
            </a:r>
            <a:r>
              <a:rPr lang="en-US" sz="2000" dirty="0" err="1" smtClean="0">
                <a:solidFill>
                  <a:schemeClr val="tx1"/>
                </a:solidFill>
              </a:rPr>
              <a:t>maka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nama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tsb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hanya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bisa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diketahui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dari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i="1" dirty="0" smtClean="0">
                <a:solidFill>
                  <a:schemeClr val="tx1"/>
                </a:solidFill>
              </a:rPr>
              <a:t>legitimate source</a:t>
            </a:r>
            <a:r>
              <a:rPr lang="en-US" sz="2000" dirty="0" smtClean="0">
                <a:solidFill>
                  <a:schemeClr val="tx1"/>
                </a:solidFill>
              </a:rPr>
              <a:t>, </a:t>
            </a:r>
            <a:r>
              <a:rPr lang="en-US" sz="2000" dirty="0" err="1" smtClean="0">
                <a:solidFill>
                  <a:schemeClr val="tx1"/>
                </a:solidFill>
              </a:rPr>
              <a:t>bukan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dari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menebak</a:t>
            </a:r>
            <a:r>
              <a:rPr lang="en-US" sz="2000" dirty="0" smtClean="0">
                <a:solidFill>
                  <a:schemeClr val="tx1"/>
                </a:solidFill>
              </a:rPr>
              <a:t>. </a:t>
            </a:r>
            <a:r>
              <a:rPr lang="en-US" sz="2000" dirty="0" err="1" smtClean="0">
                <a:solidFill>
                  <a:schemeClr val="tx1"/>
                </a:solidFill>
              </a:rPr>
              <a:t>Jadi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jika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seseorang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mengetahui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nama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obyek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tsb</a:t>
            </a:r>
            <a:r>
              <a:rPr lang="en-US" sz="2000" dirty="0" smtClean="0">
                <a:solidFill>
                  <a:schemeClr val="tx1"/>
                </a:solidFill>
              </a:rPr>
              <a:t>, </a:t>
            </a:r>
            <a:r>
              <a:rPr lang="en-US" sz="2000" dirty="0" err="1" smtClean="0">
                <a:solidFill>
                  <a:schemeClr val="tx1"/>
                </a:solidFill>
              </a:rPr>
              <a:t>maka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dia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memang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diberitahu</a:t>
            </a:r>
            <a:r>
              <a:rPr lang="en-US" sz="2000" dirty="0" smtClean="0">
                <a:solidFill>
                  <a:schemeClr val="tx1"/>
                </a:solidFill>
              </a:rPr>
              <a:t>, </a:t>
            </a:r>
            <a:r>
              <a:rPr lang="en-US" sz="2000" dirty="0" err="1" smtClean="0">
                <a:solidFill>
                  <a:schemeClr val="tx1"/>
                </a:solidFill>
              </a:rPr>
              <a:t>karena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sulit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sekali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menebak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nama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tsb</a:t>
            </a:r>
            <a:r>
              <a:rPr lang="en-US" sz="2000" dirty="0" smtClean="0">
                <a:solidFill>
                  <a:schemeClr val="tx1"/>
                </a:solidFill>
              </a:rPr>
              <a:t>. 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46786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Nama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00200"/>
            <a:ext cx="8640960" cy="4925144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sz="2200" i="1" dirty="0" smtClean="0"/>
              <a:t>User </a:t>
            </a:r>
            <a:r>
              <a:rPr lang="en-US" sz="2200" i="1" dirty="0"/>
              <a:t>names: </a:t>
            </a:r>
            <a:endParaRPr lang="en-US" sz="2200" dirty="0"/>
          </a:p>
          <a:p>
            <a:pPr lvl="1"/>
            <a:r>
              <a:rPr lang="en-US" sz="2200" dirty="0" err="1" smtClean="0"/>
              <a:t>Dibuat</a:t>
            </a:r>
            <a:r>
              <a:rPr lang="en-US" sz="2200" dirty="0" smtClean="0"/>
              <a:t> </a:t>
            </a:r>
            <a:r>
              <a:rPr lang="en-US" sz="2200" dirty="0" err="1"/>
              <a:t>oleh</a:t>
            </a:r>
            <a:r>
              <a:rPr lang="en-US" sz="2200" dirty="0"/>
              <a:t> </a:t>
            </a:r>
            <a:r>
              <a:rPr lang="en-US" sz="2200" dirty="0" err="1"/>
              <a:t>pemakai</a:t>
            </a:r>
            <a:r>
              <a:rPr lang="en-US" sz="2200" dirty="0"/>
              <a:t> </a:t>
            </a:r>
            <a:r>
              <a:rPr lang="en-US" sz="2200" i="1" dirty="0"/>
              <a:t>(user). </a:t>
            </a:r>
            <a:endParaRPr lang="en-US" sz="2200" dirty="0"/>
          </a:p>
          <a:p>
            <a:pPr lvl="1"/>
            <a:r>
              <a:rPr lang="en-US" sz="2200" dirty="0" err="1" smtClean="0"/>
              <a:t>Merujuk</a:t>
            </a:r>
            <a:r>
              <a:rPr lang="en-US" sz="2200" dirty="0" smtClean="0"/>
              <a:t> </a:t>
            </a:r>
            <a:r>
              <a:rPr lang="en-US" sz="2200" dirty="0" err="1"/>
              <a:t>pada</a:t>
            </a:r>
            <a:r>
              <a:rPr lang="en-US" sz="2200" dirty="0"/>
              <a:t> </a:t>
            </a:r>
            <a:r>
              <a:rPr lang="en-US" sz="2200" dirty="0" err="1"/>
              <a:t>suatu</a:t>
            </a:r>
            <a:r>
              <a:rPr lang="en-US" sz="2200" dirty="0"/>
              <a:t> </a:t>
            </a:r>
            <a:r>
              <a:rPr lang="en-US" sz="2200" dirty="0" err="1"/>
              <a:t>obyek</a:t>
            </a:r>
            <a:r>
              <a:rPr lang="en-US" sz="2200" dirty="0"/>
              <a:t> </a:t>
            </a:r>
            <a:r>
              <a:rPr lang="en-US" sz="2200" dirty="0" err="1"/>
              <a:t>atau</a:t>
            </a:r>
            <a:r>
              <a:rPr lang="en-US" sz="2200" dirty="0"/>
              <a:t> </a:t>
            </a:r>
            <a:r>
              <a:rPr lang="en-US" sz="2200" dirty="0" err="1"/>
              <a:t>layanan</a:t>
            </a:r>
            <a:r>
              <a:rPr lang="en-US" sz="2200" dirty="0"/>
              <a:t>. </a:t>
            </a:r>
          </a:p>
          <a:p>
            <a:pPr lvl="1"/>
            <a:r>
              <a:rPr lang="en-US" sz="2200" dirty="0" err="1" smtClean="0"/>
              <a:t>Terdiri</a:t>
            </a:r>
            <a:r>
              <a:rPr lang="en-US" sz="2200" dirty="0" smtClean="0"/>
              <a:t> </a:t>
            </a:r>
            <a:r>
              <a:rPr lang="en-US" sz="2200" dirty="0" err="1"/>
              <a:t>dari</a:t>
            </a:r>
            <a:r>
              <a:rPr lang="en-US" sz="2200" dirty="0"/>
              <a:t> </a:t>
            </a:r>
            <a:r>
              <a:rPr lang="en-US" sz="2200" i="1" dirty="0"/>
              <a:t>strings of characters. </a:t>
            </a:r>
            <a:endParaRPr lang="en-US" sz="2200" dirty="0"/>
          </a:p>
          <a:p>
            <a:pPr marL="457200" lvl="1" indent="0">
              <a:buNone/>
            </a:pPr>
            <a:r>
              <a:rPr lang="en-US" sz="2200" dirty="0" smtClean="0"/>
              <a:t>    </a:t>
            </a:r>
            <a:r>
              <a:rPr lang="en-US" sz="2000" dirty="0" err="1" smtClean="0"/>
              <a:t>Contoh</a:t>
            </a:r>
            <a:r>
              <a:rPr lang="en-US" sz="2000" dirty="0"/>
              <a:t>: hp201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pencetak</a:t>
            </a:r>
            <a:r>
              <a:rPr lang="en-US" sz="2000" dirty="0"/>
              <a:t>, ~</a:t>
            </a:r>
            <a:r>
              <a:rPr lang="en-US" sz="2000" dirty="0" err="1"/>
              <a:t>bettyp</a:t>
            </a:r>
            <a:r>
              <a:rPr lang="en-US" sz="2000" dirty="0"/>
              <a:t>/</a:t>
            </a:r>
            <a:r>
              <a:rPr lang="en-US" sz="2000" dirty="0" err="1"/>
              <a:t>tmp</a:t>
            </a:r>
            <a:r>
              <a:rPr lang="en-US" sz="2000" dirty="0"/>
              <a:t>/</a:t>
            </a:r>
            <a:r>
              <a:rPr lang="en-US" sz="2000" dirty="0" err="1"/>
              <a:t>test.c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berkas</a:t>
            </a:r>
            <a:r>
              <a:rPr lang="en-US" sz="2000" dirty="0"/>
              <a:t>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i="1" dirty="0" smtClean="0"/>
              <a:t>System </a:t>
            </a:r>
            <a:r>
              <a:rPr lang="en-US" sz="2200" i="1" dirty="0"/>
              <a:t>names: </a:t>
            </a:r>
            <a:endParaRPr lang="en-US" sz="2200" dirty="0"/>
          </a:p>
          <a:p>
            <a:pPr lvl="1"/>
            <a:r>
              <a:rPr lang="en-US" sz="2200" dirty="0" err="1" smtClean="0"/>
              <a:t>Terdiri</a:t>
            </a:r>
            <a:r>
              <a:rPr lang="en-US" sz="2200" dirty="0" smtClean="0"/>
              <a:t> </a:t>
            </a:r>
            <a:r>
              <a:rPr lang="en-US" sz="2200" dirty="0" err="1"/>
              <a:t>dari</a:t>
            </a:r>
            <a:r>
              <a:rPr lang="en-US" sz="2200" dirty="0"/>
              <a:t> </a:t>
            </a:r>
            <a:r>
              <a:rPr lang="en-US" sz="2200" i="1" dirty="0"/>
              <a:t>bit string</a:t>
            </a:r>
            <a:r>
              <a:rPr lang="en-US" sz="2200" dirty="0"/>
              <a:t>. </a:t>
            </a:r>
          </a:p>
          <a:p>
            <a:pPr lvl="1"/>
            <a:r>
              <a:rPr lang="en-US" sz="2200" dirty="0" smtClean="0"/>
              <a:t>Internal </a:t>
            </a:r>
            <a:r>
              <a:rPr lang="en-US" sz="2200" dirty="0" err="1"/>
              <a:t>untuk</a:t>
            </a:r>
            <a:r>
              <a:rPr lang="en-US" sz="2200" dirty="0"/>
              <a:t> </a:t>
            </a:r>
            <a:r>
              <a:rPr lang="en-US" sz="2200" dirty="0" err="1"/>
              <a:t>sistem</a:t>
            </a:r>
            <a:r>
              <a:rPr lang="en-US" sz="2200" dirty="0"/>
              <a:t>, </a:t>
            </a:r>
            <a:r>
              <a:rPr lang="en-US" sz="2200" dirty="0" err="1"/>
              <a:t>tidak</a:t>
            </a:r>
            <a:r>
              <a:rPr lang="en-US" sz="2200" dirty="0"/>
              <a:t> </a:t>
            </a:r>
            <a:r>
              <a:rPr lang="en-US" sz="2200" dirty="0" err="1"/>
              <a:t>ditujukan</a:t>
            </a:r>
            <a:r>
              <a:rPr lang="en-US" sz="2200" dirty="0"/>
              <a:t> </a:t>
            </a:r>
            <a:r>
              <a:rPr lang="en-US" sz="2200" dirty="0" err="1"/>
              <a:t>untuk</a:t>
            </a:r>
            <a:r>
              <a:rPr lang="en-US" sz="2200" dirty="0"/>
              <a:t> </a:t>
            </a:r>
            <a:r>
              <a:rPr lang="en-US" sz="2200" dirty="0" err="1"/>
              <a:t>manusia</a:t>
            </a:r>
            <a:r>
              <a:rPr lang="en-US" sz="2200" dirty="0"/>
              <a:t>. </a:t>
            </a:r>
          </a:p>
          <a:p>
            <a:pPr lvl="1"/>
            <a:r>
              <a:rPr lang="en-US" sz="2200" dirty="0" err="1" smtClean="0"/>
              <a:t>Lebih</a:t>
            </a:r>
            <a:r>
              <a:rPr lang="en-US" sz="2200" dirty="0" smtClean="0"/>
              <a:t> </a:t>
            </a:r>
            <a:r>
              <a:rPr lang="en-US" sz="2200" i="1" dirty="0"/>
              <a:t>compact </a:t>
            </a:r>
            <a:r>
              <a:rPr lang="en-US" sz="2200" dirty="0" err="1"/>
              <a:t>dari</a:t>
            </a:r>
            <a:r>
              <a:rPr lang="en-US" sz="2200" dirty="0"/>
              <a:t> </a:t>
            </a:r>
            <a:r>
              <a:rPr lang="en-US" sz="2200" i="1" dirty="0"/>
              <a:t>user names, </a:t>
            </a:r>
            <a:r>
              <a:rPr lang="en-US" sz="2200" dirty="0" err="1"/>
              <a:t>sehingga</a:t>
            </a:r>
            <a:r>
              <a:rPr lang="en-US" sz="2200" dirty="0"/>
              <a:t> </a:t>
            </a:r>
            <a:r>
              <a:rPr lang="en-US" sz="2200" dirty="0" err="1"/>
              <a:t>dapat</a:t>
            </a:r>
            <a:r>
              <a:rPr lang="en-US" sz="2200" dirty="0"/>
              <a:t> </a:t>
            </a:r>
            <a:r>
              <a:rPr lang="en-US" sz="2200" dirty="0" err="1"/>
              <a:t>dibandingkan</a:t>
            </a:r>
            <a:r>
              <a:rPr lang="en-US" sz="2200" dirty="0"/>
              <a:t> </a:t>
            </a:r>
            <a:r>
              <a:rPr lang="en-US" sz="2200" dirty="0" err="1"/>
              <a:t>dengan</a:t>
            </a:r>
            <a:r>
              <a:rPr lang="en-US" sz="2200" dirty="0"/>
              <a:t> </a:t>
            </a:r>
            <a:r>
              <a:rPr lang="en-US" sz="2200" dirty="0" err="1"/>
              <a:t>lebih</a:t>
            </a:r>
            <a:r>
              <a:rPr lang="en-US" sz="2200" dirty="0"/>
              <a:t> </a:t>
            </a:r>
            <a:r>
              <a:rPr lang="en-US" sz="2200" dirty="0" err="1"/>
              <a:t>efisien</a:t>
            </a:r>
            <a:r>
              <a:rPr lang="en-US" sz="2200" dirty="0"/>
              <a:t>. </a:t>
            </a:r>
          </a:p>
          <a:p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184053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Struktur</a:t>
            </a:r>
            <a:r>
              <a:rPr lang="en-US" b="1" dirty="0"/>
              <a:t> </a:t>
            </a:r>
            <a:r>
              <a:rPr lang="en-US" b="1" dirty="0" err="1"/>
              <a:t>Nama</a:t>
            </a:r>
            <a:r>
              <a:rPr lang="en-US" b="1" dirty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412776"/>
            <a:ext cx="8784976" cy="5184576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fr-FR" sz="2000" i="1" dirty="0" smtClean="0"/>
              <a:t>Primitive/flat </a:t>
            </a:r>
            <a:r>
              <a:rPr lang="fr-FR" sz="2000" i="1" dirty="0" err="1"/>
              <a:t>names</a:t>
            </a:r>
            <a:r>
              <a:rPr lang="fr-FR" sz="2000" i="1" dirty="0"/>
              <a:t> </a:t>
            </a:r>
            <a:r>
              <a:rPr lang="fr-FR" sz="2000" dirty="0"/>
              <a:t>(</a:t>
            </a:r>
            <a:r>
              <a:rPr lang="fr-FR" sz="2000" i="1" dirty="0"/>
              <a:t>Unique </a:t>
            </a:r>
            <a:r>
              <a:rPr lang="fr-FR" sz="2000" i="1" dirty="0" err="1"/>
              <a:t>Identifiers</a:t>
            </a:r>
            <a:r>
              <a:rPr lang="fr-FR" sz="2000" i="1" dirty="0"/>
              <a:t> = </a:t>
            </a:r>
            <a:r>
              <a:rPr lang="fr-FR" sz="2000" dirty="0" err="1"/>
              <a:t>UIDs</a:t>
            </a:r>
            <a:r>
              <a:rPr lang="fr-FR" sz="2000" dirty="0"/>
              <a:t>) </a:t>
            </a:r>
          </a:p>
          <a:p>
            <a:pPr lvl="1"/>
            <a:r>
              <a:rPr lang="sv-SE" sz="1800" dirty="0" smtClean="0"/>
              <a:t>Tanpa </a:t>
            </a:r>
            <a:r>
              <a:rPr lang="sv-SE" sz="1800" dirty="0"/>
              <a:t>struktur internal, hanya </a:t>
            </a:r>
            <a:r>
              <a:rPr lang="sv-SE" sz="1800" i="1" dirty="0"/>
              <a:t>string of bits</a:t>
            </a:r>
            <a:r>
              <a:rPr lang="sv-SE" sz="1800" dirty="0"/>
              <a:t>. </a:t>
            </a:r>
          </a:p>
          <a:p>
            <a:pPr lvl="1"/>
            <a:r>
              <a:rPr lang="en-US" sz="1800" dirty="0" err="1" smtClean="0"/>
              <a:t>Digunakan</a:t>
            </a:r>
            <a:r>
              <a:rPr lang="en-US" sz="1800" dirty="0" smtClean="0"/>
              <a:t> </a:t>
            </a:r>
            <a:r>
              <a:rPr lang="en-US" sz="1800" dirty="0" err="1"/>
              <a:t>utk</a:t>
            </a:r>
            <a:r>
              <a:rPr lang="en-US" sz="1800" dirty="0"/>
              <a:t> </a:t>
            </a:r>
            <a:r>
              <a:rPr lang="en-US" sz="1800" dirty="0" err="1"/>
              <a:t>perbandingan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UID lain. </a:t>
            </a:r>
          </a:p>
          <a:p>
            <a:pPr lvl="1"/>
            <a:r>
              <a:rPr lang="it-IT" sz="1800" dirty="0" smtClean="0"/>
              <a:t>Tidak </a:t>
            </a:r>
            <a:r>
              <a:rPr lang="it-IT" sz="1800" dirty="0"/>
              <a:t>membawa informasi lain -&gt; </a:t>
            </a:r>
            <a:r>
              <a:rPr lang="it-IT" sz="1800" i="1" dirty="0"/>
              <a:t>pure names</a:t>
            </a:r>
            <a:r>
              <a:rPr lang="it-IT" sz="1800" dirty="0"/>
              <a:t>. </a:t>
            </a:r>
          </a:p>
          <a:p>
            <a:pPr lvl="1"/>
            <a:r>
              <a:rPr lang="sv-SE" sz="1800" dirty="0" smtClean="0"/>
              <a:t>Sangat </a:t>
            </a:r>
            <a:r>
              <a:rPr lang="sv-SE" sz="1800" dirty="0"/>
              <a:t>berguna &amp; banyak digunakan karena: </a:t>
            </a:r>
          </a:p>
          <a:p>
            <a:pPr lvl="2"/>
            <a:r>
              <a:rPr lang="en-US" sz="1800" i="1" dirty="0" smtClean="0"/>
              <a:t>Location </a:t>
            </a:r>
            <a:r>
              <a:rPr lang="en-US" sz="1800" i="1" dirty="0"/>
              <a:t>&amp; application independent</a:t>
            </a:r>
            <a:r>
              <a:rPr lang="en-US" sz="1800" dirty="0"/>
              <a:t>, </a:t>
            </a:r>
            <a:r>
              <a:rPr lang="en-US" sz="1800" dirty="0" err="1"/>
              <a:t>sehingga</a:t>
            </a:r>
            <a:r>
              <a:rPr lang="en-US" sz="1800" dirty="0"/>
              <a:t> </a:t>
            </a:r>
            <a:r>
              <a:rPr lang="en-US" sz="1800" dirty="0" err="1"/>
              <a:t>tidak</a:t>
            </a:r>
            <a:r>
              <a:rPr lang="en-US" sz="1800" dirty="0"/>
              <a:t> </a:t>
            </a:r>
            <a:r>
              <a:rPr lang="en-US" sz="1800" dirty="0" err="1"/>
              <a:t>menjadi</a:t>
            </a:r>
            <a:r>
              <a:rPr lang="en-US" sz="1800" dirty="0"/>
              <a:t> </a:t>
            </a:r>
            <a:r>
              <a:rPr lang="en-US" sz="1800" dirty="0" err="1"/>
              <a:t>masalah</a:t>
            </a:r>
            <a:r>
              <a:rPr lang="en-US" sz="1800" dirty="0"/>
              <a:t> </a:t>
            </a:r>
            <a:r>
              <a:rPr lang="en-US" sz="1800" dirty="0" err="1"/>
              <a:t>bagi</a:t>
            </a:r>
            <a:r>
              <a:rPr lang="en-US" sz="1800" dirty="0"/>
              <a:t> </a:t>
            </a:r>
            <a:r>
              <a:rPr lang="en-US" sz="1800" dirty="0" err="1"/>
              <a:t>mobilitas</a:t>
            </a:r>
            <a:r>
              <a:rPr lang="en-US" sz="1800" dirty="0"/>
              <a:t> </a:t>
            </a:r>
            <a:r>
              <a:rPr lang="en-US" sz="1800" dirty="0" err="1"/>
              <a:t>obyek</a:t>
            </a:r>
            <a:r>
              <a:rPr lang="en-US" sz="1800" dirty="0"/>
              <a:t>. </a:t>
            </a:r>
          </a:p>
          <a:p>
            <a:pPr lvl="2"/>
            <a:r>
              <a:rPr lang="en-US" sz="1800" dirty="0" err="1" smtClean="0"/>
              <a:t>Seragam</a:t>
            </a:r>
            <a:r>
              <a:rPr lang="en-US" sz="1800" dirty="0"/>
              <a:t>, </a:t>
            </a:r>
            <a:r>
              <a:rPr lang="en-US" sz="1800" i="1" dirty="0"/>
              <a:t>fixed size</a:t>
            </a:r>
            <a:r>
              <a:rPr lang="en-US" sz="1800" dirty="0"/>
              <a:t>. </a:t>
            </a:r>
          </a:p>
          <a:p>
            <a:pPr lvl="2"/>
            <a:r>
              <a:rPr lang="en-US" sz="1800" i="1" dirty="0" smtClean="0"/>
              <a:t>Compact</a:t>
            </a:r>
            <a:r>
              <a:rPr lang="en-US" sz="1800" dirty="0"/>
              <a:t>: </a:t>
            </a:r>
            <a:r>
              <a:rPr lang="en-US" sz="1800" dirty="0" err="1"/>
              <a:t>mudah</a:t>
            </a:r>
            <a:r>
              <a:rPr lang="en-US" sz="1800" dirty="0"/>
              <a:t> </a:t>
            </a:r>
            <a:r>
              <a:rPr lang="en-US" sz="1800" dirty="0" err="1"/>
              <a:t>disimpan</a:t>
            </a:r>
            <a:r>
              <a:rPr lang="en-US" sz="1800" dirty="0"/>
              <a:t>, di-</a:t>
            </a:r>
            <a:r>
              <a:rPr lang="en-US" sz="1800" i="1" dirty="0"/>
              <a:t>pass</a:t>
            </a:r>
            <a:r>
              <a:rPr lang="en-US" sz="1800" dirty="0"/>
              <a:t>, &amp; </a:t>
            </a:r>
            <a:r>
              <a:rPr lang="en-US" sz="1800" dirty="0" err="1"/>
              <a:t>jika</a:t>
            </a:r>
            <a:r>
              <a:rPr lang="en-US" sz="1800" dirty="0"/>
              <a:t> </a:t>
            </a:r>
            <a:r>
              <a:rPr lang="en-US" sz="1800" dirty="0" err="1"/>
              <a:t>cukup</a:t>
            </a:r>
            <a:r>
              <a:rPr lang="en-US" sz="1800" dirty="0"/>
              <a:t> </a:t>
            </a:r>
            <a:r>
              <a:rPr lang="en-US" sz="1800" dirty="0" err="1"/>
              <a:t>besar</a:t>
            </a:r>
            <a:r>
              <a:rPr lang="en-US" sz="1800" dirty="0"/>
              <a:t> </a:t>
            </a:r>
            <a:r>
              <a:rPr lang="en-US" sz="1800" dirty="0" err="1"/>
              <a:t>menjadi</a:t>
            </a:r>
            <a:r>
              <a:rPr lang="en-US" sz="1800" dirty="0"/>
              <a:t> </a:t>
            </a:r>
            <a:r>
              <a:rPr lang="en-US" sz="1800" dirty="0" err="1"/>
              <a:t>sulit</a:t>
            </a:r>
            <a:r>
              <a:rPr lang="en-US" sz="1800" dirty="0"/>
              <a:t> </a:t>
            </a:r>
            <a:r>
              <a:rPr lang="en-US" sz="1800" dirty="0" err="1"/>
              <a:t>ditebak</a:t>
            </a:r>
            <a:r>
              <a:rPr lang="en-US" sz="2000" dirty="0"/>
              <a:t>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i="1" dirty="0" smtClean="0"/>
              <a:t>Partitioned </a:t>
            </a:r>
            <a:r>
              <a:rPr lang="en-US" sz="2000" i="1" dirty="0"/>
              <a:t>Names </a:t>
            </a:r>
            <a:r>
              <a:rPr lang="en-US" sz="2000" dirty="0"/>
              <a:t>(PN) </a:t>
            </a:r>
          </a:p>
          <a:p>
            <a:pPr lvl="1"/>
            <a:r>
              <a:rPr lang="en-US" sz="1800" dirty="0" err="1" smtClean="0"/>
              <a:t>Komposisi</a:t>
            </a:r>
            <a:r>
              <a:rPr lang="en-US" sz="1800" dirty="0" smtClean="0"/>
              <a:t> 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  <a:r>
              <a:rPr lang="en-US" sz="1800" dirty="0" err="1"/>
              <a:t>beberapa</a:t>
            </a:r>
            <a:r>
              <a:rPr lang="en-US" sz="1800" dirty="0"/>
              <a:t> </a:t>
            </a:r>
            <a:r>
              <a:rPr lang="en-US" sz="1800" dirty="0" err="1"/>
              <a:t>nama</a:t>
            </a:r>
            <a:r>
              <a:rPr lang="en-US" sz="1800" dirty="0"/>
              <a:t> </a:t>
            </a:r>
            <a:r>
              <a:rPr lang="en-US" sz="1800" dirty="0" err="1"/>
              <a:t>primitif</a:t>
            </a:r>
            <a:r>
              <a:rPr lang="en-US" sz="1800" dirty="0"/>
              <a:t>, </a:t>
            </a:r>
            <a:r>
              <a:rPr lang="en-US" sz="1800" dirty="0" err="1"/>
              <a:t>biasanya</a:t>
            </a:r>
            <a:r>
              <a:rPr lang="en-US" sz="1800" dirty="0"/>
              <a:t> </a:t>
            </a:r>
            <a:r>
              <a:rPr lang="en-US" sz="1800" dirty="0" err="1"/>
              <a:t>disusun</a:t>
            </a:r>
            <a:r>
              <a:rPr lang="en-US" sz="1800" dirty="0"/>
              <a:t> </a:t>
            </a:r>
            <a:r>
              <a:rPr lang="en-US" sz="1800" dirty="0" err="1"/>
              <a:t>secara</a:t>
            </a:r>
            <a:r>
              <a:rPr lang="en-US" sz="1800" dirty="0"/>
              <a:t> </a:t>
            </a:r>
            <a:r>
              <a:rPr lang="en-US" sz="1800" dirty="0" err="1"/>
              <a:t>hirarkis</a:t>
            </a:r>
            <a:r>
              <a:rPr lang="en-US" sz="1800" dirty="0"/>
              <a:t>. </a:t>
            </a:r>
          </a:p>
          <a:p>
            <a:pPr lvl="1"/>
            <a:r>
              <a:rPr lang="en-US" sz="1800" dirty="0" err="1" smtClean="0"/>
              <a:t>Contoh</a:t>
            </a:r>
            <a:r>
              <a:rPr lang="en-US" sz="1800" dirty="0"/>
              <a:t>: telaga.cs.ui.ac.id, /</a:t>
            </a:r>
            <a:r>
              <a:rPr lang="en-US" sz="1800" dirty="0" err="1"/>
              <a:t>cs</a:t>
            </a:r>
            <a:r>
              <a:rPr lang="en-US" sz="1800" dirty="0"/>
              <a:t>/docs/</a:t>
            </a:r>
            <a:r>
              <a:rPr lang="en-US" sz="1800" dirty="0" err="1"/>
              <a:t>akademik</a:t>
            </a:r>
            <a:r>
              <a:rPr lang="en-US" sz="1800" dirty="0"/>
              <a:t>/</a:t>
            </a:r>
            <a:r>
              <a:rPr lang="en-US" sz="1800" dirty="0" err="1"/>
              <a:t>SisDis</a:t>
            </a:r>
            <a:r>
              <a:rPr lang="en-US" sz="1800" dirty="0"/>
              <a:t>/naming.ppt. </a:t>
            </a:r>
          </a:p>
          <a:p>
            <a:pPr lvl="1"/>
            <a:r>
              <a:rPr lang="en-US" sz="1800" dirty="0" err="1" smtClean="0"/>
              <a:t>Membawa</a:t>
            </a:r>
            <a:r>
              <a:rPr lang="en-US" sz="1800" dirty="0" smtClean="0"/>
              <a:t> </a:t>
            </a:r>
            <a:r>
              <a:rPr lang="en-US" sz="1800" dirty="0" err="1"/>
              <a:t>informasi</a:t>
            </a:r>
            <a:r>
              <a:rPr lang="en-US" sz="1800" dirty="0"/>
              <a:t> -&gt; </a:t>
            </a:r>
            <a:r>
              <a:rPr lang="en-US" sz="1800" i="1" dirty="0"/>
              <a:t>impure names</a:t>
            </a:r>
            <a:r>
              <a:rPr lang="en-US" sz="1800" dirty="0"/>
              <a:t>. </a:t>
            </a:r>
          </a:p>
          <a:p>
            <a:pPr lvl="1"/>
            <a:r>
              <a:rPr lang="en-US" sz="1800" dirty="0" err="1" smtClean="0"/>
              <a:t>Biasanya</a:t>
            </a:r>
            <a:r>
              <a:rPr lang="en-US" sz="1800" dirty="0" smtClean="0"/>
              <a:t> </a:t>
            </a:r>
            <a:r>
              <a:rPr lang="en-US" sz="1800" dirty="0" err="1"/>
              <a:t>tidak</a:t>
            </a:r>
            <a:r>
              <a:rPr lang="en-US" sz="1800" dirty="0"/>
              <a:t> </a:t>
            </a:r>
            <a:r>
              <a:rPr lang="en-US" sz="1800" dirty="0" err="1"/>
              <a:t>secara</a:t>
            </a:r>
            <a:r>
              <a:rPr lang="en-US" sz="1800" dirty="0"/>
              <a:t> </a:t>
            </a:r>
            <a:r>
              <a:rPr lang="en-US" sz="1800" dirty="0" err="1"/>
              <a:t>unik</a:t>
            </a:r>
            <a:r>
              <a:rPr lang="en-US" sz="1800" dirty="0"/>
              <a:t> </a:t>
            </a:r>
            <a:r>
              <a:rPr lang="en-US" sz="1800" dirty="0" err="1"/>
              <a:t>mengidentifikasikan</a:t>
            </a:r>
            <a:r>
              <a:rPr lang="en-US" sz="1800" dirty="0"/>
              <a:t> </a:t>
            </a:r>
            <a:r>
              <a:rPr lang="en-US" sz="1800" dirty="0" err="1"/>
              <a:t>obyek</a:t>
            </a:r>
            <a:r>
              <a:rPr lang="en-US" sz="1800" dirty="0"/>
              <a:t>, </a:t>
            </a:r>
            <a:r>
              <a:rPr lang="en-US" sz="1800" dirty="0" err="1"/>
              <a:t>beberapa</a:t>
            </a:r>
            <a:r>
              <a:rPr lang="en-US" sz="1800" dirty="0"/>
              <a:t> </a:t>
            </a:r>
            <a:r>
              <a:rPr lang="en-US" sz="1800" dirty="0" err="1"/>
              <a:t>nama</a:t>
            </a:r>
            <a:r>
              <a:rPr lang="en-US" sz="1800" dirty="0"/>
              <a:t> </a:t>
            </a:r>
            <a:r>
              <a:rPr lang="en-US" sz="1800" dirty="0" err="1"/>
              <a:t>bisa</a:t>
            </a:r>
            <a:r>
              <a:rPr lang="en-US" sz="1800" dirty="0"/>
              <a:t> </a:t>
            </a:r>
            <a:r>
              <a:rPr lang="en-US" sz="1800" dirty="0" err="1"/>
              <a:t>dipetakan</a:t>
            </a:r>
            <a:r>
              <a:rPr lang="en-US" sz="1800" dirty="0"/>
              <a:t> </a:t>
            </a:r>
            <a:r>
              <a:rPr lang="en-US" sz="1800" dirty="0" err="1"/>
              <a:t>ke</a:t>
            </a:r>
            <a:r>
              <a:rPr lang="en-US" sz="1800" dirty="0"/>
              <a:t> </a:t>
            </a:r>
            <a:r>
              <a:rPr lang="en-US" sz="1800" dirty="0" err="1"/>
              <a:t>satu</a:t>
            </a:r>
            <a:r>
              <a:rPr lang="en-US" sz="1800" dirty="0"/>
              <a:t> </a:t>
            </a:r>
            <a:r>
              <a:rPr lang="en-US" sz="1800" dirty="0" err="1"/>
              <a:t>obyek</a:t>
            </a:r>
            <a:r>
              <a:rPr lang="en-US" sz="1800" dirty="0"/>
              <a:t> (e.g. UNIX file links). 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1179542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412776"/>
            <a:ext cx="8784976" cy="5112568"/>
          </a:xfrm>
        </p:spPr>
        <p:txBody>
          <a:bodyPr/>
          <a:lstStyle/>
          <a:p>
            <a:pPr marL="457200" indent="-457200">
              <a:buFont typeface="+mj-lt"/>
              <a:buAutoNum type="arabicPeriod" startAt="3"/>
            </a:pPr>
            <a:r>
              <a:rPr lang="en-US" sz="2000" i="1" dirty="0" smtClean="0"/>
              <a:t>Descriptive </a:t>
            </a:r>
            <a:r>
              <a:rPr lang="en-US" sz="2000" i="1" dirty="0"/>
              <a:t>names </a:t>
            </a:r>
            <a:r>
              <a:rPr lang="en-US" sz="2000" dirty="0"/>
              <a:t>(DN) </a:t>
            </a:r>
          </a:p>
          <a:p>
            <a:pPr lvl="1"/>
            <a:r>
              <a:rPr lang="en-US" sz="1700" dirty="0" err="1" smtClean="0"/>
              <a:t>Daftar</a:t>
            </a:r>
            <a:r>
              <a:rPr lang="en-US" sz="1700" dirty="0" smtClean="0"/>
              <a:t> </a:t>
            </a:r>
            <a:r>
              <a:rPr lang="en-US" sz="1700" dirty="0" err="1"/>
              <a:t>atribut</a:t>
            </a:r>
            <a:r>
              <a:rPr lang="en-US" sz="1700" dirty="0"/>
              <a:t> yang </a:t>
            </a:r>
            <a:r>
              <a:rPr lang="en-US" sz="1700" dirty="0" err="1"/>
              <a:t>secara</a:t>
            </a:r>
            <a:r>
              <a:rPr lang="en-US" sz="1700" dirty="0"/>
              <a:t> </a:t>
            </a:r>
            <a:r>
              <a:rPr lang="en-US" sz="1700" dirty="0" err="1"/>
              <a:t>bersama-sama</a:t>
            </a:r>
            <a:r>
              <a:rPr lang="en-US" sz="1700" dirty="0"/>
              <a:t> </a:t>
            </a:r>
            <a:r>
              <a:rPr lang="en-US" sz="1700" dirty="0" err="1"/>
              <a:t>mengidentifikasikan</a:t>
            </a:r>
            <a:r>
              <a:rPr lang="en-US" sz="1700" dirty="0"/>
              <a:t> </a:t>
            </a:r>
            <a:r>
              <a:rPr lang="en-US" sz="1700" dirty="0" err="1"/>
              <a:t>obyek</a:t>
            </a:r>
            <a:r>
              <a:rPr lang="en-US" sz="1700" dirty="0"/>
              <a:t> </a:t>
            </a:r>
            <a:r>
              <a:rPr lang="en-US" sz="1700" dirty="0" err="1"/>
              <a:t>secara</a:t>
            </a:r>
            <a:r>
              <a:rPr lang="en-US" sz="1700" dirty="0"/>
              <a:t> </a:t>
            </a:r>
            <a:r>
              <a:rPr lang="en-US" sz="1700" dirty="0" err="1"/>
              <a:t>unik</a:t>
            </a:r>
            <a:r>
              <a:rPr lang="en-US" sz="1700" dirty="0"/>
              <a:t>. </a:t>
            </a:r>
          </a:p>
          <a:p>
            <a:pPr lvl="1"/>
            <a:r>
              <a:rPr lang="en-US" sz="1700" dirty="0" err="1" smtClean="0"/>
              <a:t>Membawa</a:t>
            </a:r>
            <a:r>
              <a:rPr lang="en-US" sz="1700" dirty="0" smtClean="0"/>
              <a:t> </a:t>
            </a:r>
            <a:r>
              <a:rPr lang="en-US" sz="1700" dirty="0" err="1"/>
              <a:t>informasi</a:t>
            </a:r>
            <a:r>
              <a:rPr lang="en-US" sz="1700" dirty="0"/>
              <a:t> -&gt; </a:t>
            </a:r>
            <a:r>
              <a:rPr lang="en-US" sz="1700" i="1" dirty="0" err="1"/>
              <a:t>inpure</a:t>
            </a:r>
            <a:r>
              <a:rPr lang="en-US" sz="1700" i="1" dirty="0"/>
              <a:t> names. </a:t>
            </a:r>
            <a:endParaRPr lang="en-US" sz="1700" dirty="0"/>
          </a:p>
          <a:p>
            <a:pPr lvl="1"/>
            <a:r>
              <a:rPr lang="it-IT" sz="1700" dirty="0" smtClean="0"/>
              <a:t>DN </a:t>
            </a:r>
            <a:r>
              <a:rPr lang="it-IT" sz="1700" dirty="0"/>
              <a:t>adalah superset dari PN. </a:t>
            </a:r>
            <a:endParaRPr lang="en-US" dirty="0"/>
          </a:p>
          <a:p>
            <a:r>
              <a:rPr lang="en-US" sz="2000" b="1" dirty="0"/>
              <a:t>Name Context </a:t>
            </a:r>
            <a:endParaRPr lang="en-US" sz="2000" b="1" dirty="0" smtClean="0"/>
          </a:p>
          <a:p>
            <a:pPr marL="341313" indent="0">
              <a:buNone/>
            </a:pPr>
            <a:r>
              <a:rPr lang="en-US" sz="1800" dirty="0" err="1" smtClean="0"/>
              <a:t>Nama</a:t>
            </a:r>
            <a:r>
              <a:rPr lang="en-US" sz="1800" dirty="0" smtClean="0"/>
              <a:t> </a:t>
            </a:r>
            <a:r>
              <a:rPr lang="en-US" sz="1800" dirty="0" err="1"/>
              <a:t>selalu</a:t>
            </a:r>
            <a:r>
              <a:rPr lang="en-US" sz="1800" dirty="0"/>
              <a:t> </a:t>
            </a:r>
            <a:r>
              <a:rPr lang="en-US" sz="1800" dirty="0" err="1"/>
              <a:t>diasosiasikan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</a:t>
            </a:r>
            <a:r>
              <a:rPr lang="en-US" sz="1800" dirty="0" err="1"/>
              <a:t>konteks</a:t>
            </a:r>
            <a:r>
              <a:rPr lang="en-US" sz="1800" dirty="0"/>
              <a:t>, yang </a:t>
            </a:r>
            <a:r>
              <a:rPr lang="en-US" sz="1800" dirty="0" err="1"/>
              <a:t>mendefinisikan</a:t>
            </a:r>
            <a:r>
              <a:rPr lang="en-US" sz="1800" dirty="0"/>
              <a:t> di </a:t>
            </a:r>
            <a:r>
              <a:rPr lang="en-US" sz="1800" dirty="0" err="1"/>
              <a:t>mana</a:t>
            </a:r>
            <a:r>
              <a:rPr lang="en-US" sz="1800" dirty="0"/>
              <a:t> </a:t>
            </a:r>
            <a:r>
              <a:rPr lang="en-US" sz="1800" dirty="0" err="1"/>
              <a:t>nama</a:t>
            </a:r>
            <a:r>
              <a:rPr lang="en-US" sz="1800" dirty="0"/>
              <a:t> </a:t>
            </a:r>
            <a:r>
              <a:rPr lang="en-US" sz="1800" dirty="0" err="1"/>
              <a:t>tsb</a:t>
            </a:r>
            <a:r>
              <a:rPr lang="en-US" sz="1800" dirty="0"/>
              <a:t> </a:t>
            </a:r>
            <a:r>
              <a:rPr lang="en-US" sz="1800" i="1" dirty="0"/>
              <a:t>valid</a:t>
            </a:r>
            <a:r>
              <a:rPr lang="en-US" sz="1800" dirty="0"/>
              <a:t>. Ada 2 </a:t>
            </a:r>
            <a:r>
              <a:rPr lang="en-US" sz="1800" dirty="0" err="1"/>
              <a:t>macam</a:t>
            </a:r>
            <a:r>
              <a:rPr lang="en-US" sz="1800" dirty="0"/>
              <a:t> </a:t>
            </a:r>
            <a:r>
              <a:rPr lang="en-US" sz="1800" dirty="0" err="1"/>
              <a:t>konteks</a:t>
            </a:r>
            <a:r>
              <a:rPr lang="en-US" sz="1800" dirty="0"/>
              <a:t>: </a:t>
            </a:r>
          </a:p>
          <a:p>
            <a:pPr marL="627063" lvl="1">
              <a:buFont typeface="Wingdings" pitchFamily="2" charset="2"/>
              <a:buChar char="Ø"/>
            </a:pPr>
            <a:r>
              <a:rPr lang="en-US" sz="1800" i="1" dirty="0" smtClean="0"/>
              <a:t>Universal </a:t>
            </a:r>
            <a:r>
              <a:rPr lang="en-US" sz="1800" i="1" dirty="0"/>
              <a:t>context</a:t>
            </a:r>
            <a:r>
              <a:rPr lang="en-US" sz="1800" dirty="0"/>
              <a:t>: </a:t>
            </a:r>
          </a:p>
          <a:p>
            <a:pPr marL="908050" lvl="1">
              <a:buFont typeface="Wingdings" pitchFamily="2" charset="2"/>
              <a:buChar char="§"/>
            </a:pPr>
            <a:r>
              <a:rPr lang="en-US" sz="1800" dirty="0" smtClean="0"/>
              <a:t>Di </a:t>
            </a:r>
            <a:r>
              <a:rPr lang="en-US" sz="1800" dirty="0" err="1"/>
              <a:t>manapun</a:t>
            </a:r>
            <a:r>
              <a:rPr lang="en-US" sz="1800" dirty="0"/>
              <a:t> </a:t>
            </a:r>
            <a:r>
              <a:rPr lang="en-US" sz="1800" dirty="0" err="1"/>
              <a:t>nama</a:t>
            </a:r>
            <a:r>
              <a:rPr lang="en-US" sz="1800" dirty="0"/>
              <a:t> </a:t>
            </a:r>
            <a:r>
              <a:rPr lang="en-US" sz="1800" dirty="0" err="1"/>
              <a:t>digunakan</a:t>
            </a:r>
            <a:r>
              <a:rPr lang="en-US" sz="1800" dirty="0"/>
              <a:t>, </a:t>
            </a:r>
            <a:r>
              <a:rPr lang="en-US" sz="1800" dirty="0" err="1"/>
              <a:t>nama</a:t>
            </a:r>
            <a:r>
              <a:rPr lang="en-US" sz="1800" dirty="0"/>
              <a:t> di-</a:t>
            </a:r>
            <a:r>
              <a:rPr lang="en-US" sz="1800" i="1" dirty="0"/>
              <a:t>resolved </a:t>
            </a:r>
            <a:r>
              <a:rPr lang="en-US" sz="1800" dirty="0" err="1"/>
              <a:t>dengan</a:t>
            </a:r>
            <a:r>
              <a:rPr lang="en-US" sz="1800" dirty="0"/>
              <a:t> </a:t>
            </a:r>
            <a:r>
              <a:rPr lang="en-US" sz="1800" dirty="0" err="1"/>
              <a:t>cara</a:t>
            </a:r>
            <a:r>
              <a:rPr lang="en-US" sz="1800" dirty="0"/>
              <a:t> yang </a:t>
            </a:r>
            <a:r>
              <a:rPr lang="en-US" sz="1800" dirty="0" err="1"/>
              <a:t>sama</a:t>
            </a:r>
            <a:r>
              <a:rPr lang="en-US" sz="1800" dirty="0"/>
              <a:t>. </a:t>
            </a:r>
          </a:p>
          <a:p>
            <a:pPr marL="908050" lvl="1">
              <a:buFont typeface="Wingdings" pitchFamily="2" charset="2"/>
              <a:buChar char="§"/>
            </a:pPr>
            <a:r>
              <a:rPr lang="sv-SE" sz="1800" dirty="0" smtClean="0"/>
              <a:t>Dapat </a:t>
            </a:r>
            <a:r>
              <a:rPr lang="sv-SE" sz="1800" dirty="0"/>
              <a:t>disalin dari mesin ke mesin dengan bebas. </a:t>
            </a:r>
          </a:p>
          <a:p>
            <a:pPr marL="622300" lvl="1" indent="0">
              <a:buNone/>
            </a:pPr>
            <a:r>
              <a:rPr lang="en-US" sz="1800" dirty="0" err="1" smtClean="0"/>
              <a:t>Contoh</a:t>
            </a:r>
            <a:r>
              <a:rPr lang="en-US" sz="1800" dirty="0"/>
              <a:t>: http://www.cs.ui.ac.id/index.html. </a:t>
            </a:r>
          </a:p>
          <a:p>
            <a:pPr marL="627063" lvl="1">
              <a:buFont typeface="Wingdings" pitchFamily="2" charset="2"/>
              <a:buChar char="Ø"/>
            </a:pPr>
            <a:r>
              <a:rPr lang="en-US" sz="1800" i="1" dirty="0" smtClean="0"/>
              <a:t>Relative </a:t>
            </a:r>
            <a:r>
              <a:rPr lang="en-US" sz="1800" i="1" dirty="0"/>
              <a:t>context</a:t>
            </a:r>
            <a:r>
              <a:rPr lang="en-US" sz="1800" dirty="0"/>
              <a:t>: </a:t>
            </a:r>
          </a:p>
          <a:p>
            <a:pPr marL="804863" lvl="1" indent="-177800">
              <a:buFont typeface="Wingdings" pitchFamily="2" charset="2"/>
              <a:buChar char="§"/>
            </a:pPr>
            <a:r>
              <a:rPr lang="en-US" sz="1800" i="1" dirty="0" smtClean="0"/>
              <a:t>Context </a:t>
            </a:r>
            <a:r>
              <a:rPr lang="en-US" sz="1800" i="1" dirty="0"/>
              <a:t>dependent</a:t>
            </a:r>
            <a:r>
              <a:rPr lang="en-US" sz="1800" dirty="0"/>
              <a:t>. </a:t>
            </a:r>
          </a:p>
          <a:p>
            <a:pPr marL="627063" lvl="1" indent="0">
              <a:buNone/>
            </a:pPr>
            <a:r>
              <a:rPr lang="en-US" sz="1800" dirty="0" err="1" smtClean="0"/>
              <a:t>Contoh</a:t>
            </a:r>
            <a:r>
              <a:rPr lang="en-US" sz="1800" dirty="0"/>
              <a:t>: ‘a/b/c’, ‘b/c’ </a:t>
            </a:r>
            <a:r>
              <a:rPr lang="en-US" sz="1800" i="1" dirty="0"/>
              <a:t>resolvable </a:t>
            </a:r>
            <a:r>
              <a:rPr lang="en-US" sz="1800" dirty="0" err="1"/>
              <a:t>pada</a:t>
            </a:r>
            <a:r>
              <a:rPr lang="en-US" sz="1800" dirty="0"/>
              <a:t> </a:t>
            </a:r>
            <a:r>
              <a:rPr lang="en-US" sz="1800" dirty="0" err="1"/>
              <a:t>konteks</a:t>
            </a:r>
            <a:r>
              <a:rPr lang="en-US" sz="1800" dirty="0"/>
              <a:t> ‘a’. </a:t>
            </a:r>
            <a:r>
              <a:rPr lang="en-US" sz="1800" dirty="0" err="1"/>
              <a:t>Sedangkan</a:t>
            </a:r>
            <a:r>
              <a:rPr lang="en-US" sz="1800" dirty="0"/>
              <a:t> </a:t>
            </a:r>
            <a:r>
              <a:rPr lang="en-US" sz="1800" dirty="0" err="1"/>
              <a:t>pada</a:t>
            </a:r>
            <a:r>
              <a:rPr lang="en-US" sz="1800" dirty="0"/>
              <a:t> node yang </a:t>
            </a:r>
            <a:r>
              <a:rPr lang="en-US" sz="1800" dirty="0" err="1"/>
              <a:t>berbeda</a:t>
            </a:r>
            <a:r>
              <a:rPr lang="en-US" sz="1800" dirty="0"/>
              <a:t>, ‘a/b/c’ </a:t>
            </a:r>
            <a:r>
              <a:rPr lang="en-US" sz="1800" dirty="0" err="1"/>
              <a:t>dapat</a:t>
            </a:r>
            <a:r>
              <a:rPr lang="en-US" sz="1800" dirty="0"/>
              <a:t> </a:t>
            </a:r>
            <a:r>
              <a:rPr lang="en-US" sz="1800" dirty="0" err="1"/>
              <a:t>merujuk</a:t>
            </a:r>
            <a:r>
              <a:rPr lang="en-US" sz="1800" dirty="0"/>
              <a:t> </a:t>
            </a:r>
            <a:r>
              <a:rPr lang="en-US" sz="1800" dirty="0" err="1"/>
              <a:t>pada</a:t>
            </a:r>
            <a:r>
              <a:rPr lang="en-US" sz="1800" dirty="0"/>
              <a:t> </a:t>
            </a:r>
            <a:r>
              <a:rPr lang="en-US" sz="1800" dirty="0" err="1"/>
              <a:t>hal</a:t>
            </a:r>
            <a:r>
              <a:rPr lang="en-US" sz="1800" dirty="0"/>
              <a:t> yang </a:t>
            </a:r>
            <a:r>
              <a:rPr lang="en-US" sz="1800" dirty="0" err="1"/>
              <a:t>berbeda</a:t>
            </a:r>
            <a:r>
              <a:rPr lang="en-US" sz="1800" dirty="0"/>
              <a:t> pula. </a:t>
            </a: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2240517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Sasaran</a:t>
            </a:r>
            <a:r>
              <a:rPr lang="en-US" b="1" dirty="0"/>
              <a:t> </a:t>
            </a:r>
            <a:r>
              <a:rPr lang="en-US" b="1" dirty="0" err="1"/>
              <a:t>Fasilitas</a:t>
            </a:r>
            <a:r>
              <a:rPr lang="en-US" b="1" dirty="0"/>
              <a:t> </a:t>
            </a:r>
            <a:r>
              <a:rPr lang="en-US" b="1" dirty="0" err="1"/>
              <a:t>Penamaan</a:t>
            </a:r>
            <a:r>
              <a:rPr lang="en-US" b="1" dirty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556792"/>
            <a:ext cx="8784976" cy="4896544"/>
          </a:xfrm>
        </p:spPr>
        <p:txBody>
          <a:bodyPr/>
          <a:lstStyle/>
          <a:p>
            <a:pPr marL="341313" indent="-341313">
              <a:buFont typeface="+mj-lt"/>
              <a:buAutoNum type="arabicPeriod"/>
            </a:pPr>
            <a:r>
              <a:rPr lang="en-US" sz="1800" dirty="0" err="1" smtClean="0"/>
              <a:t>Efisien</a:t>
            </a:r>
            <a:r>
              <a:rPr lang="en-US" sz="1800" dirty="0"/>
              <a:t>, </a:t>
            </a:r>
            <a:r>
              <a:rPr lang="en-US" sz="1800" dirty="0" err="1"/>
              <a:t>karena</a:t>
            </a:r>
            <a:r>
              <a:rPr lang="en-US" sz="1800" dirty="0"/>
              <a:t> </a:t>
            </a:r>
            <a:r>
              <a:rPr lang="en-US" sz="1800" dirty="0" err="1"/>
              <a:t>fasilitas</a:t>
            </a:r>
            <a:r>
              <a:rPr lang="en-US" sz="1800" dirty="0"/>
              <a:t> </a:t>
            </a:r>
            <a:r>
              <a:rPr lang="en-US" sz="1800" dirty="0" err="1"/>
              <a:t>penamaan</a:t>
            </a:r>
            <a:r>
              <a:rPr lang="en-US" sz="1800" dirty="0"/>
              <a:t> </a:t>
            </a:r>
            <a:r>
              <a:rPr lang="en-US" sz="1800" dirty="0" err="1"/>
              <a:t>merupakan</a:t>
            </a:r>
            <a:r>
              <a:rPr lang="en-US" sz="1800" dirty="0"/>
              <a:t> </a:t>
            </a:r>
            <a:r>
              <a:rPr lang="en-US" sz="1800" dirty="0" err="1"/>
              <a:t>dasar</a:t>
            </a:r>
            <a:r>
              <a:rPr lang="en-US" sz="1800" dirty="0"/>
              <a:t> </a:t>
            </a:r>
            <a:r>
              <a:rPr lang="en-US" sz="1800" dirty="0" err="1"/>
              <a:t>pada</a:t>
            </a:r>
            <a:r>
              <a:rPr lang="en-US" sz="1800" dirty="0"/>
              <a:t> </a:t>
            </a:r>
            <a:r>
              <a:rPr lang="en-US" sz="1800" dirty="0" err="1"/>
              <a:t>sistem</a:t>
            </a:r>
            <a:r>
              <a:rPr lang="en-US" sz="1800" dirty="0"/>
              <a:t> </a:t>
            </a:r>
            <a:r>
              <a:rPr lang="en-US" sz="1800" dirty="0" err="1"/>
              <a:t>terdistribusi</a:t>
            </a:r>
            <a:r>
              <a:rPr lang="en-US" sz="1800" dirty="0"/>
              <a:t> &amp; </a:t>
            </a:r>
            <a:r>
              <a:rPr lang="en-US" sz="1800" dirty="0" err="1"/>
              <a:t>digunakan</a:t>
            </a:r>
            <a:r>
              <a:rPr lang="en-US" sz="1800" dirty="0"/>
              <a:t> </a:t>
            </a:r>
            <a:r>
              <a:rPr lang="en-US" sz="1800" dirty="0" err="1"/>
              <a:t>secara</a:t>
            </a:r>
            <a:r>
              <a:rPr lang="en-US" sz="1800" dirty="0"/>
              <a:t> </a:t>
            </a:r>
            <a:r>
              <a:rPr lang="en-US" sz="1800" dirty="0" err="1"/>
              <a:t>terus</a:t>
            </a:r>
            <a:r>
              <a:rPr lang="en-US" sz="1800" dirty="0"/>
              <a:t> </a:t>
            </a:r>
            <a:r>
              <a:rPr lang="en-US" sz="1800" dirty="0" err="1"/>
              <a:t>menerus</a:t>
            </a:r>
            <a:r>
              <a:rPr lang="en-US" sz="1800" dirty="0"/>
              <a:t>. </a:t>
            </a:r>
            <a:endParaRPr lang="en-US" sz="1800" dirty="0" smtClean="0"/>
          </a:p>
          <a:p>
            <a:pPr marL="341313" indent="-341313">
              <a:buFont typeface="+mj-lt"/>
              <a:buAutoNum type="arabicPeriod"/>
            </a:pPr>
            <a:r>
              <a:rPr lang="en-US" sz="1800" dirty="0" err="1" smtClean="0"/>
              <a:t>Terdistribusi</a:t>
            </a:r>
            <a:r>
              <a:rPr lang="en-US" sz="1800" dirty="0"/>
              <a:t>. </a:t>
            </a:r>
            <a:r>
              <a:rPr lang="en-US" sz="1800" dirty="0" err="1"/>
              <a:t>Renungkan</a:t>
            </a:r>
            <a:r>
              <a:rPr lang="en-US" sz="1800" dirty="0"/>
              <a:t> </a:t>
            </a:r>
            <a:r>
              <a:rPr lang="en-US" sz="1800" dirty="0" err="1"/>
              <a:t>jika</a:t>
            </a:r>
            <a:r>
              <a:rPr lang="en-US" sz="1800" dirty="0"/>
              <a:t> UIDs </a:t>
            </a:r>
            <a:r>
              <a:rPr lang="en-US" sz="1800" dirty="0" err="1"/>
              <a:t>dibangkitkan</a:t>
            </a:r>
            <a:r>
              <a:rPr lang="en-US" sz="1800" dirty="0"/>
              <a:t> </a:t>
            </a:r>
            <a:r>
              <a:rPr lang="en-US" sz="1800" dirty="0" err="1"/>
              <a:t>oleh</a:t>
            </a:r>
            <a:r>
              <a:rPr lang="en-US" sz="1800" dirty="0"/>
              <a:t> </a:t>
            </a:r>
            <a:r>
              <a:rPr lang="en-US" sz="1800" i="1" dirty="0"/>
              <a:t>centralized generator</a:t>
            </a:r>
            <a:r>
              <a:rPr lang="en-US" sz="1800" dirty="0"/>
              <a:t>. </a:t>
            </a:r>
          </a:p>
          <a:p>
            <a:pPr lvl="1"/>
            <a:r>
              <a:rPr lang="en-US" sz="1800" i="1" dirty="0" smtClean="0"/>
              <a:t>Bottleneck</a:t>
            </a:r>
            <a:r>
              <a:rPr lang="en-US" sz="1800" dirty="0"/>
              <a:t>. </a:t>
            </a:r>
          </a:p>
          <a:p>
            <a:pPr lvl="1"/>
            <a:r>
              <a:rPr lang="en-US" sz="1800" dirty="0" smtClean="0"/>
              <a:t>Node </a:t>
            </a:r>
            <a:r>
              <a:rPr lang="en-US" sz="1800" dirty="0" err="1"/>
              <a:t>tempat</a:t>
            </a:r>
            <a:r>
              <a:rPr lang="en-US" sz="1800" dirty="0"/>
              <a:t> </a:t>
            </a:r>
            <a:r>
              <a:rPr lang="en-US" sz="1800" i="1" dirty="0"/>
              <a:t>generator </a:t>
            </a:r>
            <a:r>
              <a:rPr lang="en-US" sz="1800" dirty="0" err="1"/>
              <a:t>tsb</a:t>
            </a:r>
            <a:r>
              <a:rPr lang="en-US" sz="1800" dirty="0"/>
              <a:t> </a:t>
            </a:r>
            <a:r>
              <a:rPr lang="en-US" sz="1800" dirty="0" err="1"/>
              <a:t>mengalami</a:t>
            </a:r>
            <a:r>
              <a:rPr lang="en-US" sz="1800" dirty="0"/>
              <a:t> </a:t>
            </a:r>
            <a:r>
              <a:rPr lang="en-US" sz="1800" dirty="0" err="1"/>
              <a:t>kegagalan</a:t>
            </a:r>
            <a:r>
              <a:rPr lang="en-US" sz="1800" dirty="0"/>
              <a:t>. </a:t>
            </a:r>
            <a:endParaRPr lang="en-US" sz="1800" dirty="0" smtClean="0"/>
          </a:p>
          <a:p>
            <a:pPr>
              <a:buFont typeface="+mj-lt"/>
              <a:buAutoNum type="arabicPeriod"/>
            </a:pPr>
            <a:r>
              <a:rPr lang="en-US" sz="1800" dirty="0" err="1" smtClean="0"/>
              <a:t>Tampak</a:t>
            </a:r>
            <a:r>
              <a:rPr lang="en-US" sz="1800" dirty="0" smtClean="0"/>
              <a:t> </a:t>
            </a:r>
            <a:r>
              <a:rPr lang="en-US" sz="1800" dirty="0" err="1" smtClean="0"/>
              <a:t>seperti</a:t>
            </a:r>
            <a:r>
              <a:rPr lang="en-US" sz="1800" dirty="0" smtClean="0"/>
              <a:t> </a:t>
            </a:r>
            <a:r>
              <a:rPr lang="en-US" sz="1800" i="1" dirty="0" smtClean="0"/>
              <a:t>global space</a:t>
            </a:r>
            <a:r>
              <a:rPr lang="en-US" sz="1800" dirty="0" smtClean="0"/>
              <a:t>, </a:t>
            </a:r>
            <a:r>
              <a:rPr lang="en-US" sz="1800" dirty="0" err="1" smtClean="0"/>
              <a:t>tidak</a:t>
            </a:r>
            <a:r>
              <a:rPr lang="en-US" sz="1800" dirty="0" smtClean="0"/>
              <a:t> </a:t>
            </a:r>
            <a:r>
              <a:rPr lang="en-US" sz="1800" dirty="0" err="1" smtClean="0"/>
              <a:t>tergantung</a:t>
            </a:r>
            <a:r>
              <a:rPr lang="en-US" sz="1800" dirty="0" smtClean="0"/>
              <a:t> </a:t>
            </a:r>
            <a:r>
              <a:rPr lang="en-US" sz="1800" dirty="0" err="1" smtClean="0"/>
              <a:t>konektifitas</a:t>
            </a:r>
            <a:r>
              <a:rPr lang="en-US" sz="1800" dirty="0" smtClean="0"/>
              <a:t>, </a:t>
            </a:r>
            <a:r>
              <a:rPr lang="en-US" sz="1800" dirty="0" err="1" smtClean="0"/>
              <a:t>topologi</a:t>
            </a:r>
            <a:r>
              <a:rPr lang="en-US" sz="1800" dirty="0" smtClean="0"/>
              <a:t>, </a:t>
            </a:r>
            <a:r>
              <a:rPr lang="en-US" sz="1800" dirty="0" err="1" smtClean="0"/>
              <a:t>dan</a:t>
            </a:r>
            <a:r>
              <a:rPr lang="en-US" sz="1800" dirty="0" smtClean="0"/>
              <a:t> </a:t>
            </a:r>
            <a:r>
              <a:rPr lang="en-US" sz="1800" dirty="0" err="1" smtClean="0"/>
              <a:t>lokasi</a:t>
            </a:r>
            <a:r>
              <a:rPr lang="en-US" sz="1800" dirty="0" smtClean="0"/>
              <a:t> </a:t>
            </a:r>
            <a:r>
              <a:rPr lang="en-US" sz="1800" dirty="0" err="1" smtClean="0"/>
              <a:t>obyek</a:t>
            </a:r>
            <a:r>
              <a:rPr lang="en-US" sz="1800" dirty="0" smtClean="0"/>
              <a:t>.</a:t>
            </a:r>
          </a:p>
          <a:p>
            <a:pPr>
              <a:buFont typeface="+mj-lt"/>
              <a:buAutoNum type="arabicPeriod"/>
            </a:pPr>
            <a:r>
              <a:rPr lang="en-US" sz="1800" dirty="0" err="1" smtClean="0"/>
              <a:t>Mendukung</a:t>
            </a:r>
            <a:r>
              <a:rPr lang="en-US" sz="1800" dirty="0" smtClean="0"/>
              <a:t> </a:t>
            </a:r>
            <a:r>
              <a:rPr lang="en-US" sz="1800" dirty="0" err="1"/>
              <a:t>pemetaan</a:t>
            </a:r>
            <a:r>
              <a:rPr lang="en-US" sz="1800" dirty="0"/>
              <a:t> </a:t>
            </a:r>
            <a:r>
              <a:rPr lang="en-US" sz="1800" i="1" dirty="0"/>
              <a:t>1:many </a:t>
            </a:r>
            <a:r>
              <a:rPr lang="en-US" sz="1800" dirty="0" err="1"/>
              <a:t>antara</a:t>
            </a:r>
            <a:r>
              <a:rPr lang="en-US" sz="1800" dirty="0"/>
              <a:t> </a:t>
            </a:r>
            <a:r>
              <a:rPr lang="en-US" sz="1800" dirty="0" err="1"/>
              <a:t>nama</a:t>
            </a:r>
            <a:r>
              <a:rPr lang="en-US" sz="1800" dirty="0"/>
              <a:t> &amp; </a:t>
            </a:r>
            <a:r>
              <a:rPr lang="en-US" sz="1800" dirty="0" err="1"/>
              <a:t>obyek</a:t>
            </a:r>
            <a:r>
              <a:rPr lang="en-US" sz="1800" dirty="0"/>
              <a:t>, </a:t>
            </a:r>
            <a:r>
              <a:rPr lang="en-US" sz="1800" dirty="0" err="1"/>
              <a:t>untuk</a:t>
            </a:r>
            <a:r>
              <a:rPr lang="en-US" sz="1800" dirty="0"/>
              <a:t> </a:t>
            </a:r>
            <a:r>
              <a:rPr lang="en-US" sz="1800" dirty="0" err="1"/>
              <a:t>memungkinkan</a:t>
            </a:r>
            <a:r>
              <a:rPr lang="en-US" sz="1800" dirty="0"/>
              <a:t> </a:t>
            </a:r>
            <a:r>
              <a:rPr lang="en-US" sz="1800" i="1" dirty="0" smtClean="0"/>
              <a:t>multicast.</a:t>
            </a:r>
          </a:p>
          <a:p>
            <a:pPr>
              <a:buFont typeface="+mj-lt"/>
              <a:buAutoNum type="arabicPeriod"/>
            </a:pPr>
            <a:r>
              <a:rPr lang="en-US" sz="1800" dirty="0" err="1" smtClean="0"/>
              <a:t>Mendukung</a:t>
            </a:r>
            <a:r>
              <a:rPr lang="en-US" sz="1800" dirty="0" smtClean="0"/>
              <a:t> </a:t>
            </a:r>
            <a:r>
              <a:rPr lang="en-US" sz="1800" i="1" dirty="0"/>
              <a:t>dynamic relocation of </a:t>
            </a:r>
            <a:r>
              <a:rPr lang="en-US" sz="1800" dirty="0"/>
              <a:t>objects, </a:t>
            </a:r>
            <a:r>
              <a:rPr lang="en-US" sz="1800" dirty="0" err="1"/>
              <a:t>jika</a:t>
            </a:r>
            <a:r>
              <a:rPr lang="en-US" sz="1800" dirty="0"/>
              <a:t> </a:t>
            </a:r>
            <a:r>
              <a:rPr lang="en-US" sz="1800" dirty="0" err="1"/>
              <a:t>obyek</a:t>
            </a:r>
            <a:r>
              <a:rPr lang="en-US" sz="1800" dirty="0"/>
              <a:t>/proses </a:t>
            </a:r>
            <a:r>
              <a:rPr lang="en-US" sz="1800" dirty="0" err="1"/>
              <a:t>potensial</a:t>
            </a:r>
            <a:r>
              <a:rPr lang="en-US" sz="1800" dirty="0"/>
              <a:t> </a:t>
            </a:r>
            <a:r>
              <a:rPr lang="en-US" sz="1800" dirty="0" err="1"/>
              <a:t>untuk</a:t>
            </a:r>
            <a:r>
              <a:rPr lang="en-US" sz="1800" dirty="0"/>
              <a:t> </a:t>
            </a:r>
            <a:r>
              <a:rPr lang="en-US" sz="1800" i="1" dirty="0"/>
              <a:t>mobile </a:t>
            </a:r>
            <a:r>
              <a:rPr lang="en-US" sz="1800" dirty="0"/>
              <a:t>(</a:t>
            </a:r>
            <a:r>
              <a:rPr lang="en-US" sz="1800" dirty="0" err="1"/>
              <a:t>berpindah-pindah</a:t>
            </a:r>
            <a:r>
              <a:rPr lang="en-US" sz="1800" dirty="0"/>
              <a:t>). </a:t>
            </a:r>
            <a:r>
              <a:rPr lang="en-US" sz="1800" dirty="0" err="1"/>
              <a:t>Jadi</a:t>
            </a:r>
            <a:r>
              <a:rPr lang="en-US" sz="1800" dirty="0"/>
              <a:t> </a:t>
            </a:r>
            <a:r>
              <a:rPr lang="en-US" sz="1800" dirty="0" err="1"/>
              <a:t>diperlukan</a:t>
            </a:r>
            <a:r>
              <a:rPr lang="en-US" sz="1800" dirty="0"/>
              <a:t> </a:t>
            </a:r>
            <a:r>
              <a:rPr lang="en-US" sz="1800" i="1" dirty="0"/>
              <a:t>dynamic binding </a:t>
            </a:r>
            <a:r>
              <a:rPr lang="en-US" sz="1800" dirty="0" err="1"/>
              <a:t>antara</a:t>
            </a:r>
            <a:r>
              <a:rPr lang="en-US" sz="1800" dirty="0"/>
              <a:t> </a:t>
            </a:r>
            <a:r>
              <a:rPr lang="en-US" sz="1800" dirty="0" err="1"/>
              <a:t>nama</a:t>
            </a:r>
            <a:r>
              <a:rPr lang="en-US" sz="1800" dirty="0"/>
              <a:t> &amp; </a:t>
            </a:r>
            <a:r>
              <a:rPr lang="en-US" sz="1800" dirty="0" err="1"/>
              <a:t>alamat</a:t>
            </a:r>
            <a:r>
              <a:rPr lang="en-US" sz="1800" dirty="0"/>
              <a:t>, </a:t>
            </a:r>
            <a:r>
              <a:rPr lang="en-US" sz="1800" dirty="0" err="1"/>
              <a:t>juga</a:t>
            </a:r>
            <a:r>
              <a:rPr lang="en-US" sz="1800" dirty="0"/>
              <a:t> </a:t>
            </a:r>
            <a:r>
              <a:rPr lang="en-US" sz="1800" dirty="0" err="1"/>
              <a:t>antara</a:t>
            </a:r>
            <a:r>
              <a:rPr lang="en-US" sz="1800" dirty="0"/>
              <a:t> </a:t>
            </a:r>
            <a:r>
              <a:rPr lang="en-US" sz="1800" dirty="0" err="1"/>
              <a:t>alamat</a:t>
            </a:r>
            <a:r>
              <a:rPr lang="en-US" sz="1800" dirty="0"/>
              <a:t> &amp; </a:t>
            </a:r>
            <a:r>
              <a:rPr lang="en-US" sz="1800" dirty="0" err="1"/>
              <a:t>rute</a:t>
            </a:r>
            <a:r>
              <a:rPr lang="en-US" sz="1800" dirty="0"/>
              <a:t>. </a:t>
            </a:r>
            <a:endParaRPr lang="en-US" sz="1800" dirty="0" smtClean="0"/>
          </a:p>
          <a:p>
            <a:pPr>
              <a:buFont typeface="+mj-lt"/>
              <a:buAutoNum type="arabicPeriod"/>
            </a:pPr>
            <a:r>
              <a:rPr lang="en-US" sz="1800" dirty="0" err="1" smtClean="0"/>
              <a:t>Memungkinkan</a:t>
            </a:r>
            <a:r>
              <a:rPr lang="en-US" sz="1800" dirty="0" smtClean="0"/>
              <a:t> </a:t>
            </a:r>
            <a:r>
              <a:rPr lang="en-US" sz="1800" i="1" dirty="0"/>
              <a:t>local aliases</a:t>
            </a:r>
            <a:r>
              <a:rPr lang="en-US" sz="1800" dirty="0"/>
              <a:t>, </a:t>
            </a:r>
            <a:r>
              <a:rPr lang="en-US" sz="1800" dirty="0" err="1"/>
              <a:t>shg</a:t>
            </a:r>
            <a:r>
              <a:rPr lang="en-US" sz="1800" dirty="0"/>
              <a:t> </a:t>
            </a:r>
            <a:r>
              <a:rPr lang="en-US" sz="1800" dirty="0" err="1"/>
              <a:t>pemakai</a:t>
            </a:r>
            <a:r>
              <a:rPr lang="en-US" sz="1800" dirty="0"/>
              <a:t> </a:t>
            </a:r>
            <a:r>
              <a:rPr lang="en-US" sz="1800" dirty="0" err="1"/>
              <a:t>dapat</a:t>
            </a:r>
            <a:r>
              <a:rPr lang="en-US" sz="1800" dirty="0"/>
              <a:t> </a:t>
            </a:r>
            <a:r>
              <a:rPr lang="en-US" sz="1800" dirty="0" err="1"/>
              <a:t>mengekspresikan</a:t>
            </a:r>
            <a:r>
              <a:rPr lang="en-US" sz="1800" dirty="0"/>
              <a:t> </a:t>
            </a:r>
            <a:r>
              <a:rPr lang="en-US" sz="1800" dirty="0" err="1"/>
              <a:t>interpretasi</a:t>
            </a:r>
            <a:r>
              <a:rPr lang="en-US" sz="1800" dirty="0"/>
              <a:t> </a:t>
            </a:r>
            <a:r>
              <a:rPr lang="en-US" sz="1800" dirty="0" err="1"/>
              <a:t>semantik</a:t>
            </a:r>
            <a:r>
              <a:rPr lang="en-US" sz="1800" dirty="0"/>
              <a:t> </a:t>
            </a:r>
            <a:r>
              <a:rPr lang="en-US" sz="1800" dirty="0" err="1"/>
              <a:t>mereka</a:t>
            </a:r>
            <a:r>
              <a:rPr lang="en-US" sz="1800" dirty="0"/>
              <a:t> </a:t>
            </a:r>
            <a:r>
              <a:rPr lang="en-US" sz="1800" dirty="0" err="1"/>
              <a:t>thdp</a:t>
            </a:r>
            <a:r>
              <a:rPr lang="en-US" sz="1800" dirty="0"/>
              <a:t> </a:t>
            </a:r>
            <a:r>
              <a:rPr lang="en-US" sz="1800" dirty="0" err="1"/>
              <a:t>suatu</a:t>
            </a:r>
            <a:r>
              <a:rPr lang="en-US" sz="1800" dirty="0"/>
              <a:t> </a:t>
            </a:r>
            <a:r>
              <a:rPr lang="en-US" sz="1800" dirty="0" err="1"/>
              <a:t>obyek</a:t>
            </a:r>
            <a:r>
              <a:rPr lang="en-US" sz="1800" dirty="0"/>
              <a:t>. </a:t>
            </a:r>
            <a:r>
              <a:rPr lang="en-US" sz="1800" dirty="0" err="1"/>
              <a:t>Tentu</a:t>
            </a:r>
            <a:r>
              <a:rPr lang="en-US" sz="1800" dirty="0"/>
              <a:t> </a:t>
            </a:r>
            <a:r>
              <a:rPr lang="en-US" sz="1800" dirty="0" err="1"/>
              <a:t>saja</a:t>
            </a:r>
            <a:r>
              <a:rPr lang="en-US" sz="1800" dirty="0"/>
              <a:t> </a:t>
            </a:r>
            <a:r>
              <a:rPr lang="en-US" sz="1800" dirty="0" err="1"/>
              <a:t>diperlukan</a:t>
            </a:r>
            <a:r>
              <a:rPr lang="en-US" sz="1800" dirty="0"/>
              <a:t> </a:t>
            </a:r>
            <a:r>
              <a:rPr lang="en-US" sz="1800" dirty="0" err="1"/>
              <a:t>pemetaan</a:t>
            </a:r>
            <a:r>
              <a:rPr lang="en-US" sz="1800" dirty="0"/>
              <a:t> </a:t>
            </a:r>
            <a:r>
              <a:rPr lang="en-US" sz="1800" dirty="0" err="1"/>
              <a:t>antara</a:t>
            </a:r>
            <a:r>
              <a:rPr lang="en-US" sz="1800" dirty="0"/>
              <a:t> </a:t>
            </a:r>
            <a:r>
              <a:rPr lang="en-US" sz="1800" i="1" dirty="0"/>
              <a:t>aliases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i="1" dirty="0"/>
              <a:t>full names</a:t>
            </a:r>
            <a:r>
              <a:rPr lang="en-US" sz="1800" dirty="0"/>
              <a:t>. 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9099940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Name List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484784"/>
            <a:ext cx="8784976" cy="4968552"/>
          </a:xfrm>
        </p:spPr>
        <p:txBody>
          <a:bodyPr/>
          <a:lstStyle/>
          <a:p>
            <a:r>
              <a:rPr lang="en-US" sz="2000" dirty="0"/>
              <a:t>Name Lists </a:t>
            </a:r>
            <a:r>
              <a:rPr lang="en-US" sz="2000" dirty="0" err="1"/>
              <a:t>terdiri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2 </a:t>
            </a:r>
            <a:r>
              <a:rPr lang="en-US" sz="2000" dirty="0" err="1"/>
              <a:t>komponen</a:t>
            </a:r>
            <a:r>
              <a:rPr lang="en-US" sz="2000" dirty="0"/>
              <a:t> </a:t>
            </a:r>
            <a:r>
              <a:rPr lang="en-US" sz="2000" dirty="0" err="1"/>
              <a:t>yaitu</a:t>
            </a:r>
            <a:r>
              <a:rPr lang="en-US" sz="2000" dirty="0"/>
              <a:t>: </a:t>
            </a:r>
          </a:p>
          <a:p>
            <a:pPr marL="627063" lvl="1">
              <a:buFont typeface="+mj-lt"/>
              <a:buAutoNum type="arabicPeriod"/>
            </a:pPr>
            <a:r>
              <a:rPr lang="en-US" sz="1800" i="1" dirty="0" smtClean="0"/>
              <a:t>Name </a:t>
            </a:r>
            <a:r>
              <a:rPr lang="en-US" sz="1800" i="1" dirty="0"/>
              <a:t>agents </a:t>
            </a:r>
            <a:endParaRPr lang="en-US" sz="1800" i="1" dirty="0" smtClean="0"/>
          </a:p>
          <a:p>
            <a:pPr marL="631825" lvl="1" indent="0">
              <a:buNone/>
            </a:pPr>
            <a:r>
              <a:rPr lang="en-GB" sz="1800" dirty="0"/>
              <a:t>Name agents </a:t>
            </a:r>
            <a:r>
              <a:rPr lang="en-GB" sz="1800" dirty="0" err="1"/>
              <a:t>berada</a:t>
            </a:r>
            <a:r>
              <a:rPr lang="en-GB" sz="1800" dirty="0"/>
              <a:t> di </a:t>
            </a:r>
            <a:r>
              <a:rPr lang="en-GB" sz="1800" i="1" dirty="0"/>
              <a:t>client</a:t>
            </a:r>
            <a:r>
              <a:rPr lang="en-GB" sz="1800" dirty="0"/>
              <a:t>, </a:t>
            </a:r>
            <a:r>
              <a:rPr lang="en-GB" sz="1800" dirty="0" err="1"/>
              <a:t>bisa</a:t>
            </a:r>
            <a:r>
              <a:rPr lang="en-GB" sz="1800" dirty="0"/>
              <a:t> 1 </a:t>
            </a:r>
            <a:r>
              <a:rPr lang="en-GB" sz="1800" i="1" dirty="0"/>
              <a:t>name agent </a:t>
            </a:r>
            <a:r>
              <a:rPr lang="en-GB" sz="1800" dirty="0"/>
              <a:t>per </a:t>
            </a:r>
            <a:r>
              <a:rPr lang="en-GB" sz="1800" i="1" dirty="0"/>
              <a:t>client</a:t>
            </a:r>
            <a:r>
              <a:rPr lang="en-GB" sz="1800" dirty="0"/>
              <a:t> </a:t>
            </a:r>
            <a:r>
              <a:rPr lang="en-GB" sz="1800" dirty="0" err="1"/>
              <a:t>atau</a:t>
            </a:r>
            <a:r>
              <a:rPr lang="en-GB" sz="1800" dirty="0"/>
              <a:t> 1 </a:t>
            </a:r>
            <a:r>
              <a:rPr lang="en-GB" sz="1800" i="1" dirty="0"/>
              <a:t>name agent</a:t>
            </a:r>
            <a:r>
              <a:rPr lang="en-GB" sz="1800" dirty="0"/>
              <a:t> </a:t>
            </a:r>
            <a:r>
              <a:rPr lang="en-GB" sz="1800" dirty="0" err="1"/>
              <a:t>digunakan</a:t>
            </a:r>
            <a:r>
              <a:rPr lang="en-GB" sz="1800" dirty="0"/>
              <a:t> </a:t>
            </a:r>
            <a:r>
              <a:rPr lang="en-GB" sz="1800" dirty="0" err="1"/>
              <a:t>oleh</a:t>
            </a:r>
            <a:r>
              <a:rPr lang="en-GB" sz="1800" dirty="0"/>
              <a:t> </a:t>
            </a:r>
            <a:r>
              <a:rPr lang="en-GB" sz="1800" dirty="0" err="1"/>
              <a:t>beberapa</a:t>
            </a:r>
            <a:r>
              <a:rPr lang="en-GB" sz="1800" dirty="0"/>
              <a:t> </a:t>
            </a:r>
            <a:r>
              <a:rPr lang="en-GB" sz="1800" i="1" dirty="0"/>
              <a:t>clients</a:t>
            </a:r>
            <a:r>
              <a:rPr lang="en-GB" sz="1800" dirty="0"/>
              <a:t>. Name agents </a:t>
            </a:r>
            <a:r>
              <a:rPr lang="en-GB" sz="1800" dirty="0" err="1"/>
              <a:t>menjadi</a:t>
            </a:r>
            <a:r>
              <a:rPr lang="en-GB" sz="1800" dirty="0"/>
              <a:t> </a:t>
            </a:r>
            <a:r>
              <a:rPr lang="en-GB" sz="1800" dirty="0" err="1"/>
              <a:t>perantara</a:t>
            </a:r>
            <a:r>
              <a:rPr lang="en-GB" sz="1800" dirty="0"/>
              <a:t> </a:t>
            </a:r>
            <a:r>
              <a:rPr lang="en-GB" sz="1800" dirty="0" err="1"/>
              <a:t>antara</a:t>
            </a:r>
            <a:r>
              <a:rPr lang="en-GB" sz="1800" dirty="0"/>
              <a:t> </a:t>
            </a:r>
            <a:r>
              <a:rPr lang="en-GB" sz="1800" i="1" dirty="0"/>
              <a:t>client</a:t>
            </a:r>
            <a:r>
              <a:rPr lang="en-GB" sz="1800" dirty="0"/>
              <a:t> </a:t>
            </a:r>
            <a:r>
              <a:rPr lang="en-GB" sz="1800" dirty="0" err="1"/>
              <a:t>dan</a:t>
            </a:r>
            <a:r>
              <a:rPr lang="en-GB" sz="1800" dirty="0"/>
              <a:t> </a:t>
            </a:r>
            <a:r>
              <a:rPr lang="en-GB" sz="1800" i="1" dirty="0"/>
              <a:t>name server</a:t>
            </a:r>
            <a:r>
              <a:rPr lang="en-GB" sz="1800" dirty="0"/>
              <a:t>. </a:t>
            </a:r>
            <a:r>
              <a:rPr lang="en-GB" sz="1800" dirty="0" err="1"/>
              <a:t>Contoh</a:t>
            </a:r>
            <a:r>
              <a:rPr lang="en-GB" sz="1800" dirty="0"/>
              <a:t>: </a:t>
            </a:r>
            <a:r>
              <a:rPr lang="en-GB" sz="1800" i="1" dirty="0"/>
              <a:t>resolver</a:t>
            </a:r>
            <a:r>
              <a:rPr lang="en-GB" sz="1800" dirty="0"/>
              <a:t> </a:t>
            </a:r>
            <a:r>
              <a:rPr lang="en-GB" sz="1800" dirty="0" err="1"/>
              <a:t>pada</a:t>
            </a:r>
            <a:r>
              <a:rPr lang="en-GB" sz="1800" dirty="0"/>
              <a:t> </a:t>
            </a:r>
            <a:r>
              <a:rPr lang="en-GB" sz="1800" i="1" dirty="0"/>
              <a:t>Domain Name </a:t>
            </a:r>
            <a:r>
              <a:rPr lang="en-GB" sz="1800" dirty="0"/>
              <a:t>Service (DNS</a:t>
            </a:r>
            <a:r>
              <a:rPr lang="en-GB" sz="1800" dirty="0" smtClean="0"/>
              <a:t>).</a:t>
            </a:r>
          </a:p>
          <a:p>
            <a:pPr marL="631825" lvl="1" indent="0">
              <a:buNone/>
            </a:pPr>
            <a:r>
              <a:rPr lang="en-GB" sz="1800" dirty="0" err="1"/>
              <a:t>Fungsi</a:t>
            </a:r>
            <a:r>
              <a:rPr lang="en-GB" sz="1800" i="1" dirty="0"/>
              <a:t> Name Agents</a:t>
            </a:r>
            <a:r>
              <a:rPr lang="en-GB" sz="1800" dirty="0"/>
              <a:t> </a:t>
            </a:r>
            <a:r>
              <a:rPr lang="en-GB" sz="1800" dirty="0" err="1"/>
              <a:t>Memastikan</a:t>
            </a:r>
            <a:r>
              <a:rPr lang="en-GB" sz="1800" dirty="0"/>
              <a:t> </a:t>
            </a:r>
            <a:r>
              <a:rPr lang="en-GB" sz="1800" dirty="0" err="1"/>
              <a:t>bahwa</a:t>
            </a:r>
            <a:r>
              <a:rPr lang="en-GB" sz="1800" dirty="0"/>
              <a:t> </a:t>
            </a:r>
            <a:r>
              <a:rPr lang="en-GB" sz="1800" dirty="0" err="1"/>
              <a:t>lokasi</a:t>
            </a:r>
            <a:r>
              <a:rPr lang="en-GB" sz="1800" dirty="0"/>
              <a:t> </a:t>
            </a:r>
            <a:r>
              <a:rPr lang="en-GB" sz="1800" i="1" dirty="0"/>
              <a:t>name </a:t>
            </a:r>
            <a:r>
              <a:rPr lang="en-GB" sz="1800" dirty="0"/>
              <a:t>servers </a:t>
            </a:r>
            <a:r>
              <a:rPr lang="en-GB" sz="1800" dirty="0" err="1"/>
              <a:t>terlihat</a:t>
            </a:r>
            <a:r>
              <a:rPr lang="en-GB" sz="1800" dirty="0"/>
              <a:t> </a:t>
            </a:r>
            <a:r>
              <a:rPr lang="en-GB" sz="1800" dirty="0" err="1"/>
              <a:t>transparan</a:t>
            </a:r>
            <a:r>
              <a:rPr lang="en-GB" sz="1800" dirty="0"/>
              <a:t> </a:t>
            </a:r>
            <a:r>
              <a:rPr lang="en-GB" sz="1800" dirty="0" err="1"/>
              <a:t>bagi</a:t>
            </a:r>
            <a:r>
              <a:rPr lang="en-GB" sz="1800" dirty="0"/>
              <a:t> </a:t>
            </a:r>
            <a:r>
              <a:rPr lang="en-GB" sz="1800" i="1" dirty="0"/>
              <a:t>client programs</a:t>
            </a:r>
            <a:r>
              <a:rPr lang="en-GB" sz="1800" dirty="0"/>
              <a:t>. (</a:t>
            </a:r>
            <a:r>
              <a:rPr lang="en-GB" sz="1800" dirty="0" err="1"/>
              <a:t>Menyembunyikan</a:t>
            </a:r>
            <a:r>
              <a:rPr lang="en-GB" sz="1800" dirty="0"/>
              <a:t> </a:t>
            </a:r>
            <a:r>
              <a:rPr lang="en-GB" sz="1800" dirty="0" err="1"/>
              <a:t>lokasi</a:t>
            </a:r>
            <a:r>
              <a:rPr lang="en-GB" sz="1800" dirty="0"/>
              <a:t> </a:t>
            </a:r>
            <a:r>
              <a:rPr lang="en-GB" sz="1800" i="1" dirty="0"/>
              <a:t>name server</a:t>
            </a:r>
            <a:r>
              <a:rPr lang="en-GB" sz="1800" dirty="0"/>
              <a:t>). </a:t>
            </a:r>
            <a:r>
              <a:rPr lang="en-GB" sz="1800" dirty="0" err="1"/>
              <a:t>Fungsi</a:t>
            </a:r>
            <a:r>
              <a:rPr lang="en-GB" sz="1800" i="1" dirty="0"/>
              <a:t> Name Agents</a:t>
            </a:r>
            <a:r>
              <a:rPr lang="en-GB" sz="1800" dirty="0"/>
              <a:t> ‘</a:t>
            </a:r>
            <a:r>
              <a:rPr lang="en-GB" sz="1800" dirty="0" err="1"/>
              <a:t>Berbicara</a:t>
            </a:r>
            <a:r>
              <a:rPr lang="en-GB" sz="1800" dirty="0"/>
              <a:t>’ </a:t>
            </a:r>
            <a:r>
              <a:rPr lang="en-GB" sz="1800" dirty="0" err="1"/>
              <a:t>dalam</a:t>
            </a:r>
            <a:r>
              <a:rPr lang="en-GB" sz="1800" dirty="0"/>
              <a:t> </a:t>
            </a:r>
            <a:r>
              <a:rPr lang="en-GB" sz="1800" dirty="0" err="1"/>
              <a:t>protokol</a:t>
            </a:r>
            <a:r>
              <a:rPr lang="en-GB" sz="1800" dirty="0"/>
              <a:t> </a:t>
            </a:r>
            <a:r>
              <a:rPr lang="en-GB" sz="1800" dirty="0" err="1"/>
              <a:t>komunikasi</a:t>
            </a:r>
            <a:r>
              <a:rPr lang="en-GB" sz="1800" dirty="0"/>
              <a:t> yang </a:t>
            </a:r>
            <a:r>
              <a:rPr lang="en-GB" sz="1800" dirty="0" err="1"/>
              <a:t>dimengerti</a:t>
            </a:r>
            <a:r>
              <a:rPr lang="en-GB" sz="1800" dirty="0"/>
              <a:t> </a:t>
            </a:r>
            <a:r>
              <a:rPr lang="en-GB" sz="1800" i="1" dirty="0"/>
              <a:t>name server</a:t>
            </a:r>
            <a:r>
              <a:rPr lang="en-GB" sz="1800" dirty="0"/>
              <a:t>. </a:t>
            </a:r>
            <a:r>
              <a:rPr lang="en-GB" sz="1800" i="1" dirty="0"/>
              <a:t>Name Agents</a:t>
            </a:r>
            <a:r>
              <a:rPr lang="en-GB" sz="1800" dirty="0"/>
              <a:t> </a:t>
            </a:r>
            <a:r>
              <a:rPr lang="en-GB" sz="1800" dirty="0" err="1"/>
              <a:t>mengetahui</a:t>
            </a:r>
            <a:r>
              <a:rPr lang="en-GB" sz="1800" dirty="0"/>
              <a:t> </a:t>
            </a:r>
            <a:r>
              <a:rPr lang="en-GB" sz="1800" dirty="0" err="1"/>
              <a:t>bagaimana</a:t>
            </a:r>
            <a:r>
              <a:rPr lang="en-GB" sz="1800" dirty="0"/>
              <a:t> </a:t>
            </a:r>
            <a:r>
              <a:rPr lang="en-GB" sz="1800" i="1" dirty="0"/>
              <a:t>name space</a:t>
            </a:r>
            <a:r>
              <a:rPr lang="en-GB" sz="1800" dirty="0"/>
              <a:t> </a:t>
            </a:r>
            <a:r>
              <a:rPr lang="en-GB" sz="1800" dirty="0" err="1"/>
              <a:t>diatur</a:t>
            </a:r>
            <a:r>
              <a:rPr lang="en-GB" sz="1800" dirty="0"/>
              <a:t>, </a:t>
            </a:r>
            <a:r>
              <a:rPr lang="en-GB" sz="1800" dirty="0" err="1"/>
              <a:t>sehingga</a:t>
            </a:r>
            <a:r>
              <a:rPr lang="en-GB" sz="1800" dirty="0"/>
              <a:t> </a:t>
            </a:r>
            <a:r>
              <a:rPr lang="en-GB" sz="1800" dirty="0" err="1"/>
              <a:t>tahu</a:t>
            </a:r>
            <a:r>
              <a:rPr lang="en-GB" sz="1800" dirty="0"/>
              <a:t> </a:t>
            </a:r>
            <a:r>
              <a:rPr lang="en-GB" sz="1800" dirty="0" err="1"/>
              <a:t>ke</a:t>
            </a:r>
            <a:r>
              <a:rPr lang="en-GB" sz="1800" dirty="0"/>
              <a:t> </a:t>
            </a:r>
            <a:r>
              <a:rPr lang="en-GB" sz="1800" dirty="0" err="1"/>
              <a:t>manakah</a:t>
            </a:r>
            <a:r>
              <a:rPr lang="en-GB" sz="1800" dirty="0"/>
              <a:t> </a:t>
            </a:r>
            <a:r>
              <a:rPr lang="en-GB" sz="1800" dirty="0" err="1"/>
              <a:t>suatu</a:t>
            </a:r>
            <a:r>
              <a:rPr lang="en-GB" sz="1800" dirty="0"/>
              <a:t> </a:t>
            </a:r>
            <a:r>
              <a:rPr lang="en-GB" sz="1800" i="1" dirty="0"/>
              <a:t>request</a:t>
            </a:r>
            <a:r>
              <a:rPr lang="en-GB" sz="1800" dirty="0"/>
              <a:t> </a:t>
            </a:r>
            <a:r>
              <a:rPr lang="en-GB" sz="1800" dirty="0" err="1"/>
              <a:t>harus</a:t>
            </a:r>
            <a:r>
              <a:rPr lang="en-GB" sz="1800" dirty="0"/>
              <a:t> </a:t>
            </a:r>
            <a:r>
              <a:rPr lang="en-GB" sz="1800" dirty="0" err="1"/>
              <a:t>dikirim</a:t>
            </a:r>
            <a:r>
              <a:rPr lang="en-GB" sz="1800" dirty="0"/>
              <a:t> </a:t>
            </a:r>
            <a:r>
              <a:rPr lang="en-GB" sz="1800" dirty="0" err="1"/>
              <a:t>untuk</a:t>
            </a:r>
            <a:r>
              <a:rPr lang="en-GB" sz="1800" dirty="0"/>
              <a:t> </a:t>
            </a:r>
            <a:r>
              <a:rPr lang="en-GB" sz="1800" dirty="0" err="1"/>
              <a:t>memperoleh</a:t>
            </a:r>
            <a:r>
              <a:rPr lang="en-GB" sz="1800" dirty="0"/>
              <a:t> </a:t>
            </a:r>
            <a:r>
              <a:rPr lang="en-GB" sz="1800" dirty="0" err="1"/>
              <a:t>informasi</a:t>
            </a:r>
            <a:r>
              <a:rPr lang="en-GB" sz="1800" dirty="0"/>
              <a:t> </a:t>
            </a:r>
            <a:r>
              <a:rPr lang="en-GB" sz="1800" dirty="0" err="1"/>
              <a:t>lokasi</a:t>
            </a:r>
            <a:r>
              <a:rPr lang="en-GB" sz="1800" dirty="0"/>
              <a:t>. </a:t>
            </a:r>
            <a:endParaRPr lang="en-US" sz="1800" dirty="0"/>
          </a:p>
          <a:p>
            <a:pPr marL="627063" lvl="1">
              <a:buFont typeface="+mj-lt"/>
              <a:buAutoNum type="arabicPeriod" startAt="2"/>
            </a:pPr>
            <a:r>
              <a:rPr lang="en-US" sz="1800" i="1" dirty="0" smtClean="0"/>
              <a:t>Name servers</a:t>
            </a:r>
          </a:p>
          <a:p>
            <a:pPr marL="627063" lvl="1" indent="0">
              <a:buNone/>
            </a:pPr>
            <a:r>
              <a:rPr lang="en-GB" sz="1800" dirty="0"/>
              <a:t>Name agents </a:t>
            </a:r>
            <a:r>
              <a:rPr lang="en-GB" sz="1800" dirty="0" err="1"/>
              <a:t>menggunakan</a:t>
            </a:r>
            <a:r>
              <a:rPr lang="en-GB" sz="1800" dirty="0"/>
              <a:t> basis data </a:t>
            </a:r>
            <a:r>
              <a:rPr lang="en-GB" sz="1800" dirty="0" err="1"/>
              <a:t>terdistribusi</a:t>
            </a:r>
            <a:r>
              <a:rPr lang="en-GB" sz="1800" dirty="0"/>
              <a:t> yang </a:t>
            </a:r>
            <a:r>
              <a:rPr lang="en-GB" sz="1800" dirty="0" err="1"/>
              <a:t>terdiri</a:t>
            </a:r>
            <a:r>
              <a:rPr lang="en-GB" sz="1800" dirty="0"/>
              <a:t> </a:t>
            </a:r>
            <a:r>
              <a:rPr lang="en-GB" sz="1800" dirty="0" err="1"/>
              <a:t>dari</a:t>
            </a:r>
            <a:r>
              <a:rPr lang="en-GB" sz="1800" dirty="0"/>
              <a:t> </a:t>
            </a:r>
            <a:r>
              <a:rPr lang="en-GB" sz="1800" i="1" dirty="0"/>
              <a:t>tuples</a:t>
            </a:r>
            <a:r>
              <a:rPr lang="en-GB" sz="1800" dirty="0"/>
              <a:t> &lt;</a:t>
            </a:r>
            <a:r>
              <a:rPr lang="en-GB" sz="1800" dirty="0" err="1"/>
              <a:t>nama</a:t>
            </a:r>
            <a:r>
              <a:rPr lang="en-GB" sz="1800" dirty="0"/>
              <a:t>, </a:t>
            </a:r>
            <a:r>
              <a:rPr lang="en-GB" sz="1800" dirty="0" err="1"/>
              <a:t>lokasi</a:t>
            </a:r>
            <a:r>
              <a:rPr lang="en-GB" sz="1800" dirty="0"/>
              <a:t>, [</a:t>
            </a:r>
            <a:r>
              <a:rPr lang="en-GB" sz="1800" dirty="0" err="1"/>
              <a:t>atribut</a:t>
            </a:r>
            <a:r>
              <a:rPr lang="en-GB" sz="1800" dirty="0"/>
              <a:t>]&gt;. </a:t>
            </a:r>
            <a:r>
              <a:rPr lang="en-GB" sz="1800" dirty="0" err="1"/>
              <a:t>Contoh</a:t>
            </a:r>
            <a:r>
              <a:rPr lang="en-GB" sz="1800" dirty="0"/>
              <a:t> </a:t>
            </a:r>
            <a:r>
              <a:rPr lang="en-GB" sz="1800" dirty="0" err="1"/>
              <a:t>atribut</a:t>
            </a:r>
            <a:r>
              <a:rPr lang="en-GB" sz="1800" dirty="0"/>
              <a:t>: </a:t>
            </a:r>
            <a:r>
              <a:rPr lang="en-GB" sz="1800" dirty="0" err="1"/>
              <a:t>jika</a:t>
            </a:r>
            <a:r>
              <a:rPr lang="en-GB" sz="1800" dirty="0"/>
              <a:t> </a:t>
            </a:r>
            <a:r>
              <a:rPr lang="en-GB" sz="1800" i="1" dirty="0"/>
              <a:t>resource</a:t>
            </a:r>
            <a:r>
              <a:rPr lang="en-GB" sz="1800" dirty="0"/>
              <a:t> </a:t>
            </a:r>
            <a:r>
              <a:rPr lang="en-GB" sz="1800" dirty="0" err="1"/>
              <a:t>adalah</a:t>
            </a:r>
            <a:r>
              <a:rPr lang="en-GB" sz="1800" dirty="0"/>
              <a:t> </a:t>
            </a:r>
            <a:r>
              <a:rPr lang="en-GB" sz="1800" i="1" dirty="0"/>
              <a:t>printer</a:t>
            </a:r>
            <a:r>
              <a:rPr lang="en-GB" sz="1800" dirty="0"/>
              <a:t>, </a:t>
            </a:r>
            <a:r>
              <a:rPr lang="en-GB" sz="1800" dirty="0" err="1"/>
              <a:t>maka</a:t>
            </a:r>
            <a:r>
              <a:rPr lang="en-GB" sz="1800" dirty="0"/>
              <a:t> </a:t>
            </a:r>
            <a:r>
              <a:rPr lang="en-GB" sz="1800" dirty="0" err="1"/>
              <a:t>atribut</a:t>
            </a:r>
            <a:r>
              <a:rPr lang="en-GB" sz="1800" dirty="0"/>
              <a:t> </a:t>
            </a:r>
            <a:r>
              <a:rPr lang="en-GB" sz="1800" dirty="0" err="1"/>
              <a:t>dapat</a:t>
            </a:r>
            <a:r>
              <a:rPr lang="en-GB" sz="1800" dirty="0"/>
              <a:t> </a:t>
            </a:r>
            <a:r>
              <a:rPr lang="en-GB" sz="1800" dirty="0" err="1"/>
              <a:t>menyatakan</a:t>
            </a:r>
            <a:r>
              <a:rPr lang="en-GB" sz="1800" dirty="0"/>
              <a:t> </a:t>
            </a:r>
            <a:r>
              <a:rPr lang="en-GB" sz="1800" dirty="0" err="1"/>
              <a:t>apakah</a:t>
            </a:r>
            <a:r>
              <a:rPr lang="en-GB" sz="1800" dirty="0"/>
              <a:t> </a:t>
            </a:r>
            <a:r>
              <a:rPr lang="en-GB" sz="1800" dirty="0" err="1"/>
              <a:t>obyek</a:t>
            </a:r>
            <a:r>
              <a:rPr lang="en-GB" sz="1800" dirty="0"/>
              <a:t> </a:t>
            </a:r>
            <a:r>
              <a:rPr lang="en-GB" sz="1800" dirty="0" err="1"/>
              <a:t>dapat</a:t>
            </a:r>
            <a:r>
              <a:rPr lang="en-GB" sz="1800" dirty="0"/>
              <a:t> </a:t>
            </a:r>
            <a:r>
              <a:rPr lang="en-GB" sz="1800" dirty="0" err="1"/>
              <a:t>melakukan</a:t>
            </a:r>
            <a:r>
              <a:rPr lang="en-GB" sz="1800" dirty="0"/>
              <a:t> </a:t>
            </a:r>
            <a:r>
              <a:rPr lang="en-GB" sz="1800" dirty="0" err="1"/>
              <a:t>pencetakan</a:t>
            </a:r>
            <a:r>
              <a:rPr lang="en-GB" sz="1800" dirty="0"/>
              <a:t> </a:t>
            </a:r>
            <a:r>
              <a:rPr lang="en-GB" sz="1800" i="1" dirty="0" err="1"/>
              <a:t>postcripts</a:t>
            </a:r>
            <a:r>
              <a:rPr lang="en-GB" sz="1800" dirty="0"/>
              <a:t> </a:t>
            </a:r>
            <a:r>
              <a:rPr lang="en-GB" sz="1800" dirty="0" err="1"/>
              <a:t>atau</a:t>
            </a:r>
            <a:r>
              <a:rPr lang="en-GB" sz="1800" dirty="0"/>
              <a:t> </a:t>
            </a:r>
            <a:r>
              <a:rPr lang="en-GB" sz="1800" dirty="0" err="1"/>
              <a:t>tidak</a:t>
            </a:r>
            <a:r>
              <a:rPr lang="en-GB" sz="1800" dirty="0" smtClean="0"/>
              <a:t>.</a:t>
            </a:r>
            <a:endParaRPr lang="en-US" sz="18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3652846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4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8" name="Group 5"/>
          <p:cNvGrpSpPr>
            <a:grpSpLocks noChangeAspect="1"/>
          </p:cNvGrpSpPr>
          <p:nvPr/>
        </p:nvGrpSpPr>
        <p:grpSpPr bwMode="auto">
          <a:xfrm>
            <a:off x="590128" y="1772816"/>
            <a:ext cx="8014320" cy="4109194"/>
            <a:chOff x="2527" y="1875"/>
            <a:chExt cx="7800" cy="4114"/>
          </a:xfrm>
        </p:grpSpPr>
        <p:sp>
          <p:nvSpPr>
            <p:cNvPr id="9" name="AutoShape 33"/>
            <p:cNvSpPr>
              <a:spLocks noChangeAspect="1" noChangeArrowheads="1" noTextEdit="1"/>
            </p:cNvSpPr>
            <p:nvPr/>
          </p:nvSpPr>
          <p:spPr bwMode="auto">
            <a:xfrm>
              <a:off x="2527" y="1875"/>
              <a:ext cx="7800" cy="41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10" name="Group 28"/>
            <p:cNvGrpSpPr>
              <a:grpSpLocks/>
            </p:cNvGrpSpPr>
            <p:nvPr/>
          </p:nvGrpSpPr>
          <p:grpSpPr bwMode="auto">
            <a:xfrm>
              <a:off x="2527" y="1875"/>
              <a:ext cx="1861" cy="1440"/>
              <a:chOff x="672" y="1440"/>
              <a:chExt cx="893" cy="672"/>
            </a:xfrm>
          </p:grpSpPr>
          <p:sp>
            <p:nvSpPr>
              <p:cNvPr id="33" name="Rectangle 32"/>
              <p:cNvSpPr>
                <a:spLocks noChangeArrowheads="1"/>
              </p:cNvSpPr>
              <p:nvPr/>
            </p:nvSpPr>
            <p:spPr bwMode="auto">
              <a:xfrm>
                <a:off x="672" y="1440"/>
                <a:ext cx="864" cy="336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727DE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78695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" name="Text Box 31"/>
              <p:cNvSpPr txBox="1">
                <a:spLocks noChangeArrowheads="1"/>
              </p:cNvSpPr>
              <p:nvPr/>
            </p:nvSpPr>
            <p:spPr bwMode="auto">
              <a:xfrm>
                <a:off x="801" y="1536"/>
                <a:ext cx="472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727DE0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786950"/>
                      </a:outerShdw>
                    </a:effectLst>
                  </a14:hiddenEffects>
                </a:ext>
              </a:extLst>
            </p:spPr>
            <p:txBody>
              <a:bodyPr vert="horz" wrap="square" lIns="84125" tIns="42062" rIns="84125" bIns="42062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400" b="1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Client</a:t>
                </a:r>
                <a:endParaRPr kumimoji="0" lang="en-GB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5" name="Rectangle 30"/>
              <p:cNvSpPr>
                <a:spLocks noChangeArrowheads="1"/>
              </p:cNvSpPr>
              <p:nvPr/>
            </p:nvSpPr>
            <p:spPr bwMode="auto">
              <a:xfrm>
                <a:off x="672" y="1776"/>
                <a:ext cx="864" cy="336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727DE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78695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" name="Text Box 29"/>
              <p:cNvSpPr txBox="1">
                <a:spLocks noChangeArrowheads="1"/>
              </p:cNvSpPr>
              <p:nvPr/>
            </p:nvSpPr>
            <p:spPr bwMode="auto">
              <a:xfrm>
                <a:off x="703" y="1824"/>
                <a:ext cx="862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727DE0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786950"/>
                      </a:outerShdw>
                    </a:effectLst>
                  </a14:hiddenEffects>
                </a:ext>
              </a:extLst>
            </p:spPr>
            <p:txBody>
              <a:bodyPr vert="horz" wrap="square" lIns="84125" tIns="42062" rIns="84125" bIns="42062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400" b="1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Name Agent</a:t>
                </a:r>
                <a:endParaRPr kumimoji="0" lang="en-GB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1" name="Group 25"/>
            <p:cNvGrpSpPr>
              <a:grpSpLocks/>
            </p:cNvGrpSpPr>
            <p:nvPr/>
          </p:nvGrpSpPr>
          <p:grpSpPr bwMode="auto">
            <a:xfrm>
              <a:off x="3298" y="5269"/>
              <a:ext cx="1871" cy="720"/>
              <a:chOff x="1042" y="2832"/>
              <a:chExt cx="898" cy="336"/>
            </a:xfrm>
          </p:grpSpPr>
          <p:sp>
            <p:nvSpPr>
              <p:cNvPr id="31" name="Rectangle 27"/>
              <p:cNvSpPr>
                <a:spLocks noChangeArrowheads="1"/>
              </p:cNvSpPr>
              <p:nvPr/>
            </p:nvSpPr>
            <p:spPr bwMode="auto">
              <a:xfrm>
                <a:off x="1056" y="2832"/>
                <a:ext cx="864" cy="336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727DE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78695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" name="Text Box 26"/>
              <p:cNvSpPr txBox="1">
                <a:spLocks noChangeArrowheads="1"/>
              </p:cNvSpPr>
              <p:nvPr/>
            </p:nvSpPr>
            <p:spPr bwMode="auto">
              <a:xfrm>
                <a:off x="1042" y="2880"/>
                <a:ext cx="898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727DE0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786950"/>
                      </a:outerShdw>
                    </a:effectLst>
                  </a14:hiddenEffects>
                </a:ext>
              </a:extLst>
            </p:spPr>
            <p:txBody>
              <a:bodyPr vert="horz" wrap="square" lIns="84125" tIns="42062" rIns="84125" bIns="42062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400" b="1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Name Server</a:t>
                </a:r>
                <a:endParaRPr kumimoji="0" lang="en-GB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2" name="Group 22"/>
            <p:cNvGrpSpPr>
              <a:grpSpLocks/>
            </p:cNvGrpSpPr>
            <p:nvPr/>
          </p:nvGrpSpPr>
          <p:grpSpPr bwMode="auto">
            <a:xfrm>
              <a:off x="7398" y="5269"/>
              <a:ext cx="1871" cy="720"/>
              <a:chOff x="2530" y="3216"/>
              <a:chExt cx="898" cy="336"/>
            </a:xfrm>
          </p:grpSpPr>
          <p:sp>
            <p:nvSpPr>
              <p:cNvPr id="29" name="Rectangle 24"/>
              <p:cNvSpPr>
                <a:spLocks noChangeArrowheads="1"/>
              </p:cNvSpPr>
              <p:nvPr/>
            </p:nvSpPr>
            <p:spPr bwMode="auto">
              <a:xfrm>
                <a:off x="2544" y="3216"/>
                <a:ext cx="864" cy="336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727DE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78695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" name="Text Box 23"/>
              <p:cNvSpPr txBox="1">
                <a:spLocks noChangeArrowheads="1"/>
              </p:cNvSpPr>
              <p:nvPr/>
            </p:nvSpPr>
            <p:spPr bwMode="auto">
              <a:xfrm>
                <a:off x="2530" y="3264"/>
                <a:ext cx="898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727DE0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786950"/>
                      </a:outerShdw>
                    </a:effectLst>
                  </a14:hiddenEffects>
                </a:ext>
              </a:extLst>
            </p:spPr>
            <p:txBody>
              <a:bodyPr vert="horz" wrap="square" lIns="84125" tIns="42062" rIns="84125" bIns="42062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400" b="1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Name Server</a:t>
                </a:r>
                <a:endParaRPr kumimoji="0" lang="en-GB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3" name="Group 13"/>
            <p:cNvGrpSpPr>
              <a:grpSpLocks/>
            </p:cNvGrpSpPr>
            <p:nvPr/>
          </p:nvGrpSpPr>
          <p:grpSpPr bwMode="auto">
            <a:xfrm>
              <a:off x="8127" y="1978"/>
              <a:ext cx="2200" cy="1440"/>
              <a:chOff x="2448" y="1440"/>
              <a:chExt cx="1056" cy="672"/>
            </a:xfrm>
          </p:grpSpPr>
          <p:grpSp>
            <p:nvGrpSpPr>
              <p:cNvPr id="21" name="Group 19"/>
              <p:cNvGrpSpPr>
                <a:grpSpLocks/>
              </p:cNvGrpSpPr>
              <p:nvPr/>
            </p:nvGrpSpPr>
            <p:grpSpPr bwMode="auto">
              <a:xfrm>
                <a:off x="2448" y="1440"/>
                <a:ext cx="528" cy="336"/>
                <a:chOff x="2448" y="1440"/>
                <a:chExt cx="528" cy="336"/>
              </a:xfrm>
            </p:grpSpPr>
            <p:sp>
              <p:nvSpPr>
                <p:cNvPr id="27" name="Rectangle 21"/>
                <p:cNvSpPr>
                  <a:spLocks noChangeArrowheads="1"/>
                </p:cNvSpPr>
                <p:nvPr/>
              </p:nvSpPr>
              <p:spPr bwMode="auto">
                <a:xfrm>
                  <a:off x="2448" y="1440"/>
                  <a:ext cx="528" cy="336"/>
                </a:xfrm>
                <a:prstGeom prst="rect">
                  <a:avLst/>
                </a:prstGeom>
                <a:noFill/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727DE0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78695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Text Box 20"/>
                <p:cNvSpPr txBox="1">
                  <a:spLocks noChangeArrowheads="1"/>
                </p:cNvSpPr>
                <p:nvPr/>
              </p:nvSpPr>
              <p:spPr bwMode="auto">
                <a:xfrm>
                  <a:off x="2481" y="1488"/>
                  <a:ext cx="472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727DE0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78695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84125" tIns="42062" rIns="84125" bIns="42062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GB" sz="1400" b="1" i="0" u="none" strike="noStrike" cap="none" normalizeH="0" baseline="0" smtClean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latin typeface="Arial" pitchFamily="34" charset="0"/>
                      <a:ea typeface="Times New Roman" pitchFamily="18" charset="0"/>
                      <a:cs typeface="Arial" pitchFamily="34" charset="0"/>
                    </a:rPr>
                    <a:t>Client</a:t>
                  </a:r>
                  <a:endParaRPr kumimoji="0" lang="en-GB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22" name="Rectangle 18"/>
              <p:cNvSpPr>
                <a:spLocks noChangeArrowheads="1"/>
              </p:cNvSpPr>
              <p:nvPr/>
            </p:nvSpPr>
            <p:spPr bwMode="auto">
              <a:xfrm>
                <a:off x="2448" y="1776"/>
                <a:ext cx="1056" cy="336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727DE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78695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" name="Text Box 17"/>
              <p:cNvSpPr txBox="1">
                <a:spLocks noChangeArrowheads="1"/>
              </p:cNvSpPr>
              <p:nvPr/>
            </p:nvSpPr>
            <p:spPr bwMode="auto">
              <a:xfrm>
                <a:off x="2479" y="1824"/>
                <a:ext cx="862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727DE0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786950"/>
                      </a:outerShdw>
                    </a:effectLst>
                  </a14:hiddenEffects>
                </a:ext>
              </a:extLst>
            </p:spPr>
            <p:txBody>
              <a:bodyPr vert="horz" wrap="square" lIns="84125" tIns="42062" rIns="84125" bIns="42062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400" b="1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Name Agent</a:t>
                </a:r>
                <a:endParaRPr kumimoji="0" lang="en-GB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24" name="Group 14"/>
              <p:cNvGrpSpPr>
                <a:grpSpLocks/>
              </p:cNvGrpSpPr>
              <p:nvPr/>
            </p:nvGrpSpPr>
            <p:grpSpPr bwMode="auto">
              <a:xfrm>
                <a:off x="2976" y="1440"/>
                <a:ext cx="528" cy="336"/>
                <a:chOff x="2448" y="1440"/>
                <a:chExt cx="528" cy="336"/>
              </a:xfrm>
            </p:grpSpPr>
            <p:sp>
              <p:nvSpPr>
                <p:cNvPr id="25" name="Rectangle 16"/>
                <p:cNvSpPr>
                  <a:spLocks noChangeArrowheads="1"/>
                </p:cNvSpPr>
                <p:nvPr/>
              </p:nvSpPr>
              <p:spPr bwMode="auto">
                <a:xfrm>
                  <a:off x="2448" y="1440"/>
                  <a:ext cx="528" cy="336"/>
                </a:xfrm>
                <a:prstGeom prst="rect">
                  <a:avLst/>
                </a:prstGeom>
                <a:noFill/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727DE0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78695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6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2481" y="1488"/>
                  <a:ext cx="472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727DE0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78695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84125" tIns="42062" rIns="84125" bIns="42062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GB" sz="1400" b="1" i="0" u="none" strike="noStrike" cap="none" normalizeH="0" baseline="0" smtClean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latin typeface="Arial" pitchFamily="34" charset="0"/>
                      <a:ea typeface="Times New Roman" pitchFamily="18" charset="0"/>
                      <a:cs typeface="Arial" pitchFamily="34" charset="0"/>
                    </a:rPr>
                    <a:t>Client</a:t>
                  </a:r>
                  <a:endParaRPr kumimoji="0" lang="en-GB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</p:grpSp>
        <p:grpSp>
          <p:nvGrpSpPr>
            <p:cNvPr id="14" name="Group 10"/>
            <p:cNvGrpSpPr>
              <a:grpSpLocks/>
            </p:cNvGrpSpPr>
            <p:nvPr/>
          </p:nvGrpSpPr>
          <p:grpSpPr bwMode="auto">
            <a:xfrm>
              <a:off x="5027" y="3623"/>
              <a:ext cx="2700" cy="1235"/>
              <a:chOff x="2496" y="2112"/>
              <a:chExt cx="1296" cy="576"/>
            </a:xfrm>
          </p:grpSpPr>
          <p:sp>
            <p:nvSpPr>
              <p:cNvPr id="19" name="Oval 12"/>
              <p:cNvSpPr>
                <a:spLocks noChangeArrowheads="1"/>
              </p:cNvSpPr>
              <p:nvPr/>
            </p:nvSpPr>
            <p:spPr bwMode="auto">
              <a:xfrm>
                <a:off x="2496" y="2112"/>
                <a:ext cx="1296" cy="576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727DE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78695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" name="Text Box 11"/>
              <p:cNvSpPr txBox="1">
                <a:spLocks noChangeArrowheads="1"/>
              </p:cNvSpPr>
              <p:nvPr/>
            </p:nvSpPr>
            <p:spPr bwMode="auto">
              <a:xfrm>
                <a:off x="2835" y="2293"/>
                <a:ext cx="621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727DE0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786950"/>
                      </a:outerShdw>
                    </a:effectLst>
                  </a14:hiddenEffects>
                </a:ext>
              </a:extLst>
            </p:spPr>
            <p:txBody>
              <a:bodyPr vert="horz" wrap="square" lIns="84125" tIns="42062" rIns="84125" bIns="42062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400" b="1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Network</a:t>
                </a:r>
                <a:endParaRPr kumimoji="0" lang="en-GB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15" name="Line 9"/>
            <p:cNvSpPr>
              <a:spLocks noChangeShapeType="1"/>
            </p:cNvSpPr>
            <p:nvPr/>
          </p:nvSpPr>
          <p:spPr bwMode="auto">
            <a:xfrm>
              <a:off x="3427" y="3315"/>
              <a:ext cx="1900" cy="5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78695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Line 8"/>
            <p:cNvSpPr>
              <a:spLocks noChangeShapeType="1"/>
            </p:cNvSpPr>
            <p:nvPr/>
          </p:nvSpPr>
          <p:spPr bwMode="auto">
            <a:xfrm flipV="1">
              <a:off x="4127" y="4652"/>
              <a:ext cx="1200" cy="61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78695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Line 7"/>
            <p:cNvSpPr>
              <a:spLocks noChangeShapeType="1"/>
            </p:cNvSpPr>
            <p:nvPr/>
          </p:nvSpPr>
          <p:spPr bwMode="auto">
            <a:xfrm flipH="1">
              <a:off x="7327" y="3418"/>
              <a:ext cx="1800" cy="41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78695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Line 6"/>
            <p:cNvSpPr>
              <a:spLocks noChangeShapeType="1"/>
            </p:cNvSpPr>
            <p:nvPr/>
          </p:nvSpPr>
          <p:spPr bwMode="auto">
            <a:xfrm flipH="1" flipV="1">
              <a:off x="7127" y="4755"/>
              <a:ext cx="1300" cy="5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78695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7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 err="1" smtClean="0"/>
              <a:t>Gambar</a:t>
            </a:r>
            <a:r>
              <a:rPr lang="en-US" dirty="0" smtClean="0"/>
              <a:t> Name List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7212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err="1" smtClean="0"/>
              <a:t>Beberapa</a:t>
            </a:r>
            <a:r>
              <a:rPr lang="en-US" sz="4000" dirty="0" smtClean="0"/>
              <a:t> </a:t>
            </a:r>
            <a:r>
              <a:rPr lang="en-US" sz="4000" dirty="0" err="1" smtClean="0"/>
              <a:t>Bentuk</a:t>
            </a:r>
            <a:r>
              <a:rPr lang="en-US" sz="4000" dirty="0" smtClean="0"/>
              <a:t> Name List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772816"/>
            <a:ext cx="8784976" cy="3816424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GB" sz="2200" b="1" i="1" dirty="0"/>
              <a:t>Name List</a:t>
            </a:r>
            <a:r>
              <a:rPr lang="en-GB" sz="2200" b="1" dirty="0"/>
              <a:t> - </a:t>
            </a:r>
            <a:r>
              <a:rPr lang="en-GB" sz="2200" b="1" dirty="0" err="1"/>
              <a:t>Tersentralisasi</a:t>
            </a:r>
            <a:endParaRPr lang="en-US" sz="2200" dirty="0"/>
          </a:p>
          <a:p>
            <a:pPr marL="468313" lvl="1" indent="0">
              <a:buNone/>
            </a:pPr>
            <a:r>
              <a:rPr lang="en-GB" sz="2000" dirty="0" err="1"/>
              <a:t>Adalah</a:t>
            </a:r>
            <a:r>
              <a:rPr lang="en-GB" sz="2000" dirty="0"/>
              <a:t> </a:t>
            </a:r>
            <a:r>
              <a:rPr lang="en-GB" sz="2000" i="1" dirty="0"/>
              <a:t>Name list</a:t>
            </a:r>
            <a:r>
              <a:rPr lang="en-GB" sz="2000" dirty="0"/>
              <a:t> yang </a:t>
            </a:r>
            <a:r>
              <a:rPr lang="en-GB" sz="2000" dirty="0" err="1"/>
              <a:t>berada</a:t>
            </a:r>
            <a:r>
              <a:rPr lang="en-GB" sz="2000" dirty="0"/>
              <a:t> </a:t>
            </a:r>
            <a:r>
              <a:rPr lang="en-GB" sz="2000" dirty="0" err="1"/>
              <a:t>pada</a:t>
            </a:r>
            <a:r>
              <a:rPr lang="en-GB" sz="2000" dirty="0"/>
              <a:t> </a:t>
            </a:r>
            <a:r>
              <a:rPr lang="en-GB" sz="2000" dirty="0" err="1"/>
              <a:t>satu</a:t>
            </a:r>
            <a:r>
              <a:rPr lang="en-GB" sz="2000" dirty="0"/>
              <a:t> </a:t>
            </a:r>
            <a:r>
              <a:rPr lang="en-GB" sz="2000" dirty="0" err="1"/>
              <a:t>mesin</a:t>
            </a:r>
            <a:r>
              <a:rPr lang="en-GB" sz="2000" dirty="0"/>
              <a:t>. </a:t>
            </a:r>
            <a:endParaRPr lang="en-US" sz="2000" dirty="0"/>
          </a:p>
          <a:p>
            <a:pPr marL="457200" lvl="1" indent="0">
              <a:buNone/>
            </a:pPr>
            <a:r>
              <a:rPr lang="en-GB" sz="2000" b="1" dirty="0" err="1"/>
              <a:t>Kelebihan</a:t>
            </a:r>
            <a:r>
              <a:rPr lang="en-GB" sz="2000" b="1" dirty="0"/>
              <a:t>:</a:t>
            </a:r>
            <a:endParaRPr lang="en-US" sz="2000" dirty="0"/>
          </a:p>
          <a:p>
            <a:pPr lvl="1"/>
            <a:r>
              <a:rPr lang="en-GB" sz="2000" dirty="0" err="1"/>
              <a:t>Layanan</a:t>
            </a:r>
            <a:r>
              <a:rPr lang="en-GB" sz="2000" dirty="0"/>
              <a:t> </a:t>
            </a:r>
            <a:r>
              <a:rPr lang="en-GB" sz="2000" dirty="0" err="1"/>
              <a:t>cukup</a:t>
            </a:r>
            <a:r>
              <a:rPr lang="en-GB" sz="2000" dirty="0"/>
              <a:t> </a:t>
            </a:r>
            <a:r>
              <a:rPr lang="en-GB" sz="2000" dirty="0" err="1"/>
              <a:t>dilakukan</a:t>
            </a:r>
            <a:r>
              <a:rPr lang="en-GB" sz="2000" dirty="0"/>
              <a:t> </a:t>
            </a:r>
            <a:r>
              <a:rPr lang="en-GB" sz="2000" dirty="0" err="1"/>
              <a:t>dengan</a:t>
            </a:r>
            <a:r>
              <a:rPr lang="en-GB" sz="2000" dirty="0"/>
              <a:t> </a:t>
            </a:r>
            <a:r>
              <a:rPr lang="en-GB" sz="2000" dirty="0" err="1"/>
              <a:t>melihat</a:t>
            </a:r>
            <a:r>
              <a:rPr lang="en-GB" sz="2000" dirty="0"/>
              <a:t> </a:t>
            </a:r>
            <a:r>
              <a:rPr lang="en-GB" sz="2000" i="1" dirty="0"/>
              <a:t>name lists</a:t>
            </a:r>
            <a:r>
              <a:rPr lang="en-GB" sz="2000" dirty="0"/>
              <a:t>.</a:t>
            </a:r>
            <a:endParaRPr lang="en-US" sz="2000" dirty="0"/>
          </a:p>
          <a:p>
            <a:pPr lvl="1"/>
            <a:r>
              <a:rPr lang="en-GB" sz="2000" dirty="0" err="1"/>
              <a:t>Waktu</a:t>
            </a:r>
            <a:r>
              <a:rPr lang="en-GB" sz="2000" dirty="0"/>
              <a:t> yang </a:t>
            </a:r>
            <a:r>
              <a:rPr lang="en-GB" sz="2000" dirty="0" err="1"/>
              <a:t>dibutuhkan</a:t>
            </a:r>
            <a:r>
              <a:rPr lang="en-GB" sz="2000" dirty="0"/>
              <a:t> </a:t>
            </a:r>
            <a:r>
              <a:rPr lang="en-GB" sz="2000" dirty="0" err="1"/>
              <a:t>antara</a:t>
            </a:r>
            <a:r>
              <a:rPr lang="en-GB" sz="2000" dirty="0"/>
              <a:t> </a:t>
            </a:r>
            <a:r>
              <a:rPr lang="en-GB" sz="2000" dirty="0" err="1"/>
              <a:t>registrasi</a:t>
            </a:r>
            <a:r>
              <a:rPr lang="en-GB" sz="2000" dirty="0"/>
              <a:t> </a:t>
            </a:r>
            <a:r>
              <a:rPr lang="en-GB" sz="2000" dirty="0" err="1"/>
              <a:t>obyek</a:t>
            </a:r>
            <a:r>
              <a:rPr lang="en-GB" sz="2000" dirty="0"/>
              <a:t> &amp; </a:t>
            </a:r>
            <a:r>
              <a:rPr lang="en-GB" sz="2000" dirty="0" err="1"/>
              <a:t>saat</a:t>
            </a:r>
            <a:r>
              <a:rPr lang="en-GB" sz="2000" dirty="0"/>
              <a:t> </a:t>
            </a:r>
            <a:r>
              <a:rPr lang="en-GB" sz="2000" dirty="0" err="1"/>
              <a:t>obyek</a:t>
            </a:r>
            <a:r>
              <a:rPr lang="en-GB" sz="2000" dirty="0"/>
              <a:t> </a:t>
            </a:r>
            <a:r>
              <a:rPr lang="en-GB" sz="2000" dirty="0" err="1"/>
              <a:t>tsb</a:t>
            </a:r>
            <a:r>
              <a:rPr lang="en-GB" sz="2000" dirty="0"/>
              <a:t> </a:t>
            </a:r>
            <a:r>
              <a:rPr lang="en-GB" sz="2000" dirty="0" err="1"/>
              <a:t>dapat</a:t>
            </a:r>
            <a:r>
              <a:rPr lang="en-GB" sz="2000" dirty="0"/>
              <a:t> </a:t>
            </a:r>
            <a:r>
              <a:rPr lang="en-GB" sz="2000" dirty="0" err="1"/>
              <a:t>diakses</a:t>
            </a:r>
            <a:r>
              <a:rPr lang="en-GB" sz="2000" dirty="0"/>
              <a:t>, </a:t>
            </a:r>
            <a:r>
              <a:rPr lang="en-GB" sz="2000" dirty="0" err="1"/>
              <a:t>sangat</a:t>
            </a:r>
            <a:r>
              <a:rPr lang="en-GB" sz="2000" dirty="0"/>
              <a:t> </a:t>
            </a:r>
            <a:r>
              <a:rPr lang="en-GB" sz="2000" dirty="0" err="1"/>
              <a:t>singkat</a:t>
            </a:r>
            <a:r>
              <a:rPr lang="en-GB" sz="2000" dirty="0"/>
              <a:t>.</a:t>
            </a:r>
            <a:endParaRPr lang="en-US" sz="2000" dirty="0"/>
          </a:p>
          <a:p>
            <a:pPr lvl="1"/>
            <a:r>
              <a:rPr lang="en-GB" sz="2000" dirty="0" err="1"/>
              <a:t>Mudah</a:t>
            </a:r>
            <a:r>
              <a:rPr lang="en-GB" sz="2000" dirty="0"/>
              <a:t> </a:t>
            </a:r>
            <a:r>
              <a:rPr lang="en-GB" sz="2000" dirty="0" err="1"/>
              <a:t>untuk</a:t>
            </a:r>
            <a:r>
              <a:rPr lang="en-GB" sz="2000" dirty="0"/>
              <a:t> </a:t>
            </a:r>
            <a:r>
              <a:rPr lang="en-GB" sz="2000" dirty="0" err="1"/>
              <a:t>memperoleh</a:t>
            </a:r>
            <a:r>
              <a:rPr lang="en-GB" sz="2000" dirty="0"/>
              <a:t> </a:t>
            </a:r>
            <a:r>
              <a:rPr lang="en-GB" sz="2000" dirty="0" err="1"/>
              <a:t>daftar</a:t>
            </a:r>
            <a:r>
              <a:rPr lang="en-GB" sz="2000" dirty="0"/>
              <a:t> </a:t>
            </a:r>
            <a:r>
              <a:rPr lang="en-GB" sz="2000" dirty="0" err="1"/>
              <a:t>obyek</a:t>
            </a:r>
            <a:r>
              <a:rPr lang="en-GB" sz="2000" dirty="0"/>
              <a:t> </a:t>
            </a:r>
            <a:r>
              <a:rPr lang="en-GB" sz="2000" dirty="0" err="1"/>
              <a:t>aktif</a:t>
            </a:r>
            <a:r>
              <a:rPr lang="en-GB" sz="2000" dirty="0"/>
              <a:t>. </a:t>
            </a:r>
            <a:endParaRPr lang="en-US" sz="2000" dirty="0"/>
          </a:p>
          <a:p>
            <a:pPr marL="463550" lvl="0" indent="0">
              <a:buNone/>
            </a:pPr>
            <a:r>
              <a:rPr lang="en-GB" sz="2000" b="1" dirty="0" err="1"/>
              <a:t>Kekurangan</a:t>
            </a:r>
            <a:r>
              <a:rPr lang="en-GB" sz="2000" b="1" dirty="0"/>
              <a:t>: </a:t>
            </a:r>
            <a:endParaRPr lang="en-US" sz="2000" dirty="0"/>
          </a:p>
          <a:p>
            <a:pPr lvl="1"/>
            <a:r>
              <a:rPr lang="en-GB" sz="2000" i="1" dirty="0"/>
              <a:t>Poor resilience</a:t>
            </a:r>
            <a:r>
              <a:rPr lang="en-GB" sz="2000" dirty="0"/>
              <a:t>: </a:t>
            </a:r>
            <a:r>
              <a:rPr lang="en-GB" sz="2000" dirty="0" err="1"/>
              <a:t>jika</a:t>
            </a:r>
            <a:r>
              <a:rPr lang="en-GB" sz="2000" dirty="0"/>
              <a:t> node </a:t>
            </a:r>
            <a:r>
              <a:rPr lang="en-GB" sz="2000" i="1" dirty="0"/>
              <a:t>crash, </a:t>
            </a:r>
            <a:r>
              <a:rPr lang="en-GB" sz="2000" dirty="0" err="1"/>
              <a:t>terjadilah</a:t>
            </a:r>
            <a:r>
              <a:rPr lang="en-GB" sz="2000" dirty="0"/>
              <a:t> </a:t>
            </a:r>
            <a:r>
              <a:rPr lang="en-GB" sz="2000" dirty="0" err="1"/>
              <a:t>malapetaka</a:t>
            </a:r>
            <a:r>
              <a:rPr lang="en-GB" sz="2000" dirty="0"/>
              <a:t>. </a:t>
            </a:r>
            <a:endParaRPr lang="en-US" sz="2000" dirty="0"/>
          </a:p>
          <a:p>
            <a:pPr lvl="1"/>
            <a:r>
              <a:rPr lang="en-GB" sz="2000" dirty="0" err="1"/>
              <a:t>Kemacetan</a:t>
            </a:r>
            <a:r>
              <a:rPr lang="en-GB" sz="2000" dirty="0"/>
              <a:t> </a:t>
            </a:r>
            <a:r>
              <a:rPr lang="en-GB" sz="2000" i="1" dirty="0"/>
              <a:t>(congestion</a:t>
            </a:r>
            <a:r>
              <a:rPr lang="en-GB" sz="2000" dirty="0"/>
              <a:t>) </a:t>
            </a:r>
            <a:r>
              <a:rPr lang="en-GB" sz="2000" dirty="0" err="1"/>
              <a:t>membatasi</a:t>
            </a:r>
            <a:r>
              <a:rPr lang="en-GB" sz="2000" dirty="0"/>
              <a:t> </a:t>
            </a:r>
            <a:r>
              <a:rPr lang="en-GB" sz="2000" i="1" dirty="0"/>
              <a:t>availability</a:t>
            </a:r>
            <a:r>
              <a:rPr lang="en-GB" sz="2000" dirty="0"/>
              <a:t>.</a:t>
            </a:r>
            <a:endParaRPr lang="en-US" sz="2000" dirty="0"/>
          </a:p>
          <a:p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686137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412776"/>
            <a:ext cx="8784976" cy="5184576"/>
          </a:xfrm>
        </p:spPr>
        <p:txBody>
          <a:bodyPr/>
          <a:lstStyle/>
          <a:p>
            <a:pPr marL="341313" indent="-341313">
              <a:buFont typeface="+mj-lt"/>
              <a:buAutoNum type="arabicPeriod" startAt="2"/>
            </a:pPr>
            <a:r>
              <a:rPr lang="en-GB" sz="2000" b="1" i="1" dirty="0" smtClean="0"/>
              <a:t>Name List </a:t>
            </a:r>
            <a:r>
              <a:rPr lang="en-GB" sz="2000" b="1" dirty="0" smtClean="0"/>
              <a:t>- </a:t>
            </a:r>
            <a:r>
              <a:rPr lang="en-GB" sz="2000" b="1" dirty="0" err="1" smtClean="0"/>
              <a:t>Tereplikasi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Penuh</a:t>
            </a:r>
            <a:endParaRPr lang="en-US" sz="2000" dirty="0"/>
          </a:p>
          <a:p>
            <a:pPr marL="341313" indent="0">
              <a:buNone/>
            </a:pPr>
            <a:r>
              <a:rPr lang="en-GB" sz="1700" dirty="0" err="1"/>
              <a:t>Digunakan</a:t>
            </a:r>
            <a:r>
              <a:rPr lang="en-GB" sz="1700" dirty="0"/>
              <a:t> </a:t>
            </a:r>
            <a:r>
              <a:rPr lang="en-GB" sz="1700" dirty="0" err="1"/>
              <a:t>untuk</a:t>
            </a:r>
            <a:r>
              <a:rPr lang="en-GB" sz="1700" dirty="0"/>
              <a:t> </a:t>
            </a:r>
            <a:r>
              <a:rPr lang="en-GB" sz="1700" dirty="0" err="1"/>
              <a:t>mengatasi</a:t>
            </a:r>
            <a:r>
              <a:rPr lang="en-GB" sz="1700" dirty="0"/>
              <a:t> </a:t>
            </a:r>
            <a:r>
              <a:rPr lang="en-GB" sz="1700" dirty="0" err="1"/>
              <a:t>kekurangan</a:t>
            </a:r>
            <a:r>
              <a:rPr lang="en-GB" sz="1700" dirty="0"/>
              <a:t> </a:t>
            </a:r>
            <a:r>
              <a:rPr lang="en-GB" sz="1700" i="1" dirty="0"/>
              <a:t>name list </a:t>
            </a:r>
            <a:r>
              <a:rPr lang="en-GB" sz="1700" dirty="0" err="1"/>
              <a:t>tersentralisasi</a:t>
            </a:r>
            <a:r>
              <a:rPr lang="en-GB" sz="1700" dirty="0"/>
              <a:t>.</a:t>
            </a:r>
            <a:endParaRPr lang="en-US" sz="1700" dirty="0"/>
          </a:p>
          <a:p>
            <a:pPr marL="341313" lvl="0" indent="0">
              <a:buNone/>
            </a:pPr>
            <a:r>
              <a:rPr lang="en-GB" sz="1700" b="1" dirty="0" err="1"/>
              <a:t>Masalah</a:t>
            </a:r>
            <a:r>
              <a:rPr lang="en-GB" sz="1700" b="1" dirty="0"/>
              <a:t>:</a:t>
            </a:r>
            <a:endParaRPr lang="en-US" sz="1700" dirty="0"/>
          </a:p>
          <a:p>
            <a:pPr marL="633413" lvl="1"/>
            <a:r>
              <a:rPr lang="en-GB" sz="1700" dirty="0"/>
              <a:t>WRITE:</a:t>
            </a:r>
            <a:endParaRPr lang="en-US" sz="1700" dirty="0"/>
          </a:p>
          <a:p>
            <a:pPr marL="911225" lvl="2"/>
            <a:r>
              <a:rPr lang="en-GB" sz="1700" dirty="0" err="1"/>
              <a:t>Untuk</a:t>
            </a:r>
            <a:r>
              <a:rPr lang="en-GB" sz="1700" dirty="0"/>
              <a:t> </a:t>
            </a:r>
            <a:r>
              <a:rPr lang="en-GB" sz="1700" dirty="0" err="1"/>
              <a:t>menjaga</a:t>
            </a:r>
            <a:r>
              <a:rPr lang="en-GB" sz="1700" dirty="0"/>
              <a:t> </a:t>
            </a:r>
            <a:r>
              <a:rPr lang="en-GB" sz="1700" dirty="0" err="1"/>
              <a:t>konsistensi</a:t>
            </a:r>
            <a:r>
              <a:rPr lang="en-GB" sz="1700" dirty="0"/>
              <a:t>, </a:t>
            </a:r>
            <a:r>
              <a:rPr lang="en-GB" sz="1700" dirty="0" err="1"/>
              <a:t>jika</a:t>
            </a:r>
            <a:r>
              <a:rPr lang="en-GB" sz="1700" dirty="0"/>
              <a:t> </a:t>
            </a:r>
            <a:r>
              <a:rPr lang="en-GB" sz="1700" i="1" dirty="0"/>
              <a:t>name list</a:t>
            </a:r>
            <a:r>
              <a:rPr lang="en-GB" sz="1700" dirty="0"/>
              <a:t> </a:t>
            </a:r>
            <a:r>
              <a:rPr lang="en-GB" sz="1700" dirty="0" err="1"/>
              <a:t>direplikasi</a:t>
            </a:r>
            <a:r>
              <a:rPr lang="en-GB" sz="1700" dirty="0"/>
              <a:t>, </a:t>
            </a:r>
            <a:r>
              <a:rPr lang="en-GB" sz="1700" dirty="0" err="1"/>
              <a:t>maka</a:t>
            </a:r>
            <a:r>
              <a:rPr lang="en-GB" sz="1700" dirty="0"/>
              <a:t> </a:t>
            </a:r>
            <a:r>
              <a:rPr lang="en-GB" sz="1700" dirty="0" err="1"/>
              <a:t>setiap</a:t>
            </a:r>
            <a:r>
              <a:rPr lang="en-GB" sz="1700" dirty="0"/>
              <a:t> </a:t>
            </a:r>
            <a:r>
              <a:rPr lang="en-GB" sz="1700" dirty="0" err="1"/>
              <a:t>perubahan</a:t>
            </a:r>
            <a:r>
              <a:rPr lang="en-GB" sz="1700" dirty="0"/>
              <a:t> </a:t>
            </a:r>
            <a:r>
              <a:rPr lang="en-GB" sz="1700" dirty="0" err="1"/>
              <a:t>harus</a:t>
            </a:r>
            <a:r>
              <a:rPr lang="en-GB" sz="1700" dirty="0"/>
              <a:t> </a:t>
            </a:r>
            <a:r>
              <a:rPr lang="en-GB" sz="1700" dirty="0" err="1"/>
              <a:t>terefleksi</a:t>
            </a:r>
            <a:r>
              <a:rPr lang="en-GB" sz="1700" dirty="0"/>
              <a:t> di </a:t>
            </a:r>
            <a:r>
              <a:rPr lang="en-GB" sz="1700" u="sng" dirty="0" err="1"/>
              <a:t>semua</a:t>
            </a:r>
            <a:r>
              <a:rPr lang="en-GB" sz="1700" dirty="0"/>
              <a:t> </a:t>
            </a:r>
            <a:r>
              <a:rPr lang="en-GB" sz="1700" i="1" dirty="0"/>
              <a:t>copy</a:t>
            </a:r>
            <a:r>
              <a:rPr lang="en-GB" sz="1700" dirty="0"/>
              <a:t>.</a:t>
            </a:r>
            <a:endParaRPr lang="en-US" sz="1700" dirty="0"/>
          </a:p>
          <a:p>
            <a:pPr marL="911225" lvl="2"/>
            <a:r>
              <a:rPr lang="en-GB" sz="1700" dirty="0" err="1"/>
              <a:t>Bagaimana</a:t>
            </a:r>
            <a:r>
              <a:rPr lang="en-GB" sz="1700" dirty="0"/>
              <a:t> </a:t>
            </a:r>
            <a:r>
              <a:rPr lang="en-GB" sz="1700" dirty="0" err="1"/>
              <a:t>jika</a:t>
            </a:r>
            <a:r>
              <a:rPr lang="en-GB" sz="1700" dirty="0"/>
              <a:t> </a:t>
            </a:r>
            <a:r>
              <a:rPr lang="en-GB" sz="1700" dirty="0" err="1"/>
              <a:t>saat</a:t>
            </a:r>
            <a:r>
              <a:rPr lang="en-GB" sz="1700" dirty="0"/>
              <a:t> </a:t>
            </a:r>
            <a:r>
              <a:rPr lang="en-GB" sz="1700" dirty="0" err="1"/>
              <a:t>perubahan</a:t>
            </a:r>
            <a:r>
              <a:rPr lang="en-GB" sz="1700" dirty="0"/>
              <a:t> </a:t>
            </a:r>
            <a:r>
              <a:rPr lang="en-GB" sz="1700" dirty="0" err="1"/>
              <a:t>dicatat</a:t>
            </a:r>
            <a:r>
              <a:rPr lang="en-GB" sz="1700" dirty="0"/>
              <a:t>, </a:t>
            </a:r>
            <a:r>
              <a:rPr lang="en-GB" sz="1700" dirty="0" err="1"/>
              <a:t>ada</a:t>
            </a:r>
            <a:r>
              <a:rPr lang="en-GB" sz="1700" dirty="0"/>
              <a:t> </a:t>
            </a:r>
            <a:r>
              <a:rPr lang="en-GB" sz="1700" dirty="0" err="1"/>
              <a:t>sebagian</a:t>
            </a:r>
            <a:r>
              <a:rPr lang="en-GB" sz="1700" dirty="0"/>
              <a:t> </a:t>
            </a:r>
            <a:r>
              <a:rPr lang="en-GB" sz="1700" dirty="0" err="1"/>
              <a:t>replika</a:t>
            </a:r>
            <a:r>
              <a:rPr lang="en-GB" sz="1700" dirty="0"/>
              <a:t> yang </a:t>
            </a:r>
            <a:r>
              <a:rPr lang="en-GB" sz="1700" dirty="0" err="1"/>
              <a:t>tidak</a:t>
            </a:r>
            <a:r>
              <a:rPr lang="en-GB" sz="1700" dirty="0"/>
              <a:t> </a:t>
            </a:r>
            <a:r>
              <a:rPr lang="en-GB" sz="1700" dirty="0" err="1"/>
              <a:t>dapat</a:t>
            </a:r>
            <a:r>
              <a:rPr lang="en-GB" sz="1700" dirty="0"/>
              <a:t> </a:t>
            </a:r>
            <a:r>
              <a:rPr lang="en-GB" sz="1700" dirty="0" err="1"/>
              <a:t>dihubungi</a:t>
            </a:r>
            <a:r>
              <a:rPr lang="en-GB" sz="1700" dirty="0"/>
              <a:t> (</a:t>
            </a:r>
            <a:r>
              <a:rPr lang="en-GB" sz="1700" i="1" dirty="0"/>
              <a:t>link or node failures</a:t>
            </a:r>
            <a:r>
              <a:rPr lang="en-GB" sz="1700" dirty="0"/>
              <a:t>)? </a:t>
            </a:r>
            <a:endParaRPr lang="en-US" sz="1700" dirty="0"/>
          </a:p>
          <a:p>
            <a:pPr marL="633413" lvl="1"/>
            <a:r>
              <a:rPr lang="en-GB" sz="1700" dirty="0"/>
              <a:t>READ:</a:t>
            </a:r>
            <a:endParaRPr lang="en-US" sz="1700" dirty="0"/>
          </a:p>
          <a:p>
            <a:pPr marL="911225" lvl="2"/>
            <a:r>
              <a:rPr lang="en-GB" sz="1700" dirty="0" err="1"/>
              <a:t>Bagaimana</a:t>
            </a:r>
            <a:r>
              <a:rPr lang="en-GB" sz="1700" dirty="0"/>
              <a:t> </a:t>
            </a:r>
            <a:r>
              <a:rPr lang="en-GB" sz="1700" dirty="0" err="1"/>
              <a:t>jika</a:t>
            </a:r>
            <a:r>
              <a:rPr lang="en-GB" sz="1700" dirty="0"/>
              <a:t> </a:t>
            </a:r>
            <a:r>
              <a:rPr lang="en-GB" sz="1700" dirty="0" err="1"/>
              <a:t>informasi</a:t>
            </a:r>
            <a:r>
              <a:rPr lang="en-GB" sz="1700" dirty="0"/>
              <a:t> yang </a:t>
            </a:r>
            <a:r>
              <a:rPr lang="en-GB" sz="1700" dirty="0" err="1"/>
              <a:t>diperoleh</a:t>
            </a:r>
            <a:r>
              <a:rPr lang="en-GB" sz="1700" dirty="0"/>
              <a:t> </a:t>
            </a:r>
            <a:r>
              <a:rPr lang="en-GB" sz="1700" dirty="0" err="1"/>
              <a:t>ternyata</a:t>
            </a:r>
            <a:r>
              <a:rPr lang="en-GB" sz="1700" dirty="0"/>
              <a:t> </a:t>
            </a:r>
            <a:r>
              <a:rPr lang="en-GB" sz="1700" dirty="0" err="1"/>
              <a:t>sudah</a:t>
            </a:r>
            <a:r>
              <a:rPr lang="en-GB" sz="1700" dirty="0"/>
              <a:t> </a:t>
            </a:r>
            <a:r>
              <a:rPr lang="en-GB" sz="1700" dirty="0" err="1"/>
              <a:t>usang</a:t>
            </a:r>
            <a:r>
              <a:rPr lang="en-GB" sz="1700" dirty="0"/>
              <a:t>, </a:t>
            </a:r>
            <a:r>
              <a:rPr lang="en-GB" sz="1700" dirty="0" err="1"/>
              <a:t>atau</a:t>
            </a:r>
            <a:r>
              <a:rPr lang="en-GB" sz="1700" dirty="0"/>
              <a:t> </a:t>
            </a:r>
            <a:r>
              <a:rPr lang="en-GB" sz="1700" dirty="0" err="1"/>
              <a:t>ada</a:t>
            </a:r>
            <a:r>
              <a:rPr lang="en-GB" sz="1700" dirty="0"/>
              <a:t> </a:t>
            </a:r>
            <a:r>
              <a:rPr lang="en-GB" sz="1700" dirty="0" err="1"/>
              <a:t>beberapa</a:t>
            </a:r>
            <a:r>
              <a:rPr lang="en-GB" sz="1700" dirty="0"/>
              <a:t> </a:t>
            </a:r>
            <a:r>
              <a:rPr lang="en-GB" sz="1700" dirty="0" err="1"/>
              <a:t>replika</a:t>
            </a:r>
            <a:r>
              <a:rPr lang="en-GB" sz="1700" dirty="0"/>
              <a:t> yang </a:t>
            </a:r>
            <a:r>
              <a:rPr lang="en-GB" sz="1700" dirty="0" err="1"/>
              <a:t>tidak</a:t>
            </a:r>
            <a:r>
              <a:rPr lang="en-GB" sz="1700" dirty="0"/>
              <a:t> </a:t>
            </a:r>
            <a:r>
              <a:rPr lang="en-GB" sz="1700" dirty="0" err="1"/>
              <a:t>dapat</a:t>
            </a:r>
            <a:r>
              <a:rPr lang="en-GB" sz="1700" dirty="0"/>
              <a:t> </a:t>
            </a:r>
            <a:r>
              <a:rPr lang="en-GB" sz="1700" dirty="0" err="1"/>
              <a:t>diakses</a:t>
            </a:r>
            <a:r>
              <a:rPr lang="en-GB" sz="1700" dirty="0"/>
              <a:t>? </a:t>
            </a:r>
            <a:endParaRPr lang="en-GB" sz="1700" dirty="0" smtClean="0"/>
          </a:p>
          <a:p>
            <a:pPr marL="341313" lvl="0" indent="0">
              <a:buNone/>
            </a:pPr>
            <a:r>
              <a:rPr lang="en-GB" sz="1700" b="1" dirty="0" err="1"/>
              <a:t>Solusi</a:t>
            </a:r>
            <a:r>
              <a:rPr lang="en-GB" sz="1700" b="1" dirty="0"/>
              <a:t>:</a:t>
            </a:r>
            <a:endParaRPr lang="en-US" sz="1700" dirty="0"/>
          </a:p>
          <a:p>
            <a:pPr marL="633413" lvl="1"/>
            <a:r>
              <a:rPr lang="en-GB" sz="1700" dirty="0" err="1"/>
              <a:t>Sebuah</a:t>
            </a:r>
            <a:r>
              <a:rPr lang="en-GB" sz="1700" dirty="0"/>
              <a:t> </a:t>
            </a:r>
            <a:r>
              <a:rPr lang="en-GB" sz="1700" i="1" dirty="0"/>
              <a:t>name server</a:t>
            </a:r>
            <a:r>
              <a:rPr lang="en-GB" sz="1700" dirty="0"/>
              <a:t> </a:t>
            </a:r>
            <a:r>
              <a:rPr lang="en-GB" sz="1700" dirty="0" err="1"/>
              <a:t>dipilih</a:t>
            </a:r>
            <a:r>
              <a:rPr lang="en-GB" sz="1700" dirty="0"/>
              <a:t> </a:t>
            </a:r>
            <a:r>
              <a:rPr lang="en-GB" sz="1700" dirty="0" err="1"/>
              <a:t>sebagai</a:t>
            </a:r>
            <a:r>
              <a:rPr lang="en-GB" sz="1700" dirty="0"/>
              <a:t> </a:t>
            </a:r>
            <a:r>
              <a:rPr lang="en-GB" sz="1700" i="1" dirty="0"/>
              <a:t>master</a:t>
            </a:r>
            <a:r>
              <a:rPr lang="en-GB" sz="1700" dirty="0"/>
              <a:t>, </a:t>
            </a:r>
            <a:r>
              <a:rPr lang="en-GB" sz="1700" dirty="0" err="1"/>
              <a:t>dan</a:t>
            </a:r>
            <a:r>
              <a:rPr lang="en-GB" sz="1700" dirty="0"/>
              <a:t> </a:t>
            </a:r>
            <a:r>
              <a:rPr lang="en-GB" sz="1700" dirty="0" err="1"/>
              <a:t>selalu</a:t>
            </a:r>
            <a:r>
              <a:rPr lang="en-GB" sz="1700" dirty="0"/>
              <a:t> </a:t>
            </a:r>
            <a:r>
              <a:rPr lang="en-GB" sz="1700" dirty="0" err="1"/>
              <a:t>merefleksikan</a:t>
            </a:r>
            <a:r>
              <a:rPr lang="en-GB" sz="1700" dirty="0"/>
              <a:t> </a:t>
            </a:r>
            <a:r>
              <a:rPr lang="en-GB" sz="1700" dirty="0" err="1"/>
              <a:t>secara</a:t>
            </a:r>
            <a:r>
              <a:rPr lang="en-GB" sz="1700" dirty="0"/>
              <a:t> </a:t>
            </a:r>
            <a:r>
              <a:rPr lang="en-GB" sz="1700" dirty="0" err="1"/>
              <a:t>akurat</a:t>
            </a:r>
            <a:r>
              <a:rPr lang="en-GB" sz="1700" dirty="0"/>
              <a:t> </a:t>
            </a:r>
            <a:r>
              <a:rPr lang="en-GB" sz="1700" i="1" dirty="0"/>
              <a:t>state of the world</a:t>
            </a:r>
            <a:r>
              <a:rPr lang="en-GB" sz="1700" dirty="0"/>
              <a:t>.</a:t>
            </a:r>
            <a:endParaRPr lang="en-US" sz="1700" dirty="0"/>
          </a:p>
          <a:p>
            <a:pPr marL="633413" lvl="1"/>
            <a:r>
              <a:rPr lang="en-GB" sz="1700" i="1" dirty="0"/>
              <a:t>Name servers</a:t>
            </a:r>
            <a:r>
              <a:rPr lang="en-GB" sz="1700" dirty="0"/>
              <a:t> </a:t>
            </a:r>
            <a:r>
              <a:rPr lang="en-GB" sz="1700" dirty="0" err="1"/>
              <a:t>lainnya</a:t>
            </a:r>
            <a:r>
              <a:rPr lang="en-GB" sz="1700" dirty="0"/>
              <a:t> </a:t>
            </a:r>
            <a:r>
              <a:rPr lang="en-GB" sz="1700" dirty="0" err="1"/>
              <a:t>bertindak</a:t>
            </a:r>
            <a:r>
              <a:rPr lang="en-GB" sz="1700" dirty="0"/>
              <a:t> </a:t>
            </a:r>
            <a:r>
              <a:rPr lang="en-GB" sz="1700" dirty="0" err="1"/>
              <a:t>sbg</a:t>
            </a:r>
            <a:r>
              <a:rPr lang="en-GB" sz="1700" dirty="0"/>
              <a:t> </a:t>
            </a:r>
            <a:r>
              <a:rPr lang="en-GB" sz="1700" dirty="0" err="1"/>
              <a:t>pemberi</a:t>
            </a:r>
            <a:r>
              <a:rPr lang="en-GB" sz="1700" dirty="0"/>
              <a:t> </a:t>
            </a:r>
            <a:r>
              <a:rPr lang="en-GB" sz="1700" dirty="0" err="1"/>
              <a:t>petunjuk</a:t>
            </a:r>
            <a:r>
              <a:rPr lang="en-GB" sz="1700" dirty="0"/>
              <a:t> (</a:t>
            </a:r>
            <a:r>
              <a:rPr lang="en-GB" sz="1700" i="1" dirty="0"/>
              <a:t>hint</a:t>
            </a:r>
            <a:r>
              <a:rPr lang="en-GB" sz="1700" dirty="0"/>
              <a:t>), yang </a:t>
            </a:r>
            <a:r>
              <a:rPr lang="en-GB" sz="1700" dirty="0" err="1"/>
              <a:t>belum</a:t>
            </a:r>
            <a:r>
              <a:rPr lang="en-GB" sz="1700" dirty="0"/>
              <a:t> </a:t>
            </a:r>
            <a:r>
              <a:rPr lang="en-GB" sz="1700" dirty="0" err="1"/>
              <a:t>tentu</a:t>
            </a:r>
            <a:r>
              <a:rPr lang="en-GB" sz="1700" dirty="0"/>
              <a:t> </a:t>
            </a:r>
            <a:r>
              <a:rPr lang="en-GB" sz="1700" dirty="0" err="1"/>
              <a:t>benar</a:t>
            </a:r>
            <a:r>
              <a:rPr lang="en-GB" sz="1700" dirty="0"/>
              <a:t>.</a:t>
            </a:r>
            <a:endParaRPr lang="en-US" sz="1700" dirty="0"/>
          </a:p>
          <a:p>
            <a:pPr marL="633413" lvl="1"/>
            <a:r>
              <a:rPr lang="en-GB" sz="1700" dirty="0" err="1"/>
              <a:t>Propagasi</a:t>
            </a:r>
            <a:r>
              <a:rPr lang="en-GB" sz="1700" dirty="0"/>
              <a:t> </a:t>
            </a:r>
            <a:r>
              <a:rPr lang="en-GB" sz="1700" dirty="0" err="1"/>
              <a:t>informasi</a:t>
            </a:r>
            <a:r>
              <a:rPr lang="en-GB" sz="1700" dirty="0"/>
              <a:t> </a:t>
            </a:r>
            <a:r>
              <a:rPr lang="en-GB" sz="1700" dirty="0" err="1"/>
              <a:t>antara</a:t>
            </a:r>
            <a:r>
              <a:rPr lang="en-GB" sz="1700" dirty="0"/>
              <a:t> master </a:t>
            </a:r>
            <a:r>
              <a:rPr lang="en-GB" sz="1700" dirty="0" err="1"/>
              <a:t>dan</a:t>
            </a:r>
            <a:r>
              <a:rPr lang="en-GB" sz="1700" dirty="0"/>
              <a:t> </a:t>
            </a:r>
            <a:r>
              <a:rPr lang="en-GB" sz="1700" dirty="0" err="1"/>
              <a:t>replika</a:t>
            </a:r>
            <a:r>
              <a:rPr lang="en-GB" sz="1700" dirty="0"/>
              <a:t> </a:t>
            </a:r>
            <a:r>
              <a:rPr lang="en-GB" sz="1700" dirty="0" err="1"/>
              <a:t>dilakukan</a:t>
            </a:r>
            <a:r>
              <a:rPr lang="en-GB" sz="1700" dirty="0"/>
              <a:t> </a:t>
            </a:r>
            <a:r>
              <a:rPr lang="en-GB" sz="1700" dirty="0" err="1"/>
              <a:t>saat</a:t>
            </a:r>
            <a:r>
              <a:rPr lang="en-GB" sz="1700" dirty="0"/>
              <a:t> ‘</a:t>
            </a:r>
            <a:r>
              <a:rPr lang="en-GB" sz="1700" dirty="0" err="1"/>
              <a:t>sepi</a:t>
            </a:r>
            <a:r>
              <a:rPr lang="en-GB" sz="1700" dirty="0"/>
              <a:t>’.</a:t>
            </a:r>
            <a:endParaRPr lang="en-US" sz="1700" dirty="0"/>
          </a:p>
          <a:p>
            <a:pPr marL="341313" lvl="2" indent="0">
              <a:buNone/>
            </a:pPr>
            <a:endParaRPr lang="en-US" sz="1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9118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772816"/>
            <a:ext cx="8784976" cy="3960440"/>
          </a:xfrm>
        </p:spPr>
        <p:txBody>
          <a:bodyPr/>
          <a:lstStyle/>
          <a:p>
            <a:pPr marL="349250" lvl="1" indent="-342900">
              <a:buFont typeface="Wingdings" pitchFamily="2" charset="2"/>
              <a:buChar char="§"/>
            </a:pPr>
            <a:r>
              <a:rPr lang="en-GB" sz="2000" b="1" dirty="0" err="1"/>
              <a:t>Kelebihan</a:t>
            </a:r>
            <a:r>
              <a:rPr lang="en-GB" sz="2000" b="1" dirty="0"/>
              <a:t>:</a:t>
            </a:r>
            <a:endParaRPr lang="en-US" sz="2000" dirty="0"/>
          </a:p>
          <a:p>
            <a:pPr marL="569913" lvl="2"/>
            <a:r>
              <a:rPr lang="en-GB" sz="1800" dirty="0" err="1"/>
              <a:t>Tidak</a:t>
            </a:r>
            <a:r>
              <a:rPr lang="en-GB" sz="1800" dirty="0"/>
              <a:t> </a:t>
            </a:r>
            <a:r>
              <a:rPr lang="en-GB" sz="1800" dirty="0" err="1"/>
              <a:t>perlu</a:t>
            </a:r>
            <a:r>
              <a:rPr lang="en-GB" sz="1800" dirty="0"/>
              <a:t> </a:t>
            </a:r>
            <a:r>
              <a:rPr lang="en-GB" sz="1800" dirty="0" err="1"/>
              <a:t>suatu</a:t>
            </a:r>
            <a:r>
              <a:rPr lang="en-GB" sz="1800" dirty="0"/>
              <a:t> </a:t>
            </a:r>
            <a:r>
              <a:rPr lang="en-GB" sz="1800" i="1" dirty="0"/>
              <a:t>central name server,</a:t>
            </a:r>
            <a:r>
              <a:rPr lang="en-GB" sz="1800" dirty="0"/>
              <a:t> di </a:t>
            </a:r>
            <a:r>
              <a:rPr lang="en-GB" sz="1800" dirty="0" err="1"/>
              <a:t>mana</a:t>
            </a:r>
            <a:r>
              <a:rPr lang="en-GB" sz="1800" dirty="0"/>
              <a:t> </a:t>
            </a:r>
            <a:r>
              <a:rPr lang="en-GB" sz="1800" dirty="0" err="1"/>
              <a:t>seluruh</a:t>
            </a:r>
            <a:r>
              <a:rPr lang="en-GB" sz="1800" dirty="0"/>
              <a:t> </a:t>
            </a:r>
            <a:r>
              <a:rPr lang="en-GB" sz="1800" i="1" dirty="0"/>
              <a:t>station</a:t>
            </a:r>
            <a:r>
              <a:rPr lang="en-GB" sz="1800" dirty="0"/>
              <a:t> </a:t>
            </a:r>
            <a:r>
              <a:rPr lang="en-GB" sz="1800" dirty="0" err="1"/>
              <a:t>tergantung</a:t>
            </a:r>
            <a:r>
              <a:rPr lang="en-GB" sz="1800" dirty="0"/>
              <a:t> </a:t>
            </a:r>
            <a:r>
              <a:rPr lang="en-GB" sz="1800" dirty="0" err="1"/>
              <a:t>pada</a:t>
            </a:r>
            <a:r>
              <a:rPr lang="en-GB" sz="1800" dirty="0"/>
              <a:t> </a:t>
            </a:r>
            <a:r>
              <a:rPr lang="en-GB" sz="1800" i="1" dirty="0"/>
              <a:t>name server</a:t>
            </a:r>
            <a:r>
              <a:rPr lang="en-GB" sz="1800" dirty="0"/>
              <a:t> </a:t>
            </a:r>
            <a:r>
              <a:rPr lang="en-GB" sz="1800" dirty="0" err="1"/>
              <a:t>tsb</a:t>
            </a:r>
            <a:r>
              <a:rPr lang="en-GB" sz="1800" dirty="0" smtClean="0"/>
              <a:t>.</a:t>
            </a:r>
          </a:p>
          <a:p>
            <a:pPr marL="569913" lvl="2"/>
            <a:r>
              <a:rPr lang="en-GB" sz="1800" dirty="0" err="1"/>
              <a:t>Masih</a:t>
            </a:r>
            <a:r>
              <a:rPr lang="en-GB" sz="1800" dirty="0"/>
              <a:t> </a:t>
            </a:r>
            <a:r>
              <a:rPr lang="en-GB" sz="1800" dirty="0" err="1"/>
              <a:t>relatif</a:t>
            </a:r>
            <a:r>
              <a:rPr lang="en-GB" sz="1800" dirty="0"/>
              <a:t> </a:t>
            </a:r>
            <a:r>
              <a:rPr lang="en-GB" sz="1800" dirty="0" err="1"/>
              <a:t>mudah</a:t>
            </a:r>
            <a:r>
              <a:rPr lang="en-GB" sz="1800" dirty="0"/>
              <a:t> </a:t>
            </a:r>
            <a:r>
              <a:rPr lang="en-GB" sz="1800" dirty="0" err="1"/>
              <a:t>memperoleh</a:t>
            </a:r>
            <a:r>
              <a:rPr lang="en-GB" sz="1800" dirty="0"/>
              <a:t> </a:t>
            </a:r>
            <a:r>
              <a:rPr lang="en-GB" sz="1800" dirty="0" err="1"/>
              <a:t>daftar</a:t>
            </a:r>
            <a:r>
              <a:rPr lang="en-GB" sz="1800" dirty="0"/>
              <a:t> </a:t>
            </a:r>
            <a:r>
              <a:rPr lang="en-GB" sz="1800" dirty="0" err="1"/>
              <a:t>obyek</a:t>
            </a:r>
            <a:r>
              <a:rPr lang="en-GB" sz="1800" dirty="0"/>
              <a:t> </a:t>
            </a:r>
            <a:r>
              <a:rPr lang="en-GB" sz="1800" dirty="0" err="1"/>
              <a:t>dalam</a:t>
            </a:r>
            <a:r>
              <a:rPr lang="en-GB" sz="1800" dirty="0"/>
              <a:t> </a:t>
            </a:r>
            <a:r>
              <a:rPr lang="en-GB" sz="1800" dirty="0" err="1"/>
              <a:t>suatu</a:t>
            </a:r>
            <a:r>
              <a:rPr lang="en-GB" sz="1800" dirty="0"/>
              <a:t> </a:t>
            </a:r>
            <a:r>
              <a:rPr lang="en-GB" sz="1800" dirty="0" err="1"/>
              <a:t>jaringan</a:t>
            </a:r>
            <a:r>
              <a:rPr lang="en-GB" sz="1800" dirty="0"/>
              <a:t>, di </a:t>
            </a:r>
            <a:r>
              <a:rPr lang="en-GB" sz="1800" dirty="0" err="1"/>
              <a:t>mana</a:t>
            </a:r>
            <a:r>
              <a:rPr lang="en-GB" sz="1800" dirty="0"/>
              <a:t> </a:t>
            </a:r>
            <a:r>
              <a:rPr lang="en-GB" sz="1800" dirty="0" err="1"/>
              <a:t>suatu</a:t>
            </a:r>
            <a:r>
              <a:rPr lang="en-GB" sz="1800" dirty="0"/>
              <a:t> </a:t>
            </a:r>
            <a:r>
              <a:rPr lang="en-GB" sz="1800" i="1" dirty="0"/>
              <a:t>name list</a:t>
            </a:r>
            <a:r>
              <a:rPr lang="en-GB" sz="1800" dirty="0"/>
              <a:t> </a:t>
            </a:r>
            <a:r>
              <a:rPr lang="en-GB" sz="1800" dirty="0" err="1"/>
              <a:t>berisi</a:t>
            </a:r>
            <a:r>
              <a:rPr lang="en-GB" sz="1800" dirty="0"/>
              <a:t> </a:t>
            </a:r>
            <a:r>
              <a:rPr lang="en-GB" sz="1800" dirty="0" err="1"/>
              <a:t>informasi</a:t>
            </a:r>
            <a:r>
              <a:rPr lang="en-GB" sz="1800" dirty="0"/>
              <a:t> yang </a:t>
            </a:r>
            <a:r>
              <a:rPr lang="en-GB" sz="1800" dirty="0" err="1"/>
              <a:t>dibutuhkan</a:t>
            </a:r>
            <a:r>
              <a:rPr lang="en-GB" sz="1800" dirty="0"/>
              <a:t>.</a:t>
            </a:r>
            <a:endParaRPr lang="en-US" sz="1800" dirty="0"/>
          </a:p>
          <a:p>
            <a:pPr marL="569913" lvl="2"/>
            <a:r>
              <a:rPr lang="en-GB" sz="1800" i="1" dirty="0"/>
              <a:t>Availability </a:t>
            </a:r>
            <a:r>
              <a:rPr lang="en-GB" sz="1800" dirty="0" err="1"/>
              <a:t>meningkat</a:t>
            </a:r>
            <a:r>
              <a:rPr lang="en-GB" sz="1800" dirty="0"/>
              <a:t>, </a:t>
            </a:r>
            <a:r>
              <a:rPr lang="en-GB" sz="1800" dirty="0" err="1"/>
              <a:t>shg</a:t>
            </a:r>
            <a:r>
              <a:rPr lang="en-GB" sz="1800" dirty="0"/>
              <a:t> </a:t>
            </a:r>
            <a:r>
              <a:rPr lang="en-GB" sz="1800" i="1" dirty="0" err="1"/>
              <a:t>l</a:t>
            </a:r>
            <a:r>
              <a:rPr lang="en-GB" sz="1800" dirty="0" err="1"/>
              <a:t>okasi</a:t>
            </a:r>
            <a:r>
              <a:rPr lang="en-GB" sz="1800" dirty="0"/>
              <a:t> </a:t>
            </a:r>
            <a:r>
              <a:rPr lang="en-GB" sz="1800" dirty="0" err="1"/>
              <a:t>obyek</a:t>
            </a:r>
            <a:r>
              <a:rPr lang="en-GB" sz="1800" dirty="0"/>
              <a:t> </a:t>
            </a:r>
            <a:r>
              <a:rPr lang="en-GB" sz="1800" dirty="0" err="1"/>
              <a:t>dapat</a:t>
            </a:r>
            <a:r>
              <a:rPr lang="en-GB" sz="1800" dirty="0"/>
              <a:t> </a:t>
            </a:r>
            <a:r>
              <a:rPr lang="en-GB" sz="1800" dirty="0" err="1"/>
              <a:t>ditemukan</a:t>
            </a:r>
            <a:r>
              <a:rPr lang="en-GB" sz="1800" dirty="0"/>
              <a:t> </a:t>
            </a:r>
            <a:r>
              <a:rPr lang="en-GB" sz="1800" dirty="0" err="1"/>
              <a:t>lebih</a:t>
            </a:r>
            <a:r>
              <a:rPr lang="en-GB" sz="1800" dirty="0"/>
              <a:t> </a:t>
            </a:r>
            <a:r>
              <a:rPr lang="en-GB" sz="1800" dirty="0" err="1"/>
              <a:t>cepat</a:t>
            </a:r>
            <a:r>
              <a:rPr lang="en-GB" sz="1800" dirty="0"/>
              <a:t> </a:t>
            </a:r>
            <a:r>
              <a:rPr lang="en-GB" sz="1800" dirty="0" err="1"/>
              <a:t>dari</a:t>
            </a:r>
            <a:r>
              <a:rPr lang="en-GB" sz="1800" dirty="0"/>
              <a:t> </a:t>
            </a:r>
            <a:r>
              <a:rPr lang="en-GB" sz="1800" i="1" dirty="0"/>
              <a:t>name list</a:t>
            </a:r>
            <a:r>
              <a:rPr lang="en-GB" sz="1800" dirty="0"/>
              <a:t> </a:t>
            </a:r>
            <a:r>
              <a:rPr lang="en-GB" sz="1800" dirty="0" err="1" smtClean="0"/>
              <a:t>tersentralisasi</a:t>
            </a:r>
            <a:r>
              <a:rPr lang="en-GB" sz="1800" dirty="0" smtClean="0"/>
              <a:t>.</a:t>
            </a:r>
            <a:endParaRPr lang="en-US" sz="1800" dirty="0"/>
          </a:p>
          <a:p>
            <a:pPr marL="285750" lvl="2" indent="-285750">
              <a:buFont typeface="Wingdings" pitchFamily="2" charset="2"/>
              <a:buChar char="§"/>
            </a:pPr>
            <a:r>
              <a:rPr lang="en-GB" sz="2000" b="1" dirty="0" err="1" smtClean="0"/>
              <a:t>Kekurangan</a:t>
            </a:r>
            <a:r>
              <a:rPr lang="en-GB" sz="2000" b="1" dirty="0"/>
              <a:t>:</a:t>
            </a:r>
            <a:endParaRPr lang="en-US" sz="2000" dirty="0"/>
          </a:p>
          <a:p>
            <a:pPr marL="684213" lvl="0"/>
            <a:r>
              <a:rPr lang="en-GB" sz="1800" dirty="0" err="1"/>
              <a:t>Menggunakan</a:t>
            </a:r>
            <a:r>
              <a:rPr lang="en-GB" sz="1800" dirty="0"/>
              <a:t> </a:t>
            </a:r>
            <a:r>
              <a:rPr lang="en-GB" sz="1800" dirty="0" err="1"/>
              <a:t>lebih</a:t>
            </a:r>
            <a:r>
              <a:rPr lang="en-GB" sz="1800" dirty="0"/>
              <a:t> </a:t>
            </a:r>
            <a:r>
              <a:rPr lang="en-GB" sz="1800" dirty="0" err="1"/>
              <a:t>banyak</a:t>
            </a:r>
            <a:r>
              <a:rPr lang="en-GB" sz="1800" dirty="0"/>
              <a:t> </a:t>
            </a:r>
            <a:r>
              <a:rPr lang="en-GB" sz="1800" dirty="0" err="1"/>
              <a:t>memori</a:t>
            </a:r>
            <a:r>
              <a:rPr lang="en-GB" sz="1800" dirty="0"/>
              <a:t>.</a:t>
            </a:r>
            <a:endParaRPr lang="en-US" sz="1800" dirty="0"/>
          </a:p>
          <a:p>
            <a:pPr marL="684213" lvl="0"/>
            <a:r>
              <a:rPr lang="en-GB" sz="1800" dirty="0" err="1"/>
              <a:t>Potensial</a:t>
            </a:r>
            <a:r>
              <a:rPr lang="en-GB" sz="1800" dirty="0"/>
              <a:t> </a:t>
            </a:r>
            <a:r>
              <a:rPr lang="en-GB" sz="1800" dirty="0" err="1"/>
              <a:t>timbul</a:t>
            </a:r>
            <a:r>
              <a:rPr lang="en-GB" sz="1800" dirty="0"/>
              <a:t> </a:t>
            </a:r>
            <a:r>
              <a:rPr lang="en-GB" sz="1800" dirty="0" err="1"/>
              <a:t>masalah</a:t>
            </a:r>
            <a:r>
              <a:rPr lang="en-GB" sz="1800" dirty="0"/>
              <a:t> </a:t>
            </a:r>
            <a:r>
              <a:rPr lang="en-GB" sz="1800" dirty="0" err="1"/>
              <a:t>ketidakkonsistenan</a:t>
            </a:r>
            <a:r>
              <a:rPr lang="en-GB" sz="1800" dirty="0"/>
              <a:t>.</a:t>
            </a:r>
            <a:endParaRPr lang="en-US" sz="1800" dirty="0"/>
          </a:p>
          <a:p>
            <a:pPr marL="684213" lvl="0"/>
            <a:r>
              <a:rPr lang="en-GB" sz="1800" dirty="0" err="1"/>
              <a:t>Pada</a:t>
            </a:r>
            <a:r>
              <a:rPr lang="en-GB" sz="1800" dirty="0"/>
              <a:t> </a:t>
            </a:r>
            <a:r>
              <a:rPr lang="en-GB" sz="1800" dirty="0" err="1"/>
              <a:t>beberapa</a:t>
            </a:r>
            <a:r>
              <a:rPr lang="en-GB" sz="1800" dirty="0"/>
              <a:t> </a:t>
            </a:r>
            <a:r>
              <a:rPr lang="en-GB" sz="1800" dirty="0" err="1"/>
              <a:t>jaringan</a:t>
            </a:r>
            <a:r>
              <a:rPr lang="en-GB" sz="1800" dirty="0"/>
              <a:t>, broadcast packet </a:t>
            </a:r>
            <a:r>
              <a:rPr lang="en-GB" sz="1800" dirty="0" err="1"/>
              <a:t>ke</a:t>
            </a:r>
            <a:r>
              <a:rPr lang="en-GB" sz="1800" dirty="0"/>
              <a:t> </a:t>
            </a:r>
            <a:r>
              <a:rPr lang="en-GB" sz="1800" dirty="0" err="1"/>
              <a:t>replika</a:t>
            </a:r>
            <a:r>
              <a:rPr lang="en-GB" sz="1800" dirty="0"/>
              <a:t> </a:t>
            </a:r>
            <a:r>
              <a:rPr lang="en-GB" sz="1800" dirty="0" err="1"/>
              <a:t>sangat</a:t>
            </a:r>
            <a:r>
              <a:rPr lang="en-GB" sz="1800" dirty="0"/>
              <a:t> </a:t>
            </a:r>
            <a:r>
              <a:rPr lang="en-GB" sz="1800" dirty="0" err="1"/>
              <a:t>meningkatkan</a:t>
            </a:r>
            <a:r>
              <a:rPr lang="en-GB" sz="1800" dirty="0"/>
              <a:t> </a:t>
            </a:r>
            <a:r>
              <a:rPr lang="en-GB" sz="1800" i="1" dirty="0"/>
              <a:t>overhead</a:t>
            </a:r>
            <a:r>
              <a:rPr lang="en-GB" sz="1800" dirty="0"/>
              <a:t> </a:t>
            </a:r>
            <a:r>
              <a:rPr lang="en-GB" sz="1800" dirty="0" err="1"/>
              <a:t>jaringan</a:t>
            </a:r>
            <a:r>
              <a:rPr lang="en-GB" sz="1800" dirty="0"/>
              <a:t>.</a:t>
            </a:r>
            <a:endParaRPr lang="en-US" sz="1800" dirty="0"/>
          </a:p>
          <a:p>
            <a:pPr marL="569913" lvl="2"/>
            <a:endParaRPr lang="en-US" sz="18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220442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556792"/>
            <a:ext cx="8784976" cy="4896544"/>
          </a:xfrm>
        </p:spPr>
        <p:txBody>
          <a:bodyPr/>
          <a:lstStyle/>
          <a:p>
            <a:pPr marL="341313" indent="-341313">
              <a:buFont typeface="+mj-lt"/>
              <a:buAutoNum type="arabicPeriod" startAt="3"/>
            </a:pPr>
            <a:r>
              <a:rPr lang="en-US" sz="2000" b="1" dirty="0" smtClean="0"/>
              <a:t>Name </a:t>
            </a:r>
            <a:r>
              <a:rPr lang="en-US" sz="2000" b="1" dirty="0"/>
              <a:t>List </a:t>
            </a:r>
            <a:r>
              <a:rPr lang="en-US" sz="2000" b="1" dirty="0" err="1"/>
              <a:t>Tereplikasi</a:t>
            </a:r>
            <a:r>
              <a:rPr lang="en-US" sz="2000" b="1" dirty="0"/>
              <a:t> </a:t>
            </a:r>
            <a:r>
              <a:rPr lang="en-US" sz="2000" b="1" dirty="0" err="1"/>
              <a:t>Sebagian</a:t>
            </a:r>
            <a:r>
              <a:rPr lang="en-US" sz="2000" b="1" dirty="0"/>
              <a:t> </a:t>
            </a:r>
            <a:endParaRPr lang="en-US" sz="2000" dirty="0"/>
          </a:p>
          <a:p>
            <a:pPr marL="684213">
              <a:buFont typeface="Wingdings" pitchFamily="2" charset="2"/>
              <a:buChar char="§"/>
            </a:pPr>
            <a:r>
              <a:rPr lang="en-US" sz="2000" dirty="0" err="1" smtClean="0"/>
              <a:t>Sebagian</a:t>
            </a:r>
            <a:r>
              <a:rPr lang="en-US" sz="2000" dirty="0" smtClean="0"/>
              <a:t> </a:t>
            </a:r>
            <a:r>
              <a:rPr lang="en-US" sz="2000" i="1" dirty="0"/>
              <a:t>name lists </a:t>
            </a:r>
            <a:r>
              <a:rPr lang="en-US" sz="2000" dirty="0" err="1"/>
              <a:t>disimpan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i="1" dirty="0"/>
              <a:t>cache </a:t>
            </a:r>
            <a:r>
              <a:rPr lang="en-US" sz="2000" dirty="0" err="1"/>
              <a:t>setiap</a:t>
            </a:r>
            <a:r>
              <a:rPr lang="en-US" sz="2000" dirty="0"/>
              <a:t> </a:t>
            </a:r>
            <a:r>
              <a:rPr lang="en-US" sz="2000" dirty="0" err="1"/>
              <a:t>mesin</a:t>
            </a:r>
            <a:r>
              <a:rPr lang="en-US" sz="2000" dirty="0"/>
              <a:t>. </a:t>
            </a:r>
          </a:p>
          <a:p>
            <a:pPr marL="684213">
              <a:buFont typeface="Wingdings" pitchFamily="2" charset="2"/>
              <a:buChar char="§"/>
            </a:pPr>
            <a:r>
              <a:rPr lang="en-US" sz="2000" dirty="0" err="1" smtClean="0"/>
              <a:t>Memerlukan</a:t>
            </a:r>
            <a:r>
              <a:rPr lang="en-US" sz="2000" dirty="0" smtClean="0"/>
              <a:t> </a:t>
            </a:r>
            <a:r>
              <a:rPr lang="en-US" sz="2000" dirty="0" err="1"/>
              <a:t>mekanisme</a:t>
            </a:r>
            <a:r>
              <a:rPr lang="en-US" sz="2000" dirty="0"/>
              <a:t> </a:t>
            </a:r>
            <a:r>
              <a:rPr lang="en-US" sz="2000" dirty="0" err="1"/>
              <a:t>petunjuk</a:t>
            </a:r>
            <a:r>
              <a:rPr lang="en-US" sz="2000" dirty="0"/>
              <a:t> (</a:t>
            </a:r>
            <a:r>
              <a:rPr lang="en-US" sz="2000" i="1" dirty="0"/>
              <a:t>hint</a:t>
            </a:r>
            <a:r>
              <a:rPr lang="en-US" sz="2000" dirty="0"/>
              <a:t>), yang </a:t>
            </a:r>
            <a:r>
              <a:rPr lang="en-US" sz="2000" dirty="0" err="1"/>
              <a:t>biasanya</a:t>
            </a:r>
            <a:r>
              <a:rPr lang="en-US" sz="2000" dirty="0"/>
              <a:t> </a:t>
            </a:r>
            <a:r>
              <a:rPr lang="en-US" sz="2000" dirty="0" err="1"/>
              <a:t>benar</a:t>
            </a:r>
            <a:r>
              <a:rPr lang="en-US" sz="2000" dirty="0"/>
              <a:t>. </a:t>
            </a:r>
          </a:p>
          <a:p>
            <a:pPr marL="684213">
              <a:buFont typeface="Wingdings" pitchFamily="2" charset="2"/>
              <a:buChar char="§"/>
            </a:pPr>
            <a:r>
              <a:rPr lang="sv-SE" sz="2000" dirty="0" smtClean="0"/>
              <a:t>Tidak </a:t>
            </a:r>
            <a:r>
              <a:rPr lang="sv-SE" sz="2000" dirty="0"/>
              <a:t>ada </a:t>
            </a:r>
            <a:r>
              <a:rPr lang="sv-SE" sz="2000" i="1" dirty="0"/>
              <a:t>master copy</a:t>
            </a:r>
            <a:r>
              <a:rPr lang="sv-SE" sz="2000" dirty="0"/>
              <a:t>, shg dapat timbul masalah: </a:t>
            </a:r>
          </a:p>
          <a:p>
            <a:pPr marL="911225" lvl="2">
              <a:buFont typeface="Arial" pitchFamily="34" charset="0"/>
              <a:buChar char="−"/>
            </a:pPr>
            <a:r>
              <a:rPr lang="en-US" sz="1800" dirty="0" err="1" smtClean="0"/>
              <a:t>Seberapa</a:t>
            </a:r>
            <a:r>
              <a:rPr lang="en-US" sz="1800" dirty="0" smtClean="0"/>
              <a:t> </a:t>
            </a:r>
            <a:r>
              <a:rPr lang="en-US" sz="1800" dirty="0" err="1"/>
              <a:t>besar</a:t>
            </a:r>
            <a:r>
              <a:rPr lang="en-US" sz="1800" dirty="0"/>
              <a:t> </a:t>
            </a:r>
            <a:r>
              <a:rPr lang="en-US" sz="1800" i="1" dirty="0"/>
              <a:t>cache</a:t>
            </a:r>
            <a:r>
              <a:rPr lang="en-US" sz="1800" dirty="0"/>
              <a:t>? </a:t>
            </a:r>
          </a:p>
          <a:p>
            <a:pPr marL="911225" lvl="2">
              <a:buFont typeface="Arial" pitchFamily="34" charset="0"/>
              <a:buChar char="−"/>
            </a:pPr>
            <a:r>
              <a:rPr lang="sv-SE" sz="1800" dirty="0" smtClean="0"/>
              <a:t>Manakah </a:t>
            </a:r>
            <a:r>
              <a:rPr lang="sv-SE" sz="1800" dirty="0"/>
              <a:t>nama yang harus dihapus dari </a:t>
            </a:r>
            <a:r>
              <a:rPr lang="sv-SE" sz="1800" i="1" dirty="0"/>
              <a:t>cache </a:t>
            </a:r>
            <a:r>
              <a:rPr lang="sv-SE" sz="1800" dirty="0"/>
              <a:t>untuk menjaga konsistensi. </a:t>
            </a:r>
          </a:p>
          <a:p>
            <a:pPr marL="684213">
              <a:buFont typeface="Wingdings" pitchFamily="2" charset="2"/>
              <a:buChar char="§"/>
            </a:pPr>
            <a:r>
              <a:rPr lang="de-DE" sz="2000" dirty="0" smtClean="0"/>
              <a:t>Umum </a:t>
            </a:r>
            <a:r>
              <a:rPr lang="de-DE" sz="2000" dirty="0"/>
              <a:t>digunakan pada sistem berbasis obyek. </a:t>
            </a:r>
          </a:p>
          <a:p>
            <a:pPr marL="684213">
              <a:buFont typeface="Wingdings" pitchFamily="2" charset="2"/>
              <a:buChar char="§"/>
            </a:pPr>
            <a:r>
              <a:rPr lang="en-US" sz="2000" dirty="0" smtClean="0"/>
              <a:t>UID </a:t>
            </a:r>
            <a:r>
              <a:rPr lang="en-US" sz="2000" dirty="0" err="1"/>
              <a:t>merupakan</a:t>
            </a:r>
            <a:r>
              <a:rPr lang="en-US" sz="2000" dirty="0"/>
              <a:t> </a:t>
            </a:r>
            <a:r>
              <a:rPr lang="en-US" sz="2000" dirty="0" err="1"/>
              <a:t>nama</a:t>
            </a:r>
            <a:r>
              <a:rPr lang="en-US" sz="2000" dirty="0"/>
              <a:t> </a:t>
            </a:r>
            <a:r>
              <a:rPr lang="en-US" sz="2000" dirty="0" err="1"/>
              <a:t>obyek</a:t>
            </a:r>
            <a:r>
              <a:rPr lang="en-US" sz="2000" dirty="0"/>
              <a:t>. </a:t>
            </a:r>
          </a:p>
          <a:p>
            <a:pPr marL="684213">
              <a:buFont typeface="Wingdings" pitchFamily="2" charset="2"/>
              <a:buChar char="§"/>
            </a:pPr>
            <a:r>
              <a:rPr lang="en-US" sz="2000" dirty="0" err="1" smtClean="0"/>
              <a:t>Petunjuk</a:t>
            </a:r>
            <a:r>
              <a:rPr lang="en-US" sz="2000" dirty="0" smtClean="0"/>
              <a:t> </a:t>
            </a:r>
            <a:r>
              <a:rPr lang="en-US" sz="2000" dirty="0" err="1"/>
              <a:t>lokasi</a:t>
            </a:r>
            <a:r>
              <a:rPr lang="en-US" sz="2000" dirty="0"/>
              <a:t> </a:t>
            </a:r>
            <a:r>
              <a:rPr lang="en-US" sz="2000" dirty="0" err="1"/>
              <a:t>disimpan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nama</a:t>
            </a:r>
            <a:r>
              <a:rPr lang="en-US" sz="2000" dirty="0"/>
              <a:t> </a:t>
            </a:r>
            <a:r>
              <a:rPr lang="en-US" sz="2000" dirty="0" err="1"/>
              <a:t>tsb</a:t>
            </a:r>
            <a:r>
              <a:rPr lang="en-US" sz="2000" dirty="0"/>
              <a:t>,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menghindari</a:t>
            </a:r>
            <a:r>
              <a:rPr lang="en-US" sz="2000" dirty="0"/>
              <a:t> </a:t>
            </a:r>
            <a:r>
              <a:rPr lang="en-US" sz="2000" dirty="0" err="1"/>
              <a:t>seringnya</a:t>
            </a:r>
            <a:r>
              <a:rPr lang="en-US" sz="2000" dirty="0"/>
              <a:t> </a:t>
            </a:r>
            <a:r>
              <a:rPr lang="en-US" sz="2000" dirty="0" err="1"/>
              <a:t>berkonsultasi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i="1" dirty="0"/>
              <a:t>name server</a:t>
            </a:r>
            <a:r>
              <a:rPr lang="en-US" sz="2000" dirty="0"/>
              <a:t>. </a:t>
            </a:r>
          </a:p>
          <a:p>
            <a:pPr marL="684213">
              <a:buFont typeface="Wingdings" pitchFamily="2" charset="2"/>
              <a:buChar char="§"/>
            </a:pPr>
            <a:r>
              <a:rPr lang="en-US" sz="2000" dirty="0" err="1" smtClean="0"/>
              <a:t>Petunjuk</a:t>
            </a:r>
            <a:r>
              <a:rPr lang="en-US" sz="2000" dirty="0" smtClean="0"/>
              <a:t> </a:t>
            </a:r>
            <a:r>
              <a:rPr lang="en-US" sz="2000" dirty="0" err="1"/>
              <a:t>harus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diandalkan</a:t>
            </a:r>
            <a:r>
              <a:rPr lang="en-US" sz="2000" dirty="0"/>
              <a:t>. </a:t>
            </a:r>
          </a:p>
          <a:p>
            <a:pPr marL="684213">
              <a:buFont typeface="Wingdings" pitchFamily="2" charset="2"/>
              <a:buChar char="§"/>
            </a:pPr>
            <a:r>
              <a:rPr lang="en-US" sz="2000" dirty="0" err="1" smtClean="0"/>
              <a:t>Jika</a:t>
            </a:r>
            <a:r>
              <a:rPr lang="en-US" sz="2000" dirty="0" smtClean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</a:t>
            </a:r>
            <a:r>
              <a:rPr lang="en-US" sz="2000" dirty="0" err="1"/>
              <a:t>obyek</a:t>
            </a:r>
            <a:r>
              <a:rPr lang="en-US" sz="2000" dirty="0"/>
              <a:t> </a:t>
            </a:r>
            <a:r>
              <a:rPr lang="en-US" sz="2000" dirty="0" err="1"/>
              <a:t>berpindah</a:t>
            </a:r>
            <a:r>
              <a:rPr lang="en-US" sz="2000" dirty="0"/>
              <a:t>, </a:t>
            </a:r>
            <a:r>
              <a:rPr lang="en-US" sz="2000" dirty="0" err="1"/>
              <a:t>maka</a:t>
            </a:r>
            <a:r>
              <a:rPr lang="en-US" sz="2000" dirty="0"/>
              <a:t> </a:t>
            </a:r>
            <a:r>
              <a:rPr lang="en-US" sz="2000" dirty="0" err="1"/>
              <a:t>setiap</a:t>
            </a:r>
            <a:r>
              <a:rPr lang="en-US" sz="2000" dirty="0"/>
              <a:t> </a:t>
            </a:r>
            <a:r>
              <a:rPr lang="en-US" sz="2000" i="1" dirty="0"/>
              <a:t>reference </a:t>
            </a:r>
            <a:r>
              <a:rPr lang="en-US" sz="2000" dirty="0" err="1"/>
              <a:t>harus</a:t>
            </a:r>
            <a:r>
              <a:rPr lang="en-US" sz="2000" dirty="0"/>
              <a:t> </a:t>
            </a:r>
            <a:r>
              <a:rPr lang="en-US" sz="2000" dirty="0" err="1"/>
              <a:t>diubah</a:t>
            </a:r>
            <a:r>
              <a:rPr lang="en-US" sz="2000" dirty="0"/>
              <a:t> </a:t>
            </a:r>
            <a:r>
              <a:rPr lang="en-US" sz="2000" dirty="0" err="1"/>
              <a:t>satu</a:t>
            </a:r>
            <a:r>
              <a:rPr lang="en-US" sz="2000" dirty="0"/>
              <a:t> </a:t>
            </a:r>
            <a:r>
              <a:rPr lang="en-US" sz="2000" dirty="0" err="1"/>
              <a:t>persatu</a:t>
            </a:r>
            <a:r>
              <a:rPr lang="en-US" sz="2000" dirty="0"/>
              <a:t>. 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9436190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/>
              <a:t>Name servers and navigation 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412776"/>
            <a:ext cx="8784976" cy="5184576"/>
          </a:xfrm>
        </p:spPr>
        <p:txBody>
          <a:bodyPr/>
          <a:lstStyle/>
          <a:p>
            <a:r>
              <a:rPr lang="en-US" sz="2000" dirty="0" err="1"/>
              <a:t>Navigasi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name servers di </a:t>
            </a:r>
            <a:r>
              <a:rPr lang="en-US" sz="2000" dirty="0" err="1"/>
              <a:t>sini</a:t>
            </a:r>
            <a:r>
              <a:rPr lang="en-US" sz="2000" dirty="0"/>
              <a:t> </a:t>
            </a:r>
            <a:r>
              <a:rPr lang="en-US" sz="2000" dirty="0" err="1"/>
              <a:t>memiliki</a:t>
            </a:r>
            <a:r>
              <a:rPr lang="en-US" sz="2000" dirty="0"/>
              <a:t> </a:t>
            </a:r>
            <a:r>
              <a:rPr lang="en-US" sz="2000" dirty="0" err="1"/>
              <a:t>arti</a:t>
            </a:r>
            <a:r>
              <a:rPr lang="en-US" sz="2000" dirty="0"/>
              <a:t> </a:t>
            </a:r>
            <a:r>
              <a:rPr lang="en-US" sz="2000" dirty="0" err="1"/>
              <a:t>petunjuk</a:t>
            </a:r>
            <a:r>
              <a:rPr lang="en-US" sz="2000" dirty="0"/>
              <a:t> </a:t>
            </a:r>
            <a:r>
              <a:rPr lang="en-US" sz="2000" dirty="0" err="1"/>
              <a:t>pengaksesan</a:t>
            </a:r>
            <a:r>
              <a:rPr lang="en-US" sz="2000" dirty="0"/>
              <a:t> </a:t>
            </a:r>
            <a:r>
              <a:rPr lang="en-US" sz="2000" dirty="0" err="1"/>
              <a:t>nama</a:t>
            </a:r>
            <a:r>
              <a:rPr lang="en-US" sz="2000" dirty="0"/>
              <a:t> data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lebih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satu</a:t>
            </a:r>
            <a:r>
              <a:rPr lang="en-US" sz="2000" dirty="0"/>
              <a:t> name server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menyelesaikan</a:t>
            </a:r>
            <a:r>
              <a:rPr lang="en-US" sz="2000" dirty="0"/>
              <a:t> </a:t>
            </a: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pemetaan</a:t>
            </a:r>
            <a:r>
              <a:rPr lang="en-US" sz="2000" dirty="0"/>
              <a:t> </a:t>
            </a:r>
            <a:r>
              <a:rPr lang="en-US" sz="2000" dirty="0" err="1"/>
              <a:t>nama</a:t>
            </a:r>
            <a:r>
              <a:rPr lang="en-US" sz="2000" dirty="0"/>
              <a:t> (</a:t>
            </a:r>
            <a:r>
              <a:rPr lang="en-US" sz="2000" i="1" dirty="0"/>
              <a:t>resolve a name</a:t>
            </a:r>
            <a:r>
              <a:rPr lang="en-US" sz="2000" dirty="0"/>
              <a:t>). </a:t>
            </a:r>
            <a:endParaRPr lang="en-US" sz="2000" dirty="0" smtClean="0"/>
          </a:p>
          <a:p>
            <a:pPr marL="341313" indent="0">
              <a:buNone/>
            </a:pPr>
            <a:r>
              <a:rPr lang="en-US" sz="2000" dirty="0" smtClean="0"/>
              <a:t>Yang </a:t>
            </a:r>
            <a:r>
              <a:rPr lang="en-US" sz="2000" dirty="0" err="1"/>
              <a:t>didalamnya</a:t>
            </a:r>
            <a:r>
              <a:rPr lang="en-US" sz="2000" dirty="0"/>
              <a:t> </a:t>
            </a:r>
            <a:r>
              <a:rPr lang="en-US" sz="2000" dirty="0" err="1"/>
              <a:t>terdapat</a:t>
            </a:r>
            <a:r>
              <a:rPr lang="en-US" sz="2000" dirty="0"/>
              <a:t> 3 </a:t>
            </a:r>
            <a:r>
              <a:rPr lang="en-US" sz="2000" dirty="0" err="1"/>
              <a:t>metode,yaitu</a:t>
            </a:r>
            <a:r>
              <a:rPr lang="en-US" sz="2000" dirty="0"/>
              <a:t> </a:t>
            </a:r>
            <a:r>
              <a:rPr lang="en-US" sz="2000" dirty="0" smtClean="0"/>
              <a:t>:</a:t>
            </a:r>
          </a:p>
          <a:p>
            <a:pPr marL="682625" indent="-341313">
              <a:buAutoNum type="arabicPeriod"/>
            </a:pPr>
            <a:r>
              <a:rPr lang="en-US" sz="2000" dirty="0" err="1" smtClean="0"/>
              <a:t>Interative</a:t>
            </a:r>
            <a:r>
              <a:rPr lang="en-US" sz="2000" dirty="0" smtClean="0"/>
              <a:t> Navigation </a:t>
            </a:r>
          </a:p>
          <a:p>
            <a:pPr marL="341313" indent="0">
              <a:buNone/>
            </a:pPr>
            <a:endParaRPr lang="en-US" sz="2000" dirty="0"/>
          </a:p>
          <a:p>
            <a:pPr marL="341313" indent="0">
              <a:buNone/>
            </a:pPr>
            <a:endParaRPr lang="en-US" sz="2000" dirty="0" smtClean="0"/>
          </a:p>
          <a:p>
            <a:pPr marL="341313" indent="0">
              <a:buNone/>
            </a:pPr>
            <a:endParaRPr lang="en-US" sz="2000" dirty="0"/>
          </a:p>
          <a:p>
            <a:pPr marL="341313" indent="0">
              <a:buNone/>
            </a:pPr>
            <a:endParaRPr lang="en-US" sz="2000" dirty="0" smtClean="0"/>
          </a:p>
          <a:p>
            <a:pPr marL="341313" indent="0">
              <a:buNone/>
            </a:pPr>
            <a:endParaRPr lang="en-US" sz="2000" dirty="0"/>
          </a:p>
          <a:p>
            <a:pPr marL="341313" indent="0">
              <a:buNone/>
            </a:pPr>
            <a:endParaRPr lang="en-US" sz="2000" dirty="0" smtClean="0"/>
          </a:p>
          <a:p>
            <a:pPr marL="341313" indent="0">
              <a:buNone/>
            </a:pPr>
            <a:endParaRPr lang="en-US" sz="2000" dirty="0"/>
          </a:p>
          <a:p>
            <a:pPr marL="341313" indent="0">
              <a:buNone/>
            </a:pPr>
            <a:r>
              <a:rPr lang="en-US" sz="1800" i="1" dirty="0"/>
              <a:t>Agent </a:t>
            </a:r>
            <a:r>
              <a:rPr lang="en-US" sz="1800" dirty="0" err="1"/>
              <a:t>tetap</a:t>
            </a:r>
            <a:r>
              <a:rPr lang="en-US" sz="1800" dirty="0"/>
              <a:t> </a:t>
            </a:r>
            <a:r>
              <a:rPr lang="en-US" sz="1800" dirty="0" err="1"/>
              <a:t>memegang</a:t>
            </a:r>
            <a:r>
              <a:rPr lang="en-US" sz="1800" dirty="0"/>
              <a:t> </a:t>
            </a:r>
            <a:r>
              <a:rPr lang="en-US" sz="1800" dirty="0" err="1"/>
              <a:t>kendali</a:t>
            </a:r>
            <a:r>
              <a:rPr lang="en-US" sz="1800" dirty="0"/>
              <a:t> proses </a:t>
            </a:r>
            <a:r>
              <a:rPr lang="en-US" sz="1800" dirty="0" err="1"/>
              <a:t>resolusi</a:t>
            </a:r>
            <a:r>
              <a:rPr lang="en-US" sz="1800" dirty="0"/>
              <a:t> </a:t>
            </a:r>
            <a:r>
              <a:rPr lang="en-US" sz="1800" dirty="0" err="1"/>
              <a:t>sebuah</a:t>
            </a:r>
            <a:r>
              <a:rPr lang="en-US" sz="1800" dirty="0"/>
              <a:t> </a:t>
            </a:r>
            <a:r>
              <a:rPr lang="en-US" sz="1800" dirty="0" err="1"/>
              <a:t>nama</a:t>
            </a:r>
            <a:r>
              <a:rPr lang="en-US" sz="1800" dirty="0"/>
              <a:t>. </a:t>
            </a:r>
            <a:endParaRPr lang="en-US" sz="1800" dirty="0" smtClean="0"/>
          </a:p>
          <a:p>
            <a:pPr marL="341313" indent="0">
              <a:buNone/>
            </a:pPr>
            <a:r>
              <a:rPr lang="en-US" sz="1800" i="1" dirty="0" smtClean="0"/>
              <a:t>Server </a:t>
            </a:r>
            <a:r>
              <a:rPr lang="en-US" sz="1800" dirty="0" err="1"/>
              <a:t>mengembalikan</a:t>
            </a:r>
            <a:r>
              <a:rPr lang="en-US" sz="1800" dirty="0"/>
              <a:t> status </a:t>
            </a:r>
            <a:r>
              <a:rPr lang="en-US" sz="1800" dirty="0" err="1"/>
              <a:t>resolusi</a:t>
            </a:r>
            <a:r>
              <a:rPr lang="en-US" sz="1800" dirty="0"/>
              <a:t>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alamat</a:t>
            </a:r>
            <a:r>
              <a:rPr lang="en-US" sz="1800" dirty="0"/>
              <a:t> </a:t>
            </a:r>
            <a:r>
              <a:rPr lang="en-US" sz="1800" i="1" dirty="0"/>
              <a:t>server </a:t>
            </a:r>
            <a:r>
              <a:rPr lang="en-US" sz="1800" dirty="0"/>
              <a:t>yang </a:t>
            </a:r>
            <a:r>
              <a:rPr lang="en-US" sz="1800" dirty="0" err="1"/>
              <a:t>harus</a:t>
            </a:r>
            <a:r>
              <a:rPr lang="en-US" sz="1800" dirty="0"/>
              <a:t> </a:t>
            </a:r>
            <a:r>
              <a:rPr lang="en-US" sz="1800" dirty="0" err="1"/>
              <a:t>dihubungi</a:t>
            </a:r>
            <a:r>
              <a:rPr lang="en-US" sz="1800" dirty="0"/>
              <a:t> </a:t>
            </a:r>
            <a:r>
              <a:rPr lang="en-US" sz="1800" dirty="0" err="1"/>
              <a:t>selanjutnya</a:t>
            </a:r>
            <a:r>
              <a:rPr lang="en-US" sz="1800" dirty="0"/>
              <a:t>. </a:t>
            </a:r>
          </a:p>
          <a:p>
            <a:pPr marL="341313" indent="0">
              <a:buNone/>
            </a:pPr>
            <a:endParaRPr lang="en-US" sz="2000" dirty="0"/>
          </a:p>
        </p:txBody>
      </p:sp>
      <p:sp>
        <p:nvSpPr>
          <p:cNvPr id="4" name="Rectangle 28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5" name="Group 1"/>
          <p:cNvGrpSpPr>
            <a:grpSpLocks noChangeAspect="1"/>
          </p:cNvGrpSpPr>
          <p:nvPr/>
        </p:nvGrpSpPr>
        <p:grpSpPr bwMode="auto">
          <a:xfrm>
            <a:off x="1017240" y="3284984"/>
            <a:ext cx="5531720" cy="2433957"/>
            <a:chOff x="2141" y="6847"/>
            <a:chExt cx="9650" cy="4366"/>
          </a:xfrm>
        </p:grpSpPr>
        <p:sp>
          <p:nvSpPr>
            <p:cNvPr id="6" name="AutoShape 27"/>
            <p:cNvSpPr>
              <a:spLocks noChangeAspect="1" noChangeArrowheads="1" noTextEdit="1"/>
            </p:cNvSpPr>
            <p:nvPr/>
          </p:nvSpPr>
          <p:spPr bwMode="auto">
            <a:xfrm>
              <a:off x="2141" y="6847"/>
              <a:ext cx="9650" cy="43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Rectangle 26"/>
            <p:cNvSpPr>
              <a:spLocks noChangeArrowheads="1"/>
            </p:cNvSpPr>
            <p:nvPr/>
          </p:nvSpPr>
          <p:spPr bwMode="auto">
            <a:xfrm>
              <a:off x="6710" y="6847"/>
              <a:ext cx="3367" cy="3660"/>
            </a:xfrm>
            <a:prstGeom prst="rect">
              <a:avLst/>
            </a:prstGeom>
            <a:solidFill>
              <a:srgbClr val="FFD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Rectangle 25"/>
            <p:cNvSpPr>
              <a:spLocks noChangeArrowheads="1"/>
            </p:cNvSpPr>
            <p:nvPr/>
          </p:nvSpPr>
          <p:spPr bwMode="auto">
            <a:xfrm>
              <a:off x="6710" y="6847"/>
              <a:ext cx="3398" cy="3692"/>
            </a:xfrm>
            <a:prstGeom prst="rect">
              <a:avLst/>
            </a:prstGeom>
            <a:noFill/>
            <a:ln w="36513">
              <a:solidFill>
                <a:srgbClr val="FFDC99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Oval 24"/>
            <p:cNvSpPr>
              <a:spLocks noChangeArrowheads="1"/>
            </p:cNvSpPr>
            <p:nvPr/>
          </p:nvSpPr>
          <p:spPr bwMode="auto">
            <a:xfrm>
              <a:off x="6904" y="8265"/>
              <a:ext cx="994" cy="1055"/>
            </a:xfrm>
            <a:prstGeom prst="ellipse">
              <a:avLst/>
            </a:prstGeom>
            <a:solidFill>
              <a:srgbClr val="FFFFFF"/>
            </a:solidFill>
            <a:ln w="36513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Oval 23"/>
            <p:cNvSpPr>
              <a:spLocks noChangeArrowheads="1"/>
            </p:cNvSpPr>
            <p:nvPr/>
          </p:nvSpPr>
          <p:spPr bwMode="auto">
            <a:xfrm>
              <a:off x="8185" y="6980"/>
              <a:ext cx="1059" cy="1088"/>
            </a:xfrm>
            <a:prstGeom prst="ellipse">
              <a:avLst/>
            </a:prstGeom>
            <a:solidFill>
              <a:srgbClr val="FFFFFF"/>
            </a:solidFill>
            <a:ln w="36513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Oval 22"/>
            <p:cNvSpPr>
              <a:spLocks noChangeArrowheads="1"/>
            </p:cNvSpPr>
            <p:nvPr/>
          </p:nvSpPr>
          <p:spPr bwMode="auto">
            <a:xfrm>
              <a:off x="8891" y="9288"/>
              <a:ext cx="1025" cy="1088"/>
            </a:xfrm>
            <a:prstGeom prst="ellipse">
              <a:avLst/>
            </a:prstGeom>
            <a:solidFill>
              <a:srgbClr val="FFFFFF"/>
            </a:solidFill>
            <a:ln w="36513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Rectangle 21"/>
            <p:cNvSpPr>
              <a:spLocks noChangeArrowheads="1"/>
            </p:cNvSpPr>
            <p:nvPr/>
          </p:nvSpPr>
          <p:spPr bwMode="auto">
            <a:xfrm>
              <a:off x="5173" y="8595"/>
              <a:ext cx="929" cy="626"/>
            </a:xfrm>
            <a:prstGeom prst="rect">
              <a:avLst/>
            </a:prstGeom>
            <a:noFill/>
            <a:ln w="36513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Rectangle 20"/>
            <p:cNvSpPr>
              <a:spLocks noChangeArrowheads="1"/>
            </p:cNvSpPr>
            <p:nvPr/>
          </p:nvSpPr>
          <p:spPr bwMode="auto">
            <a:xfrm>
              <a:off x="5306" y="8761"/>
              <a:ext cx="679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Client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" name="Freeform 19"/>
            <p:cNvSpPr>
              <a:spLocks/>
            </p:cNvSpPr>
            <p:nvPr/>
          </p:nvSpPr>
          <p:spPr bwMode="auto">
            <a:xfrm>
              <a:off x="6133" y="8891"/>
              <a:ext cx="161" cy="67"/>
            </a:xfrm>
            <a:custGeom>
              <a:avLst/>
              <a:gdLst>
                <a:gd name="T0" fmla="*/ 62 w 77"/>
                <a:gd name="T1" fmla="*/ 16 h 31"/>
                <a:gd name="T2" fmla="*/ 77 w 77"/>
                <a:gd name="T3" fmla="*/ 31 h 31"/>
                <a:gd name="T4" fmla="*/ 0 w 77"/>
                <a:gd name="T5" fmla="*/ 31 h 31"/>
                <a:gd name="T6" fmla="*/ 62 w 77"/>
                <a:gd name="T7" fmla="*/ 0 h 31"/>
                <a:gd name="T8" fmla="*/ 62 w 77"/>
                <a:gd name="T9" fmla="*/ 16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31">
                  <a:moveTo>
                    <a:pt x="62" y="16"/>
                  </a:moveTo>
                  <a:lnTo>
                    <a:pt x="77" y="31"/>
                  </a:lnTo>
                  <a:lnTo>
                    <a:pt x="0" y="31"/>
                  </a:lnTo>
                  <a:lnTo>
                    <a:pt x="62" y="0"/>
                  </a:lnTo>
                  <a:lnTo>
                    <a:pt x="62" y="16"/>
                  </a:lnTo>
                  <a:close/>
                </a:path>
              </a:pathLst>
            </a:custGeom>
            <a:solidFill>
              <a:srgbClr val="000000"/>
            </a:solidFill>
            <a:ln w="36513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8"/>
            <p:cNvSpPr>
              <a:spLocks/>
            </p:cNvSpPr>
            <p:nvPr/>
          </p:nvSpPr>
          <p:spPr bwMode="auto">
            <a:xfrm>
              <a:off x="6679" y="8793"/>
              <a:ext cx="191" cy="98"/>
            </a:xfrm>
            <a:custGeom>
              <a:avLst/>
              <a:gdLst>
                <a:gd name="T0" fmla="*/ 15 w 92"/>
                <a:gd name="T1" fmla="*/ 31 h 46"/>
                <a:gd name="T2" fmla="*/ 0 w 92"/>
                <a:gd name="T3" fmla="*/ 0 h 46"/>
                <a:gd name="T4" fmla="*/ 92 w 92"/>
                <a:gd name="T5" fmla="*/ 15 h 46"/>
                <a:gd name="T6" fmla="*/ 15 w 92"/>
                <a:gd name="T7" fmla="*/ 46 h 46"/>
                <a:gd name="T8" fmla="*/ 15 w 92"/>
                <a:gd name="T9" fmla="*/ 31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46">
                  <a:moveTo>
                    <a:pt x="15" y="31"/>
                  </a:moveTo>
                  <a:lnTo>
                    <a:pt x="0" y="0"/>
                  </a:lnTo>
                  <a:lnTo>
                    <a:pt x="92" y="15"/>
                  </a:lnTo>
                  <a:lnTo>
                    <a:pt x="15" y="46"/>
                  </a:lnTo>
                  <a:lnTo>
                    <a:pt x="15" y="31"/>
                  </a:lnTo>
                  <a:close/>
                </a:path>
              </a:pathLst>
            </a:custGeom>
            <a:solidFill>
              <a:srgbClr val="000000"/>
            </a:solidFill>
            <a:ln w="36513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Line 17"/>
            <p:cNvSpPr>
              <a:spLocks noChangeShapeType="1"/>
            </p:cNvSpPr>
            <p:nvPr/>
          </p:nvSpPr>
          <p:spPr bwMode="auto">
            <a:xfrm flipV="1">
              <a:off x="6294" y="8859"/>
              <a:ext cx="385" cy="66"/>
            </a:xfrm>
            <a:prstGeom prst="line">
              <a:avLst/>
            </a:prstGeom>
            <a:noFill/>
            <a:ln w="365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6133" y="8561"/>
              <a:ext cx="161" cy="101"/>
            </a:xfrm>
            <a:custGeom>
              <a:avLst/>
              <a:gdLst>
                <a:gd name="T0" fmla="*/ 62 w 77"/>
                <a:gd name="T1" fmla="*/ 16 h 47"/>
                <a:gd name="T2" fmla="*/ 77 w 77"/>
                <a:gd name="T3" fmla="*/ 47 h 47"/>
                <a:gd name="T4" fmla="*/ 0 w 77"/>
                <a:gd name="T5" fmla="*/ 47 h 47"/>
                <a:gd name="T6" fmla="*/ 47 w 77"/>
                <a:gd name="T7" fmla="*/ 0 h 47"/>
                <a:gd name="T8" fmla="*/ 62 w 77"/>
                <a:gd name="T9" fmla="*/ 1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47">
                  <a:moveTo>
                    <a:pt x="62" y="16"/>
                  </a:moveTo>
                  <a:lnTo>
                    <a:pt x="77" y="47"/>
                  </a:lnTo>
                  <a:lnTo>
                    <a:pt x="0" y="47"/>
                  </a:lnTo>
                  <a:lnTo>
                    <a:pt x="47" y="0"/>
                  </a:lnTo>
                  <a:lnTo>
                    <a:pt x="62" y="16"/>
                  </a:lnTo>
                  <a:close/>
                </a:path>
              </a:pathLst>
            </a:custGeom>
            <a:solidFill>
              <a:srgbClr val="000000"/>
            </a:solidFill>
            <a:ln w="36513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5"/>
            <p:cNvSpPr>
              <a:spLocks/>
            </p:cNvSpPr>
            <p:nvPr/>
          </p:nvSpPr>
          <p:spPr bwMode="auto">
            <a:xfrm>
              <a:off x="7994" y="7704"/>
              <a:ext cx="160" cy="101"/>
            </a:xfrm>
            <a:custGeom>
              <a:avLst/>
              <a:gdLst>
                <a:gd name="T0" fmla="*/ 15 w 77"/>
                <a:gd name="T1" fmla="*/ 31 h 47"/>
                <a:gd name="T2" fmla="*/ 0 w 77"/>
                <a:gd name="T3" fmla="*/ 16 h 47"/>
                <a:gd name="T4" fmla="*/ 77 w 77"/>
                <a:gd name="T5" fmla="*/ 0 h 47"/>
                <a:gd name="T6" fmla="*/ 15 w 77"/>
                <a:gd name="T7" fmla="*/ 47 h 47"/>
                <a:gd name="T8" fmla="*/ 15 w 77"/>
                <a:gd name="T9" fmla="*/ 3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47">
                  <a:moveTo>
                    <a:pt x="15" y="31"/>
                  </a:moveTo>
                  <a:lnTo>
                    <a:pt x="0" y="16"/>
                  </a:lnTo>
                  <a:lnTo>
                    <a:pt x="77" y="0"/>
                  </a:lnTo>
                  <a:lnTo>
                    <a:pt x="15" y="47"/>
                  </a:lnTo>
                  <a:lnTo>
                    <a:pt x="15" y="31"/>
                  </a:lnTo>
                  <a:close/>
                </a:path>
              </a:pathLst>
            </a:custGeom>
            <a:solidFill>
              <a:srgbClr val="000000"/>
            </a:solidFill>
            <a:ln w="36513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Line 14"/>
            <p:cNvSpPr>
              <a:spLocks noChangeShapeType="1"/>
            </p:cNvSpPr>
            <p:nvPr/>
          </p:nvSpPr>
          <p:spPr bwMode="auto">
            <a:xfrm flipV="1">
              <a:off x="6262" y="7771"/>
              <a:ext cx="1732" cy="824"/>
            </a:xfrm>
            <a:prstGeom prst="line">
              <a:avLst/>
            </a:prstGeom>
            <a:noFill/>
            <a:ln w="365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3"/>
            <p:cNvSpPr>
              <a:spLocks/>
            </p:cNvSpPr>
            <p:nvPr/>
          </p:nvSpPr>
          <p:spPr bwMode="auto">
            <a:xfrm>
              <a:off x="8666" y="9716"/>
              <a:ext cx="161" cy="99"/>
            </a:xfrm>
            <a:custGeom>
              <a:avLst/>
              <a:gdLst>
                <a:gd name="T0" fmla="*/ 0 w 77"/>
                <a:gd name="T1" fmla="*/ 31 h 46"/>
                <a:gd name="T2" fmla="*/ 15 w 77"/>
                <a:gd name="T3" fmla="*/ 0 h 46"/>
                <a:gd name="T4" fmla="*/ 77 w 77"/>
                <a:gd name="T5" fmla="*/ 46 h 46"/>
                <a:gd name="T6" fmla="*/ 0 w 77"/>
                <a:gd name="T7" fmla="*/ 46 h 46"/>
                <a:gd name="T8" fmla="*/ 0 w 77"/>
                <a:gd name="T9" fmla="*/ 31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46">
                  <a:moveTo>
                    <a:pt x="0" y="31"/>
                  </a:moveTo>
                  <a:lnTo>
                    <a:pt x="15" y="0"/>
                  </a:lnTo>
                  <a:lnTo>
                    <a:pt x="77" y="46"/>
                  </a:lnTo>
                  <a:lnTo>
                    <a:pt x="0" y="46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000000"/>
            </a:solidFill>
            <a:ln w="36513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2"/>
            <p:cNvSpPr>
              <a:spLocks/>
            </p:cNvSpPr>
            <p:nvPr/>
          </p:nvSpPr>
          <p:spPr bwMode="auto">
            <a:xfrm>
              <a:off x="6133" y="9056"/>
              <a:ext cx="161" cy="66"/>
            </a:xfrm>
            <a:custGeom>
              <a:avLst/>
              <a:gdLst>
                <a:gd name="T0" fmla="*/ 62 w 77"/>
                <a:gd name="T1" fmla="*/ 16 h 31"/>
                <a:gd name="T2" fmla="*/ 62 w 77"/>
                <a:gd name="T3" fmla="*/ 31 h 31"/>
                <a:gd name="T4" fmla="*/ 0 w 77"/>
                <a:gd name="T5" fmla="*/ 0 h 31"/>
                <a:gd name="T6" fmla="*/ 77 w 77"/>
                <a:gd name="T7" fmla="*/ 0 h 31"/>
                <a:gd name="T8" fmla="*/ 62 w 77"/>
                <a:gd name="T9" fmla="*/ 16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31">
                  <a:moveTo>
                    <a:pt x="62" y="16"/>
                  </a:moveTo>
                  <a:lnTo>
                    <a:pt x="62" y="31"/>
                  </a:lnTo>
                  <a:lnTo>
                    <a:pt x="0" y="0"/>
                  </a:lnTo>
                  <a:lnTo>
                    <a:pt x="77" y="0"/>
                  </a:lnTo>
                  <a:lnTo>
                    <a:pt x="62" y="16"/>
                  </a:lnTo>
                  <a:close/>
                </a:path>
              </a:pathLst>
            </a:custGeom>
            <a:solidFill>
              <a:srgbClr val="000000"/>
            </a:solidFill>
            <a:ln w="36513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Line 11"/>
            <p:cNvSpPr>
              <a:spLocks noChangeShapeType="1"/>
            </p:cNvSpPr>
            <p:nvPr/>
          </p:nvSpPr>
          <p:spPr bwMode="auto">
            <a:xfrm flipH="1" flipV="1">
              <a:off x="6294" y="9091"/>
              <a:ext cx="2372" cy="691"/>
            </a:xfrm>
            <a:prstGeom prst="line">
              <a:avLst/>
            </a:prstGeom>
            <a:noFill/>
            <a:ln w="365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Rectangle 10"/>
            <p:cNvSpPr>
              <a:spLocks noChangeArrowheads="1"/>
            </p:cNvSpPr>
            <p:nvPr/>
          </p:nvSpPr>
          <p:spPr bwMode="auto">
            <a:xfrm>
              <a:off x="6406" y="8572"/>
              <a:ext cx="148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1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4" name="Rectangle 9"/>
            <p:cNvSpPr>
              <a:spLocks noChangeArrowheads="1"/>
            </p:cNvSpPr>
            <p:nvPr/>
          </p:nvSpPr>
          <p:spPr bwMode="auto">
            <a:xfrm>
              <a:off x="6437" y="8101"/>
              <a:ext cx="148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2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5" name="Rectangle 8"/>
            <p:cNvSpPr>
              <a:spLocks noChangeArrowheads="1"/>
            </p:cNvSpPr>
            <p:nvPr/>
          </p:nvSpPr>
          <p:spPr bwMode="auto">
            <a:xfrm>
              <a:off x="6406" y="9272"/>
              <a:ext cx="148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3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6" name="Rectangle 7"/>
            <p:cNvSpPr>
              <a:spLocks noChangeArrowheads="1"/>
            </p:cNvSpPr>
            <p:nvPr/>
          </p:nvSpPr>
          <p:spPr bwMode="auto">
            <a:xfrm>
              <a:off x="8481" y="7338"/>
              <a:ext cx="517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NS2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7" name="Rectangle 6"/>
            <p:cNvSpPr>
              <a:spLocks noChangeArrowheads="1"/>
            </p:cNvSpPr>
            <p:nvPr/>
          </p:nvSpPr>
          <p:spPr bwMode="auto">
            <a:xfrm>
              <a:off x="7166" y="8591"/>
              <a:ext cx="517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NS1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8" name="Rectangle 5"/>
            <p:cNvSpPr>
              <a:spLocks noChangeArrowheads="1"/>
            </p:cNvSpPr>
            <p:nvPr/>
          </p:nvSpPr>
          <p:spPr bwMode="auto">
            <a:xfrm>
              <a:off x="9169" y="9669"/>
              <a:ext cx="516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NS3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9" name="Rectangle 4"/>
            <p:cNvSpPr>
              <a:spLocks noChangeArrowheads="1"/>
            </p:cNvSpPr>
            <p:nvPr/>
          </p:nvSpPr>
          <p:spPr bwMode="auto">
            <a:xfrm>
              <a:off x="8485" y="8379"/>
              <a:ext cx="710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Name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" name="Rectangle 3"/>
            <p:cNvSpPr>
              <a:spLocks noChangeArrowheads="1"/>
            </p:cNvSpPr>
            <p:nvPr/>
          </p:nvSpPr>
          <p:spPr bwMode="auto">
            <a:xfrm>
              <a:off x="8485" y="8675"/>
              <a:ext cx="875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servers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1" name="Rectangle 2"/>
            <p:cNvSpPr>
              <a:spLocks noChangeArrowheads="1"/>
            </p:cNvSpPr>
            <p:nvPr/>
          </p:nvSpPr>
          <p:spPr bwMode="auto">
            <a:xfrm>
              <a:off x="2334" y="10816"/>
              <a:ext cx="9457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A client iteratively contacts name servers NS1–NS3 in order to resolve a name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974107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4005064"/>
            <a:ext cx="8928992" cy="1800200"/>
          </a:xfrm>
        </p:spPr>
        <p:txBody>
          <a:bodyPr/>
          <a:lstStyle/>
          <a:p>
            <a:r>
              <a:rPr lang="en-GB" sz="2000" dirty="0" smtClean="0"/>
              <a:t>Transitive </a:t>
            </a:r>
            <a:r>
              <a:rPr lang="en-GB" sz="2000" dirty="0"/>
              <a:t>Navigation </a:t>
            </a:r>
            <a:r>
              <a:rPr lang="en-GB" sz="2000" dirty="0" err="1"/>
              <a:t>hampir</a:t>
            </a:r>
            <a:r>
              <a:rPr lang="en-GB" sz="2000" dirty="0"/>
              <a:t> </a:t>
            </a:r>
            <a:r>
              <a:rPr lang="en-GB" sz="2000" dirty="0" err="1"/>
              <a:t>sama</a:t>
            </a:r>
            <a:r>
              <a:rPr lang="en-GB" sz="2000" dirty="0"/>
              <a:t> </a:t>
            </a:r>
            <a:r>
              <a:rPr lang="en-GB" sz="2000" dirty="0" err="1"/>
              <a:t>dengan</a:t>
            </a:r>
            <a:r>
              <a:rPr lang="en-GB" sz="2000" dirty="0"/>
              <a:t> </a:t>
            </a:r>
            <a:r>
              <a:rPr lang="en-GB" sz="2000" dirty="0" err="1"/>
              <a:t>resolusi</a:t>
            </a:r>
            <a:r>
              <a:rPr lang="en-GB" sz="2000" dirty="0"/>
              <a:t> </a:t>
            </a:r>
            <a:r>
              <a:rPr lang="en-GB" sz="2000" dirty="0" err="1"/>
              <a:t>rekursif</a:t>
            </a:r>
            <a:r>
              <a:rPr lang="en-GB" sz="2000" dirty="0"/>
              <a:t>. </a:t>
            </a:r>
            <a:r>
              <a:rPr lang="en-GB" sz="2000" i="1" dirty="0"/>
              <a:t>Return address</a:t>
            </a:r>
            <a:r>
              <a:rPr lang="en-GB" sz="2000" dirty="0"/>
              <a:t> </a:t>
            </a:r>
            <a:r>
              <a:rPr lang="en-GB" sz="2000" dirty="0" err="1"/>
              <a:t>dari</a:t>
            </a:r>
            <a:r>
              <a:rPr lang="en-GB" sz="2000" dirty="0"/>
              <a:t> </a:t>
            </a:r>
            <a:r>
              <a:rPr lang="en-GB" sz="2000" i="1" dirty="0"/>
              <a:t>agent</a:t>
            </a:r>
            <a:r>
              <a:rPr lang="en-GB" sz="2000" dirty="0"/>
              <a:t> </a:t>
            </a:r>
            <a:r>
              <a:rPr lang="en-GB" sz="2000" dirty="0" err="1"/>
              <a:t>diteruskan</a:t>
            </a:r>
            <a:r>
              <a:rPr lang="en-GB" sz="2000" dirty="0"/>
              <a:t> </a:t>
            </a:r>
            <a:r>
              <a:rPr lang="en-GB" sz="2000" dirty="0" err="1"/>
              <a:t>oleh</a:t>
            </a:r>
            <a:r>
              <a:rPr lang="en-GB" sz="2000" dirty="0"/>
              <a:t> </a:t>
            </a:r>
            <a:r>
              <a:rPr lang="en-GB" sz="2000" i="1" dirty="0"/>
              <a:t>server, </a:t>
            </a:r>
            <a:r>
              <a:rPr lang="en-GB" sz="2000" dirty="0" err="1"/>
              <a:t>sehingga</a:t>
            </a:r>
            <a:r>
              <a:rPr lang="en-GB" sz="2000" dirty="0"/>
              <a:t> </a:t>
            </a:r>
            <a:r>
              <a:rPr lang="en-GB" sz="2000" dirty="0" err="1"/>
              <a:t>jika</a:t>
            </a:r>
            <a:r>
              <a:rPr lang="en-GB" sz="2000" dirty="0"/>
              <a:t> </a:t>
            </a:r>
            <a:r>
              <a:rPr lang="en-GB" sz="2000" dirty="0" err="1"/>
              <a:t>informasi</a:t>
            </a:r>
            <a:r>
              <a:rPr lang="en-GB" sz="2000" dirty="0"/>
              <a:t> </a:t>
            </a:r>
            <a:r>
              <a:rPr lang="en-GB" sz="2000" dirty="0" err="1"/>
              <a:t>lokasi</a:t>
            </a:r>
            <a:r>
              <a:rPr lang="en-GB" sz="2000" dirty="0"/>
              <a:t> </a:t>
            </a:r>
            <a:r>
              <a:rPr lang="en-GB" sz="2000" dirty="0" err="1"/>
              <a:t>obyek</a:t>
            </a:r>
            <a:r>
              <a:rPr lang="en-GB" sz="2000" dirty="0"/>
              <a:t> </a:t>
            </a:r>
            <a:r>
              <a:rPr lang="en-GB" sz="2000" dirty="0" err="1"/>
              <a:t>ditemukan</a:t>
            </a:r>
            <a:r>
              <a:rPr lang="en-GB" sz="2000" dirty="0"/>
              <a:t>, </a:t>
            </a:r>
            <a:r>
              <a:rPr lang="en-GB" sz="2000" dirty="0" err="1"/>
              <a:t>informasi</a:t>
            </a:r>
            <a:r>
              <a:rPr lang="en-GB" sz="2000" dirty="0"/>
              <a:t> </a:t>
            </a:r>
            <a:r>
              <a:rPr lang="en-GB" sz="2000" dirty="0" err="1"/>
              <a:t>tersebut</a:t>
            </a:r>
            <a:r>
              <a:rPr lang="en-GB" sz="2000" dirty="0"/>
              <a:t> </a:t>
            </a:r>
            <a:r>
              <a:rPr lang="en-GB" sz="2000" dirty="0" err="1"/>
              <a:t>langsung</a:t>
            </a:r>
            <a:r>
              <a:rPr lang="en-GB" sz="2000" dirty="0"/>
              <a:t> </a:t>
            </a:r>
            <a:r>
              <a:rPr lang="en-GB" sz="2000" dirty="0" err="1"/>
              <a:t>diteruskan</a:t>
            </a:r>
            <a:r>
              <a:rPr lang="en-GB" sz="2000" dirty="0"/>
              <a:t> </a:t>
            </a:r>
            <a:r>
              <a:rPr lang="en-GB" sz="2000" dirty="0" err="1"/>
              <a:t>ke</a:t>
            </a:r>
            <a:r>
              <a:rPr lang="en-GB" sz="2000" dirty="0"/>
              <a:t> </a:t>
            </a:r>
            <a:r>
              <a:rPr lang="en-GB" sz="2000" i="1" dirty="0"/>
              <a:t>agent</a:t>
            </a:r>
            <a:r>
              <a:rPr lang="en-GB" sz="2000" dirty="0"/>
              <a:t>. </a:t>
            </a:r>
            <a:r>
              <a:rPr lang="en-GB" sz="2000" dirty="0" err="1"/>
              <a:t>Kelebihan</a:t>
            </a:r>
            <a:r>
              <a:rPr lang="en-GB" sz="2000" dirty="0"/>
              <a:t>: </a:t>
            </a:r>
            <a:r>
              <a:rPr lang="en-GB" sz="2000" dirty="0" err="1"/>
              <a:t>berkurangnya</a:t>
            </a:r>
            <a:r>
              <a:rPr lang="en-GB" sz="2000" dirty="0"/>
              <a:t> </a:t>
            </a:r>
            <a:r>
              <a:rPr lang="en-GB" sz="2000" dirty="0" err="1"/>
              <a:t>pengiriman</a:t>
            </a:r>
            <a:r>
              <a:rPr lang="en-GB" sz="2000" dirty="0"/>
              <a:t> </a:t>
            </a:r>
            <a:r>
              <a:rPr lang="en-GB" sz="2000" dirty="0" err="1"/>
              <a:t>pesan</a:t>
            </a:r>
            <a:r>
              <a:rPr lang="en-GB" sz="2000" dirty="0"/>
              <a:t>, </a:t>
            </a:r>
            <a:r>
              <a:rPr lang="en-GB" sz="2000" i="1" dirty="0"/>
              <a:t>server</a:t>
            </a:r>
            <a:r>
              <a:rPr lang="en-GB" sz="2000" dirty="0"/>
              <a:t> </a:t>
            </a:r>
            <a:r>
              <a:rPr lang="en-GB" sz="2000" dirty="0" err="1"/>
              <a:t>tidak</a:t>
            </a:r>
            <a:r>
              <a:rPr lang="en-GB" sz="2000" dirty="0"/>
              <a:t> </a:t>
            </a:r>
            <a:r>
              <a:rPr lang="en-GB" sz="2000" dirty="0" err="1"/>
              <a:t>perlu</a:t>
            </a:r>
            <a:r>
              <a:rPr lang="en-GB" sz="2000" dirty="0"/>
              <a:t> </a:t>
            </a:r>
            <a:r>
              <a:rPr lang="en-GB" sz="2000" dirty="0" err="1"/>
              <a:t>menyimpan</a:t>
            </a:r>
            <a:r>
              <a:rPr lang="en-GB" sz="2000" dirty="0"/>
              <a:t> status </a:t>
            </a:r>
            <a:r>
              <a:rPr lang="en-GB" sz="2000" i="1" dirty="0"/>
              <a:t>on going  resolution</a:t>
            </a:r>
            <a:r>
              <a:rPr lang="en-GB" sz="2000" dirty="0"/>
              <a:t>. </a:t>
            </a:r>
            <a:r>
              <a:rPr lang="en-GB" sz="2000" dirty="0" err="1"/>
              <a:t>Kekurangan</a:t>
            </a:r>
            <a:r>
              <a:rPr lang="en-GB" sz="2000" dirty="0"/>
              <a:t>: </a:t>
            </a:r>
            <a:r>
              <a:rPr lang="en-GB" sz="2000" dirty="0" err="1"/>
              <a:t>pengirim</a:t>
            </a:r>
            <a:r>
              <a:rPr lang="en-GB" sz="2000" dirty="0"/>
              <a:t> </a:t>
            </a:r>
            <a:r>
              <a:rPr lang="en-GB" sz="2000" dirty="0" err="1"/>
              <a:t>tidak</a:t>
            </a:r>
            <a:r>
              <a:rPr lang="en-GB" sz="2000" dirty="0"/>
              <a:t> </a:t>
            </a:r>
            <a:r>
              <a:rPr lang="en-GB" sz="2000" dirty="0" err="1"/>
              <a:t>menerima</a:t>
            </a:r>
            <a:r>
              <a:rPr lang="en-GB" sz="2000" dirty="0"/>
              <a:t> ACK.</a:t>
            </a:r>
            <a:endParaRPr lang="en-US" sz="2000" dirty="0"/>
          </a:p>
          <a:p>
            <a:endParaRPr lang="en-US" sz="2000" dirty="0" smtClean="0"/>
          </a:p>
        </p:txBody>
      </p:sp>
      <p:sp>
        <p:nvSpPr>
          <p:cNvPr id="4" name="Rectangle 20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2" name="Rectangle 43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23" name="Group 25"/>
          <p:cNvGrpSpPr>
            <a:grpSpLocks noChangeAspect="1"/>
          </p:cNvGrpSpPr>
          <p:nvPr/>
        </p:nvGrpSpPr>
        <p:grpSpPr bwMode="auto">
          <a:xfrm>
            <a:off x="1763688" y="1628800"/>
            <a:ext cx="5715162" cy="2088232"/>
            <a:chOff x="2527" y="1035"/>
            <a:chExt cx="5200" cy="1954"/>
          </a:xfrm>
        </p:grpSpPr>
        <p:sp>
          <p:nvSpPr>
            <p:cNvPr id="24" name="AutoShape 42"/>
            <p:cNvSpPr>
              <a:spLocks noChangeAspect="1" noChangeArrowheads="1" noTextEdit="1"/>
            </p:cNvSpPr>
            <p:nvPr/>
          </p:nvSpPr>
          <p:spPr bwMode="auto">
            <a:xfrm>
              <a:off x="2527" y="1035"/>
              <a:ext cx="5200" cy="19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25" name="Group 39"/>
            <p:cNvGrpSpPr>
              <a:grpSpLocks/>
            </p:cNvGrpSpPr>
            <p:nvPr/>
          </p:nvGrpSpPr>
          <p:grpSpPr bwMode="auto">
            <a:xfrm>
              <a:off x="4727" y="2469"/>
              <a:ext cx="1100" cy="520"/>
              <a:chOff x="1968" y="1773"/>
              <a:chExt cx="528" cy="243"/>
            </a:xfrm>
          </p:grpSpPr>
          <p:sp>
            <p:nvSpPr>
              <p:cNvPr id="3080" name="Rectangle 41"/>
              <p:cNvSpPr>
                <a:spLocks noChangeArrowheads="1"/>
              </p:cNvSpPr>
              <p:nvPr/>
            </p:nvSpPr>
            <p:spPr bwMode="auto">
              <a:xfrm>
                <a:off x="1968" y="1776"/>
                <a:ext cx="528" cy="240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727DE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78695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81" name="Text Box 40"/>
              <p:cNvSpPr txBox="1">
                <a:spLocks noChangeArrowheads="1"/>
              </p:cNvSpPr>
              <p:nvPr/>
            </p:nvSpPr>
            <p:spPr bwMode="auto">
              <a:xfrm>
                <a:off x="2029" y="1773"/>
                <a:ext cx="419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727DE0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78695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6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N.S.</a:t>
                </a:r>
                <a:endParaRPr kumimoji="0" lang="en-GB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26" name="Line 38"/>
            <p:cNvSpPr>
              <a:spLocks noChangeShapeType="1"/>
            </p:cNvSpPr>
            <p:nvPr/>
          </p:nvSpPr>
          <p:spPr bwMode="auto">
            <a:xfrm flipH="1">
              <a:off x="3427" y="1241"/>
              <a:ext cx="1300" cy="61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78695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27" name="Group 35"/>
            <p:cNvGrpSpPr>
              <a:grpSpLocks/>
            </p:cNvGrpSpPr>
            <p:nvPr/>
          </p:nvGrpSpPr>
          <p:grpSpPr bwMode="auto">
            <a:xfrm>
              <a:off x="4727" y="1035"/>
              <a:ext cx="1100" cy="521"/>
              <a:chOff x="1968" y="1773"/>
              <a:chExt cx="528" cy="243"/>
            </a:xfrm>
          </p:grpSpPr>
          <p:sp>
            <p:nvSpPr>
              <p:cNvPr id="3078" name="Rectangle 37"/>
              <p:cNvSpPr>
                <a:spLocks noChangeArrowheads="1"/>
              </p:cNvSpPr>
              <p:nvPr/>
            </p:nvSpPr>
            <p:spPr bwMode="auto">
              <a:xfrm>
                <a:off x="1968" y="1776"/>
                <a:ext cx="528" cy="240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727DE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78695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79" name="Text Box 36"/>
              <p:cNvSpPr txBox="1">
                <a:spLocks noChangeArrowheads="1"/>
              </p:cNvSpPr>
              <p:nvPr/>
            </p:nvSpPr>
            <p:spPr bwMode="auto">
              <a:xfrm>
                <a:off x="2029" y="1773"/>
                <a:ext cx="419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727DE0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78695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6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N.S.</a:t>
                </a:r>
                <a:endParaRPr kumimoji="0" lang="en-GB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28" name="Group 32"/>
            <p:cNvGrpSpPr>
              <a:grpSpLocks/>
            </p:cNvGrpSpPr>
            <p:nvPr/>
          </p:nvGrpSpPr>
          <p:grpSpPr bwMode="auto">
            <a:xfrm>
              <a:off x="2527" y="1652"/>
              <a:ext cx="937" cy="514"/>
              <a:chOff x="1056" y="1728"/>
              <a:chExt cx="450" cy="240"/>
            </a:xfrm>
          </p:grpSpPr>
          <p:sp>
            <p:nvSpPr>
              <p:cNvPr id="3076" name="Rectangle 34"/>
              <p:cNvSpPr>
                <a:spLocks noChangeArrowheads="1"/>
              </p:cNvSpPr>
              <p:nvPr/>
            </p:nvSpPr>
            <p:spPr bwMode="auto">
              <a:xfrm>
                <a:off x="1056" y="1728"/>
                <a:ext cx="432" cy="240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727DE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78695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77" name="Text Box 33"/>
              <p:cNvSpPr txBox="1">
                <a:spLocks noChangeArrowheads="1"/>
              </p:cNvSpPr>
              <p:nvPr/>
            </p:nvSpPr>
            <p:spPr bwMode="auto">
              <a:xfrm>
                <a:off x="1056" y="1728"/>
                <a:ext cx="450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727DE0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78695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6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Agent</a:t>
                </a:r>
                <a:endParaRPr kumimoji="0" lang="en-GB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29" name="Group 29"/>
            <p:cNvGrpSpPr>
              <a:grpSpLocks/>
            </p:cNvGrpSpPr>
            <p:nvPr/>
          </p:nvGrpSpPr>
          <p:grpSpPr bwMode="auto">
            <a:xfrm>
              <a:off x="6627" y="1755"/>
              <a:ext cx="1100" cy="521"/>
              <a:chOff x="1968" y="1773"/>
              <a:chExt cx="528" cy="243"/>
            </a:xfrm>
          </p:grpSpPr>
          <p:sp>
            <p:nvSpPr>
              <p:cNvPr id="3073" name="Rectangle 31"/>
              <p:cNvSpPr>
                <a:spLocks noChangeArrowheads="1"/>
              </p:cNvSpPr>
              <p:nvPr/>
            </p:nvSpPr>
            <p:spPr bwMode="auto">
              <a:xfrm>
                <a:off x="1968" y="1776"/>
                <a:ext cx="528" cy="240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727DE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78695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75" name="Text Box 30"/>
              <p:cNvSpPr txBox="1">
                <a:spLocks noChangeArrowheads="1"/>
              </p:cNvSpPr>
              <p:nvPr/>
            </p:nvSpPr>
            <p:spPr bwMode="auto">
              <a:xfrm>
                <a:off x="2029" y="1773"/>
                <a:ext cx="419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727DE0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78695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6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N.S.</a:t>
                </a:r>
                <a:endParaRPr kumimoji="0" lang="en-GB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30" name="Line 28"/>
            <p:cNvSpPr>
              <a:spLocks noChangeShapeType="1"/>
            </p:cNvSpPr>
            <p:nvPr/>
          </p:nvSpPr>
          <p:spPr bwMode="auto">
            <a:xfrm flipH="1" flipV="1">
              <a:off x="5827" y="1241"/>
              <a:ext cx="800" cy="61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78695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Line 27"/>
            <p:cNvSpPr>
              <a:spLocks noChangeShapeType="1"/>
            </p:cNvSpPr>
            <p:nvPr/>
          </p:nvSpPr>
          <p:spPr bwMode="auto">
            <a:xfrm flipV="1">
              <a:off x="5827" y="1961"/>
              <a:ext cx="800" cy="71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78695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2" name="Line 26"/>
            <p:cNvSpPr>
              <a:spLocks noChangeShapeType="1"/>
            </p:cNvSpPr>
            <p:nvPr/>
          </p:nvSpPr>
          <p:spPr bwMode="auto">
            <a:xfrm>
              <a:off x="3427" y="1961"/>
              <a:ext cx="1300" cy="71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78695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2024776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412776"/>
            <a:ext cx="8784976" cy="5184576"/>
          </a:xfrm>
        </p:spPr>
        <p:txBody>
          <a:bodyPr/>
          <a:lstStyle/>
          <a:p>
            <a:pPr marL="341313" indent="-341313">
              <a:buFont typeface="+mj-lt"/>
              <a:buAutoNum type="arabicPeriod" startAt="2"/>
            </a:pPr>
            <a:r>
              <a:rPr lang="en-US" sz="2000" dirty="0" smtClean="0"/>
              <a:t>Non-recursive </a:t>
            </a:r>
            <a:r>
              <a:rPr lang="en-US" sz="2000" dirty="0"/>
              <a:t>and Recursive server-controlled navigation </a:t>
            </a:r>
            <a:endParaRPr lang="en-US" sz="2000" dirty="0" smtClean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dirty="0" smtClean="0"/>
          </a:p>
          <a:p>
            <a:pPr marL="341313" indent="0">
              <a:buNone/>
            </a:pPr>
            <a:r>
              <a:rPr lang="en-US" sz="1800" dirty="0" err="1" smtClean="0"/>
              <a:t>Rekursif</a:t>
            </a:r>
            <a:r>
              <a:rPr lang="en-US" sz="1800" dirty="0" smtClean="0"/>
              <a:t> </a:t>
            </a:r>
            <a:r>
              <a:rPr lang="en-US" sz="1800" dirty="0" err="1"/>
              <a:t>adalah</a:t>
            </a:r>
            <a:r>
              <a:rPr lang="en-US" sz="1800" dirty="0"/>
              <a:t> </a:t>
            </a:r>
            <a:r>
              <a:rPr lang="en-US" sz="1800" dirty="0" err="1"/>
              <a:t>aktifitas</a:t>
            </a:r>
            <a:r>
              <a:rPr lang="en-US" sz="1800" dirty="0"/>
              <a:t> </a:t>
            </a:r>
            <a:r>
              <a:rPr lang="en-US" sz="1800" dirty="0" err="1"/>
              <a:t>berpindah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  <a:r>
              <a:rPr lang="en-US" sz="1800" i="1" dirty="0"/>
              <a:t>server </a:t>
            </a:r>
            <a:r>
              <a:rPr lang="en-US" sz="1800" dirty="0" err="1"/>
              <a:t>ke</a:t>
            </a:r>
            <a:r>
              <a:rPr lang="en-US" sz="1800" dirty="0"/>
              <a:t> </a:t>
            </a:r>
            <a:r>
              <a:rPr lang="en-US" sz="1800" i="1" dirty="0"/>
              <a:t>server</a:t>
            </a:r>
            <a:r>
              <a:rPr lang="en-US" sz="1800" dirty="0"/>
              <a:t>, </a:t>
            </a:r>
            <a:r>
              <a:rPr lang="en-US" sz="1800" dirty="0" err="1"/>
              <a:t>shg</a:t>
            </a:r>
            <a:r>
              <a:rPr lang="en-US" sz="1800" dirty="0"/>
              <a:t> </a:t>
            </a:r>
            <a:r>
              <a:rPr lang="en-US" sz="1800" dirty="0" err="1"/>
              <a:t>nama</a:t>
            </a:r>
            <a:r>
              <a:rPr lang="en-US" sz="1800" dirty="0"/>
              <a:t> </a:t>
            </a:r>
            <a:r>
              <a:rPr lang="en-US" sz="1800" dirty="0" err="1"/>
              <a:t>selalu</a:t>
            </a:r>
            <a:r>
              <a:rPr lang="en-US" sz="1800" dirty="0"/>
              <a:t> di-</a:t>
            </a:r>
            <a:r>
              <a:rPr lang="en-US" sz="1800" i="1" dirty="0"/>
              <a:t>resolve </a:t>
            </a:r>
            <a:r>
              <a:rPr lang="en-US" sz="1800" dirty="0" err="1"/>
              <a:t>dalam</a:t>
            </a:r>
            <a:r>
              <a:rPr lang="en-US" sz="1800" dirty="0"/>
              <a:t> </a:t>
            </a:r>
            <a:r>
              <a:rPr lang="en-US" sz="1800" dirty="0" err="1"/>
              <a:t>konteks</a:t>
            </a:r>
            <a:r>
              <a:rPr lang="en-US" sz="1800" dirty="0"/>
              <a:t> yang </a:t>
            </a:r>
            <a:r>
              <a:rPr lang="en-US" sz="1800" dirty="0" err="1"/>
              <a:t>baru</a:t>
            </a:r>
            <a:r>
              <a:rPr lang="en-US" sz="1800" dirty="0"/>
              <a:t>. </a:t>
            </a:r>
            <a:r>
              <a:rPr lang="en-US" sz="1800" i="1" dirty="0"/>
              <a:t>Multiple servers </a:t>
            </a:r>
            <a:r>
              <a:rPr lang="en-US" sz="1800" dirty="0" err="1"/>
              <a:t>transparan</a:t>
            </a:r>
            <a:r>
              <a:rPr lang="en-US" sz="1800" dirty="0"/>
              <a:t> </a:t>
            </a:r>
            <a:r>
              <a:rPr lang="en-US" sz="1800" dirty="0" err="1"/>
              <a:t>bagi</a:t>
            </a:r>
            <a:r>
              <a:rPr lang="en-US" sz="1800" dirty="0"/>
              <a:t> </a:t>
            </a:r>
            <a:r>
              <a:rPr lang="en-US" sz="1800" i="1" dirty="0"/>
              <a:t>name agent</a:t>
            </a:r>
            <a:r>
              <a:rPr lang="en-US" sz="1800" dirty="0"/>
              <a:t>. </a:t>
            </a:r>
            <a:r>
              <a:rPr lang="en-US" sz="1800" i="1" dirty="0"/>
              <a:t>Agent </a:t>
            </a:r>
            <a:r>
              <a:rPr lang="en-US" sz="1800" dirty="0" err="1"/>
              <a:t>tidak</a:t>
            </a:r>
            <a:r>
              <a:rPr lang="en-US" sz="1800" dirty="0"/>
              <a:t> </a:t>
            </a:r>
            <a:r>
              <a:rPr lang="en-US" sz="1800" dirty="0" err="1"/>
              <a:t>sibuk</a:t>
            </a:r>
            <a:r>
              <a:rPr lang="en-US" sz="1800" dirty="0"/>
              <a:t>. </a:t>
            </a:r>
            <a:r>
              <a:rPr lang="en-US" sz="1800" i="1" dirty="0"/>
              <a:t>Servers </a:t>
            </a:r>
            <a:r>
              <a:rPr lang="en-US" sz="1800" dirty="0" err="1"/>
              <a:t>harus</a:t>
            </a:r>
            <a:r>
              <a:rPr lang="en-US" sz="1800" dirty="0"/>
              <a:t> </a:t>
            </a:r>
            <a:r>
              <a:rPr lang="en-US" sz="1800" dirty="0" err="1"/>
              <a:t>menyimpan</a:t>
            </a:r>
            <a:r>
              <a:rPr lang="en-US" sz="1800" dirty="0"/>
              <a:t> </a:t>
            </a:r>
            <a:r>
              <a:rPr lang="en-US" sz="1800" i="1" dirty="0"/>
              <a:t>return address </a:t>
            </a:r>
            <a:r>
              <a:rPr lang="en-US" sz="1800" dirty="0" err="1"/>
              <a:t>untuk</a:t>
            </a:r>
            <a:r>
              <a:rPr lang="en-US" sz="1800" dirty="0"/>
              <a:t> </a:t>
            </a:r>
            <a:r>
              <a:rPr lang="en-US" sz="1800" dirty="0" err="1"/>
              <a:t>setiap</a:t>
            </a:r>
            <a:r>
              <a:rPr lang="en-US" sz="1800" dirty="0"/>
              <a:t> </a:t>
            </a:r>
            <a:r>
              <a:rPr lang="en-US" sz="1800" i="1" dirty="0"/>
              <a:t>outgoing lookup</a:t>
            </a:r>
            <a:r>
              <a:rPr lang="en-US" sz="1800" dirty="0"/>
              <a:t>,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secara</a:t>
            </a:r>
            <a:r>
              <a:rPr lang="en-US" sz="1800" dirty="0"/>
              <a:t> </a:t>
            </a:r>
            <a:r>
              <a:rPr lang="en-US" sz="1800" dirty="0" err="1"/>
              <a:t>keseluruhan</a:t>
            </a:r>
            <a:r>
              <a:rPr lang="en-US" sz="1800" dirty="0"/>
              <a:t> </a:t>
            </a:r>
            <a:r>
              <a:rPr lang="en-US" sz="1800" dirty="0" err="1"/>
              <a:t>bekerja</a:t>
            </a:r>
            <a:r>
              <a:rPr lang="en-US" sz="1800" dirty="0"/>
              <a:t> </a:t>
            </a:r>
            <a:r>
              <a:rPr lang="en-US" sz="1800" dirty="0" err="1"/>
              <a:t>keras</a:t>
            </a:r>
            <a:r>
              <a:rPr lang="en-US" sz="1800" dirty="0"/>
              <a:t>. </a:t>
            </a:r>
          </a:p>
          <a:p>
            <a:pPr marL="0" indent="0">
              <a:buNone/>
            </a:pPr>
            <a:endParaRPr lang="en-US" sz="2000" dirty="0"/>
          </a:p>
        </p:txBody>
      </p:sp>
      <p:sp>
        <p:nvSpPr>
          <p:cNvPr id="4" name="Rectangle 59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5" name="Group 1"/>
          <p:cNvGrpSpPr>
            <a:grpSpLocks noChangeAspect="1"/>
          </p:cNvGrpSpPr>
          <p:nvPr/>
        </p:nvGrpSpPr>
        <p:grpSpPr bwMode="auto">
          <a:xfrm>
            <a:off x="934669" y="1988840"/>
            <a:ext cx="7165723" cy="3456384"/>
            <a:chOff x="2527" y="345"/>
            <a:chExt cx="10396" cy="5157"/>
          </a:xfrm>
        </p:grpSpPr>
        <p:sp>
          <p:nvSpPr>
            <p:cNvPr id="6" name="AutoShape 58"/>
            <p:cNvSpPr>
              <a:spLocks noChangeAspect="1" noChangeArrowheads="1" noTextEdit="1"/>
            </p:cNvSpPr>
            <p:nvPr/>
          </p:nvSpPr>
          <p:spPr bwMode="auto">
            <a:xfrm>
              <a:off x="2527" y="345"/>
              <a:ext cx="10396" cy="51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Rectangle 57"/>
            <p:cNvSpPr>
              <a:spLocks noChangeArrowheads="1"/>
            </p:cNvSpPr>
            <p:nvPr/>
          </p:nvSpPr>
          <p:spPr bwMode="auto">
            <a:xfrm>
              <a:off x="9160" y="345"/>
              <a:ext cx="3136" cy="3694"/>
            </a:xfrm>
            <a:prstGeom prst="rect">
              <a:avLst/>
            </a:prstGeom>
            <a:solidFill>
              <a:srgbClr val="FFD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Rectangle 56"/>
            <p:cNvSpPr>
              <a:spLocks noChangeArrowheads="1"/>
            </p:cNvSpPr>
            <p:nvPr/>
          </p:nvSpPr>
          <p:spPr bwMode="auto">
            <a:xfrm>
              <a:off x="9160" y="345"/>
              <a:ext cx="3165" cy="3726"/>
            </a:xfrm>
            <a:prstGeom prst="rect">
              <a:avLst/>
            </a:prstGeom>
            <a:noFill/>
            <a:ln w="36513">
              <a:solidFill>
                <a:srgbClr val="FFDC99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55"/>
            <p:cNvSpPr>
              <a:spLocks/>
            </p:cNvSpPr>
            <p:nvPr/>
          </p:nvSpPr>
          <p:spPr bwMode="auto">
            <a:xfrm>
              <a:off x="9189" y="2342"/>
              <a:ext cx="150" cy="99"/>
            </a:xfrm>
            <a:custGeom>
              <a:avLst/>
              <a:gdLst>
                <a:gd name="T0" fmla="*/ 0 w 78"/>
                <a:gd name="T1" fmla="*/ 31 h 46"/>
                <a:gd name="T2" fmla="*/ 0 w 78"/>
                <a:gd name="T3" fmla="*/ 0 h 46"/>
                <a:gd name="T4" fmla="*/ 78 w 78"/>
                <a:gd name="T5" fmla="*/ 31 h 46"/>
                <a:gd name="T6" fmla="*/ 0 w 78"/>
                <a:gd name="T7" fmla="*/ 46 h 46"/>
                <a:gd name="T8" fmla="*/ 0 w 78"/>
                <a:gd name="T9" fmla="*/ 31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46">
                  <a:moveTo>
                    <a:pt x="0" y="31"/>
                  </a:moveTo>
                  <a:lnTo>
                    <a:pt x="0" y="0"/>
                  </a:lnTo>
                  <a:lnTo>
                    <a:pt x="78" y="31"/>
                  </a:lnTo>
                  <a:lnTo>
                    <a:pt x="0" y="46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000000"/>
            </a:solidFill>
            <a:ln w="36513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Line 54"/>
            <p:cNvSpPr>
              <a:spLocks noChangeShapeType="1"/>
            </p:cNvSpPr>
            <p:nvPr/>
          </p:nvSpPr>
          <p:spPr bwMode="auto">
            <a:xfrm flipH="1">
              <a:off x="8621" y="2408"/>
              <a:ext cx="539" cy="3"/>
            </a:xfrm>
            <a:prstGeom prst="line">
              <a:avLst/>
            </a:prstGeom>
            <a:noFill/>
            <a:ln w="365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53"/>
            <p:cNvSpPr>
              <a:spLocks/>
            </p:cNvSpPr>
            <p:nvPr/>
          </p:nvSpPr>
          <p:spPr bwMode="auto">
            <a:xfrm>
              <a:off x="10473" y="1375"/>
              <a:ext cx="150" cy="133"/>
            </a:xfrm>
            <a:custGeom>
              <a:avLst/>
              <a:gdLst>
                <a:gd name="T0" fmla="*/ 16 w 78"/>
                <a:gd name="T1" fmla="*/ 47 h 62"/>
                <a:gd name="T2" fmla="*/ 0 w 78"/>
                <a:gd name="T3" fmla="*/ 31 h 62"/>
                <a:gd name="T4" fmla="*/ 78 w 78"/>
                <a:gd name="T5" fmla="*/ 0 h 62"/>
                <a:gd name="T6" fmla="*/ 31 w 78"/>
                <a:gd name="T7" fmla="*/ 62 h 62"/>
                <a:gd name="T8" fmla="*/ 16 w 78"/>
                <a:gd name="T9" fmla="*/ 47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62">
                  <a:moveTo>
                    <a:pt x="16" y="47"/>
                  </a:moveTo>
                  <a:lnTo>
                    <a:pt x="0" y="31"/>
                  </a:lnTo>
                  <a:lnTo>
                    <a:pt x="78" y="0"/>
                  </a:lnTo>
                  <a:lnTo>
                    <a:pt x="31" y="62"/>
                  </a:lnTo>
                  <a:lnTo>
                    <a:pt x="16" y="47"/>
                  </a:lnTo>
                  <a:close/>
                </a:path>
              </a:pathLst>
            </a:custGeom>
            <a:solidFill>
              <a:srgbClr val="000000"/>
            </a:solidFill>
            <a:ln w="36513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Line 52"/>
            <p:cNvSpPr>
              <a:spLocks noChangeShapeType="1"/>
            </p:cNvSpPr>
            <p:nvPr/>
          </p:nvSpPr>
          <p:spPr bwMode="auto">
            <a:xfrm flipH="1">
              <a:off x="10025" y="1508"/>
              <a:ext cx="479" cy="467"/>
            </a:xfrm>
            <a:prstGeom prst="line">
              <a:avLst/>
            </a:prstGeom>
            <a:noFill/>
            <a:ln w="365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51"/>
            <p:cNvSpPr>
              <a:spLocks/>
            </p:cNvSpPr>
            <p:nvPr/>
          </p:nvSpPr>
          <p:spPr bwMode="auto">
            <a:xfrm>
              <a:off x="11460" y="2608"/>
              <a:ext cx="59" cy="167"/>
            </a:xfrm>
            <a:custGeom>
              <a:avLst/>
              <a:gdLst>
                <a:gd name="T0" fmla="*/ 15 w 31"/>
                <a:gd name="T1" fmla="*/ 0 h 78"/>
                <a:gd name="T2" fmla="*/ 31 w 31"/>
                <a:gd name="T3" fmla="*/ 0 h 78"/>
                <a:gd name="T4" fmla="*/ 31 w 31"/>
                <a:gd name="T5" fmla="*/ 78 h 78"/>
                <a:gd name="T6" fmla="*/ 0 w 31"/>
                <a:gd name="T7" fmla="*/ 15 h 78"/>
                <a:gd name="T8" fmla="*/ 15 w 31"/>
                <a:gd name="T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78">
                  <a:moveTo>
                    <a:pt x="15" y="0"/>
                  </a:moveTo>
                  <a:lnTo>
                    <a:pt x="31" y="0"/>
                  </a:lnTo>
                  <a:lnTo>
                    <a:pt x="31" y="78"/>
                  </a:lnTo>
                  <a:lnTo>
                    <a:pt x="0" y="15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000000"/>
            </a:solidFill>
            <a:ln w="36513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50"/>
            <p:cNvSpPr>
              <a:spLocks/>
            </p:cNvSpPr>
            <p:nvPr/>
          </p:nvSpPr>
          <p:spPr bwMode="auto">
            <a:xfrm>
              <a:off x="11190" y="1476"/>
              <a:ext cx="90" cy="165"/>
            </a:xfrm>
            <a:custGeom>
              <a:avLst/>
              <a:gdLst>
                <a:gd name="T0" fmla="*/ 15 w 47"/>
                <a:gd name="T1" fmla="*/ 77 h 77"/>
                <a:gd name="T2" fmla="*/ 0 w 47"/>
                <a:gd name="T3" fmla="*/ 77 h 77"/>
                <a:gd name="T4" fmla="*/ 0 w 47"/>
                <a:gd name="T5" fmla="*/ 0 h 77"/>
                <a:gd name="T6" fmla="*/ 47 w 47"/>
                <a:gd name="T7" fmla="*/ 77 h 77"/>
                <a:gd name="T8" fmla="*/ 15 w 47"/>
                <a:gd name="T9" fmla="*/ 77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77">
                  <a:moveTo>
                    <a:pt x="15" y="77"/>
                  </a:moveTo>
                  <a:lnTo>
                    <a:pt x="0" y="77"/>
                  </a:lnTo>
                  <a:lnTo>
                    <a:pt x="0" y="0"/>
                  </a:lnTo>
                  <a:lnTo>
                    <a:pt x="47" y="77"/>
                  </a:lnTo>
                  <a:lnTo>
                    <a:pt x="15" y="77"/>
                  </a:lnTo>
                  <a:close/>
                </a:path>
              </a:pathLst>
            </a:custGeom>
            <a:solidFill>
              <a:srgbClr val="000000"/>
            </a:solidFill>
            <a:ln w="36513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Line 49"/>
            <p:cNvSpPr>
              <a:spLocks noChangeShapeType="1"/>
            </p:cNvSpPr>
            <p:nvPr/>
          </p:nvSpPr>
          <p:spPr bwMode="auto">
            <a:xfrm flipH="1" flipV="1">
              <a:off x="11219" y="1641"/>
              <a:ext cx="270" cy="967"/>
            </a:xfrm>
            <a:prstGeom prst="line">
              <a:avLst/>
            </a:prstGeom>
            <a:noFill/>
            <a:ln w="365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48"/>
            <p:cNvSpPr>
              <a:spLocks/>
            </p:cNvSpPr>
            <p:nvPr/>
          </p:nvSpPr>
          <p:spPr bwMode="auto">
            <a:xfrm>
              <a:off x="8621" y="2541"/>
              <a:ext cx="150" cy="98"/>
            </a:xfrm>
            <a:custGeom>
              <a:avLst/>
              <a:gdLst>
                <a:gd name="T0" fmla="*/ 78 w 78"/>
                <a:gd name="T1" fmla="*/ 31 h 46"/>
                <a:gd name="T2" fmla="*/ 78 w 78"/>
                <a:gd name="T3" fmla="*/ 46 h 46"/>
                <a:gd name="T4" fmla="*/ 0 w 78"/>
                <a:gd name="T5" fmla="*/ 31 h 46"/>
                <a:gd name="T6" fmla="*/ 78 w 78"/>
                <a:gd name="T7" fmla="*/ 0 h 46"/>
                <a:gd name="T8" fmla="*/ 78 w 78"/>
                <a:gd name="T9" fmla="*/ 31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46">
                  <a:moveTo>
                    <a:pt x="78" y="31"/>
                  </a:moveTo>
                  <a:lnTo>
                    <a:pt x="78" y="46"/>
                  </a:lnTo>
                  <a:lnTo>
                    <a:pt x="0" y="31"/>
                  </a:lnTo>
                  <a:lnTo>
                    <a:pt x="78" y="0"/>
                  </a:lnTo>
                  <a:lnTo>
                    <a:pt x="78" y="31"/>
                  </a:lnTo>
                  <a:close/>
                </a:path>
              </a:pathLst>
            </a:custGeom>
            <a:solidFill>
              <a:srgbClr val="000000"/>
            </a:solidFill>
            <a:ln w="36513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Line 47"/>
            <p:cNvSpPr>
              <a:spLocks noChangeShapeType="1"/>
            </p:cNvSpPr>
            <p:nvPr/>
          </p:nvSpPr>
          <p:spPr bwMode="auto">
            <a:xfrm flipH="1">
              <a:off x="8771" y="2608"/>
              <a:ext cx="568" cy="1"/>
            </a:xfrm>
            <a:prstGeom prst="line">
              <a:avLst/>
            </a:prstGeom>
            <a:noFill/>
            <a:ln w="365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Rectangle 46"/>
            <p:cNvSpPr>
              <a:spLocks noChangeArrowheads="1"/>
            </p:cNvSpPr>
            <p:nvPr/>
          </p:nvSpPr>
          <p:spPr bwMode="auto">
            <a:xfrm>
              <a:off x="8875" y="2061"/>
              <a:ext cx="148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1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9" name="Rectangle 45"/>
            <p:cNvSpPr>
              <a:spLocks noChangeArrowheads="1"/>
            </p:cNvSpPr>
            <p:nvPr/>
          </p:nvSpPr>
          <p:spPr bwMode="auto">
            <a:xfrm>
              <a:off x="10100" y="1444"/>
              <a:ext cx="148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2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" name="Rectangle 44"/>
            <p:cNvSpPr>
              <a:spLocks noChangeArrowheads="1"/>
            </p:cNvSpPr>
            <p:nvPr/>
          </p:nvSpPr>
          <p:spPr bwMode="auto">
            <a:xfrm>
              <a:off x="11425" y="1901"/>
              <a:ext cx="148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3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Rectangle 43"/>
            <p:cNvSpPr>
              <a:spLocks noChangeArrowheads="1"/>
            </p:cNvSpPr>
            <p:nvPr/>
          </p:nvSpPr>
          <p:spPr bwMode="auto">
            <a:xfrm>
              <a:off x="8875" y="2685"/>
              <a:ext cx="148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5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2" name="Rectangle 42"/>
            <p:cNvSpPr>
              <a:spLocks noChangeArrowheads="1"/>
            </p:cNvSpPr>
            <p:nvPr/>
          </p:nvSpPr>
          <p:spPr bwMode="auto">
            <a:xfrm>
              <a:off x="4110" y="377"/>
              <a:ext cx="3136" cy="3694"/>
            </a:xfrm>
            <a:prstGeom prst="rect">
              <a:avLst/>
            </a:prstGeom>
            <a:solidFill>
              <a:srgbClr val="FFD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Rectangle 41"/>
            <p:cNvSpPr>
              <a:spLocks noChangeArrowheads="1"/>
            </p:cNvSpPr>
            <p:nvPr/>
          </p:nvSpPr>
          <p:spPr bwMode="auto">
            <a:xfrm>
              <a:off x="4110" y="377"/>
              <a:ext cx="3167" cy="3728"/>
            </a:xfrm>
            <a:prstGeom prst="rect">
              <a:avLst/>
            </a:prstGeom>
            <a:noFill/>
            <a:ln w="36513">
              <a:solidFill>
                <a:srgbClr val="FFDC99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Rectangle 40"/>
            <p:cNvSpPr>
              <a:spLocks noChangeArrowheads="1"/>
            </p:cNvSpPr>
            <p:nvPr/>
          </p:nvSpPr>
          <p:spPr bwMode="auto">
            <a:xfrm>
              <a:off x="2646" y="2207"/>
              <a:ext cx="927" cy="634"/>
            </a:xfrm>
            <a:prstGeom prst="rect">
              <a:avLst/>
            </a:prstGeom>
            <a:noFill/>
            <a:ln w="36513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39"/>
            <p:cNvSpPr>
              <a:spLocks/>
            </p:cNvSpPr>
            <p:nvPr/>
          </p:nvSpPr>
          <p:spPr bwMode="auto">
            <a:xfrm>
              <a:off x="4140" y="2374"/>
              <a:ext cx="150" cy="101"/>
            </a:xfrm>
            <a:custGeom>
              <a:avLst/>
              <a:gdLst>
                <a:gd name="T0" fmla="*/ 0 w 78"/>
                <a:gd name="T1" fmla="*/ 16 h 47"/>
                <a:gd name="T2" fmla="*/ 0 w 78"/>
                <a:gd name="T3" fmla="*/ 0 h 47"/>
                <a:gd name="T4" fmla="*/ 78 w 78"/>
                <a:gd name="T5" fmla="*/ 16 h 47"/>
                <a:gd name="T6" fmla="*/ 0 w 78"/>
                <a:gd name="T7" fmla="*/ 47 h 47"/>
                <a:gd name="T8" fmla="*/ 0 w 78"/>
                <a:gd name="T9" fmla="*/ 1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47">
                  <a:moveTo>
                    <a:pt x="0" y="16"/>
                  </a:moveTo>
                  <a:lnTo>
                    <a:pt x="0" y="0"/>
                  </a:lnTo>
                  <a:lnTo>
                    <a:pt x="78" y="16"/>
                  </a:lnTo>
                  <a:lnTo>
                    <a:pt x="0" y="47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000000"/>
            </a:solidFill>
            <a:ln w="36513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Line 38"/>
            <p:cNvSpPr>
              <a:spLocks noChangeShapeType="1"/>
            </p:cNvSpPr>
            <p:nvPr/>
          </p:nvSpPr>
          <p:spPr bwMode="auto">
            <a:xfrm flipH="1">
              <a:off x="3542" y="2408"/>
              <a:ext cx="568" cy="3"/>
            </a:xfrm>
            <a:prstGeom prst="line">
              <a:avLst/>
            </a:prstGeom>
            <a:noFill/>
            <a:ln w="365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37"/>
            <p:cNvSpPr>
              <a:spLocks/>
            </p:cNvSpPr>
            <p:nvPr/>
          </p:nvSpPr>
          <p:spPr bwMode="auto">
            <a:xfrm>
              <a:off x="5485" y="1442"/>
              <a:ext cx="150" cy="133"/>
            </a:xfrm>
            <a:custGeom>
              <a:avLst/>
              <a:gdLst>
                <a:gd name="T0" fmla="*/ 15 w 78"/>
                <a:gd name="T1" fmla="*/ 47 h 62"/>
                <a:gd name="T2" fmla="*/ 0 w 78"/>
                <a:gd name="T3" fmla="*/ 31 h 62"/>
                <a:gd name="T4" fmla="*/ 78 w 78"/>
                <a:gd name="T5" fmla="*/ 0 h 62"/>
                <a:gd name="T6" fmla="*/ 31 w 78"/>
                <a:gd name="T7" fmla="*/ 62 h 62"/>
                <a:gd name="T8" fmla="*/ 15 w 78"/>
                <a:gd name="T9" fmla="*/ 47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62">
                  <a:moveTo>
                    <a:pt x="15" y="47"/>
                  </a:moveTo>
                  <a:lnTo>
                    <a:pt x="0" y="31"/>
                  </a:lnTo>
                  <a:lnTo>
                    <a:pt x="78" y="0"/>
                  </a:lnTo>
                  <a:lnTo>
                    <a:pt x="31" y="62"/>
                  </a:lnTo>
                  <a:lnTo>
                    <a:pt x="15" y="47"/>
                  </a:lnTo>
                  <a:close/>
                </a:path>
              </a:pathLst>
            </a:custGeom>
            <a:solidFill>
              <a:srgbClr val="000000"/>
            </a:solidFill>
            <a:ln w="36513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36"/>
            <p:cNvSpPr>
              <a:spLocks/>
            </p:cNvSpPr>
            <p:nvPr/>
          </p:nvSpPr>
          <p:spPr bwMode="auto">
            <a:xfrm>
              <a:off x="5065" y="1875"/>
              <a:ext cx="150" cy="167"/>
            </a:xfrm>
            <a:custGeom>
              <a:avLst/>
              <a:gdLst>
                <a:gd name="T0" fmla="*/ 63 w 78"/>
                <a:gd name="T1" fmla="*/ 16 h 78"/>
                <a:gd name="T2" fmla="*/ 78 w 78"/>
                <a:gd name="T3" fmla="*/ 31 h 78"/>
                <a:gd name="T4" fmla="*/ 0 w 78"/>
                <a:gd name="T5" fmla="*/ 78 h 78"/>
                <a:gd name="T6" fmla="*/ 47 w 78"/>
                <a:gd name="T7" fmla="*/ 0 h 78"/>
                <a:gd name="T8" fmla="*/ 63 w 78"/>
                <a:gd name="T9" fmla="*/ 1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78">
                  <a:moveTo>
                    <a:pt x="63" y="16"/>
                  </a:moveTo>
                  <a:lnTo>
                    <a:pt x="78" y="31"/>
                  </a:lnTo>
                  <a:lnTo>
                    <a:pt x="0" y="78"/>
                  </a:lnTo>
                  <a:lnTo>
                    <a:pt x="47" y="0"/>
                  </a:lnTo>
                  <a:lnTo>
                    <a:pt x="63" y="16"/>
                  </a:lnTo>
                  <a:close/>
                </a:path>
              </a:pathLst>
            </a:custGeom>
            <a:solidFill>
              <a:srgbClr val="000000"/>
            </a:solidFill>
            <a:ln w="36513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Line 35"/>
            <p:cNvSpPr>
              <a:spLocks noChangeShapeType="1"/>
            </p:cNvSpPr>
            <p:nvPr/>
          </p:nvSpPr>
          <p:spPr bwMode="auto">
            <a:xfrm flipH="1">
              <a:off x="5186" y="1575"/>
              <a:ext cx="328" cy="334"/>
            </a:xfrm>
            <a:prstGeom prst="line">
              <a:avLst/>
            </a:prstGeom>
            <a:noFill/>
            <a:ln w="365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auto">
            <a:xfrm>
              <a:off x="5215" y="2775"/>
              <a:ext cx="150" cy="98"/>
            </a:xfrm>
            <a:custGeom>
              <a:avLst/>
              <a:gdLst>
                <a:gd name="T0" fmla="*/ 78 w 78"/>
                <a:gd name="T1" fmla="*/ 31 h 46"/>
                <a:gd name="T2" fmla="*/ 62 w 78"/>
                <a:gd name="T3" fmla="*/ 46 h 46"/>
                <a:gd name="T4" fmla="*/ 0 w 78"/>
                <a:gd name="T5" fmla="*/ 0 h 46"/>
                <a:gd name="T6" fmla="*/ 78 w 78"/>
                <a:gd name="T7" fmla="*/ 15 h 46"/>
                <a:gd name="T8" fmla="*/ 78 w 78"/>
                <a:gd name="T9" fmla="*/ 31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46">
                  <a:moveTo>
                    <a:pt x="78" y="31"/>
                  </a:moveTo>
                  <a:lnTo>
                    <a:pt x="62" y="46"/>
                  </a:lnTo>
                  <a:lnTo>
                    <a:pt x="0" y="0"/>
                  </a:lnTo>
                  <a:lnTo>
                    <a:pt x="78" y="15"/>
                  </a:lnTo>
                  <a:lnTo>
                    <a:pt x="78" y="31"/>
                  </a:lnTo>
                  <a:close/>
                </a:path>
              </a:pathLst>
            </a:custGeom>
            <a:solidFill>
              <a:srgbClr val="000000"/>
            </a:solidFill>
            <a:ln w="36513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33"/>
            <p:cNvSpPr>
              <a:spLocks/>
            </p:cNvSpPr>
            <p:nvPr/>
          </p:nvSpPr>
          <p:spPr bwMode="auto">
            <a:xfrm>
              <a:off x="5992" y="3072"/>
              <a:ext cx="150" cy="101"/>
            </a:xfrm>
            <a:custGeom>
              <a:avLst/>
              <a:gdLst>
                <a:gd name="T0" fmla="*/ 0 w 78"/>
                <a:gd name="T1" fmla="*/ 31 h 47"/>
                <a:gd name="T2" fmla="*/ 16 w 78"/>
                <a:gd name="T3" fmla="*/ 0 h 47"/>
                <a:gd name="T4" fmla="*/ 78 w 78"/>
                <a:gd name="T5" fmla="*/ 47 h 47"/>
                <a:gd name="T6" fmla="*/ 0 w 78"/>
                <a:gd name="T7" fmla="*/ 47 h 47"/>
                <a:gd name="T8" fmla="*/ 0 w 78"/>
                <a:gd name="T9" fmla="*/ 3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47">
                  <a:moveTo>
                    <a:pt x="0" y="31"/>
                  </a:moveTo>
                  <a:lnTo>
                    <a:pt x="16" y="0"/>
                  </a:lnTo>
                  <a:lnTo>
                    <a:pt x="78" y="47"/>
                  </a:lnTo>
                  <a:lnTo>
                    <a:pt x="0" y="47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000000"/>
            </a:solidFill>
            <a:ln w="36513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Line 32"/>
            <p:cNvSpPr>
              <a:spLocks noChangeShapeType="1"/>
            </p:cNvSpPr>
            <p:nvPr/>
          </p:nvSpPr>
          <p:spPr bwMode="auto">
            <a:xfrm>
              <a:off x="5365" y="2841"/>
              <a:ext cx="627" cy="265"/>
            </a:xfrm>
            <a:prstGeom prst="line">
              <a:avLst/>
            </a:prstGeom>
            <a:noFill/>
            <a:ln w="365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auto">
            <a:xfrm>
              <a:off x="3542" y="2573"/>
              <a:ext cx="150" cy="101"/>
            </a:xfrm>
            <a:custGeom>
              <a:avLst/>
              <a:gdLst>
                <a:gd name="T0" fmla="*/ 78 w 78"/>
                <a:gd name="T1" fmla="*/ 31 h 47"/>
                <a:gd name="T2" fmla="*/ 78 w 78"/>
                <a:gd name="T3" fmla="*/ 47 h 47"/>
                <a:gd name="T4" fmla="*/ 0 w 78"/>
                <a:gd name="T5" fmla="*/ 31 h 47"/>
                <a:gd name="T6" fmla="*/ 78 w 78"/>
                <a:gd name="T7" fmla="*/ 0 h 47"/>
                <a:gd name="T8" fmla="*/ 78 w 78"/>
                <a:gd name="T9" fmla="*/ 3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47">
                  <a:moveTo>
                    <a:pt x="78" y="31"/>
                  </a:moveTo>
                  <a:lnTo>
                    <a:pt x="78" y="47"/>
                  </a:lnTo>
                  <a:lnTo>
                    <a:pt x="0" y="31"/>
                  </a:lnTo>
                  <a:lnTo>
                    <a:pt x="78" y="0"/>
                  </a:lnTo>
                  <a:lnTo>
                    <a:pt x="78" y="31"/>
                  </a:lnTo>
                  <a:close/>
                </a:path>
              </a:pathLst>
            </a:custGeom>
            <a:solidFill>
              <a:srgbClr val="000000"/>
            </a:solidFill>
            <a:ln w="36513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Line 30"/>
            <p:cNvSpPr>
              <a:spLocks noChangeShapeType="1"/>
            </p:cNvSpPr>
            <p:nvPr/>
          </p:nvSpPr>
          <p:spPr bwMode="auto">
            <a:xfrm flipH="1">
              <a:off x="3692" y="2639"/>
              <a:ext cx="568" cy="3"/>
            </a:xfrm>
            <a:prstGeom prst="line">
              <a:avLst/>
            </a:prstGeom>
            <a:noFill/>
            <a:ln w="365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Rectangle 29"/>
            <p:cNvSpPr>
              <a:spLocks noChangeArrowheads="1"/>
            </p:cNvSpPr>
            <p:nvPr/>
          </p:nvSpPr>
          <p:spPr bwMode="auto">
            <a:xfrm>
              <a:off x="3781" y="1991"/>
              <a:ext cx="148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1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6" name="Rectangle 28"/>
            <p:cNvSpPr>
              <a:spLocks noChangeArrowheads="1"/>
            </p:cNvSpPr>
            <p:nvPr/>
          </p:nvSpPr>
          <p:spPr bwMode="auto">
            <a:xfrm>
              <a:off x="5127" y="1511"/>
              <a:ext cx="148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2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7" name="Rectangle 27"/>
            <p:cNvSpPr>
              <a:spLocks noChangeArrowheads="1"/>
            </p:cNvSpPr>
            <p:nvPr/>
          </p:nvSpPr>
          <p:spPr bwMode="auto">
            <a:xfrm>
              <a:off x="5720" y="2652"/>
              <a:ext cx="147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3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8" name="Rectangle 26"/>
            <p:cNvSpPr>
              <a:spLocks noChangeArrowheads="1"/>
            </p:cNvSpPr>
            <p:nvPr/>
          </p:nvSpPr>
          <p:spPr bwMode="auto">
            <a:xfrm>
              <a:off x="3796" y="2755"/>
              <a:ext cx="149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4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9" name="Freeform 25"/>
            <p:cNvSpPr>
              <a:spLocks/>
            </p:cNvSpPr>
            <p:nvPr/>
          </p:nvSpPr>
          <p:spPr bwMode="auto">
            <a:xfrm>
              <a:off x="10204" y="1941"/>
              <a:ext cx="150" cy="133"/>
            </a:xfrm>
            <a:custGeom>
              <a:avLst/>
              <a:gdLst>
                <a:gd name="T0" fmla="*/ 62 w 78"/>
                <a:gd name="T1" fmla="*/ 16 h 62"/>
                <a:gd name="T2" fmla="*/ 78 w 78"/>
                <a:gd name="T3" fmla="*/ 31 h 62"/>
                <a:gd name="T4" fmla="*/ 0 w 78"/>
                <a:gd name="T5" fmla="*/ 62 h 62"/>
                <a:gd name="T6" fmla="*/ 47 w 78"/>
                <a:gd name="T7" fmla="*/ 0 h 62"/>
                <a:gd name="T8" fmla="*/ 62 w 78"/>
                <a:gd name="T9" fmla="*/ 1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62">
                  <a:moveTo>
                    <a:pt x="62" y="16"/>
                  </a:moveTo>
                  <a:lnTo>
                    <a:pt x="78" y="31"/>
                  </a:lnTo>
                  <a:lnTo>
                    <a:pt x="0" y="62"/>
                  </a:lnTo>
                  <a:lnTo>
                    <a:pt x="47" y="0"/>
                  </a:lnTo>
                  <a:lnTo>
                    <a:pt x="62" y="16"/>
                  </a:lnTo>
                  <a:close/>
                </a:path>
              </a:pathLst>
            </a:custGeom>
            <a:solidFill>
              <a:srgbClr val="000000"/>
            </a:solidFill>
            <a:ln w="36513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Line 24"/>
            <p:cNvSpPr>
              <a:spLocks noChangeShapeType="1"/>
            </p:cNvSpPr>
            <p:nvPr/>
          </p:nvSpPr>
          <p:spPr bwMode="auto">
            <a:xfrm flipV="1">
              <a:off x="10323" y="1409"/>
              <a:ext cx="598" cy="566"/>
            </a:xfrm>
            <a:prstGeom prst="line">
              <a:avLst/>
            </a:prstGeom>
            <a:noFill/>
            <a:ln w="365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Rectangle 23"/>
            <p:cNvSpPr>
              <a:spLocks noChangeArrowheads="1"/>
            </p:cNvSpPr>
            <p:nvPr/>
          </p:nvSpPr>
          <p:spPr bwMode="auto">
            <a:xfrm>
              <a:off x="10635" y="1823"/>
              <a:ext cx="148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4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2" name="Rectangle 22"/>
            <p:cNvSpPr>
              <a:spLocks noChangeArrowheads="1"/>
            </p:cNvSpPr>
            <p:nvPr/>
          </p:nvSpPr>
          <p:spPr bwMode="auto">
            <a:xfrm>
              <a:off x="2527" y="5103"/>
              <a:ext cx="10396" cy="39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Rectangle 21"/>
            <p:cNvSpPr>
              <a:spLocks noChangeArrowheads="1"/>
            </p:cNvSpPr>
            <p:nvPr/>
          </p:nvSpPr>
          <p:spPr bwMode="auto">
            <a:xfrm>
              <a:off x="2960" y="5023"/>
              <a:ext cx="9431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A name server NS1 communicates with other name servers on behalf of a client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4" name="Rectangle 20"/>
            <p:cNvSpPr>
              <a:spLocks noChangeArrowheads="1"/>
            </p:cNvSpPr>
            <p:nvPr/>
          </p:nvSpPr>
          <p:spPr bwMode="auto">
            <a:xfrm>
              <a:off x="2837" y="2352"/>
              <a:ext cx="621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client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5" name="Rectangle 19"/>
            <p:cNvSpPr>
              <a:spLocks noChangeArrowheads="1"/>
            </p:cNvSpPr>
            <p:nvPr/>
          </p:nvSpPr>
          <p:spPr bwMode="auto">
            <a:xfrm>
              <a:off x="7902" y="2352"/>
              <a:ext cx="621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client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6" name="Rectangle 18"/>
            <p:cNvSpPr>
              <a:spLocks noChangeArrowheads="1"/>
            </p:cNvSpPr>
            <p:nvPr/>
          </p:nvSpPr>
          <p:spPr bwMode="auto">
            <a:xfrm>
              <a:off x="10264" y="4253"/>
              <a:ext cx="1182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Recursive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7" name="Rectangle 17"/>
            <p:cNvSpPr>
              <a:spLocks noChangeArrowheads="1"/>
            </p:cNvSpPr>
            <p:nvPr/>
          </p:nvSpPr>
          <p:spPr bwMode="auto">
            <a:xfrm>
              <a:off x="9902" y="4553"/>
              <a:ext cx="1986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server-controlled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8" name="Rectangle 16"/>
            <p:cNvSpPr>
              <a:spLocks noChangeArrowheads="1"/>
            </p:cNvSpPr>
            <p:nvPr/>
          </p:nvSpPr>
          <p:spPr bwMode="auto">
            <a:xfrm>
              <a:off x="7725" y="2207"/>
              <a:ext cx="927" cy="634"/>
            </a:xfrm>
            <a:prstGeom prst="rect">
              <a:avLst/>
            </a:prstGeom>
            <a:noFill/>
            <a:ln w="36513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Oval 15"/>
            <p:cNvSpPr>
              <a:spLocks noChangeArrowheads="1"/>
            </p:cNvSpPr>
            <p:nvPr/>
          </p:nvSpPr>
          <p:spPr bwMode="auto">
            <a:xfrm>
              <a:off x="5514" y="478"/>
              <a:ext cx="986" cy="1097"/>
            </a:xfrm>
            <a:prstGeom prst="ellipse">
              <a:avLst/>
            </a:prstGeom>
            <a:solidFill>
              <a:srgbClr val="FFFFFF"/>
            </a:solidFill>
            <a:ln w="36513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Rectangle 14"/>
            <p:cNvSpPr>
              <a:spLocks noChangeArrowheads="1"/>
            </p:cNvSpPr>
            <p:nvPr/>
          </p:nvSpPr>
          <p:spPr bwMode="auto">
            <a:xfrm>
              <a:off x="5786" y="816"/>
              <a:ext cx="518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NS2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1" name="Oval 13"/>
            <p:cNvSpPr>
              <a:spLocks noChangeArrowheads="1"/>
            </p:cNvSpPr>
            <p:nvPr/>
          </p:nvSpPr>
          <p:spPr bwMode="auto">
            <a:xfrm>
              <a:off x="4290" y="1909"/>
              <a:ext cx="985" cy="1097"/>
            </a:xfrm>
            <a:prstGeom prst="ellipse">
              <a:avLst/>
            </a:prstGeom>
            <a:solidFill>
              <a:srgbClr val="FFFFFF"/>
            </a:solidFill>
            <a:ln w="36513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Rectangle 12"/>
            <p:cNvSpPr>
              <a:spLocks noChangeArrowheads="1"/>
            </p:cNvSpPr>
            <p:nvPr/>
          </p:nvSpPr>
          <p:spPr bwMode="auto">
            <a:xfrm>
              <a:off x="4554" y="2271"/>
              <a:ext cx="517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NS1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3" name="Oval 11"/>
            <p:cNvSpPr>
              <a:spLocks noChangeArrowheads="1"/>
            </p:cNvSpPr>
            <p:nvPr/>
          </p:nvSpPr>
          <p:spPr bwMode="auto">
            <a:xfrm>
              <a:off x="6171" y="2841"/>
              <a:ext cx="987" cy="1097"/>
            </a:xfrm>
            <a:prstGeom prst="ellipse">
              <a:avLst/>
            </a:prstGeom>
            <a:solidFill>
              <a:srgbClr val="FFFFFF"/>
            </a:solidFill>
            <a:ln w="36513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Rectangle 10"/>
            <p:cNvSpPr>
              <a:spLocks noChangeArrowheads="1"/>
            </p:cNvSpPr>
            <p:nvPr/>
          </p:nvSpPr>
          <p:spPr bwMode="auto">
            <a:xfrm>
              <a:off x="6435" y="3203"/>
              <a:ext cx="517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NS3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5" name="Oval 9"/>
            <p:cNvSpPr>
              <a:spLocks noChangeArrowheads="1"/>
            </p:cNvSpPr>
            <p:nvPr/>
          </p:nvSpPr>
          <p:spPr bwMode="auto">
            <a:xfrm>
              <a:off x="10504" y="411"/>
              <a:ext cx="985" cy="1097"/>
            </a:xfrm>
            <a:prstGeom prst="ellipse">
              <a:avLst/>
            </a:prstGeom>
            <a:solidFill>
              <a:srgbClr val="FFFFFF"/>
            </a:solidFill>
            <a:ln w="36513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Rectangle 8"/>
            <p:cNvSpPr>
              <a:spLocks noChangeArrowheads="1"/>
            </p:cNvSpPr>
            <p:nvPr/>
          </p:nvSpPr>
          <p:spPr bwMode="auto">
            <a:xfrm>
              <a:off x="10789" y="750"/>
              <a:ext cx="515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NS2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7" name="Oval 7"/>
            <p:cNvSpPr>
              <a:spLocks noChangeArrowheads="1"/>
            </p:cNvSpPr>
            <p:nvPr/>
          </p:nvSpPr>
          <p:spPr bwMode="auto">
            <a:xfrm>
              <a:off x="9279" y="1842"/>
              <a:ext cx="985" cy="1097"/>
            </a:xfrm>
            <a:prstGeom prst="ellipse">
              <a:avLst/>
            </a:prstGeom>
            <a:solidFill>
              <a:srgbClr val="FFFFFF"/>
            </a:solidFill>
            <a:ln w="36513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Rectangle 6"/>
            <p:cNvSpPr>
              <a:spLocks noChangeArrowheads="1"/>
            </p:cNvSpPr>
            <p:nvPr/>
          </p:nvSpPr>
          <p:spPr bwMode="auto">
            <a:xfrm>
              <a:off x="9554" y="2205"/>
              <a:ext cx="517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NS1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9" name="Oval 5"/>
            <p:cNvSpPr>
              <a:spLocks noChangeArrowheads="1"/>
            </p:cNvSpPr>
            <p:nvPr/>
          </p:nvSpPr>
          <p:spPr bwMode="auto">
            <a:xfrm>
              <a:off x="11160" y="2775"/>
              <a:ext cx="986" cy="1097"/>
            </a:xfrm>
            <a:prstGeom prst="ellipse">
              <a:avLst/>
            </a:prstGeom>
            <a:solidFill>
              <a:srgbClr val="FFFFFF"/>
            </a:solidFill>
            <a:ln w="36513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Rectangle 4"/>
            <p:cNvSpPr>
              <a:spLocks noChangeArrowheads="1"/>
            </p:cNvSpPr>
            <p:nvPr/>
          </p:nvSpPr>
          <p:spPr bwMode="auto">
            <a:xfrm>
              <a:off x="11435" y="3136"/>
              <a:ext cx="517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NS3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1" name="Rectangle 3"/>
            <p:cNvSpPr>
              <a:spLocks noChangeArrowheads="1"/>
            </p:cNvSpPr>
            <p:nvPr/>
          </p:nvSpPr>
          <p:spPr bwMode="auto">
            <a:xfrm>
              <a:off x="5056" y="4253"/>
              <a:ext cx="1659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Non-recursive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2" name="Rectangle 2"/>
            <p:cNvSpPr>
              <a:spLocks noChangeArrowheads="1"/>
            </p:cNvSpPr>
            <p:nvPr/>
          </p:nvSpPr>
          <p:spPr bwMode="auto">
            <a:xfrm>
              <a:off x="4910" y="4553"/>
              <a:ext cx="1986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server-controlled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025153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Domain Name System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412776"/>
            <a:ext cx="8784976" cy="5184576"/>
          </a:xfrm>
        </p:spPr>
        <p:txBody>
          <a:bodyPr/>
          <a:lstStyle/>
          <a:p>
            <a:r>
              <a:rPr lang="en-US" sz="1800" dirty="0"/>
              <a:t>Domain Name System </a:t>
            </a:r>
            <a:r>
              <a:rPr lang="en-US" sz="1800" dirty="0" err="1"/>
              <a:t>merupakan</a:t>
            </a:r>
            <a:r>
              <a:rPr lang="en-US" sz="1800" dirty="0"/>
              <a:t> </a:t>
            </a:r>
            <a:r>
              <a:rPr lang="en-US" sz="1800" dirty="0" err="1"/>
              <a:t>sebuah</a:t>
            </a:r>
            <a:r>
              <a:rPr lang="en-US" sz="1800" dirty="0"/>
              <a:t> name service </a:t>
            </a:r>
            <a:r>
              <a:rPr lang="en-US" sz="1800" dirty="0" err="1"/>
              <a:t>sebagai</a:t>
            </a:r>
            <a:r>
              <a:rPr lang="en-US" sz="1800" dirty="0"/>
              <a:t> standard </a:t>
            </a:r>
            <a:r>
              <a:rPr lang="en-US" sz="1800" dirty="0" err="1"/>
              <a:t>penamaan</a:t>
            </a:r>
            <a:r>
              <a:rPr lang="en-US" sz="1800" dirty="0"/>
              <a:t> </a:t>
            </a:r>
            <a:r>
              <a:rPr lang="en-US" sz="1800" dirty="0" err="1"/>
              <a:t>pada</a:t>
            </a:r>
            <a:r>
              <a:rPr lang="en-US" sz="1800" dirty="0"/>
              <a:t> Internet. </a:t>
            </a:r>
            <a:r>
              <a:rPr lang="en-US" sz="1800" dirty="0" smtClean="0"/>
              <a:t>Database </a:t>
            </a:r>
            <a:r>
              <a:rPr lang="en-US" sz="1800" dirty="0"/>
              <a:t>DNS </a:t>
            </a:r>
            <a:r>
              <a:rPr lang="en-US" sz="1800" dirty="0" err="1"/>
              <a:t>diterapkan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</a:t>
            </a:r>
            <a:r>
              <a:rPr lang="en-US" sz="1800" dirty="0" err="1"/>
              <a:t>sistem</a:t>
            </a:r>
            <a:r>
              <a:rPr lang="en-US" sz="1800" dirty="0"/>
              <a:t> partitioning yang </a:t>
            </a:r>
            <a:r>
              <a:rPr lang="en-US" sz="1800" dirty="0" err="1"/>
              <a:t>terbagi-bagi</a:t>
            </a:r>
            <a:r>
              <a:rPr lang="en-US" sz="1800" dirty="0"/>
              <a:t> </a:t>
            </a:r>
            <a:r>
              <a:rPr lang="en-US" sz="1800" dirty="0" err="1"/>
              <a:t>dalam</a:t>
            </a:r>
            <a:r>
              <a:rPr lang="en-US" sz="1800" dirty="0"/>
              <a:t> </a:t>
            </a:r>
            <a:r>
              <a:rPr lang="en-US" sz="1800" dirty="0" err="1"/>
              <a:t>suatu</a:t>
            </a:r>
            <a:r>
              <a:rPr lang="en-US" sz="1800" dirty="0"/>
              <a:t> zone </a:t>
            </a:r>
            <a:r>
              <a:rPr lang="en-US" sz="1800" dirty="0" err="1"/>
              <a:t>berdasar</a:t>
            </a:r>
            <a:r>
              <a:rPr lang="en-US" sz="1800" dirty="0"/>
              <a:t> </a:t>
            </a:r>
            <a:r>
              <a:rPr lang="en-US" sz="1800" dirty="0" err="1"/>
              <a:t>domainnya</a:t>
            </a:r>
            <a:r>
              <a:rPr lang="en-US" sz="1800" dirty="0"/>
              <a:t>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letak</a:t>
            </a:r>
            <a:r>
              <a:rPr lang="en-US" sz="1800" dirty="0"/>
              <a:t> </a:t>
            </a:r>
            <a:r>
              <a:rPr lang="en-US" sz="1800" dirty="0" err="1"/>
              <a:t>geografis</a:t>
            </a:r>
            <a:r>
              <a:rPr lang="en-US" sz="1800" dirty="0"/>
              <a:t>. Top level organizational domain (</a:t>
            </a:r>
            <a:r>
              <a:rPr lang="en-US" sz="1800" dirty="0" err="1"/>
              <a:t>biasa</a:t>
            </a:r>
            <a:r>
              <a:rPr lang="en-US" sz="1800" dirty="0"/>
              <a:t> </a:t>
            </a:r>
            <a:r>
              <a:rPr lang="en-US" sz="1800" dirty="0" err="1"/>
              <a:t>disebut</a:t>
            </a:r>
            <a:r>
              <a:rPr lang="en-US" sz="1800" dirty="0"/>
              <a:t> generic domains) yang </a:t>
            </a:r>
            <a:r>
              <a:rPr lang="en-US" sz="1800" dirty="0" err="1"/>
              <a:t>digunakan</a:t>
            </a:r>
            <a:r>
              <a:rPr lang="en-US" sz="1800" dirty="0"/>
              <a:t> </a:t>
            </a:r>
            <a:r>
              <a:rPr lang="en-US" sz="1800" dirty="0" err="1"/>
              <a:t>saat</a:t>
            </a:r>
            <a:r>
              <a:rPr lang="en-US" sz="1800" dirty="0"/>
              <a:t> </a:t>
            </a:r>
            <a:r>
              <a:rPr lang="en-US" sz="1800" dirty="0" err="1"/>
              <a:t>ini</a:t>
            </a:r>
            <a:r>
              <a:rPr lang="en-US" sz="1800" dirty="0"/>
              <a:t> </a:t>
            </a:r>
            <a:r>
              <a:rPr lang="en-US" sz="1800" dirty="0" err="1"/>
              <a:t>antara</a:t>
            </a:r>
            <a:r>
              <a:rPr lang="en-US" sz="1800" dirty="0"/>
              <a:t> lain : </a:t>
            </a:r>
          </a:p>
          <a:p>
            <a:pPr marL="684213"/>
            <a:r>
              <a:rPr lang="en-US" sz="1800" dirty="0"/>
              <a:t>Com - </a:t>
            </a:r>
            <a:r>
              <a:rPr lang="en-US" sz="1800" dirty="0" err="1"/>
              <a:t>organisasi</a:t>
            </a:r>
            <a:r>
              <a:rPr lang="en-US" sz="1800" dirty="0"/>
              <a:t> </a:t>
            </a:r>
            <a:r>
              <a:rPr lang="en-US" sz="1800" dirty="0" err="1"/>
              <a:t>komersial</a:t>
            </a:r>
            <a:r>
              <a:rPr lang="en-US" sz="1800" dirty="0"/>
              <a:t> </a:t>
            </a:r>
          </a:p>
          <a:p>
            <a:pPr marL="684213"/>
            <a:r>
              <a:rPr lang="en-US" sz="1800" dirty="0" err="1"/>
              <a:t>Edu</a:t>
            </a:r>
            <a:r>
              <a:rPr lang="en-US" sz="1800" dirty="0"/>
              <a:t> - </a:t>
            </a:r>
            <a:r>
              <a:rPr lang="en-US" sz="1800" dirty="0" err="1"/>
              <a:t>institusi</a:t>
            </a:r>
            <a:r>
              <a:rPr lang="en-US" sz="1800" dirty="0"/>
              <a:t> </a:t>
            </a:r>
            <a:r>
              <a:rPr lang="en-US" sz="1800" dirty="0" err="1"/>
              <a:t>pendidikan</a:t>
            </a:r>
            <a:r>
              <a:rPr lang="en-US" sz="1800" dirty="0"/>
              <a:t> </a:t>
            </a:r>
          </a:p>
          <a:p>
            <a:pPr marL="684213"/>
            <a:r>
              <a:rPr lang="en-US" sz="1800" dirty="0" err="1"/>
              <a:t>Gov</a:t>
            </a:r>
            <a:r>
              <a:rPr lang="en-US" sz="1800" dirty="0"/>
              <a:t> - </a:t>
            </a:r>
            <a:r>
              <a:rPr lang="en-US" sz="1800" dirty="0" err="1"/>
              <a:t>institusi</a:t>
            </a:r>
            <a:r>
              <a:rPr lang="en-US" sz="1800" dirty="0"/>
              <a:t> </a:t>
            </a:r>
            <a:r>
              <a:rPr lang="en-US" sz="1800" dirty="0" err="1"/>
              <a:t>pemerintahan</a:t>
            </a:r>
            <a:r>
              <a:rPr lang="en-US" sz="1800" dirty="0"/>
              <a:t> </a:t>
            </a:r>
          </a:p>
          <a:p>
            <a:pPr marL="684213"/>
            <a:r>
              <a:rPr lang="en-US" sz="1800" dirty="0"/>
              <a:t>Mil - </a:t>
            </a:r>
            <a:r>
              <a:rPr lang="en-US" sz="1800" dirty="0" err="1"/>
              <a:t>organisasi</a:t>
            </a:r>
            <a:r>
              <a:rPr lang="en-US" sz="1800" dirty="0"/>
              <a:t> </a:t>
            </a:r>
            <a:r>
              <a:rPr lang="en-US" sz="1800" dirty="0" err="1"/>
              <a:t>militer</a:t>
            </a:r>
            <a:r>
              <a:rPr lang="en-US" sz="1800" dirty="0"/>
              <a:t> </a:t>
            </a:r>
          </a:p>
          <a:p>
            <a:pPr marL="684213"/>
            <a:r>
              <a:rPr lang="en-US" sz="1800" dirty="0"/>
              <a:t>Net - Network support center </a:t>
            </a:r>
          </a:p>
          <a:p>
            <a:pPr marL="684213"/>
            <a:r>
              <a:rPr lang="en-US" sz="1800" dirty="0"/>
              <a:t>Org - </a:t>
            </a:r>
            <a:r>
              <a:rPr lang="en-US" sz="1800" dirty="0" err="1"/>
              <a:t>Organisasi</a:t>
            </a:r>
            <a:r>
              <a:rPr lang="en-US" sz="1800" dirty="0"/>
              <a:t> </a:t>
            </a:r>
            <a:r>
              <a:rPr lang="en-US" sz="1800" dirty="0" err="1"/>
              <a:t>tertentu</a:t>
            </a:r>
            <a:r>
              <a:rPr lang="en-US" sz="1800" dirty="0"/>
              <a:t> yang </a:t>
            </a:r>
            <a:r>
              <a:rPr lang="en-US" sz="1800" dirty="0" err="1"/>
              <a:t>tidak</a:t>
            </a:r>
            <a:r>
              <a:rPr lang="en-US" sz="1800" dirty="0"/>
              <a:t> </a:t>
            </a:r>
            <a:r>
              <a:rPr lang="en-US" sz="1800" dirty="0" err="1"/>
              <a:t>disebutkan</a:t>
            </a:r>
            <a:r>
              <a:rPr lang="en-US" sz="1800" dirty="0"/>
              <a:t> </a:t>
            </a:r>
            <a:r>
              <a:rPr lang="en-US" sz="1800" dirty="0" err="1"/>
              <a:t>disini</a:t>
            </a:r>
            <a:r>
              <a:rPr lang="en-US" sz="1800" dirty="0"/>
              <a:t> </a:t>
            </a:r>
          </a:p>
          <a:p>
            <a:pPr marL="684213"/>
            <a:r>
              <a:rPr lang="en-US" sz="1800" dirty="0" err="1"/>
              <a:t>Int</a:t>
            </a:r>
            <a:r>
              <a:rPr lang="en-US" sz="1800" dirty="0"/>
              <a:t> - </a:t>
            </a:r>
            <a:r>
              <a:rPr lang="en-US" sz="1800" dirty="0" err="1"/>
              <a:t>organisasi</a:t>
            </a:r>
            <a:r>
              <a:rPr lang="en-US" sz="1800" dirty="0"/>
              <a:t> </a:t>
            </a:r>
            <a:r>
              <a:rPr lang="en-US" sz="1800" dirty="0" err="1"/>
              <a:t>internasional</a:t>
            </a:r>
            <a:r>
              <a:rPr lang="en-US" sz="1800" dirty="0"/>
              <a:t> </a:t>
            </a:r>
          </a:p>
          <a:p>
            <a:pPr marL="684213"/>
            <a:r>
              <a:rPr lang="en-US" sz="1800" dirty="0"/>
              <a:t>Us - United states </a:t>
            </a:r>
          </a:p>
          <a:p>
            <a:pPr marL="684213"/>
            <a:r>
              <a:rPr lang="en-US" sz="1800" dirty="0" err="1"/>
              <a:t>Uk</a:t>
            </a:r>
            <a:r>
              <a:rPr lang="en-US" sz="1800" dirty="0"/>
              <a:t> - United kingdom </a:t>
            </a:r>
          </a:p>
          <a:p>
            <a:pPr marL="684213"/>
            <a:r>
              <a:rPr lang="en-US" sz="1800" dirty="0"/>
              <a:t>Id – Indonesian </a:t>
            </a:r>
          </a:p>
        </p:txBody>
      </p:sp>
    </p:spTree>
    <p:extLst>
      <p:ext uri="{BB962C8B-B14F-4D97-AF65-F5344CB8AC3E}">
        <p14:creationId xmlns:p14="http://schemas.microsoft.com/office/powerpoint/2010/main" val="1488438522"/>
      </p:ext>
    </p:extLst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8030</TotalTime>
  <Words>1587</Words>
  <Application>Microsoft Office PowerPoint</Application>
  <PresentationFormat>On-screen Show (4:3)</PresentationFormat>
  <Paragraphs>215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Times New Roman</vt:lpstr>
      <vt:lpstr>Wingdings</vt:lpstr>
      <vt:lpstr>Diseño predeterminado</vt:lpstr>
      <vt:lpstr>Name Service</vt:lpstr>
      <vt:lpstr>Pengenalan Name Service </vt:lpstr>
      <vt:lpstr>PowerPoint Presentation</vt:lpstr>
      <vt:lpstr>PowerPoint Presentation</vt:lpstr>
      <vt:lpstr>Tujuan Penamaan</vt:lpstr>
      <vt:lpstr>Jenis Nama</vt:lpstr>
      <vt:lpstr>Struktur Nama </vt:lpstr>
      <vt:lpstr>PowerPoint Presentation</vt:lpstr>
      <vt:lpstr>Sasaran Fasilitas Penamaan </vt:lpstr>
      <vt:lpstr>Name List</vt:lpstr>
      <vt:lpstr>Gambar Name List</vt:lpstr>
      <vt:lpstr>Beberapa Bentuk Name List</vt:lpstr>
      <vt:lpstr>PowerPoint Presentation</vt:lpstr>
      <vt:lpstr>PowerPoint Presentation</vt:lpstr>
      <vt:lpstr>PowerPoint Presentation</vt:lpstr>
      <vt:lpstr>Name servers and navigation </vt:lpstr>
      <vt:lpstr>PowerPoint Presentation</vt:lpstr>
      <vt:lpstr>PowerPoint Presentation</vt:lpstr>
      <vt:lpstr>Domain Name System 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gue</cp:lastModifiedBy>
  <cp:revision>734</cp:revision>
  <dcterms:created xsi:type="dcterms:W3CDTF">2010-05-23T14:28:12Z</dcterms:created>
  <dcterms:modified xsi:type="dcterms:W3CDTF">2018-10-23T04:05:17Z</dcterms:modified>
</cp:coreProperties>
</file>