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7" r:id="rId1"/>
  </p:sldMasterIdLst>
  <p:notesMasterIdLst>
    <p:notesMasterId r:id="rId115"/>
  </p:notesMasterIdLst>
  <p:handoutMasterIdLst>
    <p:handoutMasterId r:id="rId116"/>
  </p:handoutMasterIdLst>
  <p:sldIdLst>
    <p:sldId id="474" r:id="rId2"/>
    <p:sldId id="437" r:id="rId3"/>
    <p:sldId id="436" r:id="rId4"/>
    <p:sldId id="496" r:id="rId5"/>
    <p:sldId id="361" r:id="rId6"/>
    <p:sldId id="504" r:id="rId7"/>
    <p:sldId id="512" r:id="rId8"/>
    <p:sldId id="505" r:id="rId9"/>
    <p:sldId id="506" r:id="rId10"/>
    <p:sldId id="488" r:id="rId11"/>
    <p:sldId id="363" r:id="rId12"/>
    <p:sldId id="366" r:id="rId13"/>
    <p:sldId id="498" r:id="rId14"/>
    <p:sldId id="490" r:id="rId15"/>
    <p:sldId id="349" r:id="rId16"/>
    <p:sldId id="350" r:id="rId17"/>
    <p:sldId id="351" r:id="rId18"/>
    <p:sldId id="352" r:id="rId19"/>
    <p:sldId id="353" r:id="rId20"/>
    <p:sldId id="354" r:id="rId21"/>
    <p:sldId id="355" r:id="rId22"/>
    <p:sldId id="356" r:id="rId23"/>
    <p:sldId id="357" r:id="rId24"/>
    <p:sldId id="358" r:id="rId25"/>
    <p:sldId id="359" r:id="rId26"/>
    <p:sldId id="491" r:id="rId27"/>
    <p:sldId id="511" r:id="rId28"/>
    <p:sldId id="372" r:id="rId29"/>
    <p:sldId id="371" r:id="rId30"/>
    <p:sldId id="520" r:id="rId31"/>
    <p:sldId id="373" r:id="rId32"/>
    <p:sldId id="374" r:id="rId33"/>
    <p:sldId id="521" r:id="rId34"/>
    <p:sldId id="375" r:id="rId35"/>
    <p:sldId id="475" r:id="rId36"/>
    <p:sldId id="515" r:id="rId37"/>
    <p:sldId id="516" r:id="rId38"/>
    <p:sldId id="517" r:id="rId39"/>
    <p:sldId id="518" r:id="rId40"/>
    <p:sldId id="519" r:id="rId41"/>
    <p:sldId id="476" r:id="rId42"/>
    <p:sldId id="482" r:id="rId43"/>
    <p:sldId id="483" r:id="rId44"/>
    <p:sldId id="522" r:id="rId45"/>
    <p:sldId id="523" r:id="rId46"/>
    <p:sldId id="486" r:id="rId47"/>
    <p:sldId id="487" r:id="rId48"/>
    <p:sldId id="499" r:id="rId49"/>
    <p:sldId id="500" r:id="rId50"/>
    <p:sldId id="502" r:id="rId51"/>
    <p:sldId id="377" r:id="rId52"/>
    <p:sldId id="378" r:id="rId53"/>
    <p:sldId id="513" r:id="rId54"/>
    <p:sldId id="379" r:id="rId55"/>
    <p:sldId id="380" r:id="rId56"/>
    <p:sldId id="381" r:id="rId57"/>
    <p:sldId id="382" r:id="rId58"/>
    <p:sldId id="383" r:id="rId59"/>
    <p:sldId id="384" r:id="rId60"/>
    <p:sldId id="385" r:id="rId61"/>
    <p:sldId id="386" r:id="rId62"/>
    <p:sldId id="387" r:id="rId63"/>
    <p:sldId id="388" r:id="rId64"/>
    <p:sldId id="389" r:id="rId65"/>
    <p:sldId id="391" r:id="rId66"/>
    <p:sldId id="392" r:id="rId67"/>
    <p:sldId id="495" r:id="rId68"/>
    <p:sldId id="395" r:id="rId69"/>
    <p:sldId id="394" r:id="rId70"/>
    <p:sldId id="393" r:id="rId71"/>
    <p:sldId id="396" r:id="rId72"/>
    <p:sldId id="397" r:id="rId73"/>
    <p:sldId id="399" r:id="rId74"/>
    <p:sldId id="398" r:id="rId75"/>
    <p:sldId id="400" r:id="rId76"/>
    <p:sldId id="401" r:id="rId77"/>
    <p:sldId id="402" r:id="rId78"/>
    <p:sldId id="403" r:id="rId79"/>
    <p:sldId id="404" r:id="rId80"/>
    <p:sldId id="405" r:id="rId81"/>
    <p:sldId id="406" r:id="rId82"/>
    <p:sldId id="407" r:id="rId83"/>
    <p:sldId id="408" r:id="rId84"/>
    <p:sldId id="409" r:id="rId85"/>
    <p:sldId id="410" r:id="rId86"/>
    <p:sldId id="411" r:id="rId87"/>
    <p:sldId id="412" r:id="rId88"/>
    <p:sldId id="413" r:id="rId89"/>
    <p:sldId id="414" r:id="rId90"/>
    <p:sldId id="415" r:id="rId91"/>
    <p:sldId id="416" r:id="rId92"/>
    <p:sldId id="417" r:id="rId93"/>
    <p:sldId id="418" r:id="rId94"/>
    <p:sldId id="419" r:id="rId95"/>
    <p:sldId id="420" r:id="rId96"/>
    <p:sldId id="421" r:id="rId97"/>
    <p:sldId id="422" r:id="rId98"/>
    <p:sldId id="423" r:id="rId99"/>
    <p:sldId id="424" r:id="rId100"/>
    <p:sldId id="425" r:id="rId101"/>
    <p:sldId id="426" r:id="rId102"/>
    <p:sldId id="427" r:id="rId103"/>
    <p:sldId id="428" r:id="rId104"/>
    <p:sldId id="429" r:id="rId105"/>
    <p:sldId id="430" r:id="rId106"/>
    <p:sldId id="431" r:id="rId107"/>
    <p:sldId id="432" r:id="rId108"/>
    <p:sldId id="433" r:id="rId109"/>
    <p:sldId id="434" r:id="rId110"/>
    <p:sldId id="435" r:id="rId111"/>
    <p:sldId id="508" r:id="rId112"/>
    <p:sldId id="509" r:id="rId113"/>
    <p:sldId id="524" r:id="rId114"/>
  </p:sldIdLst>
  <p:sldSz cx="9144000" cy="6858000" type="screen4x3"/>
  <p:notesSz cx="6669088" cy="9928225"/>
  <p:defaultTextStyle>
    <a:defPPr>
      <a:defRPr lang="de-DE"/>
    </a:defPPr>
    <a:lvl1pPr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MetaPlusLF" pitchFamily="2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MetaPlusLF" pitchFamily="2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MetaPlusLF" pitchFamily="2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MetaPlusLF" pitchFamily="2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MetaPlusLF" pitchFamily="2" charset="0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MetaPlusLF" pitchFamily="2" charset="0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MetaPlusLF" pitchFamily="2" charset="0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MetaPlusLF" pitchFamily="2" charset="0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MetaPlusLF" pitchFamily="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33CC"/>
    <a:srgbClr val="000066"/>
    <a:srgbClr val="AFFE10"/>
    <a:srgbClr val="66FF33"/>
    <a:srgbClr val="99FF66"/>
    <a:srgbClr val="00FF00"/>
    <a:srgbClr val="70578F"/>
    <a:srgbClr val="EAEAEA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어두운 스타일 1 - 강조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25E5076-3810-47DD-B79F-674D7AD40C01}" styleName="어두운 스타일 1 - 강조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71" autoAdjust="0"/>
    <p:restoredTop sz="94151" autoAdjust="0"/>
  </p:normalViewPr>
  <p:slideViewPr>
    <p:cSldViewPr showGuides="1">
      <p:cViewPr>
        <p:scale>
          <a:sx n="100" d="100"/>
          <a:sy n="100" d="100"/>
        </p:scale>
        <p:origin x="-492" y="144"/>
      </p:cViewPr>
      <p:guideLst>
        <p:guide orient="horz" pos="673"/>
        <p:guide orient="horz" pos="1207"/>
        <p:guide pos="884"/>
        <p:guide pos="4241"/>
        <p:guide pos="20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62" d="100"/>
          <a:sy n="62" d="100"/>
        </p:scale>
        <p:origin x="-3006" y="-90"/>
      </p:cViewPr>
      <p:guideLst>
        <p:guide orient="horz" pos="3128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presProps" Target="presProps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slide" Target="slides/slide109.xml"/><Relationship Id="rId11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052D5C-3C95-4D65-8DAF-EFCA64AF76B8}" type="doc">
      <dgm:prSet loTypeId="urn:microsoft.com/office/officeart/2005/8/layout/radial4" loCatId="relationship" qsTypeId="urn:microsoft.com/office/officeart/2005/8/quickstyle/3d1" qsCatId="3D" csTypeId="urn:microsoft.com/office/officeart/2005/8/colors/colorful1#2" csCatId="colorful" phldr="1"/>
      <dgm:spPr/>
      <dgm:t>
        <a:bodyPr/>
        <a:lstStyle/>
        <a:p>
          <a:pPr latinLnBrk="1"/>
          <a:endParaRPr lang="ko-KR" altLang="en-US"/>
        </a:p>
      </dgm:t>
    </dgm:pt>
    <dgm:pt modelId="{A68E5D57-497C-4DC8-BA1A-FA7135338A1F}">
      <dgm:prSet phldrT="[텍스트]"/>
      <dgm:spPr/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51125B08-1761-42E4-9DDD-7A328887F416}" type="parTrans" cxnId="{1DC0E559-BBD4-4BCA-9C96-BFBE670DBC45}">
      <dgm:prSet/>
      <dgm:spPr/>
      <dgm:t>
        <a:bodyPr/>
        <a:lstStyle/>
        <a:p>
          <a:pPr latinLnBrk="1"/>
          <a:endParaRPr lang="ko-KR" altLang="en-US"/>
        </a:p>
      </dgm:t>
    </dgm:pt>
    <dgm:pt modelId="{5762B7BA-0BF3-4846-9460-4BAB2F43F00A}" type="sibTrans" cxnId="{1DC0E559-BBD4-4BCA-9C96-BFBE670DBC45}">
      <dgm:prSet/>
      <dgm:spPr/>
      <dgm:t>
        <a:bodyPr/>
        <a:lstStyle/>
        <a:p>
          <a:pPr latinLnBrk="1"/>
          <a:endParaRPr lang="ko-KR" altLang="en-US"/>
        </a:p>
      </dgm:t>
    </dgm:pt>
    <dgm:pt modelId="{26B3C4D2-D78F-4645-A215-60BFA2EC28EF}">
      <dgm:prSet phldrT="[텍스트]"/>
      <dgm:spPr/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C37A600B-2766-4CC2-897E-639AE589EC3F}" type="parTrans" cxnId="{4B1BC33F-71DD-4C33-9C8C-DDFE30440841}">
      <dgm:prSet/>
      <dgm:spPr/>
      <dgm:t>
        <a:bodyPr/>
        <a:lstStyle/>
        <a:p>
          <a:pPr latinLnBrk="1"/>
          <a:endParaRPr lang="ko-KR" altLang="en-US"/>
        </a:p>
      </dgm:t>
    </dgm:pt>
    <dgm:pt modelId="{26DD65B0-14D7-4301-8C6D-CC7119106951}" type="sibTrans" cxnId="{4B1BC33F-71DD-4C33-9C8C-DDFE30440841}">
      <dgm:prSet/>
      <dgm:spPr/>
      <dgm:t>
        <a:bodyPr/>
        <a:lstStyle/>
        <a:p>
          <a:pPr latinLnBrk="1"/>
          <a:endParaRPr lang="ko-KR" altLang="en-US"/>
        </a:p>
      </dgm:t>
    </dgm:pt>
    <dgm:pt modelId="{76C2ACD0-A052-473C-A8B2-AA16D3A4B90E}">
      <dgm:prSet phldrT="[텍스트]"/>
      <dgm:spPr/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E632BB02-D6EA-4789-AD8D-4CB2611E1E72}" type="parTrans" cxnId="{7E3B79DE-BA53-42DA-9C6A-E277F9DF1B88}">
      <dgm:prSet/>
      <dgm:spPr/>
      <dgm:t>
        <a:bodyPr/>
        <a:lstStyle/>
        <a:p>
          <a:pPr latinLnBrk="1"/>
          <a:endParaRPr lang="ko-KR" altLang="en-US"/>
        </a:p>
      </dgm:t>
    </dgm:pt>
    <dgm:pt modelId="{F719BA73-6848-4622-906D-058448861440}" type="sibTrans" cxnId="{7E3B79DE-BA53-42DA-9C6A-E277F9DF1B88}">
      <dgm:prSet/>
      <dgm:spPr/>
      <dgm:t>
        <a:bodyPr/>
        <a:lstStyle/>
        <a:p>
          <a:pPr latinLnBrk="1"/>
          <a:endParaRPr lang="ko-KR" altLang="en-US"/>
        </a:p>
      </dgm:t>
    </dgm:pt>
    <dgm:pt modelId="{B1BA4990-F4B4-4A79-9C39-8B7FDF0B94BF}">
      <dgm:prSet/>
      <dgm:spPr/>
      <dgm:t>
        <a:bodyPr/>
        <a:lstStyle/>
        <a:p>
          <a:pPr latinLnBrk="1"/>
          <a:endParaRPr lang="ko-KR" altLang="en-US" dirty="0"/>
        </a:p>
      </dgm:t>
    </dgm:pt>
    <dgm:pt modelId="{D0AE9D03-4906-4099-9ED1-82816C1A543D}" type="parTrans" cxnId="{16EF88EF-E2F3-4BB3-B105-39804672ADA2}">
      <dgm:prSet/>
      <dgm:spPr/>
      <dgm:t>
        <a:bodyPr/>
        <a:lstStyle/>
        <a:p>
          <a:pPr latinLnBrk="1"/>
          <a:endParaRPr lang="ko-KR" altLang="en-US"/>
        </a:p>
      </dgm:t>
    </dgm:pt>
    <dgm:pt modelId="{E78E2905-ACF7-4C72-8946-4BA1373E6294}" type="sibTrans" cxnId="{16EF88EF-E2F3-4BB3-B105-39804672ADA2}">
      <dgm:prSet/>
      <dgm:spPr/>
      <dgm:t>
        <a:bodyPr/>
        <a:lstStyle/>
        <a:p>
          <a:pPr latinLnBrk="1"/>
          <a:endParaRPr lang="ko-KR" altLang="en-US"/>
        </a:p>
      </dgm:t>
    </dgm:pt>
    <dgm:pt modelId="{F2083B7E-5263-428C-A99E-3CD33029C9F1}">
      <dgm:prSet phldrT="[텍스트]"/>
      <dgm:spPr/>
      <dgm:t>
        <a:bodyPr/>
        <a:lstStyle/>
        <a:p>
          <a:pPr latinLnBrk="1"/>
          <a:endParaRPr lang="ko-KR" altLang="en-US" dirty="0"/>
        </a:p>
      </dgm:t>
    </dgm:pt>
    <dgm:pt modelId="{D6317C54-A1E6-4233-BE9C-D662BEB42F0D}" type="sibTrans" cxnId="{D075DB91-6E5D-435E-95E3-B1E05E15DEE2}">
      <dgm:prSet/>
      <dgm:spPr/>
      <dgm:t>
        <a:bodyPr/>
        <a:lstStyle/>
        <a:p>
          <a:pPr latinLnBrk="1"/>
          <a:endParaRPr lang="ko-KR" altLang="en-US"/>
        </a:p>
      </dgm:t>
    </dgm:pt>
    <dgm:pt modelId="{A245B721-06E9-447E-A700-78A39D51F223}" type="parTrans" cxnId="{D075DB91-6E5D-435E-95E3-B1E05E15DEE2}">
      <dgm:prSet/>
      <dgm:spPr/>
      <dgm:t>
        <a:bodyPr/>
        <a:lstStyle/>
        <a:p>
          <a:pPr latinLnBrk="1"/>
          <a:endParaRPr lang="ko-KR" altLang="en-US"/>
        </a:p>
      </dgm:t>
    </dgm:pt>
    <dgm:pt modelId="{47AAA82F-6486-4D87-9222-48E8ADAF3291}">
      <dgm:prSet phldrT="[텍스트]"/>
      <dgm:spPr/>
      <dgm:t>
        <a:bodyPr/>
        <a:lstStyle/>
        <a:p>
          <a:pPr latinLnBrk="1"/>
          <a:r>
            <a:rPr lang="en-US" altLang="ko-KR" dirty="0" smtClean="0"/>
            <a:t> </a:t>
          </a:r>
          <a:endParaRPr lang="ko-KR" altLang="en-US" dirty="0"/>
        </a:p>
      </dgm:t>
    </dgm:pt>
    <dgm:pt modelId="{92CBEEAA-7DDA-4785-9344-F4D6251080D0}" type="sibTrans" cxnId="{6AFDD09A-F435-4825-9189-D163DA855C53}">
      <dgm:prSet/>
      <dgm:spPr/>
      <dgm:t>
        <a:bodyPr/>
        <a:lstStyle/>
        <a:p>
          <a:pPr latinLnBrk="1"/>
          <a:endParaRPr lang="ko-KR" altLang="en-US"/>
        </a:p>
      </dgm:t>
    </dgm:pt>
    <dgm:pt modelId="{90DF56D3-8A29-4218-8AD1-F7157E9F4717}" type="parTrans" cxnId="{6AFDD09A-F435-4825-9189-D163DA855C53}">
      <dgm:prSet/>
      <dgm:spPr/>
      <dgm:t>
        <a:bodyPr/>
        <a:lstStyle/>
        <a:p>
          <a:pPr latinLnBrk="1"/>
          <a:endParaRPr lang="ko-KR" altLang="en-US"/>
        </a:p>
      </dgm:t>
    </dgm:pt>
    <dgm:pt modelId="{53091F37-23FB-431D-8361-616098FB65E3}" type="pres">
      <dgm:prSet presAssocID="{BF052D5C-3C95-4D65-8DAF-EFCA64AF76B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670D686-3F54-465F-BE91-96DC89137740}" type="pres">
      <dgm:prSet presAssocID="{47AAA82F-6486-4D87-9222-48E8ADAF3291}" presName="centerShape" presStyleLbl="node0" presStyleIdx="0" presStyleCnt="1" custScaleX="196304" custScaleY="153860"/>
      <dgm:spPr/>
      <dgm:t>
        <a:bodyPr/>
        <a:lstStyle/>
        <a:p>
          <a:pPr latinLnBrk="1"/>
          <a:endParaRPr lang="ko-KR" altLang="en-US"/>
        </a:p>
      </dgm:t>
    </dgm:pt>
    <dgm:pt modelId="{9C147AE8-7E1D-470C-AC03-93B0FE273B31}" type="pres">
      <dgm:prSet presAssocID="{A245B721-06E9-447E-A700-78A39D51F223}" presName="parTrans" presStyleLbl="bgSibTrans2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5B468575-353D-4BFF-B73A-B57C1010EB39}" type="pres">
      <dgm:prSet presAssocID="{F2083B7E-5263-428C-A99E-3CD33029C9F1}" presName="node" presStyleLbl="node1" presStyleIdx="0" presStyleCnt="5" custScaleX="67774" custScaleY="61625" custRadScaleRad="10715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EB3BFAE-D4DF-49BF-BF44-4B12E603DF38}" type="pres">
      <dgm:prSet presAssocID="{51125B08-1761-42E4-9DDD-7A328887F416}" presName="parTrans" presStyleLbl="bgSibTrans2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F61949EC-B818-4986-9F71-20063D921F28}" type="pres">
      <dgm:prSet presAssocID="{A68E5D57-497C-4DC8-BA1A-FA7135338A1F}" presName="node" presStyleLbl="node1" presStyleIdx="1" presStyleCnt="5" custScaleX="67774" custScaleY="61625" custRadScaleRad="104434" custRadScaleInc="-1738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1CA9700-5A70-4757-83FD-195149021351}" type="pres">
      <dgm:prSet presAssocID="{C37A600B-2766-4CC2-897E-639AE589EC3F}" presName="parTrans" presStyleLbl="bgSibTrans2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65C7E596-BA32-4B41-93FB-7764053271AA}" type="pres">
      <dgm:prSet presAssocID="{26B3C4D2-D78F-4645-A215-60BFA2EC28EF}" presName="node" presStyleLbl="node1" presStyleIdx="2" presStyleCnt="5" custScaleX="67774" custScaleY="61625" custRadScaleRad="8448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551A9C5-190F-4EDC-AAA3-0B1EE61B62A9}" type="pres">
      <dgm:prSet presAssocID="{D0AE9D03-4906-4099-9ED1-82816C1A543D}" presName="parTrans" presStyleLbl="bgSibTrans2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3126E972-C2B7-4049-9EE6-EEB4E8ACF866}" type="pres">
      <dgm:prSet presAssocID="{B1BA4990-F4B4-4A79-9C39-8B7FDF0B94BF}" presName="node" presStyleLbl="node1" presStyleIdx="3" presStyleCnt="5" custScaleX="67774" custScaleY="61625" custRadScaleRad="99994" custRadScaleInc="18858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EE7E79C-B249-4DFF-A507-DDE21CCDF3AC}" type="pres">
      <dgm:prSet presAssocID="{E632BB02-D6EA-4789-AD8D-4CB2611E1E72}" presName="parTrans" presStyleLbl="bgSibTrans2D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1C5A48DC-1E21-4815-BB00-290E0741DEFF}" type="pres">
      <dgm:prSet presAssocID="{76C2ACD0-A052-473C-A8B2-AA16D3A4B90E}" presName="node" presStyleLbl="node1" presStyleIdx="4" presStyleCnt="5" custScaleX="67774" custScaleY="61625" custRadScaleRad="110107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70F5BF07-ACE5-4D58-9AD7-3FD3F4F2B5CC}" type="presOf" srcId="{47AAA82F-6486-4D87-9222-48E8ADAF3291}" destId="{B670D686-3F54-465F-BE91-96DC89137740}" srcOrd="0" destOrd="0" presId="urn:microsoft.com/office/officeart/2005/8/layout/radial4"/>
    <dgm:cxn modelId="{ED16DA41-2413-4BC0-B3DE-96DBF98526B1}" type="presOf" srcId="{51125B08-1761-42E4-9DDD-7A328887F416}" destId="{FEB3BFAE-D4DF-49BF-BF44-4B12E603DF38}" srcOrd="0" destOrd="0" presId="urn:microsoft.com/office/officeart/2005/8/layout/radial4"/>
    <dgm:cxn modelId="{3C930AE3-20E3-4345-AC25-0F3919EF0732}" type="presOf" srcId="{E632BB02-D6EA-4789-AD8D-4CB2611E1E72}" destId="{0EE7E79C-B249-4DFF-A507-DDE21CCDF3AC}" srcOrd="0" destOrd="0" presId="urn:microsoft.com/office/officeart/2005/8/layout/radial4"/>
    <dgm:cxn modelId="{16EF88EF-E2F3-4BB3-B105-39804672ADA2}" srcId="{47AAA82F-6486-4D87-9222-48E8ADAF3291}" destId="{B1BA4990-F4B4-4A79-9C39-8B7FDF0B94BF}" srcOrd="3" destOrd="0" parTransId="{D0AE9D03-4906-4099-9ED1-82816C1A543D}" sibTransId="{E78E2905-ACF7-4C72-8946-4BA1373E6294}"/>
    <dgm:cxn modelId="{D075DB91-6E5D-435E-95E3-B1E05E15DEE2}" srcId="{47AAA82F-6486-4D87-9222-48E8ADAF3291}" destId="{F2083B7E-5263-428C-A99E-3CD33029C9F1}" srcOrd="0" destOrd="0" parTransId="{A245B721-06E9-447E-A700-78A39D51F223}" sibTransId="{D6317C54-A1E6-4233-BE9C-D662BEB42F0D}"/>
    <dgm:cxn modelId="{AA3DE0A4-885B-416E-9700-ED75035DEDA0}" type="presOf" srcId="{C37A600B-2766-4CC2-897E-639AE589EC3F}" destId="{E1CA9700-5A70-4757-83FD-195149021351}" srcOrd="0" destOrd="0" presId="urn:microsoft.com/office/officeart/2005/8/layout/radial4"/>
    <dgm:cxn modelId="{439C59F0-FB45-4F91-844B-8E7372383A5B}" type="presOf" srcId="{76C2ACD0-A052-473C-A8B2-AA16D3A4B90E}" destId="{1C5A48DC-1E21-4815-BB00-290E0741DEFF}" srcOrd="0" destOrd="0" presId="urn:microsoft.com/office/officeart/2005/8/layout/radial4"/>
    <dgm:cxn modelId="{7E3B79DE-BA53-42DA-9C6A-E277F9DF1B88}" srcId="{47AAA82F-6486-4D87-9222-48E8ADAF3291}" destId="{76C2ACD0-A052-473C-A8B2-AA16D3A4B90E}" srcOrd="4" destOrd="0" parTransId="{E632BB02-D6EA-4789-AD8D-4CB2611E1E72}" sibTransId="{F719BA73-6848-4622-906D-058448861440}"/>
    <dgm:cxn modelId="{B0717C73-3251-42CC-9037-09017243D117}" type="presOf" srcId="{26B3C4D2-D78F-4645-A215-60BFA2EC28EF}" destId="{65C7E596-BA32-4B41-93FB-7764053271AA}" srcOrd="0" destOrd="0" presId="urn:microsoft.com/office/officeart/2005/8/layout/radial4"/>
    <dgm:cxn modelId="{5EA711BF-2452-43ED-BFF6-5F83A84CD5A4}" type="presOf" srcId="{A245B721-06E9-447E-A700-78A39D51F223}" destId="{9C147AE8-7E1D-470C-AC03-93B0FE273B31}" srcOrd="0" destOrd="0" presId="urn:microsoft.com/office/officeart/2005/8/layout/radial4"/>
    <dgm:cxn modelId="{CDCD8C8D-E341-4037-9A32-D3C89BDB9BBC}" type="presOf" srcId="{F2083B7E-5263-428C-A99E-3CD33029C9F1}" destId="{5B468575-353D-4BFF-B73A-B57C1010EB39}" srcOrd="0" destOrd="0" presId="urn:microsoft.com/office/officeart/2005/8/layout/radial4"/>
    <dgm:cxn modelId="{83D84890-8F5A-49A7-B133-B48C78650BF9}" type="presOf" srcId="{D0AE9D03-4906-4099-9ED1-82816C1A543D}" destId="{6551A9C5-190F-4EDC-AAA3-0B1EE61B62A9}" srcOrd="0" destOrd="0" presId="urn:microsoft.com/office/officeart/2005/8/layout/radial4"/>
    <dgm:cxn modelId="{6AFDD09A-F435-4825-9189-D163DA855C53}" srcId="{BF052D5C-3C95-4D65-8DAF-EFCA64AF76B8}" destId="{47AAA82F-6486-4D87-9222-48E8ADAF3291}" srcOrd="0" destOrd="0" parTransId="{90DF56D3-8A29-4218-8AD1-F7157E9F4717}" sibTransId="{92CBEEAA-7DDA-4785-9344-F4D6251080D0}"/>
    <dgm:cxn modelId="{228EE56F-DFC0-488A-8A3F-789A569E50BF}" type="presOf" srcId="{A68E5D57-497C-4DC8-BA1A-FA7135338A1F}" destId="{F61949EC-B818-4986-9F71-20063D921F28}" srcOrd="0" destOrd="0" presId="urn:microsoft.com/office/officeart/2005/8/layout/radial4"/>
    <dgm:cxn modelId="{1DC0E559-BBD4-4BCA-9C96-BFBE670DBC45}" srcId="{47AAA82F-6486-4D87-9222-48E8ADAF3291}" destId="{A68E5D57-497C-4DC8-BA1A-FA7135338A1F}" srcOrd="1" destOrd="0" parTransId="{51125B08-1761-42E4-9DDD-7A328887F416}" sibTransId="{5762B7BA-0BF3-4846-9460-4BAB2F43F00A}"/>
    <dgm:cxn modelId="{3878EBDB-0235-4561-8E28-84BCB763FB3C}" type="presOf" srcId="{B1BA4990-F4B4-4A79-9C39-8B7FDF0B94BF}" destId="{3126E972-C2B7-4049-9EE6-EEB4E8ACF866}" srcOrd="0" destOrd="0" presId="urn:microsoft.com/office/officeart/2005/8/layout/radial4"/>
    <dgm:cxn modelId="{70EF362C-6617-44BE-8136-C35F0A84AA10}" type="presOf" srcId="{BF052D5C-3C95-4D65-8DAF-EFCA64AF76B8}" destId="{53091F37-23FB-431D-8361-616098FB65E3}" srcOrd="0" destOrd="0" presId="urn:microsoft.com/office/officeart/2005/8/layout/radial4"/>
    <dgm:cxn modelId="{4B1BC33F-71DD-4C33-9C8C-DDFE30440841}" srcId="{47AAA82F-6486-4D87-9222-48E8ADAF3291}" destId="{26B3C4D2-D78F-4645-A215-60BFA2EC28EF}" srcOrd="2" destOrd="0" parTransId="{C37A600B-2766-4CC2-897E-639AE589EC3F}" sibTransId="{26DD65B0-14D7-4301-8C6D-CC7119106951}"/>
    <dgm:cxn modelId="{59112483-AC5C-4310-A53F-3D77D9A523C4}" type="presParOf" srcId="{53091F37-23FB-431D-8361-616098FB65E3}" destId="{B670D686-3F54-465F-BE91-96DC89137740}" srcOrd="0" destOrd="0" presId="urn:microsoft.com/office/officeart/2005/8/layout/radial4"/>
    <dgm:cxn modelId="{D7096B65-2A03-4A3E-A1C6-2EFD1F083F79}" type="presParOf" srcId="{53091F37-23FB-431D-8361-616098FB65E3}" destId="{9C147AE8-7E1D-470C-AC03-93B0FE273B31}" srcOrd="1" destOrd="0" presId="urn:microsoft.com/office/officeart/2005/8/layout/radial4"/>
    <dgm:cxn modelId="{F2CA25D3-6851-4CF5-911D-4919CCFB10F4}" type="presParOf" srcId="{53091F37-23FB-431D-8361-616098FB65E3}" destId="{5B468575-353D-4BFF-B73A-B57C1010EB39}" srcOrd="2" destOrd="0" presId="urn:microsoft.com/office/officeart/2005/8/layout/radial4"/>
    <dgm:cxn modelId="{DAA30F2C-7F81-454E-BC02-F97F8675E16A}" type="presParOf" srcId="{53091F37-23FB-431D-8361-616098FB65E3}" destId="{FEB3BFAE-D4DF-49BF-BF44-4B12E603DF38}" srcOrd="3" destOrd="0" presId="urn:microsoft.com/office/officeart/2005/8/layout/radial4"/>
    <dgm:cxn modelId="{886F8A7A-DEA2-4995-AB80-3CAD05100A30}" type="presParOf" srcId="{53091F37-23FB-431D-8361-616098FB65E3}" destId="{F61949EC-B818-4986-9F71-20063D921F28}" srcOrd="4" destOrd="0" presId="urn:microsoft.com/office/officeart/2005/8/layout/radial4"/>
    <dgm:cxn modelId="{C199E360-4C5A-42DE-A1A7-0342C698545B}" type="presParOf" srcId="{53091F37-23FB-431D-8361-616098FB65E3}" destId="{E1CA9700-5A70-4757-83FD-195149021351}" srcOrd="5" destOrd="0" presId="urn:microsoft.com/office/officeart/2005/8/layout/radial4"/>
    <dgm:cxn modelId="{4DBCCF32-EE97-45B3-91DF-31D7DC45B195}" type="presParOf" srcId="{53091F37-23FB-431D-8361-616098FB65E3}" destId="{65C7E596-BA32-4B41-93FB-7764053271AA}" srcOrd="6" destOrd="0" presId="urn:microsoft.com/office/officeart/2005/8/layout/radial4"/>
    <dgm:cxn modelId="{BBCA8E55-1962-4860-A30B-27B748B7227F}" type="presParOf" srcId="{53091F37-23FB-431D-8361-616098FB65E3}" destId="{6551A9C5-190F-4EDC-AAA3-0B1EE61B62A9}" srcOrd="7" destOrd="0" presId="urn:microsoft.com/office/officeart/2005/8/layout/radial4"/>
    <dgm:cxn modelId="{368F6778-D77B-49CE-9614-1E0B5FE7B973}" type="presParOf" srcId="{53091F37-23FB-431D-8361-616098FB65E3}" destId="{3126E972-C2B7-4049-9EE6-EEB4E8ACF866}" srcOrd="8" destOrd="0" presId="urn:microsoft.com/office/officeart/2005/8/layout/radial4"/>
    <dgm:cxn modelId="{42ADC0D1-C3CF-4E7D-97A5-1AECE25F394A}" type="presParOf" srcId="{53091F37-23FB-431D-8361-616098FB65E3}" destId="{0EE7E79C-B249-4DFF-A507-DDE21CCDF3AC}" srcOrd="9" destOrd="0" presId="urn:microsoft.com/office/officeart/2005/8/layout/radial4"/>
    <dgm:cxn modelId="{576E6089-0261-462A-A305-3148791D2789}" type="presParOf" srcId="{53091F37-23FB-431D-8361-616098FB65E3}" destId="{1C5A48DC-1E21-4815-BB00-290E0741DEFF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70D686-3F54-465F-BE91-96DC89137740}">
      <dsp:nvSpPr>
        <dsp:cNvPr id="0" name=""/>
        <dsp:cNvSpPr/>
      </dsp:nvSpPr>
      <dsp:spPr>
        <a:xfrm>
          <a:off x="1485598" y="1269325"/>
          <a:ext cx="2856573" cy="223893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2844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6400" kern="1200" dirty="0" smtClean="0"/>
            <a:t> </a:t>
          </a:r>
          <a:endParaRPr lang="ko-KR" altLang="en-US" sz="6400" kern="1200" dirty="0"/>
        </a:p>
      </dsp:txBody>
      <dsp:txXfrm>
        <a:off x="1903933" y="1597210"/>
        <a:ext cx="2019903" cy="1583167"/>
      </dsp:txXfrm>
    </dsp:sp>
    <dsp:sp modelId="{9C147AE8-7E1D-470C-AC03-93B0FE273B31}">
      <dsp:nvSpPr>
        <dsp:cNvPr id="0" name=""/>
        <dsp:cNvSpPr/>
      </dsp:nvSpPr>
      <dsp:spPr>
        <a:xfrm rot="10800000">
          <a:off x="623979" y="2181430"/>
          <a:ext cx="814230" cy="414725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B468575-353D-4BFF-B73A-B57C1010EB39}">
      <dsp:nvSpPr>
        <dsp:cNvPr id="0" name=""/>
        <dsp:cNvSpPr/>
      </dsp:nvSpPr>
      <dsp:spPr>
        <a:xfrm>
          <a:off x="155518" y="2048027"/>
          <a:ext cx="936920" cy="6815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600" kern="1200" dirty="0"/>
        </a:p>
      </dsp:txBody>
      <dsp:txXfrm>
        <a:off x="175479" y="2067988"/>
        <a:ext cx="896998" cy="641610"/>
      </dsp:txXfrm>
    </dsp:sp>
    <dsp:sp modelId="{FEB3BFAE-D4DF-49BF-BF44-4B12E603DF38}">
      <dsp:nvSpPr>
        <dsp:cNvPr id="0" name=""/>
        <dsp:cNvSpPr/>
      </dsp:nvSpPr>
      <dsp:spPr>
        <a:xfrm rot="13124549">
          <a:off x="1074141" y="1066281"/>
          <a:ext cx="899843" cy="414725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1949EC-B818-4986-9F71-20063D921F28}">
      <dsp:nvSpPr>
        <dsp:cNvPr id="0" name=""/>
        <dsp:cNvSpPr/>
      </dsp:nvSpPr>
      <dsp:spPr>
        <a:xfrm>
          <a:off x="704679" y="651307"/>
          <a:ext cx="936920" cy="6815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600" kern="1200" dirty="0" smtClean="0"/>
            <a:t> </a:t>
          </a:r>
          <a:endParaRPr lang="ko-KR" altLang="en-US" sz="2600" kern="1200" dirty="0"/>
        </a:p>
      </dsp:txBody>
      <dsp:txXfrm>
        <a:off x="724640" y="671268"/>
        <a:ext cx="896998" cy="641610"/>
      </dsp:txXfrm>
    </dsp:sp>
    <dsp:sp modelId="{E1CA9700-5A70-4757-83FD-195149021351}">
      <dsp:nvSpPr>
        <dsp:cNvPr id="0" name=""/>
        <dsp:cNvSpPr/>
      </dsp:nvSpPr>
      <dsp:spPr>
        <a:xfrm rot="16200000">
          <a:off x="2589746" y="700093"/>
          <a:ext cx="648277" cy="414725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5C7E596-BA32-4B41-93FB-7764053271AA}">
      <dsp:nvSpPr>
        <dsp:cNvPr id="0" name=""/>
        <dsp:cNvSpPr/>
      </dsp:nvSpPr>
      <dsp:spPr>
        <a:xfrm>
          <a:off x="2445424" y="242551"/>
          <a:ext cx="936920" cy="6815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600" kern="1200" dirty="0" smtClean="0"/>
            <a:t> </a:t>
          </a:r>
          <a:endParaRPr lang="ko-KR" altLang="en-US" sz="2600" kern="1200" dirty="0"/>
        </a:p>
      </dsp:txBody>
      <dsp:txXfrm>
        <a:off x="2465385" y="262512"/>
        <a:ext cx="896998" cy="641610"/>
      </dsp:txXfrm>
    </dsp:sp>
    <dsp:sp modelId="{6551A9C5-190F-4EDC-AAA3-0B1EE61B62A9}">
      <dsp:nvSpPr>
        <dsp:cNvPr id="0" name=""/>
        <dsp:cNvSpPr/>
      </dsp:nvSpPr>
      <dsp:spPr>
        <a:xfrm rot="19307333">
          <a:off x="3872038" y="1109324"/>
          <a:ext cx="807414" cy="414725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126E972-C2B7-4049-9EE6-EEB4E8ACF866}">
      <dsp:nvSpPr>
        <dsp:cNvPr id="0" name=""/>
        <dsp:cNvSpPr/>
      </dsp:nvSpPr>
      <dsp:spPr>
        <a:xfrm>
          <a:off x="4124492" y="726203"/>
          <a:ext cx="936920" cy="6815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600" kern="1200" dirty="0"/>
        </a:p>
      </dsp:txBody>
      <dsp:txXfrm>
        <a:off x="4144453" y="746164"/>
        <a:ext cx="896998" cy="641610"/>
      </dsp:txXfrm>
    </dsp:sp>
    <dsp:sp modelId="{0EE7E79C-B249-4DFF-A507-DDE21CCDF3AC}">
      <dsp:nvSpPr>
        <dsp:cNvPr id="0" name=""/>
        <dsp:cNvSpPr/>
      </dsp:nvSpPr>
      <dsp:spPr>
        <a:xfrm>
          <a:off x="4393033" y="2181430"/>
          <a:ext cx="873907" cy="414725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C5A48DC-1E21-4815-BB00-290E0741DEFF}">
      <dsp:nvSpPr>
        <dsp:cNvPr id="0" name=""/>
        <dsp:cNvSpPr/>
      </dsp:nvSpPr>
      <dsp:spPr>
        <a:xfrm>
          <a:off x="4798480" y="2048027"/>
          <a:ext cx="936920" cy="68153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600" kern="1200" dirty="0" smtClean="0"/>
            <a:t> </a:t>
          </a:r>
          <a:endParaRPr lang="ko-KR" altLang="en-US" sz="2600" kern="1200" dirty="0"/>
        </a:p>
      </dsp:txBody>
      <dsp:txXfrm>
        <a:off x="4818441" y="2067988"/>
        <a:ext cx="896998" cy="6416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938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>
                <a:ea typeface="굴림" charset="-127"/>
              </a:defRPr>
            </a:lvl1pPr>
          </a:lstStyle>
          <a:p>
            <a:pPr>
              <a:defRPr/>
            </a:pPr>
            <a:endParaRPr lang="ko-KR" altLang="de-DE" dirty="0">
              <a:ea typeface="나눔고딕" pitchFamily="50" charset="-127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9150" y="0"/>
            <a:ext cx="2889938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ea typeface="굴림" charset="-127"/>
              </a:defRPr>
            </a:lvl1pPr>
          </a:lstStyle>
          <a:p>
            <a:pPr>
              <a:defRPr/>
            </a:pPr>
            <a:endParaRPr lang="ko-KR" altLang="de-DE" dirty="0">
              <a:ea typeface="나눔고딕" pitchFamily="50" charset="-127"/>
            </a:endParaRP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813"/>
            <a:ext cx="2889938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>
                <a:ea typeface="굴림" charset="-127"/>
              </a:defRPr>
            </a:lvl1pPr>
          </a:lstStyle>
          <a:p>
            <a:pPr>
              <a:defRPr/>
            </a:pPr>
            <a:endParaRPr lang="ko-KR" altLang="de-DE" dirty="0">
              <a:ea typeface="나눔고딕" pitchFamily="50" charset="-127"/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9150" y="9431813"/>
            <a:ext cx="2889938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>
                <a:ea typeface="굴림" charset="-127"/>
              </a:defRPr>
            </a:lvl1pPr>
          </a:lstStyle>
          <a:p>
            <a:pPr>
              <a:defRPr/>
            </a:pPr>
            <a:fld id="{577CFA12-57C6-426A-B659-416A5D661ADD}" type="slidenum">
              <a:rPr lang="ko-KR" altLang="de-DE">
                <a:ea typeface="나눔고딕" pitchFamily="50" charset="-127"/>
              </a:rPr>
              <a:pPr>
                <a:defRPr/>
              </a:pPr>
              <a:t>‹#›</a:t>
            </a:fld>
            <a:endParaRPr lang="ko-KR" altLang="de-DE" dirty="0">
              <a:ea typeface="나눔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503167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938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>
                <a:ea typeface="나눔고딕" pitchFamily="50" charset="-127"/>
              </a:defRPr>
            </a:lvl1pPr>
          </a:lstStyle>
          <a:p>
            <a:pPr>
              <a:defRPr/>
            </a:pPr>
            <a:endParaRPr lang="ko-KR" altLang="de-DE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9150" y="0"/>
            <a:ext cx="2889938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ea typeface="나눔고딕" pitchFamily="50" charset="-127"/>
              </a:defRPr>
            </a:lvl1pPr>
          </a:lstStyle>
          <a:p>
            <a:pPr>
              <a:defRPr/>
            </a:pPr>
            <a:endParaRPr lang="ko-KR" altLang="de-DE" dirty="0"/>
          </a:p>
        </p:txBody>
      </p:sp>
      <p:sp>
        <p:nvSpPr>
          <p:cNvPr id="542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2488" y="744538"/>
            <a:ext cx="4964112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212" y="4715908"/>
            <a:ext cx="4890665" cy="446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ko-KR" noProof="0" smtClean="0"/>
              <a:t>Klicken Sie, um die Formate des Vorlagentextes zu bearbeiten</a:t>
            </a:r>
          </a:p>
          <a:p>
            <a:pPr lvl="1"/>
            <a:r>
              <a:rPr lang="de-DE" altLang="ko-KR" noProof="0" smtClean="0"/>
              <a:t>Zweite Ebene</a:t>
            </a:r>
          </a:p>
          <a:p>
            <a:pPr lvl="2"/>
            <a:r>
              <a:rPr lang="de-DE" altLang="ko-KR" noProof="0" smtClean="0"/>
              <a:t>Dritte Ebene</a:t>
            </a:r>
          </a:p>
          <a:p>
            <a:pPr lvl="3"/>
            <a:r>
              <a:rPr lang="de-DE" altLang="ko-KR" noProof="0" smtClean="0"/>
              <a:t>Vierte Ebene</a:t>
            </a:r>
          </a:p>
          <a:p>
            <a:pPr lvl="4"/>
            <a:r>
              <a:rPr lang="de-DE" altLang="ko-KR" noProof="0" smtClean="0"/>
              <a:t>Fünfte Ebene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813"/>
            <a:ext cx="2889938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>
                <a:ea typeface="나눔고딕" pitchFamily="50" charset="-127"/>
              </a:defRPr>
            </a:lvl1pPr>
          </a:lstStyle>
          <a:p>
            <a:pPr>
              <a:defRPr/>
            </a:pPr>
            <a:endParaRPr lang="ko-KR" altLang="de-DE" dirty="0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9150" y="9431813"/>
            <a:ext cx="2889938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>
                <a:ea typeface="나눔고딕" pitchFamily="50" charset="-127"/>
              </a:defRPr>
            </a:lvl1pPr>
          </a:lstStyle>
          <a:p>
            <a:pPr>
              <a:defRPr/>
            </a:pPr>
            <a:fld id="{7C1D2C46-26AE-4A88-B13C-9328977E273A}" type="slidenum">
              <a:rPr lang="ko-KR" altLang="de-DE" smtClean="0"/>
              <a:pPr>
                <a:defRPr/>
              </a:pPr>
              <a:t>‹#›</a:t>
            </a:fld>
            <a:endParaRPr lang="ko-KR" altLang="de-DE" dirty="0"/>
          </a:p>
        </p:txBody>
      </p:sp>
    </p:spTree>
    <p:extLst>
      <p:ext uri="{BB962C8B-B14F-4D97-AF65-F5344CB8AC3E}">
        <p14:creationId xmlns:p14="http://schemas.microsoft.com/office/powerpoint/2010/main" val="35038394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MetaPlusLF" pitchFamily="2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MetaPlusLF" pitchFamily="2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MetaPlusLF" pitchFamily="2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MetaPlusLF" pitchFamily="2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MetaPlusLF" pitchFamily="2" charset="0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1D2C46-26AE-4A88-B13C-9328977E273A}" type="slidenum">
              <a:rPr lang="ko-KR" altLang="de-DE" smtClean="0"/>
              <a:pPr>
                <a:defRPr/>
              </a:pPr>
              <a:t>2</a:t>
            </a:fld>
            <a:endParaRPr lang="ko-KR" alt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1D2C46-26AE-4A88-B13C-9328977E273A}" type="slidenum">
              <a:rPr lang="ko-KR" altLang="de-DE" smtClean="0"/>
              <a:pPr>
                <a:defRPr/>
              </a:pPr>
              <a:t>3</a:t>
            </a:fld>
            <a:endParaRPr lang="ko-KR" alt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1D2C46-26AE-4A88-B13C-9328977E273A}" type="slidenum">
              <a:rPr lang="ko-KR" altLang="de-DE" smtClean="0"/>
              <a:pPr>
                <a:defRPr/>
              </a:pPr>
              <a:t>4</a:t>
            </a:fld>
            <a:endParaRPr lang="ko-KR" altLang="de-D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B5F98-D5D1-4F53-9749-01A2553D5F36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1D2C46-26AE-4A88-B13C-9328977E273A}" type="slidenum">
              <a:rPr lang="ko-KR" altLang="de-DE" smtClean="0"/>
              <a:pPr>
                <a:defRPr/>
              </a:pPr>
              <a:t>34</a:t>
            </a:fld>
            <a:endParaRPr lang="ko-KR" altLang="de-D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1D2C46-26AE-4A88-B13C-9328977E273A}" type="slidenum">
              <a:rPr lang="ko-KR" altLang="de-DE" smtClean="0"/>
              <a:pPr>
                <a:defRPr/>
              </a:pPr>
              <a:t>35</a:t>
            </a:fld>
            <a:endParaRPr lang="ko-KR" altLang="de-D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1D2C46-26AE-4A88-B13C-9328977E273A}" type="slidenum">
              <a:rPr lang="ko-KR" altLang="de-DE" smtClean="0"/>
              <a:pPr>
                <a:defRPr/>
              </a:pPr>
              <a:t>41</a:t>
            </a:fld>
            <a:endParaRPr lang="ko-KR" altLang="de-D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1D2C46-26AE-4A88-B13C-9328977E273A}" type="slidenum">
              <a:rPr lang="ko-KR" altLang="de-DE" smtClean="0"/>
              <a:pPr>
                <a:defRPr/>
              </a:pPr>
              <a:t>42</a:t>
            </a:fld>
            <a:endParaRPr lang="ko-KR" altLang="de-D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1D2C46-26AE-4A88-B13C-9328977E273A}" type="slidenum">
              <a:rPr lang="ko-KR" altLang="de-DE" smtClean="0"/>
              <a:pPr>
                <a:defRPr/>
              </a:pPr>
              <a:t>43</a:t>
            </a:fld>
            <a:endParaRPr lang="ko-KR" altLang="de-D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1D2C46-26AE-4A88-B13C-9328977E273A}" type="slidenum">
              <a:rPr lang="ko-KR" altLang="de-DE" smtClean="0"/>
              <a:pPr>
                <a:defRPr/>
              </a:pPr>
              <a:t>46</a:t>
            </a:fld>
            <a:endParaRPr lang="ko-KR" altLang="de-D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1D2C46-26AE-4A88-B13C-9328977E273A}" type="slidenum">
              <a:rPr lang="ko-KR" altLang="de-DE" smtClean="0"/>
              <a:pPr>
                <a:defRPr/>
              </a:pPr>
              <a:t>47</a:t>
            </a:fld>
            <a:endParaRPr lang="ko-KR" altLang="de-D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6B5F98-D5D1-4F53-9749-01A2553D5F36}" type="slidenum">
              <a:rPr lang="ko-KR" altLang="en-US" smtClean="0"/>
              <a:pPr/>
              <a:t>48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1D2C46-26AE-4A88-B13C-9328977E273A}" type="slidenum">
              <a:rPr lang="ko-KR" altLang="de-DE" smtClean="0"/>
              <a:pPr>
                <a:defRPr/>
              </a:pPr>
              <a:t>51</a:t>
            </a:fld>
            <a:endParaRPr lang="ko-KR" alt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B63FC3A-D0F3-4EF3-8C96-2C2E15BCC373}" type="datetimeFigureOut">
              <a:rPr lang="ko-KR" altLang="en-US" smtClean="0"/>
              <a:pPr/>
              <a:t>2013-03-21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031133-DC9F-4C98-9920-95B0DB8106A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9049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11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64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72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92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45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82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185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550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91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pic>
        <p:nvPicPr>
          <p:cNvPr id="1026" name="Picture 2" descr="\\Tst_pc\Autonics_TST\기술지원팀 공용문서\2013년 사외교육 교안(영문)\LP-완료\LP\교안_LPe_초급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590" y="1"/>
            <a:ext cx="9167590" cy="6882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13670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B63FC3A-D0F3-4EF3-8C96-2C2E15BCC373}" type="datetimeFigureOut">
              <a:rPr lang="ko-KR" altLang="en-US" smtClean="0"/>
              <a:pPr/>
              <a:t>2013-03-21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031133-DC9F-4C98-9920-95B0DB8106A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15700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B63FC3A-D0F3-4EF3-8C96-2C2E15BCC373}" type="datetimeFigureOut">
              <a:rPr lang="ko-KR" altLang="en-US" smtClean="0"/>
              <a:pPr/>
              <a:t>2013-03-21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031133-DC9F-4C98-9920-95B0DB8106A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6422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B63FC3A-D0F3-4EF3-8C96-2C2E15BCC373}" type="datetimeFigureOut">
              <a:rPr lang="ko-KR" altLang="en-US" smtClean="0"/>
              <a:pPr/>
              <a:t>2013-03-21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031133-DC9F-4C98-9920-95B0DB8106A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5886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B63FC3A-D0F3-4EF3-8C96-2C2E15BCC373}" type="datetimeFigureOut">
              <a:rPr lang="ko-KR" altLang="en-US" smtClean="0"/>
              <a:pPr/>
              <a:t>2013-03-21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031133-DC9F-4C98-9920-95B0DB8106A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8504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B63FC3A-D0F3-4EF3-8C96-2C2E15BCC373}" type="datetimeFigureOut">
              <a:rPr lang="ko-KR" altLang="en-US" smtClean="0"/>
              <a:pPr/>
              <a:t>2013-03-21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031133-DC9F-4C98-9920-95B0DB8106A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3621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B63FC3A-D0F3-4EF3-8C96-2C2E15BCC373}" type="datetimeFigureOut">
              <a:rPr lang="ko-KR" altLang="en-US" smtClean="0"/>
              <a:pPr/>
              <a:t>2013-03-21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031133-DC9F-4C98-9920-95B0DB8106A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0704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B63FC3A-D0F3-4EF3-8C96-2C2E15BCC373}" type="datetimeFigureOut">
              <a:rPr lang="ko-KR" altLang="en-US" smtClean="0"/>
              <a:pPr/>
              <a:t>2013-03-21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031133-DC9F-4C98-9920-95B0DB8106A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1571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B63FC3A-D0F3-4EF3-8C96-2C2E15BCC373}" type="datetimeFigureOut">
              <a:rPr lang="ko-KR" altLang="en-US" smtClean="0"/>
              <a:pPr/>
              <a:t>2013-03-21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031133-DC9F-4C98-9920-95B0DB8106A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0215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B63FC3A-D0F3-4EF3-8C96-2C2E15BCC373}" type="datetimeFigureOut">
              <a:rPr lang="ko-KR" altLang="en-US" smtClean="0"/>
              <a:pPr/>
              <a:t>2013-03-21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031133-DC9F-4C98-9920-95B0DB8106A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91801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B63FC3A-D0F3-4EF3-8C96-2C2E15BCC373}" type="datetimeFigureOut">
              <a:rPr lang="ko-KR" altLang="en-US" smtClean="0"/>
              <a:pPr/>
              <a:t>2013-03-21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3031133-DC9F-4C98-9920-95B0DB8106A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12444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[기술교육 자료]\교육자료(2013)\06.LP\배경그림\교안_온도조절기_내지.jp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516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Box 17"/>
          <p:cNvSpPr txBox="1">
            <a:spLocks noChangeArrowheads="1"/>
          </p:cNvSpPr>
          <p:nvPr userDrawn="1"/>
        </p:nvSpPr>
        <p:spPr bwMode="auto">
          <a:xfrm>
            <a:off x="4380556" y="6430401"/>
            <a:ext cx="390525" cy="26718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tIns="36000" rIns="0" bIns="0">
            <a:spAutoFit/>
          </a:bodyPr>
          <a:lstStyle/>
          <a:p>
            <a:pPr algn="r" eaLnBrk="0" hangingPunct="0">
              <a:spcBef>
                <a:spcPct val="50000"/>
              </a:spcBef>
              <a:defRPr/>
            </a:pPr>
            <a:fld id="{28E7FBC1-C960-4F0F-AABE-631D4DFBE526}" type="slidenum">
              <a:rPr lang="ko-KR" altLang="de-DE" sz="1500">
                <a:ea typeface="나눔고딕" pitchFamily="50" charset="-127"/>
              </a:rPr>
              <a:pPr algn="r" eaLnBrk="0" hangingPunct="0">
                <a:spcBef>
                  <a:spcPct val="50000"/>
                </a:spcBef>
                <a:defRPr/>
              </a:pPr>
              <a:t>‹#›</a:t>
            </a:fld>
            <a:endParaRPr lang="ko-KR" altLang="de-DE" sz="1500" dirty="0">
              <a:ea typeface="나눔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95485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29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1.png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hyperlink" Target="http://www.autonics.co.kr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6.png"/><Relationship Id="rId5" Type="http://schemas.openxmlformats.org/officeDocument/2006/relationships/image" Target="../media/image54.png"/><Relationship Id="rId4" Type="http://schemas.openxmlformats.org/officeDocument/2006/relationships/image" Target="../media/image6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7" Type="http://schemas.openxmlformats.org/officeDocument/2006/relationships/image" Target="../media/image6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7" Type="http://schemas.openxmlformats.org/officeDocument/2006/relationships/image" Target="../media/image7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1.jpeg"/><Relationship Id="rId5" Type="http://schemas.openxmlformats.org/officeDocument/2006/relationships/hyperlink" Target="http://www.autonics.com/" TargetMode="External"/><Relationship Id="rId4" Type="http://schemas.openxmlformats.org/officeDocument/2006/relationships/image" Target="../media/image64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Relationship Id="rId9" Type="http://schemas.openxmlformats.org/officeDocument/2006/relationships/image" Target="../media/image82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7" Type="http://schemas.openxmlformats.org/officeDocument/2006/relationships/image" Target="../media/image85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78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hyperlink" Target="http://www.autonics.co.kr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1.jpe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4.jpeg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8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8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8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8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8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8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8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8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8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8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8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8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8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8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8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8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8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8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8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8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8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8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eg"/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8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8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8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jpe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8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png"/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8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8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8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png"/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8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jpeg"/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8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8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jpe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8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hyperlink" Target="http://www.autonics.co.k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4.png"/><Relationship Id="rId5" Type="http://schemas.openxmlformats.org/officeDocument/2006/relationships/image" Target="../media/image163.png"/><Relationship Id="rId4" Type="http://schemas.openxmlformats.org/officeDocument/2006/relationships/image" Target="../media/image37.png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 bwMode="auto">
          <a:xfrm>
            <a:off x="896402" y="1628800"/>
            <a:ext cx="2163430" cy="174754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9pPr>
          </a:lstStyle>
          <a:p>
            <a:pPr marL="228600" indent="-228600" algn="l"/>
            <a:r>
              <a:rPr lang="en-US" altLang="ko-KR" sz="1500" b="1" dirty="0" smtClean="0">
                <a:solidFill>
                  <a:srgbClr val="0033CC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1. LP series introduction</a:t>
            </a:r>
            <a:endParaRPr lang="ko-KR" altLang="en-US" sz="1500" b="1" dirty="0" smtClean="0">
              <a:solidFill>
                <a:srgbClr val="0033CC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ko-KR" altLang="en-US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1-1. LP SERIES</a:t>
            </a:r>
          </a:p>
          <a:p>
            <a:pPr marL="228600" indent="-228600" algn="l"/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1-2. LP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SERIES?</a:t>
            </a:r>
            <a:endParaRPr lang="en-US" altLang="ko-KR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1-3.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Major feature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1-4.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Application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1-5.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Competitors comparison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1-6.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Model information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1-7.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Display/control performance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1-8.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I/O performance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1-9.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Part description</a:t>
            </a:r>
            <a:endParaRPr kumimoji="0" lang="en-US" altLang="ko-KR" b="1" i="0" u="none" strike="noStrike" cap="none" normalizeH="0" dirty="0" smtClean="0">
              <a:ln>
                <a:noFill/>
              </a:ln>
              <a:solidFill>
                <a:srgbClr val="0033CC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267455" y="1667045"/>
            <a:ext cx="2825664" cy="630942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228600" lvl="0" indent="-228600" algn="l"/>
            <a:r>
              <a:rPr lang="en-US" altLang="ko-KR" sz="1500" b="1" dirty="0" smtClean="0">
                <a:solidFill>
                  <a:srgbClr val="0033CC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4. Program</a:t>
            </a:r>
          </a:p>
          <a:p>
            <a:pPr marL="228600" lvl="0" indent="-228600" algn="l"/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ko-KR" altLang="en-US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4-1.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Program download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ko-KR" altLang="en-US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ko-KR" altLang="en-US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4-2</a:t>
            </a:r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.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Program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r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equirements</a:t>
            </a:r>
            <a:endParaRPr lang="ko-KR" altLang="en-US" sz="1000" b="1" dirty="0" smtClean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715008" y="1675880"/>
            <a:ext cx="3143271" cy="3400931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228600" lvl="0" indent="-228600" algn="l"/>
            <a:r>
              <a:rPr lang="en-US" altLang="ko-KR" sz="1500" b="1" dirty="0" smtClean="0">
                <a:solidFill>
                  <a:srgbClr val="0033CC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7. Smart Studio Program</a:t>
            </a:r>
          </a:p>
          <a:p>
            <a:pPr marL="228600" lvl="0" indent="-228600" algn="l"/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7-1</a:t>
            </a:r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.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Download example of LP instruction 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7-2</a:t>
            </a:r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.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Basic I/O Contact and Alternate Instruction</a:t>
            </a:r>
            <a:endParaRPr lang="ko-KR" altLang="en-US" sz="1000" b="1" dirty="0" smtClean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7-3</a:t>
            </a:r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AND Contact Instruction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7-4.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OR Contact Instruction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7-5. </a:t>
            </a:r>
            <a:r>
              <a:rPr lang="en-US" altLang="ko-KR" sz="1000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Self-locking circuit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7-6. SET &amp; RESET</a:t>
            </a:r>
          </a:p>
          <a:p>
            <a:pPr marL="228600" indent="-228600" algn="l"/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7-7. </a:t>
            </a:r>
            <a:r>
              <a:rPr lang="en-US" altLang="ko-KR" sz="1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나눔고딕" pitchFamily="50" charset="-127"/>
                <a:ea typeface="굴림" charset="-127"/>
                <a:cs typeface="Arial" pitchFamily="34" charset="0"/>
              </a:rPr>
              <a:t>Circuit Alternate Instruction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7-8. </a:t>
            </a:r>
            <a:r>
              <a:rPr lang="en-US" altLang="ko-KR" sz="1000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Step controller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Instruction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7-9.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Counter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7-10.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Timer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7-11.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Comparison Instruction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7-12.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Transfer Instruction 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7-13.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Exchange Instruction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7-14.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Rotation Instruction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7-15.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Shift Instruction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7-16.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Arithmetic Instruction 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7-17.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Master Control Instruction 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7-18.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Conversion Instruction 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7-19.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7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Segment Instruction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7-20.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Motion Instruction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2470168" y="620688"/>
            <a:ext cx="3880927" cy="552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altLang="ko-KR" sz="36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나눔고딕" pitchFamily="50" charset="-127"/>
                <a:ea typeface="나눔고딕" pitchFamily="50" charset="-127"/>
                <a:cs typeface="Arial" pitchFamily="34" charset="0"/>
              </a:rPr>
              <a:t>CONTENTS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3267455" y="2671021"/>
            <a:ext cx="2825664" cy="78483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228600" lvl="0" indent="-228600" algn="l"/>
            <a:r>
              <a:rPr lang="en-US" altLang="ko-KR" sz="1500" b="1" dirty="0">
                <a:solidFill>
                  <a:srgbClr val="0033CC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5</a:t>
            </a:r>
            <a:r>
              <a:rPr lang="en-US" altLang="ko-KR" sz="1500" b="1" dirty="0" smtClean="0">
                <a:solidFill>
                  <a:srgbClr val="0033CC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. Smart-Studio</a:t>
            </a:r>
          </a:p>
          <a:p>
            <a:pPr marL="228600" lvl="0" indent="-228600" algn="l"/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ko-KR" altLang="en-US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5-1</a:t>
            </a:r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.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Smart-Studio?</a:t>
            </a:r>
            <a:endParaRPr lang="en-US" altLang="ko-KR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 5-2</a:t>
            </a:r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.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Screen Layout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ko-KR" altLang="en-US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ko-KR" altLang="en-US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5-3</a:t>
            </a:r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.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Project New/Save/Open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286116" y="3943648"/>
            <a:ext cx="2825664" cy="109260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228600" lvl="0" indent="-228600" algn="l"/>
            <a:r>
              <a:rPr lang="en-US" altLang="ko-KR" sz="1500" b="1" dirty="0" smtClean="0">
                <a:solidFill>
                  <a:srgbClr val="0033CC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6. Program up/download</a:t>
            </a:r>
          </a:p>
          <a:p>
            <a:pPr marL="228600" lvl="0" indent="-228600" algn="l"/>
            <a:r>
              <a:rPr lang="ko-KR" altLang="en-US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ko-KR" altLang="en-US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6-1</a:t>
            </a:r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. RS232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Interface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ko-KR" altLang="en-US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ko-KR" altLang="en-US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6-2</a:t>
            </a:r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. ETHERNET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Interface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ko-KR" altLang="en-US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ko-KR" altLang="en-US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6-3</a:t>
            </a:r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. USB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Interface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ko-KR" altLang="en-US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ko-KR" altLang="en-US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6-4</a:t>
            </a:r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. Smart-Studio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Download</a:t>
            </a:r>
            <a:endParaRPr lang="ko-KR" altLang="en-US" sz="1000" b="1" dirty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lvl="0" indent="-228600" algn="l"/>
            <a:r>
              <a:rPr lang="ko-KR" altLang="en-US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ko-KR" altLang="en-US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6-5</a:t>
            </a:r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. Smart-Studio </a:t>
            </a:r>
            <a:r>
              <a:rPr lang="en-US" altLang="ko-KR" sz="1000" b="1" dirty="0" smtClean="0">
                <a:solidFill>
                  <a:srgbClr val="00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Upload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818342" y="5175042"/>
            <a:ext cx="3111375" cy="4770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228600" lvl="0" indent="-228600" algn="l"/>
            <a:r>
              <a:rPr lang="en-US" altLang="ko-KR" sz="1500" b="1" dirty="0">
                <a:solidFill>
                  <a:srgbClr val="0033CC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8</a:t>
            </a:r>
            <a:r>
              <a:rPr lang="en-US" altLang="ko-KR" sz="1500" b="1" dirty="0" smtClean="0">
                <a:solidFill>
                  <a:srgbClr val="0033CC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. Other</a:t>
            </a:r>
          </a:p>
          <a:p>
            <a:pPr marL="228600" indent="-228600"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8-1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.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Download example of LP Motion instruction</a:t>
            </a:r>
            <a:endParaRPr lang="ko-KR" altLang="en-US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4" name="직사각형 13"/>
          <p:cNvSpPr/>
          <p:nvPr/>
        </p:nvSpPr>
        <p:spPr bwMode="auto">
          <a:xfrm>
            <a:off x="896402" y="4163686"/>
            <a:ext cx="2163430" cy="212022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9pPr>
          </a:lstStyle>
          <a:p>
            <a:pPr marL="228600" marR="0" indent="-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ko-KR" sz="1500" b="1" i="0" u="none" strike="noStrike" cap="none" normalizeH="0" dirty="0" smtClean="0">
                <a:ln>
                  <a:noFill/>
                </a:ln>
                <a:solidFill>
                  <a:srgbClr val="0033CC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rPr>
              <a:t>3. Device</a:t>
            </a:r>
          </a:p>
          <a:p>
            <a:pPr marL="228600" indent="-228600" algn="l"/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3-1.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Device list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3-2. X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device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3-3. Y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device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3-4. S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device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3-5. M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device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3-6. D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device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3-7. R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device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3-8. C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device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3-9. T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device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3-10.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Z device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3-11. F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device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indent="-228600" algn="l"/>
            <a:r>
              <a:rPr lang="ko-KR" altLang="en-US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3-12. L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device  </a:t>
            </a:r>
          </a:p>
          <a:p>
            <a:pPr marL="228600" marR="0" indent="-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n-US" altLang="ko-KR" sz="1000" b="1" baseline="0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marR="0" indent="-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ko-KR" sz="1000" b="1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marL="228600" marR="0" indent="-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ko-KR" altLang="en-US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5" name="직사각형 14"/>
          <p:cNvSpPr/>
          <p:nvPr/>
        </p:nvSpPr>
        <p:spPr bwMode="auto">
          <a:xfrm>
            <a:off x="896402" y="3500438"/>
            <a:ext cx="2163430" cy="567303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9pPr>
          </a:lstStyle>
          <a:p>
            <a:pPr marL="228600" indent="-228600" algn="l"/>
            <a:r>
              <a:rPr kumimoji="0" lang="en-US" altLang="ko-KR" sz="1500" b="1" i="0" u="none" strike="noStrike" cap="none" normalizeH="0" dirty="0" smtClean="0">
                <a:ln>
                  <a:noFill/>
                </a:ln>
                <a:solidFill>
                  <a:srgbClr val="0033CC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rPr>
              <a:t>2. </a:t>
            </a:r>
            <a:r>
              <a:rPr lang="en-US" altLang="ko-KR" sz="1500" b="1" dirty="0" smtClean="0">
                <a:solidFill>
                  <a:srgbClr val="0033CC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Program Structure &amp; Operation</a:t>
            </a:r>
          </a:p>
          <a:p>
            <a:pPr marL="228600" marR="0" indent="-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 2-1. Program structure</a:t>
            </a:r>
          </a:p>
          <a:p>
            <a:pPr marL="228600" marR="0" indent="-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ko-KR" sz="1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rPr>
              <a:t>  2-2. Program operation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2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>
          <a:xfrm>
            <a:off x="1547664" y="1700571"/>
            <a:ext cx="604867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Touch Screen  LCD TYPE Logic </a:t>
            </a:r>
            <a:r>
              <a:rPr lang="en-US" altLang="ko-KR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Pannel</a:t>
            </a:r>
            <a:endParaRPr lang="en-US" altLang="ko-KR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  <a:p>
            <a:r>
              <a:rPr lang="ko-KR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[ PLC + HMI + I/O Module</a:t>
            </a:r>
            <a:r>
              <a:rPr lang="ko-KR" alt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]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4319972" y="2584898"/>
            <a:ext cx="3996444" cy="373970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148064" y="5513746"/>
            <a:ext cx="25763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- Position Control Function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!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148064" y="5202943"/>
            <a:ext cx="23808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- 16,777,216  True Color !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48064" y="5821523"/>
            <a:ext cx="20730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- Analog Touch Type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!</a:t>
            </a: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9679" y="2996952"/>
            <a:ext cx="2317030" cy="2093748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755576" y="2584898"/>
            <a:ext cx="3132348" cy="3739702"/>
          </a:xfrm>
          <a:prstGeom prst="rect">
            <a:avLst/>
          </a:prstGeom>
          <a:blipFill>
            <a:blip r:embed="rId5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026" name="Picture 2" descr="D:\자료(사진)\[제품 사진_홍보]\오토닉스 제품 사진\183_LP copy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135" y="3658579"/>
            <a:ext cx="2191229" cy="1174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841667" y="2602825"/>
            <a:ext cx="2113079" cy="400110"/>
          </a:xfrm>
          <a:prstGeom prst="rect">
            <a:avLst/>
          </a:prstGeom>
          <a:noFill/>
        </p:spPr>
        <p:txBody>
          <a:bodyPr wrap="none" lIns="91440" tIns="45720" rIns="91440" bIns="45720" anchor="ctr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ko-K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LP-S044 SERIES</a:t>
            </a:r>
            <a:endParaRPr lang="en-US" altLang="ko-KR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404550" y="2602825"/>
            <a:ext cx="2113079" cy="400110"/>
          </a:xfrm>
          <a:prstGeom prst="rect">
            <a:avLst/>
          </a:prstGeom>
          <a:noFill/>
        </p:spPr>
        <p:txBody>
          <a:bodyPr wrap="none" lIns="91440" tIns="45720" rIns="91440" bIns="45720" anchor="ctr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ko-KR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LP-S070 SERIES</a:t>
            </a:r>
            <a:endParaRPr lang="en-US" altLang="ko-KR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85557" y="5513746"/>
            <a:ext cx="26539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ko-KR" sz="1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- GP-EDITOR, SMART-STUDIO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00100" y="5000636"/>
            <a:ext cx="24176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FontTx/>
              <a:buChar char="-"/>
            </a:pPr>
            <a:r>
              <a:rPr lang="en-US" altLang="ko-KR" sz="1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External</a:t>
            </a:r>
            <a:r>
              <a:rPr lang="ko-KR" altLang="en-US" sz="1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IO</a:t>
            </a:r>
            <a:r>
              <a:rPr lang="ko-KR" altLang="en-US" sz="1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Input</a:t>
            </a:r>
          </a:p>
          <a:p>
            <a:pPr algn="l"/>
            <a:r>
              <a:rPr lang="en-US" altLang="ko-KR" sz="1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  (16Point, Output</a:t>
            </a:r>
            <a:r>
              <a:rPr lang="ko-KR" altLang="en-US" sz="1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16Point)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85557" y="5821523"/>
            <a:ext cx="25122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FontTx/>
              <a:buChar char="-"/>
            </a:pPr>
            <a:r>
              <a:rPr lang="en-US" altLang="ko-KR" sz="1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External unit RS232/RS485</a:t>
            </a:r>
          </a:p>
          <a:p>
            <a:pPr algn="l"/>
            <a:r>
              <a:rPr lang="en-US" altLang="ko-KR" sz="1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</a:rPr>
              <a:t>  Communication</a:t>
            </a:r>
          </a:p>
        </p:txBody>
      </p:sp>
      <p:pic>
        <p:nvPicPr>
          <p:cNvPr id="23" name="Picture 26" descr="C:\Users\Administrator\Pictures\2354d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275" y="1700572"/>
            <a:ext cx="2207946" cy="1320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" name="그룹 23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5" name="직사각형 24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1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. LP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 Series </a:t>
              </a:r>
              <a:r>
                <a:rPr lang="en-US" altLang="ko-KR" sz="1800" b="1" dirty="0" smtClean="0">
                  <a:latin typeface="+mn-ea"/>
                  <a:cs typeface="Lucida Sans Unicode" pitchFamily="34" charset="0"/>
                </a:rPr>
                <a:t>INTRODUCTION</a:t>
              </a:r>
              <a:endParaRPr lang="ko-KR" altLang="en-US" sz="1800" b="1" dirty="0" smtClean="0">
                <a:latin typeface="+mn-ea"/>
                <a:cs typeface="Lucida Sans Unicode" pitchFamily="34" charset="0"/>
              </a:endParaRPr>
            </a:p>
          </p:txBody>
        </p:sp>
        <p:sp>
          <p:nvSpPr>
            <p:cNvPr id="26" name="직사각형 25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1-1. LP SERIES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Lucida Sans Unicode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다이어그램 23"/>
          <p:cNvGraphicFramePr/>
          <p:nvPr>
            <p:extLst>
              <p:ext uri="{D42A27DB-BD31-4B8C-83A1-F6EECF244321}">
                <p14:modId xmlns:p14="http://schemas.microsoft.com/office/powerpoint/2010/main" val="151501883"/>
              </p:ext>
            </p:extLst>
          </p:nvPr>
        </p:nvGraphicFramePr>
        <p:xfrm>
          <a:off x="1646999" y="1333473"/>
          <a:ext cx="5827770" cy="34192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4" name="그룹 3"/>
          <p:cNvGrpSpPr/>
          <p:nvPr/>
        </p:nvGrpSpPr>
        <p:grpSpPr>
          <a:xfrm>
            <a:off x="1773142" y="1635119"/>
            <a:ext cx="1363177" cy="1136052"/>
            <a:chOff x="1773142" y="1635119"/>
            <a:chExt cx="1363177" cy="1136052"/>
          </a:xfrm>
        </p:grpSpPr>
        <p:pic>
          <p:nvPicPr>
            <p:cNvPr id="35" name="Picture 17" descr="C:\Documents and Settings\Pyeon\바탕 화면\011_XGB.pn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773142" y="1635119"/>
              <a:ext cx="1308634" cy="113605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6" name="TextBox 35"/>
            <p:cNvSpPr txBox="1"/>
            <p:nvPr/>
          </p:nvSpPr>
          <p:spPr bwMode="auto">
            <a:xfrm>
              <a:off x="2728836" y="2409093"/>
              <a:ext cx="407483" cy="24622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ko-KR" sz="1000" b="1" dirty="0">
                  <a:latin typeface="나눔고딕" pitchFamily="50" charset="-127"/>
                  <a:ea typeface="나눔고딕" pitchFamily="50" charset="-127"/>
                </a:rPr>
                <a:t>PLC</a:t>
              </a:r>
              <a:endParaRPr lang="ko-KR" altLang="en-US" sz="1000" b="1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4044994" y="1160748"/>
            <a:ext cx="1157923" cy="1095096"/>
            <a:chOff x="4044994" y="1160748"/>
            <a:chExt cx="1157923" cy="1095096"/>
          </a:xfrm>
        </p:grpSpPr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4994" y="1160748"/>
              <a:ext cx="1157923" cy="1063521"/>
            </a:xfrm>
            <a:prstGeom prst="rect">
              <a:avLst/>
            </a:prstGeom>
          </p:spPr>
        </p:pic>
        <p:sp>
          <p:nvSpPr>
            <p:cNvPr id="32" name="TextBox 31"/>
            <p:cNvSpPr txBox="1"/>
            <p:nvPr/>
          </p:nvSpPr>
          <p:spPr bwMode="auto">
            <a:xfrm>
              <a:off x="4087491" y="2009623"/>
              <a:ext cx="433132" cy="24622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ko-KR" sz="1000" b="1" dirty="0" smtClean="0">
                  <a:latin typeface="나눔고딕" pitchFamily="50" charset="-127"/>
                  <a:ea typeface="나눔고딕" pitchFamily="50" charset="-127"/>
                </a:rPr>
                <a:t>HMI</a:t>
              </a:r>
              <a:endParaRPr lang="ko-KR" altLang="en-US" sz="1000" b="1" dirty="0">
                <a:latin typeface="나눔고딕" pitchFamily="50" charset="-127"/>
                <a:ea typeface="나눔고딕" pitchFamily="50" charset="-127"/>
              </a:endParaRPr>
            </a:p>
          </p:txBody>
        </p:sp>
      </p:grpSp>
      <p:pic>
        <p:nvPicPr>
          <p:cNvPr id="39" name="Picture 2" descr="C:\Documents and Settings\Administrator\바탕 화면\LP 교육자료\1 copy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88675" y="2604658"/>
            <a:ext cx="1801593" cy="1248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그룹 6"/>
          <p:cNvGrpSpPr/>
          <p:nvPr/>
        </p:nvGrpSpPr>
        <p:grpSpPr>
          <a:xfrm>
            <a:off x="6497472" y="3121747"/>
            <a:ext cx="808174" cy="995899"/>
            <a:chOff x="6497472" y="3121747"/>
            <a:chExt cx="808174" cy="995899"/>
          </a:xfrm>
        </p:grpSpPr>
        <p:sp>
          <p:nvSpPr>
            <p:cNvPr id="26" name="TextBox 24"/>
            <p:cNvSpPr txBox="1">
              <a:spLocks noChangeArrowheads="1"/>
            </p:cNvSpPr>
            <p:nvPr/>
          </p:nvSpPr>
          <p:spPr bwMode="auto">
            <a:xfrm>
              <a:off x="6527868" y="3871425"/>
              <a:ext cx="777778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000" b="1" dirty="0" smtClean="0">
                  <a:latin typeface="나눔고딕" pitchFamily="50" charset="-127"/>
                  <a:ea typeface="나눔고딕" pitchFamily="50" charset="-127"/>
                </a:rPr>
                <a:t>Digital</a:t>
              </a:r>
              <a:r>
                <a:rPr lang="ko-KR" altLang="en-US" sz="1000" b="1" dirty="0" smtClean="0">
                  <a:latin typeface="나눔고딕" pitchFamily="50" charset="-127"/>
                  <a:ea typeface="나눔고딕" pitchFamily="50" charset="-127"/>
                </a:rPr>
                <a:t> </a:t>
              </a:r>
              <a:r>
                <a:rPr lang="en-US" altLang="ko-KR" sz="1000" b="1" dirty="0" smtClean="0">
                  <a:latin typeface="나눔고딕" pitchFamily="50" charset="-127"/>
                  <a:ea typeface="나눔고딕" pitchFamily="50" charset="-127"/>
                </a:rPr>
                <a:t>I/O</a:t>
              </a:r>
              <a:endParaRPr lang="ko-KR" altLang="en-US" sz="1000" b="1" dirty="0">
                <a:latin typeface="나눔고딕" pitchFamily="50" charset="-127"/>
                <a:ea typeface="나눔고딕" pitchFamily="50" charset="-127"/>
              </a:endParaRPr>
            </a:p>
          </p:txBody>
        </p:sp>
        <p:pic>
          <p:nvPicPr>
            <p:cNvPr id="41" name="Picture 25" descr="C:\Documents and Settings\Pyeon\바탕 화면\적색_셀렉트스위치_02.pn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6497472" y="3282936"/>
              <a:ext cx="356674" cy="56246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42" name="Picture 26" descr="C:\Documents and Settings\Pyeon\바탕 화면\GP, LP Series(세미나)_그림 폴더\녹색_파일롯램프_01.png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6951584" y="3399078"/>
              <a:ext cx="346587" cy="48480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43" name="Picture 28" descr="C:\Documents and Settings\Pyeon\바탕 화면\005_D1SA-RN.pn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6768373" y="3121747"/>
              <a:ext cx="454112" cy="27733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grpSp>
        <p:nvGrpSpPr>
          <p:cNvPr id="3" name="그룹 2"/>
          <p:cNvGrpSpPr/>
          <p:nvPr/>
        </p:nvGrpSpPr>
        <p:grpSpPr>
          <a:xfrm>
            <a:off x="1714480" y="2897828"/>
            <a:ext cx="1109599" cy="1206021"/>
            <a:chOff x="1714480" y="2897828"/>
            <a:chExt cx="1109599" cy="1206021"/>
          </a:xfrm>
        </p:grpSpPr>
        <p:sp>
          <p:nvSpPr>
            <p:cNvPr id="25" name="TextBox 21"/>
            <p:cNvSpPr txBox="1">
              <a:spLocks noChangeArrowheads="1"/>
            </p:cNvSpPr>
            <p:nvPr/>
          </p:nvSpPr>
          <p:spPr bwMode="auto">
            <a:xfrm>
              <a:off x="1714480" y="3857628"/>
              <a:ext cx="1109599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000" b="1" dirty="0" smtClean="0">
                  <a:latin typeface="나눔고딕" pitchFamily="50" charset="-127"/>
                  <a:ea typeface="나눔고딕" pitchFamily="50" charset="-127"/>
                </a:rPr>
                <a:t>Communication</a:t>
              </a:r>
              <a:endParaRPr lang="ko-KR" altLang="en-US" sz="1000" b="1" dirty="0">
                <a:latin typeface="나눔고딕" pitchFamily="50" charset="-127"/>
                <a:ea typeface="나눔고딕" pitchFamily="50" charset="-127"/>
              </a:endParaRPr>
            </a:p>
          </p:txBody>
        </p:sp>
        <p:pic>
          <p:nvPicPr>
            <p:cNvPr id="44" name="Picture 4" descr="F:\01.Autonics\사진\08.TM\TM4_2EA.png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1874055" y="2897828"/>
              <a:ext cx="706396" cy="93472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pic>
        <p:nvPicPr>
          <p:cNvPr id="1026" name="Picture 2" descr="C:\Documents and Settings\Pyeon\BackGround\그림1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5365" y="3573951"/>
            <a:ext cx="1891010" cy="1312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그룹 5"/>
          <p:cNvGrpSpPr/>
          <p:nvPr/>
        </p:nvGrpSpPr>
        <p:grpSpPr>
          <a:xfrm>
            <a:off x="5643570" y="1485318"/>
            <a:ext cx="1976863" cy="1532971"/>
            <a:chOff x="5643570" y="1485318"/>
            <a:chExt cx="1976863" cy="1532971"/>
          </a:xfrm>
        </p:grpSpPr>
        <p:sp>
          <p:nvSpPr>
            <p:cNvPr id="33" name="TextBox 23"/>
            <p:cNvSpPr txBox="1">
              <a:spLocks noChangeArrowheads="1"/>
            </p:cNvSpPr>
            <p:nvPr/>
          </p:nvSpPr>
          <p:spPr bwMode="auto">
            <a:xfrm>
              <a:off x="5643570" y="2500306"/>
              <a:ext cx="1197765" cy="246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000" b="1" dirty="0" smtClean="0">
                  <a:latin typeface="나눔고딕" pitchFamily="50" charset="-127"/>
                  <a:ea typeface="나눔고딕" pitchFamily="50" charset="-127"/>
                </a:rPr>
                <a:t>Motion Controller</a:t>
              </a:r>
              <a:endParaRPr lang="ko-KR" altLang="en-US" sz="1000" b="1" dirty="0">
                <a:latin typeface="나눔고딕" pitchFamily="50" charset="-127"/>
                <a:ea typeface="나눔고딕" pitchFamily="50" charset="-127"/>
              </a:endParaRPr>
            </a:p>
          </p:txBody>
        </p:sp>
        <p:pic>
          <p:nvPicPr>
            <p:cNvPr id="34" name="Picture 12" descr="C:\Documents and Settings\Pyeon\바탕 화면\GP, LP Series(세미나)_그림 폴더\026_PMC-2HSP.png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5996143" y="1485318"/>
              <a:ext cx="467739" cy="102481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7" name="TextBox 26"/>
            <p:cNvSpPr txBox="1"/>
            <p:nvPr/>
          </p:nvSpPr>
          <p:spPr>
            <a:xfrm>
              <a:off x="5932150" y="2772068"/>
              <a:ext cx="168828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</a:rPr>
                <a:t>※ Only LP-S070 SERIES</a:t>
              </a:r>
              <a:endParaRPr lang="ko-KR" altLang="en-US" sz="10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40" name="TextBox 12"/>
          <p:cNvSpPr txBox="1">
            <a:spLocks noChangeArrowheads="1"/>
          </p:cNvSpPr>
          <p:nvPr/>
        </p:nvSpPr>
        <p:spPr bwMode="auto">
          <a:xfrm>
            <a:off x="1420391" y="5013176"/>
            <a:ext cx="6303218" cy="1708160"/>
          </a:xfrm>
          <a:prstGeom prst="rect">
            <a:avLst/>
          </a:prstGeom>
          <a:ln>
            <a:noFill/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- Reducing cost, wire, space &amp; Provides easy operation by integrating GP, PLC</a:t>
            </a:r>
          </a:p>
          <a:p>
            <a:pPr algn="l">
              <a:lnSpc>
                <a:spcPct val="150000"/>
              </a:lnSpc>
              <a:defRPr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- Supports edit function for 100% through serial communication of GP &amp; GP-Editor </a:t>
            </a:r>
          </a:p>
          <a:p>
            <a:pPr algn="l">
              <a:lnSpc>
                <a:spcPct val="150000"/>
              </a:lnSpc>
              <a:defRPr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- PLC ladder/mnemonic edit function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☞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Smart-Studio(Supporting approx.</a:t>
            </a:r>
            <a:r>
              <a:rPr lang="ko-KR" altLang="en-US" sz="1000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250 of commands)</a:t>
            </a:r>
          </a:p>
          <a:p>
            <a:pPr algn="l">
              <a:lnSpc>
                <a:spcPct val="150000"/>
              </a:lnSpc>
              <a:buFontTx/>
              <a:buChar char="-"/>
              <a:defRPr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Able to individually monitor &amp; control input/output devices of sensor, button, lamp, motor and etc. through </a:t>
            </a:r>
          </a:p>
          <a:p>
            <a:pPr algn="l">
              <a:lnSpc>
                <a:spcPct val="150000"/>
              </a:lnSpc>
              <a:defRPr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 built-in I/O terminal.</a:t>
            </a:r>
          </a:p>
          <a:p>
            <a:pPr algn="l">
              <a:lnSpc>
                <a:spcPct val="150000"/>
              </a:lnSpc>
              <a:defRPr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- 2 channels of motion controller function is equipped. (※Only LP-S070)</a:t>
            </a:r>
            <a:endParaRPr lang="en-US" altLang="ko-KR" sz="1000" dirty="0"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9" name="직사각형 28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1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. LP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 Series </a:t>
              </a:r>
              <a:r>
                <a:rPr lang="en-US" altLang="ko-KR" sz="1800" b="1" dirty="0" smtClean="0">
                  <a:latin typeface="+mn-ea"/>
                  <a:cs typeface="Lucida Sans Unicode" pitchFamily="34" charset="0"/>
                </a:rPr>
                <a:t>INTRODUCTION</a:t>
              </a:r>
              <a:endParaRPr lang="ko-KR" altLang="en-US" sz="1800" b="1" dirty="0" smtClean="0">
                <a:latin typeface="+mn-ea"/>
                <a:cs typeface="Lucida Sans Unicode" pitchFamily="34" charset="0"/>
              </a:endParaRPr>
            </a:p>
          </p:txBody>
        </p:sp>
        <p:sp>
          <p:nvSpPr>
            <p:cNvPr id="30" name="직사각형 29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1-2.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LP(LOGIC PANNEL)?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Lucida Sans Unicode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>
          <a:xfrm>
            <a:off x="317846" y="2094183"/>
            <a:ext cx="4524190" cy="45006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PLC+HMI+ I/O modules</a:t>
            </a:r>
            <a:r>
              <a:rPr lang="ko-KR" altLang="en-US" b="1" dirty="0" smtClean="0"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in one body</a:t>
            </a:r>
            <a:endParaRPr lang="ko-KR" altLang="en-US" sz="1200" dirty="0">
              <a:solidFill>
                <a:schemeClr val="bg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5832168" y="2094183"/>
            <a:ext cx="2790372" cy="45006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b="1" dirty="0" smtClean="0">
                <a:solidFill>
                  <a:schemeClr val="tx1"/>
                </a:solidFill>
                <a:latin typeface="나눔고딕" pitchFamily="50" charset="-127"/>
                <a:cs typeface="Arial" pitchFamily="34" charset="0"/>
              </a:rPr>
              <a:t>COST &amp; SPACE Saving Multi Solution</a:t>
            </a:r>
            <a:endParaRPr lang="ko-KR" altLang="en-US" sz="1200" b="1" dirty="0">
              <a:solidFill>
                <a:schemeClr val="tx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40" name="눈물 방울 39"/>
          <p:cNvSpPr/>
          <p:nvPr/>
        </p:nvSpPr>
        <p:spPr>
          <a:xfrm rot="9886875">
            <a:off x="4006303" y="1340149"/>
            <a:ext cx="856231" cy="702909"/>
          </a:xfrm>
          <a:prstGeom prst="teardrop">
            <a:avLst/>
          </a:prstGeom>
          <a:blipFill>
            <a:blip r:embed="rId2" cstate="email"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1" name="눈물 방울 40"/>
          <p:cNvSpPr/>
          <p:nvPr/>
        </p:nvSpPr>
        <p:spPr>
          <a:xfrm rot="9566596">
            <a:off x="7879825" y="1290176"/>
            <a:ext cx="966332" cy="705600"/>
          </a:xfrm>
          <a:prstGeom prst="teardrop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4069450" y="1571612"/>
            <a:ext cx="7393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  <a:cs typeface="Arial" pitchFamily="34" charset="0"/>
              </a:rPr>
              <a:t>Feature</a:t>
            </a:r>
            <a:endParaRPr lang="ko-KR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7948021" y="1500174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나눔고딕" pitchFamily="50" charset="-127"/>
                <a:cs typeface="Arial" pitchFamily="34" charset="0"/>
              </a:rPr>
              <a:t>Function</a:t>
            </a:r>
            <a:endParaRPr lang="ko-KR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68" name="그룹 67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69" name="직사각형 68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1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LP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Series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INTRODUCTION</a:t>
              </a:r>
              <a:endParaRPr lang="ko-KR" altLang="en-US" sz="1800" b="1" dirty="0" smtClean="0">
                <a:latin typeface="나눔고딕" pitchFamily="50" charset="-127"/>
                <a:cs typeface="Arial" pitchFamily="34" charset="0"/>
              </a:endParaRPr>
            </a:p>
          </p:txBody>
        </p:sp>
        <p:sp>
          <p:nvSpPr>
            <p:cNvPr id="70" name="직사각형 69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1-3. Major Feature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62" name="직사각형 61"/>
          <p:cNvSpPr/>
          <p:nvPr/>
        </p:nvSpPr>
        <p:spPr>
          <a:xfrm>
            <a:off x="317316" y="2098303"/>
            <a:ext cx="450060" cy="445939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rPr>
              <a:t>1</a:t>
            </a:r>
            <a:endParaRPr lang="ko-KR" altLang="en-US" dirty="0">
              <a:solidFill>
                <a:schemeClr val="bg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317846" y="2652625"/>
            <a:ext cx="4524190" cy="45006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Easy S/W upgrade at Website</a:t>
            </a:r>
            <a:endParaRPr lang="en-US" altLang="ko-KR" sz="1200" dirty="0">
              <a:solidFill>
                <a:schemeClr val="bg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317846" y="3211067"/>
            <a:ext cx="4524190" cy="45006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rPr>
              <a:t>      Monitoring function of other type controller</a:t>
            </a:r>
            <a:endParaRPr lang="ko-KR" altLang="en-US" sz="1200" b="1" dirty="0">
              <a:solidFill>
                <a:schemeClr val="bg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317846" y="3769509"/>
            <a:ext cx="4524190" cy="45006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Multilingual Supports</a:t>
            </a:r>
            <a:endParaRPr lang="ko-KR" altLang="en-US" sz="1200" b="1" dirty="0">
              <a:solidFill>
                <a:schemeClr val="bg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317846" y="4327951"/>
            <a:ext cx="4524190" cy="45006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Various Communication Ports available</a:t>
            </a:r>
            <a:endParaRPr lang="en-US" altLang="ko-KR" sz="1200" dirty="0">
              <a:solidFill>
                <a:schemeClr val="bg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320016" y="4886393"/>
            <a:ext cx="4524190" cy="45006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Printers &amp; Barcode Readers Connection</a:t>
            </a:r>
            <a:endParaRPr lang="en-US" altLang="ko-KR" sz="1200" dirty="0">
              <a:solidFill>
                <a:schemeClr val="bg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72" name="직사각형 71"/>
          <p:cNvSpPr/>
          <p:nvPr/>
        </p:nvSpPr>
        <p:spPr>
          <a:xfrm>
            <a:off x="320016" y="5444835"/>
            <a:ext cx="4524190" cy="45006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Various data display</a:t>
            </a:r>
            <a:endParaRPr lang="en-US" altLang="ko-KR" sz="1200" dirty="0">
              <a:solidFill>
                <a:schemeClr val="bg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320016" y="6003276"/>
            <a:ext cx="4524190" cy="45006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Positioning Function</a:t>
            </a:r>
            <a:endParaRPr lang="en-US" altLang="ko-KR" sz="1200" dirty="0">
              <a:solidFill>
                <a:schemeClr val="bg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5832168" y="2639114"/>
            <a:ext cx="2790372" cy="45006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 smtClean="0">
                <a:solidFill>
                  <a:schemeClr val="tx1"/>
                </a:solidFill>
                <a:latin typeface="나눔고딕" pitchFamily="50" charset="-127"/>
                <a:cs typeface="Arial" pitchFamily="34" charset="0"/>
              </a:rPr>
              <a:t>Firmware, GP Editor, </a:t>
            </a:r>
            <a:r>
              <a:rPr lang="en-US" altLang="ko-KR" b="1" dirty="0" err="1" smtClean="0">
                <a:solidFill>
                  <a:schemeClr val="tx1"/>
                </a:solidFill>
                <a:latin typeface="나눔고딕" pitchFamily="50" charset="-127"/>
                <a:cs typeface="Arial" pitchFamily="34" charset="0"/>
              </a:rPr>
              <a:t>SmartStudio</a:t>
            </a:r>
            <a:endParaRPr lang="ko-KR" altLang="en-US" sz="1200" b="1" dirty="0">
              <a:solidFill>
                <a:schemeClr val="tx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5832168" y="3211067"/>
            <a:ext cx="2790372" cy="45006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 smtClean="0">
                <a:solidFill>
                  <a:schemeClr val="tx1"/>
                </a:solidFill>
                <a:latin typeface="나눔고딕" pitchFamily="50" charset="-127"/>
                <a:cs typeface="Arial" pitchFamily="34" charset="0"/>
              </a:rPr>
              <a:t>Monitors and controls the variable</a:t>
            </a:r>
            <a:endParaRPr lang="ko-KR" altLang="en-US" sz="1200" b="1" dirty="0">
              <a:solidFill>
                <a:schemeClr val="tx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5832168" y="3769509"/>
            <a:ext cx="2790372" cy="45006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 smtClean="0">
                <a:solidFill>
                  <a:schemeClr val="tx1"/>
                </a:solidFill>
                <a:latin typeface="나눔고딕" pitchFamily="50" charset="-127"/>
                <a:cs typeface="Arial" pitchFamily="34" charset="0"/>
              </a:rPr>
              <a:t>Korean, English, </a:t>
            </a:r>
            <a:r>
              <a:rPr lang="en-US" altLang="ko-KR" sz="1200" b="1" dirty="0" smtClean="0">
                <a:solidFill>
                  <a:schemeClr val="tx1"/>
                </a:solidFill>
                <a:latin typeface="나눔고딕" pitchFamily="50" charset="-127"/>
                <a:cs typeface="Arial" pitchFamily="34" charset="0"/>
              </a:rPr>
              <a:t>Chinese</a:t>
            </a:r>
          </a:p>
          <a:p>
            <a:r>
              <a:rPr lang="en-US" altLang="ko-KR" b="1" dirty="0" smtClean="0">
                <a:solidFill>
                  <a:schemeClr val="tx1"/>
                </a:solidFill>
                <a:latin typeface="나눔고딕" pitchFamily="50" charset="-127"/>
                <a:cs typeface="Arial" pitchFamily="34" charset="0"/>
              </a:rPr>
              <a:t>Japanese</a:t>
            </a:r>
            <a:r>
              <a:rPr lang="en-US" altLang="ko-KR" sz="1200" b="1" dirty="0" smtClean="0">
                <a:solidFill>
                  <a:schemeClr val="tx1"/>
                </a:solidFill>
                <a:latin typeface="나눔고딕" pitchFamily="50" charset="-127"/>
                <a:cs typeface="Arial" pitchFamily="34" charset="0"/>
              </a:rPr>
              <a:t>, Russian</a:t>
            </a:r>
            <a:endParaRPr lang="ko-KR" altLang="en-US" sz="1200" b="1" dirty="0">
              <a:solidFill>
                <a:schemeClr val="tx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5832168" y="4314440"/>
            <a:ext cx="2790372" cy="45006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b="1" dirty="0" smtClean="0">
                <a:solidFill>
                  <a:schemeClr val="tx1"/>
                </a:solidFill>
                <a:latin typeface="나눔고딕" pitchFamily="50" charset="-127"/>
                <a:cs typeface="Arial" pitchFamily="34" charset="0"/>
              </a:rPr>
              <a:t>USB, Ethernet, RS232, RS422</a:t>
            </a:r>
            <a:endParaRPr lang="en-US" altLang="ko-KR" sz="1200" b="1" dirty="0">
              <a:solidFill>
                <a:schemeClr val="tx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5832168" y="4886393"/>
            <a:ext cx="2790372" cy="45006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 smtClean="0">
                <a:solidFill>
                  <a:schemeClr val="tx1"/>
                </a:solidFill>
                <a:latin typeface="나눔고딕" pitchFamily="50" charset="-127"/>
                <a:cs typeface="Arial" pitchFamily="34" charset="0"/>
              </a:rPr>
              <a:t>Alarm list printing, </a:t>
            </a:r>
          </a:p>
          <a:p>
            <a:r>
              <a:rPr lang="en-US" altLang="ko-KR" sz="1200" b="1" dirty="0" smtClean="0">
                <a:solidFill>
                  <a:schemeClr val="tx1"/>
                </a:solidFill>
                <a:latin typeface="나눔고딕" pitchFamily="50" charset="-127"/>
                <a:cs typeface="Arial" pitchFamily="34" charset="0"/>
              </a:rPr>
              <a:t>Barcode Reading</a:t>
            </a:r>
            <a:endParaRPr lang="ko-KR" altLang="en-US" sz="1200" b="1" dirty="0">
              <a:solidFill>
                <a:schemeClr val="tx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317316" y="2656746"/>
            <a:ext cx="450060" cy="445939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rPr>
              <a:t>2</a:t>
            </a:r>
            <a:endParaRPr lang="ko-KR" altLang="en-US" dirty="0">
              <a:solidFill>
                <a:schemeClr val="bg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317316" y="3215188"/>
            <a:ext cx="450060" cy="445939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rPr>
              <a:t>3</a:t>
            </a:r>
            <a:endParaRPr lang="ko-KR" altLang="en-US" dirty="0">
              <a:solidFill>
                <a:schemeClr val="bg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317316" y="3773630"/>
            <a:ext cx="450060" cy="445939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rPr>
              <a:t>4</a:t>
            </a:r>
            <a:endParaRPr lang="ko-KR" altLang="en-US" dirty="0">
              <a:solidFill>
                <a:schemeClr val="bg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83" name="직사각형 82"/>
          <p:cNvSpPr/>
          <p:nvPr/>
        </p:nvSpPr>
        <p:spPr>
          <a:xfrm>
            <a:off x="317316" y="4332072"/>
            <a:ext cx="450060" cy="445939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rPr>
              <a:t>5</a:t>
            </a:r>
            <a:endParaRPr lang="ko-KR" altLang="en-US" dirty="0">
              <a:solidFill>
                <a:schemeClr val="bg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84" name="직사각형 83"/>
          <p:cNvSpPr/>
          <p:nvPr/>
        </p:nvSpPr>
        <p:spPr>
          <a:xfrm>
            <a:off x="317316" y="4890514"/>
            <a:ext cx="450060" cy="445939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rPr>
              <a:t>6</a:t>
            </a:r>
            <a:endParaRPr lang="ko-KR" altLang="en-US" dirty="0">
              <a:solidFill>
                <a:schemeClr val="bg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85" name="직사각형 84"/>
          <p:cNvSpPr/>
          <p:nvPr/>
        </p:nvSpPr>
        <p:spPr>
          <a:xfrm>
            <a:off x="317316" y="5448956"/>
            <a:ext cx="450060" cy="445939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rPr>
              <a:t>7</a:t>
            </a:r>
            <a:endParaRPr lang="ko-KR" altLang="en-US" dirty="0">
              <a:solidFill>
                <a:schemeClr val="bg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317316" y="6003276"/>
            <a:ext cx="450060" cy="445939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rPr>
              <a:t>8</a:t>
            </a:r>
            <a:endParaRPr lang="ko-KR" altLang="en-US" dirty="0">
              <a:solidFill>
                <a:schemeClr val="bg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87" name="왼쪽 화살표 86"/>
          <p:cNvSpPr/>
          <p:nvPr/>
        </p:nvSpPr>
        <p:spPr>
          <a:xfrm flipH="1">
            <a:off x="5060160" y="2130556"/>
            <a:ext cx="542242" cy="370219"/>
          </a:xfrm>
          <a:prstGeom prst="lef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88" name="왼쪽 화살표 87"/>
          <p:cNvSpPr/>
          <p:nvPr/>
        </p:nvSpPr>
        <p:spPr>
          <a:xfrm flipH="1">
            <a:off x="5060160" y="2692545"/>
            <a:ext cx="542242" cy="370219"/>
          </a:xfrm>
          <a:prstGeom prst="lef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89" name="왼쪽 화살표 88"/>
          <p:cNvSpPr/>
          <p:nvPr/>
        </p:nvSpPr>
        <p:spPr>
          <a:xfrm flipH="1">
            <a:off x="5060160" y="3250987"/>
            <a:ext cx="542242" cy="370219"/>
          </a:xfrm>
          <a:prstGeom prst="lef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90" name="왼쪽 화살표 89"/>
          <p:cNvSpPr/>
          <p:nvPr/>
        </p:nvSpPr>
        <p:spPr>
          <a:xfrm flipH="1">
            <a:off x="5060160" y="3809429"/>
            <a:ext cx="542242" cy="370219"/>
          </a:xfrm>
          <a:prstGeom prst="lef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91" name="왼쪽 화살표 90"/>
          <p:cNvSpPr/>
          <p:nvPr/>
        </p:nvSpPr>
        <p:spPr>
          <a:xfrm flipH="1">
            <a:off x="5060160" y="4367871"/>
            <a:ext cx="542242" cy="370219"/>
          </a:xfrm>
          <a:prstGeom prst="lef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92" name="왼쪽 화살표 91"/>
          <p:cNvSpPr/>
          <p:nvPr/>
        </p:nvSpPr>
        <p:spPr>
          <a:xfrm flipH="1">
            <a:off x="5060160" y="4926313"/>
            <a:ext cx="542242" cy="370219"/>
          </a:xfrm>
          <a:prstGeom prst="lef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93" name="직사각형 92"/>
          <p:cNvSpPr/>
          <p:nvPr/>
        </p:nvSpPr>
        <p:spPr>
          <a:xfrm>
            <a:off x="317316" y="2092695"/>
            <a:ext cx="450060" cy="445939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rPr>
              <a:t>1</a:t>
            </a:r>
            <a:endParaRPr lang="ko-KR" altLang="en-US" dirty="0">
              <a:solidFill>
                <a:schemeClr val="bg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94" name="직사각형 93"/>
          <p:cNvSpPr/>
          <p:nvPr/>
        </p:nvSpPr>
        <p:spPr>
          <a:xfrm>
            <a:off x="5832168" y="5434775"/>
            <a:ext cx="2790372" cy="45006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b="1" dirty="0" smtClean="0">
                <a:solidFill>
                  <a:schemeClr val="tx1"/>
                </a:solidFill>
                <a:latin typeface="나눔고딕" pitchFamily="50" charset="-127"/>
                <a:cs typeface="Arial" pitchFamily="34" charset="0"/>
              </a:rPr>
              <a:t>Numbers, Graphs, Meters</a:t>
            </a:r>
            <a:endParaRPr lang="ko-KR" altLang="en-US" sz="1200" b="1" dirty="0">
              <a:solidFill>
                <a:schemeClr val="tx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95" name="왼쪽 화살표 94"/>
          <p:cNvSpPr/>
          <p:nvPr/>
        </p:nvSpPr>
        <p:spPr>
          <a:xfrm flipH="1">
            <a:off x="5060160" y="5474695"/>
            <a:ext cx="542242" cy="370219"/>
          </a:xfrm>
          <a:prstGeom prst="lef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96" name="직사각형 95"/>
          <p:cNvSpPr/>
          <p:nvPr/>
        </p:nvSpPr>
        <p:spPr>
          <a:xfrm>
            <a:off x="5832168" y="5985877"/>
            <a:ext cx="2790372" cy="45006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b="1" dirty="0" smtClean="0">
                <a:solidFill>
                  <a:schemeClr val="tx1"/>
                </a:solidFill>
                <a:latin typeface="나눔고딕" pitchFamily="50" charset="-127"/>
                <a:cs typeface="Arial" pitchFamily="34" charset="0"/>
              </a:rPr>
              <a:t>Simultaneous output as max.100KHz pulse 2 points</a:t>
            </a:r>
            <a:endParaRPr lang="ko-KR" altLang="en-US" b="1" dirty="0">
              <a:solidFill>
                <a:schemeClr val="tx1"/>
              </a:solidFill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97" name="왼쪽 화살표 96"/>
          <p:cNvSpPr/>
          <p:nvPr/>
        </p:nvSpPr>
        <p:spPr>
          <a:xfrm flipH="1">
            <a:off x="5060160" y="6025797"/>
            <a:ext cx="542242" cy="370219"/>
          </a:xfrm>
          <a:prstGeom prst="lef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직사각형 55"/>
          <p:cNvSpPr/>
          <p:nvPr/>
        </p:nvSpPr>
        <p:spPr>
          <a:xfrm>
            <a:off x="1357290" y="1928802"/>
            <a:ext cx="6393679" cy="456053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48" name="그림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503" y="1793540"/>
            <a:ext cx="4720174" cy="33874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" name="타원 50"/>
          <p:cNvSpPr/>
          <p:nvPr/>
        </p:nvSpPr>
        <p:spPr>
          <a:xfrm>
            <a:off x="4816549" y="2041617"/>
            <a:ext cx="1158949" cy="607778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2" name="오른쪽 화살표 51"/>
          <p:cNvSpPr/>
          <p:nvPr/>
        </p:nvSpPr>
        <p:spPr>
          <a:xfrm rot="4268186">
            <a:off x="4992790" y="3421573"/>
            <a:ext cx="1598449" cy="528343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54" name="그림 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946" y="4523617"/>
            <a:ext cx="2617461" cy="18784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7" name="직사각형 56"/>
          <p:cNvSpPr/>
          <p:nvPr/>
        </p:nvSpPr>
        <p:spPr>
          <a:xfrm>
            <a:off x="2498484" y="5837021"/>
            <a:ext cx="17972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Disk &amp; Plate Separator</a:t>
            </a:r>
            <a:endParaRPr lang="ko-KR" altLang="en-US" sz="1200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9" name="직사각형 18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1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LP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Series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INTRODUCTION</a:t>
              </a:r>
              <a:endParaRPr lang="ko-KR" altLang="en-US" sz="1800" b="1" dirty="0" smtClean="0">
                <a:latin typeface="나눔고딕" pitchFamily="50" charset="-127"/>
                <a:cs typeface="Arial" pitchFamily="34" charset="0"/>
              </a:endParaRPr>
            </a:p>
          </p:txBody>
        </p:sp>
        <p:sp>
          <p:nvSpPr>
            <p:cNvPr id="20" name="직사각형 19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1-4. Application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9550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1357290" y="1857364"/>
            <a:ext cx="6393679" cy="463197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5122" name="Picture 2" descr="C:\Documents and Settings\Pyeon\BackGround\그림1 cop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349" y="2140198"/>
            <a:ext cx="3175368" cy="36137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Pyeon\BackGround\그림2 cop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136" y="3941448"/>
            <a:ext cx="2516407" cy="17329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타원 5"/>
          <p:cNvSpPr/>
          <p:nvPr/>
        </p:nvSpPr>
        <p:spPr>
          <a:xfrm>
            <a:off x="4962525" y="2303821"/>
            <a:ext cx="1000125" cy="52250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" name="오른쪽 화살표 6"/>
          <p:cNvSpPr/>
          <p:nvPr/>
        </p:nvSpPr>
        <p:spPr>
          <a:xfrm rot="7973997">
            <a:off x="3914755" y="3112135"/>
            <a:ext cx="1231747" cy="390728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823095" y="2751306"/>
            <a:ext cx="245913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8 Point IC laser Making machine</a:t>
            </a:r>
            <a:endParaRPr lang="ko-KR" altLang="en-US" sz="1200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4" name="직사각형 2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1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LP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Series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INTRODUCTION</a:t>
              </a:r>
              <a:endParaRPr lang="ko-KR" altLang="en-US" sz="1800" b="1" dirty="0" smtClean="0">
                <a:latin typeface="나눔고딕" pitchFamily="50" charset="-127"/>
                <a:cs typeface="Arial" pitchFamily="34" charset="0"/>
              </a:endParaRPr>
            </a:p>
          </p:txBody>
        </p:sp>
        <p:sp>
          <p:nvSpPr>
            <p:cNvPr id="25" name="직사각형 2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1-4. Application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8412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251457" y="1916112"/>
            <a:ext cx="8641084" cy="457322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190" y="2590273"/>
            <a:ext cx="1795294" cy="23148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790" y="3144798"/>
            <a:ext cx="1287939" cy="7565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타원 17"/>
          <p:cNvSpPr/>
          <p:nvPr/>
        </p:nvSpPr>
        <p:spPr>
          <a:xfrm>
            <a:off x="1616243" y="3874237"/>
            <a:ext cx="559356" cy="340758"/>
          </a:xfrm>
          <a:prstGeom prst="ellipse">
            <a:avLst/>
          </a:prstGeom>
          <a:noFill/>
          <a:ln>
            <a:solidFill>
              <a:srgbClr val="C00000"/>
            </a:solidFill>
          </a:ln>
          <a:scene3d>
            <a:camera prst="orthographicFront">
              <a:rot lat="0" lon="0" rev="12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2" name="오른쪽 화살표 21"/>
          <p:cNvSpPr/>
          <p:nvPr/>
        </p:nvSpPr>
        <p:spPr>
          <a:xfrm rot="20046175">
            <a:off x="2493223" y="3423339"/>
            <a:ext cx="538170" cy="360165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050" name="Picture 2" descr="D:\자료(오토닉스)\[데모킷트 업무 관련]\001.LP-S070 교육용 데모킷_2012.05.11\005. LP-S070 데모킷(완성) 사진\Untitled-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0340" y="2640292"/>
            <a:ext cx="1844717" cy="2133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자료(사진)\01.교안 제작 첨부 자료\GP, LP Series(세미나)_그림 폴더\013_LP-S07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2458" y="2995010"/>
            <a:ext cx="1259376" cy="1150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04190" y="4761148"/>
            <a:ext cx="3275141" cy="1719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ko-KR" sz="1050" b="1" dirty="0" smtClean="0">
                <a:latin typeface="나눔고딕" pitchFamily="50" charset="-127"/>
                <a:ea typeface="나눔고딕" pitchFamily="50" charset="-127"/>
              </a:rPr>
              <a:t>Practical training </a:t>
            </a:r>
          </a:p>
          <a:p>
            <a:pPr marL="171450" indent="-171450"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PLC training</a:t>
            </a:r>
          </a:p>
          <a:p>
            <a:pPr marL="171450" indent="-171450"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Proximity sensor training</a:t>
            </a:r>
          </a:p>
          <a:p>
            <a:pPr marL="171450" indent="-171450"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Photo sensor training</a:t>
            </a:r>
          </a:p>
          <a:p>
            <a:pPr marL="171450" indent="-171450"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Relay training</a:t>
            </a:r>
          </a:p>
          <a:p>
            <a:pPr marL="171450" indent="-171450"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Buzzer training</a:t>
            </a:r>
          </a:p>
          <a:p>
            <a:pPr algn="l">
              <a:lnSpc>
                <a:spcPct val="150000"/>
              </a:lnSpc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※ Able to application as external training</a:t>
            </a:r>
            <a:endParaRPr lang="ko-KR" altLang="en-US" sz="10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5272552" y="3889215"/>
            <a:ext cx="747982" cy="424664"/>
          </a:xfrm>
          <a:prstGeom prst="ellipse">
            <a:avLst/>
          </a:prstGeom>
          <a:noFill/>
          <a:ln>
            <a:solidFill>
              <a:srgbClr val="C00000"/>
            </a:solidFill>
          </a:ln>
          <a:scene3d>
            <a:camera prst="orthographicFront">
              <a:rot lat="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오른쪽 화살표 20"/>
          <p:cNvSpPr/>
          <p:nvPr/>
        </p:nvSpPr>
        <p:spPr>
          <a:xfrm rot="20046175">
            <a:off x="6334314" y="3603963"/>
            <a:ext cx="538170" cy="360165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2166" y="2348766"/>
            <a:ext cx="2104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&lt;LP-S044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Training Kit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&gt;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849150" y="2348765"/>
            <a:ext cx="21045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&lt;LP-S070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Training Kit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>&gt;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81745" y="4761148"/>
            <a:ext cx="3275141" cy="1719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ko-KR" sz="1050" b="1" dirty="0" smtClean="0">
                <a:latin typeface="나눔고딕" pitchFamily="50" charset="-127"/>
                <a:ea typeface="나눔고딕" pitchFamily="50" charset="-127"/>
              </a:rPr>
              <a:t>Practical training </a:t>
            </a:r>
          </a:p>
          <a:p>
            <a:pPr marL="171450" indent="-171450"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PLC training</a:t>
            </a:r>
          </a:p>
          <a:p>
            <a:pPr marL="171450" indent="-171450"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Proximity sensor training</a:t>
            </a:r>
          </a:p>
          <a:p>
            <a:pPr marL="171450" indent="-171450"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Photo sensor training </a:t>
            </a:r>
          </a:p>
          <a:p>
            <a:pPr marL="171450" indent="-171450"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Digital switch, Display unit training</a:t>
            </a:r>
          </a:p>
          <a:p>
            <a:pPr marL="171450" indent="-171450"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Stepping Motor training</a:t>
            </a:r>
          </a:p>
          <a:p>
            <a:pPr algn="l">
              <a:lnSpc>
                <a:spcPct val="150000"/>
              </a:lnSpc>
            </a:pPr>
            <a:r>
              <a:rPr lang="en-US" altLang="ko-KR" sz="1000" dirty="0" smtClean="0">
                <a:latin typeface="나눔고딕" pitchFamily="50" charset="-127"/>
                <a:ea typeface="나눔고딕" pitchFamily="50" charset="-127"/>
              </a:rPr>
              <a:t>※ Able to application as external training</a:t>
            </a:r>
            <a:endParaRPr lang="ko-KR" altLang="en-US" sz="10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57554" y="2000240"/>
            <a:ext cx="20002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Training Kit(For sale)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24" name="그룹 23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5" name="직사각형 24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1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. LP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 Series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INTRODUCTION</a:t>
              </a:r>
              <a:endParaRPr lang="ko-KR" altLang="en-US" sz="1800" b="1" dirty="0" smtClean="0">
                <a:latin typeface="나눔고딕" pitchFamily="50" charset="-127"/>
                <a:cs typeface="Arial" pitchFamily="34" charset="0"/>
              </a:endParaRPr>
            </a:p>
          </p:txBody>
        </p:sp>
        <p:sp>
          <p:nvSpPr>
            <p:cNvPr id="28" name="직사각형 27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1-4. Application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Lucida Sans Unicode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7753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 animBg="1"/>
      <p:bldP spid="19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직사각형 119"/>
          <p:cNvSpPr/>
          <p:nvPr/>
        </p:nvSpPr>
        <p:spPr>
          <a:xfrm>
            <a:off x="575556" y="1916112"/>
            <a:ext cx="7992888" cy="457322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29" name="모서리가 둥근 직사각형 128"/>
          <p:cNvSpPr/>
          <p:nvPr/>
        </p:nvSpPr>
        <p:spPr>
          <a:xfrm>
            <a:off x="5596360" y="3618785"/>
            <a:ext cx="1229517" cy="44928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accent1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Pro-face</a:t>
            </a:r>
            <a:endParaRPr lang="ko-KR" altLang="en-US" dirty="0">
              <a:solidFill>
                <a:schemeClr val="accent1">
                  <a:lumMod val="75000"/>
                </a:schemeClr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32" name="모서리가 둥근 직사각형 131"/>
          <p:cNvSpPr/>
          <p:nvPr/>
        </p:nvSpPr>
        <p:spPr>
          <a:xfrm>
            <a:off x="7194910" y="3618785"/>
            <a:ext cx="1229517" cy="44928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accent1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Pro-face</a:t>
            </a:r>
            <a:endParaRPr lang="ko-KR" altLang="en-US" dirty="0">
              <a:solidFill>
                <a:schemeClr val="accent1">
                  <a:lumMod val="75000"/>
                </a:schemeClr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33" name="모서리가 둥근 직사각형 132"/>
          <p:cNvSpPr/>
          <p:nvPr/>
        </p:nvSpPr>
        <p:spPr bwMode="auto">
          <a:xfrm>
            <a:off x="4033047" y="4190911"/>
            <a:ext cx="1170000" cy="345600"/>
          </a:xfrm>
          <a:prstGeom prst="roundRect">
            <a:avLst>
              <a:gd name="adj" fmla="val 2644"/>
            </a:avLst>
          </a:prstGeom>
          <a:solidFill>
            <a:srgbClr val="000000">
              <a:alpha val="50196"/>
            </a:srgb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LT 3201-A1-D24-K</a:t>
            </a:r>
            <a:endParaRPr kumimoji="0" lang="en-US" altLang="ko-KR" sz="90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38" name="모서리가 둥근 직사각형 137"/>
          <p:cNvSpPr/>
          <p:nvPr/>
        </p:nvSpPr>
        <p:spPr>
          <a:xfrm>
            <a:off x="3997811" y="3618011"/>
            <a:ext cx="1229517" cy="45005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accent1">
                    <a:lumMod val="75000"/>
                  </a:schemeClr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Pro-face</a:t>
            </a:r>
            <a:endParaRPr lang="ko-KR" altLang="en-US" dirty="0">
              <a:solidFill>
                <a:schemeClr val="accent1">
                  <a:lumMod val="75000"/>
                </a:schemeClr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40" name="Rectangle 5"/>
          <p:cNvSpPr/>
          <p:nvPr/>
        </p:nvSpPr>
        <p:spPr>
          <a:xfrm>
            <a:off x="635534" y="2228193"/>
            <a:ext cx="7878724" cy="1238454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noFill/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43" name="모서리가 둥근 직사각형 142"/>
          <p:cNvSpPr/>
          <p:nvPr/>
        </p:nvSpPr>
        <p:spPr bwMode="auto">
          <a:xfrm>
            <a:off x="5627958" y="4190911"/>
            <a:ext cx="1170000" cy="345600"/>
          </a:xfrm>
          <a:prstGeom prst="roundRect">
            <a:avLst>
              <a:gd name="adj" fmla="val 2644"/>
            </a:avLst>
          </a:prstGeom>
          <a:solidFill>
            <a:srgbClr val="000000">
              <a:alpha val="50196"/>
            </a:srgb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LT3300-S1-D24-K</a:t>
            </a:r>
            <a:endParaRPr kumimoji="0" lang="en-US" altLang="ko-KR" sz="90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44" name="모서리가 둥근 직사각형 143"/>
          <p:cNvSpPr/>
          <p:nvPr/>
        </p:nvSpPr>
        <p:spPr bwMode="auto">
          <a:xfrm>
            <a:off x="7222869" y="4190911"/>
            <a:ext cx="1170000" cy="345600"/>
          </a:xfrm>
          <a:prstGeom prst="roundRect">
            <a:avLst>
              <a:gd name="adj" fmla="val 2644"/>
            </a:avLst>
          </a:prstGeom>
          <a:solidFill>
            <a:srgbClr val="000000">
              <a:alpha val="50196"/>
            </a:srgb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GLC150-SC41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-XY325k-24V</a:t>
            </a:r>
            <a:endParaRPr kumimoji="0" lang="en-US" altLang="ko-KR" sz="90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45" name="모서리가 둥근 직사각형 144"/>
          <p:cNvSpPr/>
          <p:nvPr/>
        </p:nvSpPr>
        <p:spPr bwMode="auto">
          <a:xfrm>
            <a:off x="4033047" y="4607111"/>
            <a:ext cx="1170000" cy="345600"/>
          </a:xfrm>
          <a:prstGeom prst="roundRect">
            <a:avLst>
              <a:gd name="adj" fmla="val 2644"/>
            </a:avLst>
          </a:prstGeom>
          <a:solidFill>
            <a:srgbClr val="000000">
              <a:alpha val="50196"/>
            </a:srgb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3.8 inch</a:t>
            </a:r>
            <a:endParaRPr kumimoji="0" lang="en-US" altLang="ko-KR" sz="90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46" name="모서리가 둥근 직사각형 145"/>
          <p:cNvSpPr/>
          <p:nvPr/>
        </p:nvSpPr>
        <p:spPr bwMode="auto">
          <a:xfrm>
            <a:off x="5627958" y="4607111"/>
            <a:ext cx="1170000" cy="345600"/>
          </a:xfrm>
          <a:prstGeom prst="roundRect">
            <a:avLst>
              <a:gd name="adj" fmla="val 2644"/>
            </a:avLst>
          </a:prstGeom>
          <a:solidFill>
            <a:srgbClr val="000000">
              <a:alpha val="50196"/>
            </a:srgb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5.7 inch</a:t>
            </a:r>
            <a:endParaRPr kumimoji="0" lang="en-US" altLang="ko-KR" sz="90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47" name="모서리가 둥근 직사각형 146"/>
          <p:cNvSpPr/>
          <p:nvPr/>
        </p:nvSpPr>
        <p:spPr bwMode="auto">
          <a:xfrm>
            <a:off x="7222869" y="4607111"/>
            <a:ext cx="1170000" cy="345600"/>
          </a:xfrm>
          <a:prstGeom prst="roundRect">
            <a:avLst>
              <a:gd name="adj" fmla="val 2644"/>
            </a:avLst>
          </a:prstGeom>
          <a:solidFill>
            <a:srgbClr val="000000">
              <a:alpha val="50196"/>
            </a:srgb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5.7 inch</a:t>
            </a:r>
            <a:endParaRPr kumimoji="0" lang="en-US" altLang="ko-KR" sz="90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48" name="모서리가 둥근 직사각형 147"/>
          <p:cNvSpPr/>
          <p:nvPr/>
        </p:nvSpPr>
        <p:spPr bwMode="auto">
          <a:xfrm>
            <a:off x="4033047" y="5023310"/>
            <a:ext cx="1170000" cy="345600"/>
          </a:xfrm>
          <a:prstGeom prst="roundRect">
            <a:avLst>
              <a:gd name="adj" fmla="val 2644"/>
            </a:avLst>
          </a:prstGeom>
          <a:solidFill>
            <a:srgbClr val="000000">
              <a:alpha val="50196"/>
            </a:srgb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STN Mono</a:t>
            </a:r>
            <a:endParaRPr kumimoji="0" lang="en-US" altLang="ko-KR" sz="90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49" name="모서리가 둥근 직사각형 148"/>
          <p:cNvSpPr/>
          <p:nvPr/>
        </p:nvSpPr>
        <p:spPr bwMode="auto">
          <a:xfrm>
            <a:off x="5627958" y="5023310"/>
            <a:ext cx="1170000" cy="345600"/>
          </a:xfrm>
          <a:prstGeom prst="roundRect">
            <a:avLst>
              <a:gd name="adj" fmla="val 2644"/>
            </a:avLst>
          </a:prstGeom>
          <a:solidFill>
            <a:srgbClr val="000000">
              <a:alpha val="50196"/>
            </a:srgb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STN Mono </a:t>
            </a:r>
            <a:endParaRPr kumimoji="0" lang="en-US" altLang="ko-KR" sz="90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50" name="모서리가 둥근 직사각형 149"/>
          <p:cNvSpPr/>
          <p:nvPr/>
        </p:nvSpPr>
        <p:spPr bwMode="auto">
          <a:xfrm>
            <a:off x="7222869" y="5023310"/>
            <a:ext cx="1170000" cy="345600"/>
          </a:xfrm>
          <a:prstGeom prst="roundRect">
            <a:avLst>
              <a:gd name="adj" fmla="val 2644"/>
            </a:avLst>
          </a:prstGeom>
          <a:solidFill>
            <a:srgbClr val="000000">
              <a:alpha val="50196"/>
            </a:srgb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STN </a:t>
            </a:r>
            <a:r>
              <a:rPr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Mono</a:t>
            </a:r>
            <a:endParaRPr kumimoji="0" lang="en-US" altLang="ko-KR" sz="90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51" name="모서리가 둥근 직사각형 150"/>
          <p:cNvSpPr/>
          <p:nvPr/>
        </p:nvSpPr>
        <p:spPr bwMode="auto">
          <a:xfrm>
            <a:off x="4033047" y="5439509"/>
            <a:ext cx="1170000" cy="345600"/>
          </a:xfrm>
          <a:prstGeom prst="roundRect">
            <a:avLst>
              <a:gd name="adj" fmla="val 2644"/>
            </a:avLst>
          </a:prstGeom>
          <a:solidFill>
            <a:srgbClr val="000000">
              <a:alpha val="50196"/>
            </a:srgb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6 </a:t>
            </a:r>
            <a:r>
              <a:rPr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MB</a:t>
            </a:r>
            <a:endParaRPr kumimoji="0" lang="en-US" altLang="ko-KR" sz="90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52" name="모서리가 둥근 직사각형 151"/>
          <p:cNvSpPr/>
          <p:nvPr/>
        </p:nvSpPr>
        <p:spPr bwMode="auto">
          <a:xfrm>
            <a:off x="5627958" y="5439509"/>
            <a:ext cx="1170000" cy="345600"/>
          </a:xfrm>
          <a:prstGeom prst="roundRect">
            <a:avLst>
              <a:gd name="adj" fmla="val 2644"/>
            </a:avLst>
          </a:prstGeom>
          <a:solidFill>
            <a:srgbClr val="000000">
              <a:alpha val="50196"/>
            </a:srgb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6 </a:t>
            </a:r>
            <a:r>
              <a:rPr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MB</a:t>
            </a:r>
            <a:endParaRPr kumimoji="0" lang="en-US" altLang="ko-KR" sz="90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53" name="모서리가 둥근 직사각형 152"/>
          <p:cNvSpPr/>
          <p:nvPr/>
        </p:nvSpPr>
        <p:spPr bwMode="auto">
          <a:xfrm>
            <a:off x="7222869" y="5439509"/>
            <a:ext cx="1170000" cy="345600"/>
          </a:xfrm>
          <a:prstGeom prst="roundRect">
            <a:avLst>
              <a:gd name="adj" fmla="val 2644"/>
            </a:avLst>
          </a:prstGeom>
          <a:solidFill>
            <a:srgbClr val="000000">
              <a:alpha val="50196"/>
            </a:srgb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1 </a:t>
            </a:r>
            <a:r>
              <a:rPr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MB</a:t>
            </a:r>
            <a:endParaRPr kumimoji="0" lang="en-US" altLang="ko-KR" sz="90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54" name="모서리가 둥근 직사각형 153"/>
          <p:cNvSpPr/>
          <p:nvPr/>
        </p:nvSpPr>
        <p:spPr bwMode="auto">
          <a:xfrm>
            <a:off x="4033047" y="5855708"/>
            <a:ext cx="1170000" cy="345600"/>
          </a:xfrm>
          <a:prstGeom prst="roundRect">
            <a:avLst>
              <a:gd name="adj" fmla="val 2644"/>
            </a:avLst>
          </a:prstGeom>
          <a:solidFill>
            <a:srgbClr val="000000">
              <a:alpha val="50196"/>
            </a:srgb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USB</a:t>
            </a:r>
          </a:p>
        </p:txBody>
      </p:sp>
      <p:sp>
        <p:nvSpPr>
          <p:cNvPr id="155" name="모서리가 둥근 직사각형 154"/>
          <p:cNvSpPr/>
          <p:nvPr/>
        </p:nvSpPr>
        <p:spPr bwMode="auto">
          <a:xfrm>
            <a:off x="5627958" y="5855708"/>
            <a:ext cx="1170000" cy="345600"/>
          </a:xfrm>
          <a:prstGeom prst="roundRect">
            <a:avLst>
              <a:gd name="adj" fmla="val 2644"/>
            </a:avLst>
          </a:prstGeom>
          <a:solidFill>
            <a:srgbClr val="000000">
              <a:alpha val="50196"/>
            </a:srgb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RS232 / RS 422 /</a:t>
            </a:r>
            <a:br>
              <a:rPr kumimoji="0"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</a:br>
            <a:r>
              <a:rPr kumimoji="0"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USB / Ethernet</a:t>
            </a:r>
            <a:endParaRPr kumimoji="0" lang="en-US" altLang="ko-KR" sz="900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56" name="모서리가 둥근 직사각형 155"/>
          <p:cNvSpPr/>
          <p:nvPr/>
        </p:nvSpPr>
        <p:spPr bwMode="auto">
          <a:xfrm>
            <a:off x="7222869" y="5855708"/>
            <a:ext cx="1170000" cy="345600"/>
          </a:xfrm>
          <a:prstGeom prst="roundRect">
            <a:avLst>
              <a:gd name="adj" fmla="val 2644"/>
            </a:avLst>
          </a:prstGeom>
          <a:solidFill>
            <a:srgbClr val="000000">
              <a:alpha val="50196"/>
            </a:srgbClr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RS232 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RS 422/</a:t>
            </a:r>
            <a:r>
              <a:rPr lang="en-US" altLang="ko-KR" sz="900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Exclusive communication</a:t>
            </a:r>
            <a:endParaRPr kumimoji="0" lang="en-US" altLang="ko-KR" sz="900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57" name="직사각형 156"/>
          <p:cNvSpPr/>
          <p:nvPr/>
        </p:nvSpPr>
        <p:spPr>
          <a:xfrm>
            <a:off x="3640861" y="6258508"/>
            <a:ext cx="550317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※</a:t>
            </a:r>
            <a:r>
              <a:rPr lang="en-US" altLang="ko-KR" sz="1000" dirty="0" smtClean="0">
                <a:solidFill>
                  <a:srgbClr val="FF0000"/>
                </a:solidFill>
                <a:latin typeface="나눔고딕" pitchFamily="50" charset="-127"/>
                <a:ea typeface="HY견고딕" pitchFamily="18" charset="-127"/>
                <a:cs typeface="Arial" pitchFamily="34" charset="0"/>
              </a:rPr>
              <a:t>model</a:t>
            </a:r>
            <a:r>
              <a:rPr lang="ko-KR" altLang="en-US" sz="1000" dirty="0" smtClean="0">
                <a:solidFill>
                  <a:srgbClr val="FF0000"/>
                </a:solidFill>
                <a:latin typeface="나눔고딕" pitchFamily="50" charset="-127"/>
                <a:ea typeface="HY견고딕" pitchFamily="18" charset="-127"/>
                <a:cs typeface="Arial" pitchFamily="34" charset="0"/>
              </a:rPr>
              <a:t> </a:t>
            </a:r>
            <a:r>
              <a:rPr lang="en-US" altLang="ko-KR" sz="1000" dirty="0" smtClean="0">
                <a:solidFill>
                  <a:srgbClr val="FF0000"/>
                </a:solidFill>
                <a:latin typeface="나눔고딕" pitchFamily="50" charset="-127"/>
                <a:ea typeface="HY견고딕" pitchFamily="18" charset="-127"/>
                <a:cs typeface="Arial" pitchFamily="34" charset="0"/>
              </a:rPr>
              <a:t>/ display size</a:t>
            </a:r>
            <a:r>
              <a:rPr lang="ko-KR" altLang="en-US" sz="1000" dirty="0" smtClean="0">
                <a:solidFill>
                  <a:srgbClr val="FF0000"/>
                </a:solidFill>
                <a:latin typeface="나눔고딕" pitchFamily="50" charset="-127"/>
                <a:ea typeface="HY견고딕" pitchFamily="18" charset="-127"/>
                <a:cs typeface="Arial" pitchFamily="34" charset="0"/>
              </a:rPr>
              <a:t> </a:t>
            </a:r>
            <a:r>
              <a:rPr lang="en-US" altLang="ko-KR" sz="1000" dirty="0" smtClean="0">
                <a:solidFill>
                  <a:srgbClr val="FF0000"/>
                </a:solidFill>
                <a:latin typeface="나눔고딕" pitchFamily="50" charset="-127"/>
                <a:ea typeface="HY견고딕" pitchFamily="18" charset="-127"/>
                <a:cs typeface="Arial" pitchFamily="34" charset="0"/>
              </a:rPr>
              <a:t>/ LCD type</a:t>
            </a:r>
            <a:r>
              <a:rPr lang="ko-KR" altLang="en-US" sz="1000" dirty="0" smtClean="0">
                <a:solidFill>
                  <a:srgbClr val="FF0000"/>
                </a:solidFill>
                <a:latin typeface="나눔고딕" pitchFamily="50" charset="-127"/>
                <a:ea typeface="HY견고딕" pitchFamily="18" charset="-127"/>
                <a:cs typeface="Arial" pitchFamily="34" charset="0"/>
              </a:rPr>
              <a:t> </a:t>
            </a:r>
            <a:r>
              <a:rPr lang="en-US" altLang="ko-KR" sz="1000" dirty="0" smtClean="0">
                <a:solidFill>
                  <a:srgbClr val="FF0000"/>
                </a:solidFill>
                <a:latin typeface="나눔고딕" pitchFamily="50" charset="-127"/>
                <a:ea typeface="HY견고딕" pitchFamily="18" charset="-127"/>
                <a:cs typeface="Arial" pitchFamily="34" charset="0"/>
              </a:rPr>
              <a:t>/ drawing</a:t>
            </a:r>
            <a:r>
              <a:rPr lang="ko-KR" altLang="en-US" sz="1000" dirty="0" smtClean="0">
                <a:solidFill>
                  <a:srgbClr val="FF0000"/>
                </a:solidFill>
                <a:latin typeface="나눔고딕" pitchFamily="50" charset="-127"/>
                <a:ea typeface="HY견고딕" pitchFamily="18" charset="-127"/>
                <a:cs typeface="Arial" pitchFamily="34" charset="0"/>
              </a:rPr>
              <a:t> </a:t>
            </a:r>
            <a:r>
              <a:rPr lang="en-US" altLang="ko-KR" sz="1000" dirty="0" smtClean="0">
                <a:solidFill>
                  <a:srgbClr val="FF0000"/>
                </a:solidFill>
                <a:latin typeface="나눔고딕" pitchFamily="50" charset="-127"/>
                <a:ea typeface="HY견고딕" pitchFamily="18" charset="-127"/>
                <a:cs typeface="Arial" pitchFamily="34" charset="0"/>
              </a:rPr>
              <a:t>memory</a:t>
            </a:r>
            <a:r>
              <a:rPr lang="ko-KR" altLang="en-US" sz="1000" dirty="0" smtClean="0">
                <a:solidFill>
                  <a:srgbClr val="FF0000"/>
                </a:solidFill>
                <a:latin typeface="나눔고딕" pitchFamily="50" charset="-127"/>
                <a:ea typeface="HY견고딕" pitchFamily="18" charset="-127"/>
                <a:cs typeface="Arial" pitchFamily="34" charset="0"/>
              </a:rPr>
              <a:t> </a:t>
            </a:r>
            <a:r>
              <a:rPr lang="en-US" altLang="ko-KR" sz="1000" dirty="0" smtClean="0">
                <a:solidFill>
                  <a:srgbClr val="FF0000"/>
                </a:solidFill>
                <a:latin typeface="나눔고딕" pitchFamily="50" charset="-127"/>
                <a:ea typeface="HY견고딕" pitchFamily="18" charset="-127"/>
                <a:cs typeface="Arial" pitchFamily="34" charset="0"/>
              </a:rPr>
              <a:t>/communication</a:t>
            </a:r>
            <a:endParaRPr lang="ko-KR" altLang="en-US" sz="1000" dirty="0">
              <a:solidFill>
                <a:srgbClr val="FF0000"/>
              </a:solidFill>
              <a:latin typeface="나눔고딕" pitchFamily="50" charset="-127"/>
              <a:cs typeface="Arial" pitchFamily="34" charset="0"/>
            </a:endParaRPr>
          </a:p>
        </p:txBody>
      </p:sp>
      <p:pic>
        <p:nvPicPr>
          <p:cNvPr id="158" name="그림 15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482" y="2376515"/>
            <a:ext cx="1194333" cy="1077370"/>
          </a:xfrm>
          <a:prstGeom prst="rect">
            <a:avLst/>
          </a:prstGeom>
        </p:spPr>
      </p:pic>
      <p:pic>
        <p:nvPicPr>
          <p:cNvPr id="159" name="그림 1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6749" y="2443558"/>
            <a:ext cx="1059398" cy="866311"/>
          </a:xfrm>
          <a:prstGeom prst="rect">
            <a:avLst/>
          </a:prstGeom>
        </p:spPr>
      </p:pic>
      <p:pic>
        <p:nvPicPr>
          <p:cNvPr id="160" name="그림 1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203" y="2341585"/>
            <a:ext cx="1191662" cy="1112300"/>
          </a:xfrm>
          <a:prstGeom prst="rect">
            <a:avLst/>
          </a:prstGeom>
        </p:spPr>
      </p:pic>
      <p:sp>
        <p:nvSpPr>
          <p:cNvPr id="161" name="모서리가 둥근 직사각형 160"/>
          <p:cNvSpPr/>
          <p:nvPr/>
        </p:nvSpPr>
        <p:spPr>
          <a:xfrm>
            <a:off x="895568" y="3618785"/>
            <a:ext cx="2648229" cy="449284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schemeClr val="tx2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62" name="모서리가 둥근 직사각형 161"/>
          <p:cNvSpPr/>
          <p:nvPr/>
        </p:nvSpPr>
        <p:spPr bwMode="auto">
          <a:xfrm>
            <a:off x="895567" y="4190911"/>
            <a:ext cx="1170000" cy="345600"/>
          </a:xfrm>
          <a:prstGeom prst="roundRect">
            <a:avLst>
              <a:gd name="adj" fmla="val 2644"/>
            </a:avLst>
          </a:prstGeom>
          <a:solidFill>
            <a:schemeClr val="accent6">
              <a:lumMod val="50000"/>
              <a:alpha val="50196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LP S070</a:t>
            </a:r>
            <a:endParaRPr kumimoji="0" lang="en-US" altLang="ko-KR" sz="9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63" name="모서리가 둥근 직사각형 162"/>
          <p:cNvSpPr/>
          <p:nvPr/>
        </p:nvSpPr>
        <p:spPr bwMode="auto">
          <a:xfrm>
            <a:off x="895567" y="4607111"/>
            <a:ext cx="1170000" cy="345600"/>
          </a:xfrm>
          <a:prstGeom prst="roundRect">
            <a:avLst>
              <a:gd name="adj" fmla="val 2644"/>
            </a:avLst>
          </a:prstGeom>
          <a:solidFill>
            <a:schemeClr val="accent6">
              <a:lumMod val="50000"/>
              <a:alpha val="50196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 inch</a:t>
            </a:r>
            <a:endParaRPr kumimoji="0" lang="en-US" altLang="ko-KR" sz="9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64" name="모서리가 둥근 직사각형 163"/>
          <p:cNvSpPr/>
          <p:nvPr/>
        </p:nvSpPr>
        <p:spPr bwMode="auto">
          <a:xfrm>
            <a:off x="895567" y="5023310"/>
            <a:ext cx="1170000" cy="345600"/>
          </a:xfrm>
          <a:prstGeom prst="roundRect">
            <a:avLst>
              <a:gd name="adj" fmla="val 2644"/>
            </a:avLst>
          </a:prstGeom>
          <a:solidFill>
            <a:schemeClr val="accent6">
              <a:lumMod val="50000"/>
              <a:alpha val="50196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TFT Color</a:t>
            </a:r>
            <a:endParaRPr kumimoji="0" lang="en-US" altLang="ko-KR" sz="9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65" name="모서리가 둥근 직사각형 164"/>
          <p:cNvSpPr/>
          <p:nvPr/>
        </p:nvSpPr>
        <p:spPr bwMode="auto">
          <a:xfrm>
            <a:off x="895567" y="5439509"/>
            <a:ext cx="1170000" cy="345600"/>
          </a:xfrm>
          <a:prstGeom prst="roundRect">
            <a:avLst>
              <a:gd name="adj" fmla="val 2644"/>
            </a:avLst>
          </a:prstGeom>
          <a:solidFill>
            <a:schemeClr val="accent6">
              <a:lumMod val="50000"/>
              <a:alpha val="50196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16 MB</a:t>
            </a:r>
            <a:endParaRPr kumimoji="0" lang="en-US" altLang="ko-KR" sz="9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66" name="모서리가 둥근 직사각형 165"/>
          <p:cNvSpPr/>
          <p:nvPr/>
        </p:nvSpPr>
        <p:spPr bwMode="auto">
          <a:xfrm>
            <a:off x="895567" y="5855708"/>
            <a:ext cx="1170000" cy="345600"/>
          </a:xfrm>
          <a:prstGeom prst="roundRect">
            <a:avLst>
              <a:gd name="adj" fmla="val 2644"/>
            </a:avLst>
          </a:prstGeom>
          <a:solidFill>
            <a:schemeClr val="accent6">
              <a:lumMod val="50000"/>
              <a:alpha val="50196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RS 232 / RS 422 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USB / Ethernet</a:t>
            </a:r>
            <a:endParaRPr kumimoji="0" lang="en-US" altLang="ko-KR" sz="9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167" name="그림 16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465" y="2229748"/>
            <a:ext cx="1247261" cy="1224137"/>
          </a:xfrm>
          <a:prstGeom prst="rect">
            <a:avLst/>
          </a:prstGeom>
        </p:spPr>
      </p:pic>
      <p:pic>
        <p:nvPicPr>
          <p:cNvPr id="49" name="Picture 2" descr="C:\Documents and Settings\Administrator\바탕 화면\Autonics CI\무배경\Autonics(1).png"/>
          <p:cNvPicPr>
            <a:picLocks noChangeAspect="1" noChangeArrowheads="1"/>
          </p:cNvPicPr>
          <p:nvPr/>
        </p:nvPicPr>
        <p:blipFill>
          <a:blip r:embed="rId7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648702" y="3714820"/>
            <a:ext cx="1103084" cy="236427"/>
          </a:xfrm>
          <a:prstGeom prst="rect">
            <a:avLst/>
          </a:prstGeom>
          <a:noFill/>
        </p:spPr>
      </p:pic>
      <p:sp>
        <p:nvSpPr>
          <p:cNvPr id="37" name="모서리가 둥근 직사각형 36"/>
          <p:cNvSpPr/>
          <p:nvPr/>
        </p:nvSpPr>
        <p:spPr bwMode="auto">
          <a:xfrm>
            <a:off x="2375755" y="4190911"/>
            <a:ext cx="1170000" cy="345600"/>
          </a:xfrm>
          <a:prstGeom prst="roundRect">
            <a:avLst>
              <a:gd name="adj" fmla="val 2644"/>
            </a:avLst>
          </a:prstGeom>
          <a:solidFill>
            <a:schemeClr val="accent6">
              <a:lumMod val="50000"/>
              <a:alpha val="50196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LP S044</a:t>
            </a:r>
            <a:endParaRPr kumimoji="0" lang="en-US" altLang="ko-KR" sz="9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8" name="모서리가 둥근 직사각형 37"/>
          <p:cNvSpPr/>
          <p:nvPr/>
        </p:nvSpPr>
        <p:spPr bwMode="auto">
          <a:xfrm>
            <a:off x="2375755" y="4607111"/>
            <a:ext cx="1170000" cy="345600"/>
          </a:xfrm>
          <a:prstGeom prst="roundRect">
            <a:avLst>
              <a:gd name="adj" fmla="val 2644"/>
            </a:avLst>
          </a:prstGeom>
          <a:solidFill>
            <a:schemeClr val="accent6">
              <a:lumMod val="50000"/>
              <a:alpha val="50196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4.4</a:t>
            </a:r>
            <a:r>
              <a:rPr kumimoji="0" lang="en-US" altLang="ko-KR" sz="9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 inch</a:t>
            </a:r>
            <a:endParaRPr kumimoji="0" lang="en-US" altLang="ko-KR" sz="9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2375755" y="5023310"/>
            <a:ext cx="1170000" cy="345600"/>
          </a:xfrm>
          <a:prstGeom prst="roundRect">
            <a:avLst>
              <a:gd name="adj" fmla="val 2644"/>
            </a:avLst>
          </a:prstGeom>
          <a:solidFill>
            <a:schemeClr val="accent6">
              <a:lumMod val="50000"/>
              <a:alpha val="50196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STN Mono</a:t>
            </a:r>
            <a:endParaRPr kumimoji="0" lang="en-US" altLang="ko-KR" sz="9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0" name="모서리가 둥근 직사각형 39"/>
          <p:cNvSpPr/>
          <p:nvPr/>
        </p:nvSpPr>
        <p:spPr bwMode="auto">
          <a:xfrm>
            <a:off x="2375755" y="5439509"/>
            <a:ext cx="1170000" cy="345600"/>
          </a:xfrm>
          <a:prstGeom prst="roundRect">
            <a:avLst>
              <a:gd name="adj" fmla="val 2644"/>
            </a:avLst>
          </a:prstGeom>
          <a:solidFill>
            <a:schemeClr val="accent6">
              <a:lumMod val="50000"/>
              <a:alpha val="50196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9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512 K</a:t>
            </a:r>
            <a:r>
              <a:rPr kumimoji="0" lang="en-US" altLang="ko-KR" sz="9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B</a:t>
            </a:r>
            <a:endParaRPr kumimoji="0" lang="en-US" altLang="ko-KR" sz="9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1" name="모서리가 둥근 직사각형 40"/>
          <p:cNvSpPr/>
          <p:nvPr/>
        </p:nvSpPr>
        <p:spPr bwMode="auto">
          <a:xfrm>
            <a:off x="2375755" y="5855708"/>
            <a:ext cx="1170000" cy="345600"/>
          </a:xfrm>
          <a:prstGeom prst="roundRect">
            <a:avLst>
              <a:gd name="adj" fmla="val 2644"/>
            </a:avLst>
          </a:prstGeom>
          <a:solidFill>
            <a:schemeClr val="accent6">
              <a:lumMod val="50000"/>
              <a:alpha val="50196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9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RS 232 / RS 422</a:t>
            </a:r>
          </a:p>
        </p:txBody>
      </p:sp>
      <p:pic>
        <p:nvPicPr>
          <p:cNvPr id="42" name="Picture 2" descr="D:\자료(사진)\[제품 사진_홍보]\오토닉스 제품 사진\183_LP copy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1061" y="2554755"/>
            <a:ext cx="1222744" cy="655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3" name="그룹 42"/>
          <p:cNvGrpSpPr/>
          <p:nvPr/>
        </p:nvGrpSpPr>
        <p:grpSpPr>
          <a:xfrm>
            <a:off x="128192" y="1169304"/>
            <a:ext cx="1966725" cy="703009"/>
            <a:chOff x="128192" y="821363"/>
            <a:chExt cx="1966725" cy="703009"/>
          </a:xfrm>
        </p:grpSpPr>
        <p:sp>
          <p:nvSpPr>
            <p:cNvPr id="44" name="직사각형 4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1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LP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Series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INTRODUCTION</a:t>
              </a:r>
              <a:endParaRPr lang="ko-KR" altLang="en-US" sz="1800" b="1" dirty="0" smtClean="0">
                <a:latin typeface="나눔고딕" pitchFamily="50" charset="-127"/>
                <a:cs typeface="Arial" pitchFamily="34" charset="0"/>
              </a:endParaRPr>
            </a:p>
          </p:txBody>
        </p:sp>
        <p:sp>
          <p:nvSpPr>
            <p:cNvPr id="45" name="직사각형 44"/>
            <p:cNvSpPr/>
            <p:nvPr/>
          </p:nvSpPr>
          <p:spPr bwMode="auto">
            <a:xfrm>
              <a:off x="500034" y="115223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1-5.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Competitors comparison</a:t>
              </a:r>
              <a:endParaRPr lang="ko-KR" altLang="en-US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나눔고딕" pitchFamily="50" charset="-127"/>
                <a:ea typeface="굴림" pitchFamily="50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409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그룹 42"/>
          <p:cNvGrpSpPr/>
          <p:nvPr/>
        </p:nvGrpSpPr>
        <p:grpSpPr>
          <a:xfrm>
            <a:off x="128192" y="1169304"/>
            <a:ext cx="1729164" cy="688060"/>
            <a:chOff x="128192" y="821363"/>
            <a:chExt cx="1729164" cy="688060"/>
          </a:xfrm>
        </p:grpSpPr>
        <p:sp>
          <p:nvSpPr>
            <p:cNvPr id="44" name="직사각형 4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1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LP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Series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INTRODUCTION</a:t>
              </a:r>
              <a:endParaRPr lang="ko-KR" altLang="en-US" sz="1800" b="1" dirty="0" smtClean="0">
                <a:latin typeface="나눔고딕" pitchFamily="50" charset="-127"/>
                <a:cs typeface="Arial" pitchFamily="34" charset="0"/>
              </a:endParaRPr>
            </a:p>
          </p:txBody>
        </p:sp>
        <p:sp>
          <p:nvSpPr>
            <p:cNvPr id="45" name="직사각형 44"/>
            <p:cNvSpPr/>
            <p:nvPr/>
          </p:nvSpPr>
          <p:spPr bwMode="auto">
            <a:xfrm>
              <a:off x="262473" y="1137284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1-6.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Model Information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115" name="TextBox 114"/>
          <p:cNvSpPr txBox="1"/>
          <p:nvPr/>
        </p:nvSpPr>
        <p:spPr bwMode="auto">
          <a:xfrm>
            <a:off x="944412" y="1816246"/>
            <a:ext cx="196135" cy="211203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36000" tIns="36000" rIns="36000" bIns="36000" rtlCol="0">
            <a:spAutoFit/>
          </a:bodyPr>
          <a:lstStyle/>
          <a:p>
            <a:pPr eaLnBrk="1" hangingPunct="1"/>
            <a:r>
              <a:rPr lang="en-US" altLang="ko-KR" sz="900" dirty="0" smtClean="0">
                <a:latin typeface="나눔고딕" pitchFamily="50" charset="-127"/>
                <a:cs typeface="Arial" pitchFamily="34" charset="0"/>
              </a:rPr>
              <a:t>LP</a:t>
            </a:r>
            <a:endParaRPr lang="ko-KR" altLang="en-US" sz="900" dirty="0" smtClean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116" name="TextBox 115"/>
          <p:cNvSpPr txBox="1"/>
          <p:nvPr/>
        </p:nvSpPr>
        <p:spPr bwMode="auto">
          <a:xfrm>
            <a:off x="1339768" y="1816246"/>
            <a:ext cx="135221" cy="211203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36000" tIns="36000" rIns="36000" bIns="36000" rtlCol="0">
            <a:spAutoFit/>
          </a:bodyPr>
          <a:lstStyle/>
          <a:p>
            <a:pPr eaLnBrk="1" hangingPunct="1"/>
            <a:r>
              <a:rPr lang="en-US" altLang="ko-KR" sz="900" dirty="0" smtClean="0">
                <a:latin typeface="나눔고딕" pitchFamily="50" charset="-127"/>
                <a:cs typeface="Arial" pitchFamily="34" charset="0"/>
              </a:rPr>
              <a:t>S</a:t>
            </a:r>
            <a:endParaRPr lang="ko-KR" altLang="en-US" sz="900" dirty="0" smtClean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117" name="TextBox 116"/>
          <p:cNvSpPr txBox="1"/>
          <p:nvPr/>
        </p:nvSpPr>
        <p:spPr bwMode="auto">
          <a:xfrm>
            <a:off x="1524969" y="1816246"/>
            <a:ext cx="284301" cy="211203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36000" tIns="36000" rIns="36000" bIns="36000" rtlCol="0">
            <a:spAutoFit/>
          </a:bodyPr>
          <a:lstStyle/>
          <a:p>
            <a:pPr eaLnBrk="1" hangingPunct="1"/>
            <a:r>
              <a:rPr lang="en-US" altLang="ko-KR" sz="900" dirty="0" smtClean="0">
                <a:latin typeface="나눔고딕" pitchFamily="50" charset="-127"/>
                <a:cs typeface="Arial" pitchFamily="34" charset="0"/>
              </a:rPr>
              <a:t>070</a:t>
            </a:r>
            <a:endParaRPr lang="ko-KR" altLang="en-US" sz="900" dirty="0" smtClean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118" name="TextBox 117"/>
          <p:cNvSpPr txBox="1"/>
          <p:nvPr/>
        </p:nvSpPr>
        <p:spPr bwMode="auto">
          <a:xfrm>
            <a:off x="2006087" y="1816246"/>
            <a:ext cx="135221" cy="211203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36000" tIns="36000" rIns="36000" bIns="36000" rtlCol="0">
            <a:spAutoFit/>
          </a:bodyPr>
          <a:lstStyle/>
          <a:p>
            <a:pPr eaLnBrk="1" hangingPunct="1"/>
            <a:r>
              <a:rPr lang="en-US" altLang="ko-KR" sz="900" dirty="0" smtClean="0">
                <a:latin typeface="나눔고딕" pitchFamily="50" charset="-127"/>
                <a:cs typeface="Arial" pitchFamily="34" charset="0"/>
              </a:rPr>
              <a:t>T</a:t>
            </a:r>
            <a:endParaRPr lang="ko-KR" altLang="en-US" sz="900" dirty="0" smtClean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119" name="TextBox 118"/>
          <p:cNvSpPr txBox="1"/>
          <p:nvPr/>
        </p:nvSpPr>
        <p:spPr bwMode="auto">
          <a:xfrm>
            <a:off x="2200907" y="1816246"/>
            <a:ext cx="143235" cy="211203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36000" tIns="36000" rIns="36000" bIns="36000" rtlCol="0">
            <a:spAutoFit/>
          </a:bodyPr>
          <a:lstStyle/>
          <a:p>
            <a:pPr eaLnBrk="1" hangingPunct="1"/>
            <a:r>
              <a:rPr lang="en-US" altLang="ko-KR" sz="900" dirty="0" smtClean="0">
                <a:latin typeface="나눔고딕" pitchFamily="50" charset="-127"/>
                <a:cs typeface="Arial" pitchFamily="34" charset="0"/>
              </a:rPr>
              <a:t>9</a:t>
            </a:r>
            <a:endParaRPr lang="ko-KR" altLang="en-US" sz="900" dirty="0" smtClean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120" name="TextBox 119"/>
          <p:cNvSpPr txBox="1"/>
          <p:nvPr/>
        </p:nvSpPr>
        <p:spPr bwMode="auto">
          <a:xfrm>
            <a:off x="2399734" y="1816246"/>
            <a:ext cx="156059" cy="211203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36000" tIns="36000" rIns="36000" bIns="36000" rtlCol="0">
            <a:spAutoFit/>
          </a:bodyPr>
          <a:lstStyle/>
          <a:p>
            <a:pPr eaLnBrk="1" hangingPunct="1"/>
            <a:r>
              <a:rPr lang="en-US" altLang="ko-KR" sz="900" dirty="0" smtClean="0">
                <a:latin typeface="나눔고딕" pitchFamily="50" charset="-127"/>
                <a:cs typeface="Arial" pitchFamily="34" charset="0"/>
              </a:rPr>
              <a:t>D</a:t>
            </a:r>
            <a:endParaRPr lang="ko-KR" altLang="en-US" sz="900" dirty="0" smtClean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121" name="TextBox 120"/>
          <p:cNvSpPr txBox="1"/>
          <p:nvPr/>
        </p:nvSpPr>
        <p:spPr bwMode="auto">
          <a:xfrm>
            <a:off x="2604973" y="1816246"/>
            <a:ext cx="143235" cy="211203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36000" tIns="36000" rIns="36000" bIns="36000" rtlCol="0">
            <a:spAutoFit/>
          </a:bodyPr>
          <a:lstStyle/>
          <a:p>
            <a:pPr eaLnBrk="1" hangingPunct="1"/>
            <a:r>
              <a:rPr lang="en-US" altLang="ko-KR" sz="900" dirty="0" smtClean="0">
                <a:latin typeface="나눔고딕" pitchFamily="50" charset="-127"/>
                <a:cs typeface="Arial" pitchFamily="34" charset="0"/>
              </a:rPr>
              <a:t>6</a:t>
            </a:r>
            <a:endParaRPr lang="ko-KR" altLang="en-US" sz="900" dirty="0" smtClean="0">
              <a:latin typeface="나눔고딕" pitchFamily="50" charset="-127"/>
              <a:cs typeface="Arial" pitchFamily="34" charset="0"/>
            </a:endParaRPr>
          </a:p>
        </p:txBody>
      </p:sp>
      <p:cxnSp>
        <p:nvCxnSpPr>
          <p:cNvPr id="122" name="직선 연결선 121"/>
          <p:cNvCxnSpPr/>
          <p:nvPr/>
        </p:nvCxnSpPr>
        <p:spPr>
          <a:xfrm>
            <a:off x="1214573" y="1960262"/>
            <a:ext cx="72008" cy="0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cxnSp>
        <p:nvCxnSpPr>
          <p:cNvPr id="123" name="직선 연결선 122"/>
          <p:cNvCxnSpPr/>
          <p:nvPr/>
        </p:nvCxnSpPr>
        <p:spPr>
          <a:xfrm>
            <a:off x="1884098" y="1960262"/>
            <a:ext cx="72008" cy="0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graphicFrame>
        <p:nvGraphicFramePr>
          <p:cNvPr id="124" name="표 123"/>
          <p:cNvGraphicFramePr>
            <a:graphicFrameLocks noGrp="1"/>
          </p:cNvGraphicFramePr>
          <p:nvPr/>
        </p:nvGraphicFramePr>
        <p:xfrm>
          <a:off x="3751149" y="3295229"/>
          <a:ext cx="3960440" cy="9578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9769"/>
                <a:gridCol w="3580671"/>
              </a:tblGrid>
              <a:tr h="185152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900" b="0" cap="none" spc="0" dirty="0" smtClean="0">
                          <a:ln w="10160">
                            <a:solidFill>
                              <a:schemeClr val="tx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ko-KR" altLang="en-US" sz="900" b="0" cap="none" spc="0" dirty="0">
                        <a:ln w="10160">
                          <a:solidFill>
                            <a:schemeClr val="tx1"/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eaLnBrk="1" hangingPunct="1"/>
                      <a:r>
                        <a:rPr lang="en-US" altLang="ko-KR" sz="900" dirty="0" smtClean="0">
                          <a:latin typeface="Arial Black" pitchFamily="34" charset="0"/>
                        </a:rPr>
                        <a:t>RS232C, RS422 (1 each)</a:t>
                      </a:r>
                      <a:endParaRPr lang="ko-KR" altLang="en-US" sz="900" dirty="0" smtClean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214612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900" b="0" cap="none" spc="0" dirty="0" smtClean="0">
                          <a:ln w="10160">
                            <a:solidFill>
                              <a:schemeClr val="tx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ko-KR" altLang="en-US" sz="900" b="0" cap="none" spc="0" dirty="0">
                        <a:ln w="10160">
                          <a:solidFill>
                            <a:schemeClr val="tx1"/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eaLnBrk="1" hangingPunct="1"/>
                      <a:r>
                        <a:rPr lang="en-US" altLang="ko-KR" sz="900" dirty="0" smtClean="0">
                          <a:latin typeface="Arial Black" pitchFamily="34" charset="0"/>
                        </a:rPr>
                        <a:t>RS232C (2ea)</a:t>
                      </a:r>
                      <a:endParaRPr lang="ko-KR" altLang="en-US" sz="900" dirty="0" smtClean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243448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900" b="0" cap="none" spc="0" dirty="0" smtClean="0">
                          <a:ln w="10160">
                            <a:solidFill>
                              <a:schemeClr val="tx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ko-KR" altLang="en-US" sz="900" b="0" cap="none" spc="0" dirty="0">
                        <a:ln w="10160">
                          <a:solidFill>
                            <a:schemeClr val="tx1"/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 smtClean="0">
                          <a:latin typeface="Arial Black" pitchFamily="34" charset="0"/>
                          <a:ea typeface="굴림" pitchFamily="50" charset="-127"/>
                        </a:rPr>
                        <a:t>RS232C, RS-422, USB HOST, USB DEVICE, Ethernet</a:t>
                      </a:r>
                      <a:endParaRPr lang="ko-KR" altLang="en-US" sz="900" dirty="0" smtClean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257160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900" b="0" cap="none" spc="0" dirty="0" smtClean="0">
                          <a:ln w="10160">
                            <a:solidFill>
                              <a:schemeClr val="tx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ko-KR" altLang="en-US" sz="900" b="0" cap="none" spc="0" dirty="0">
                        <a:ln w="10160">
                          <a:solidFill>
                            <a:schemeClr val="tx1"/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900" dirty="0" smtClean="0">
                          <a:latin typeface="Arial Black" pitchFamily="34" charset="0"/>
                          <a:ea typeface="굴림" pitchFamily="50" charset="-127"/>
                        </a:rPr>
                        <a:t>RS232C (2ea), USB HOST, USB DEVICE, Ethernet</a:t>
                      </a:r>
                      <a:endParaRPr lang="ko-KR" altLang="en-US" sz="900" dirty="0" smtClean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graphicFrame>
        <p:nvGraphicFramePr>
          <p:cNvPr id="125" name="표 124"/>
          <p:cNvGraphicFramePr>
            <a:graphicFrameLocks noGrp="1"/>
          </p:cNvGraphicFramePr>
          <p:nvPr/>
        </p:nvGraphicFramePr>
        <p:xfrm>
          <a:off x="3751149" y="4400305"/>
          <a:ext cx="3960440" cy="228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9769"/>
                <a:gridCol w="3580671"/>
              </a:tblGrid>
              <a:tr h="214612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900" b="0" cap="none" spc="0" dirty="0" smtClean="0">
                          <a:ln w="10160">
                            <a:solidFill>
                              <a:schemeClr val="tx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endParaRPr lang="ko-KR" altLang="en-US" sz="900" b="0" cap="none" spc="0" dirty="0">
                        <a:ln w="10160">
                          <a:solidFill>
                            <a:schemeClr val="tx1"/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latin typeface="Arial Black" pitchFamily="34" charset="0"/>
                        </a:rPr>
                        <a:t>24VDC</a:t>
                      </a:r>
                      <a:endParaRPr lang="ko-KR" altLang="en-US" sz="900" dirty="0" smtClean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graphicFrame>
        <p:nvGraphicFramePr>
          <p:cNvPr id="126" name="표 125"/>
          <p:cNvGraphicFramePr>
            <a:graphicFrameLocks noGrp="1"/>
          </p:cNvGraphicFramePr>
          <p:nvPr/>
        </p:nvGraphicFramePr>
        <p:xfrm>
          <a:off x="3751149" y="4653861"/>
          <a:ext cx="3960440" cy="457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9769"/>
                <a:gridCol w="3580671"/>
              </a:tblGrid>
              <a:tr h="214612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900" b="0" cap="none" spc="0" dirty="0" smtClean="0">
                          <a:ln w="10160">
                            <a:solidFill>
                              <a:schemeClr val="tx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ko-KR" altLang="en-US" sz="900" b="0" cap="none" spc="0" dirty="0">
                        <a:ln w="10160">
                          <a:solidFill>
                            <a:schemeClr val="tx1"/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latin typeface="Arial Black" pitchFamily="34" charset="0"/>
                        </a:rPr>
                        <a:t>MONO (Blue, White)</a:t>
                      </a:r>
                      <a:endParaRPr lang="ko-KR" altLang="en-US" sz="900" dirty="0" smtClean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214612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900" b="0" cap="none" spc="0" dirty="0" smtClean="0">
                          <a:ln w="10160">
                            <a:solidFill>
                              <a:schemeClr val="tx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ko-KR" altLang="en-US" sz="900" b="0" cap="none" spc="0" dirty="0">
                        <a:ln w="10160">
                          <a:solidFill>
                            <a:schemeClr val="tx1"/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latin typeface="Arial Black" pitchFamily="34" charset="0"/>
                        </a:rPr>
                        <a:t>16,777,216 color</a:t>
                      </a:r>
                      <a:r>
                        <a:rPr lang="ko-KR" altLang="en-US" sz="900" dirty="0" smtClean="0">
                          <a:latin typeface="Arial Black" pitchFamily="34" charset="0"/>
                        </a:rPr>
                        <a:t> </a:t>
                      </a:r>
                      <a:r>
                        <a:rPr lang="en-US" altLang="ko-KR" sz="900" dirty="0" smtClean="0">
                          <a:latin typeface="Arial Black" pitchFamily="34" charset="0"/>
                        </a:rPr>
                        <a:t>(True Color)</a:t>
                      </a:r>
                      <a:endParaRPr lang="ko-KR" altLang="en-US" sz="900" dirty="0" smtClean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graphicFrame>
        <p:nvGraphicFramePr>
          <p:cNvPr id="127" name="표 126"/>
          <p:cNvGraphicFramePr>
            <a:graphicFrameLocks noGrp="1"/>
          </p:cNvGraphicFramePr>
          <p:nvPr/>
        </p:nvGraphicFramePr>
        <p:xfrm>
          <a:off x="3751149" y="5136017"/>
          <a:ext cx="3960440" cy="457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9769"/>
                <a:gridCol w="3580671"/>
              </a:tblGrid>
              <a:tr h="214612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900" b="0" cap="none" spc="0" dirty="0" smtClean="0">
                          <a:ln w="10160">
                            <a:solidFill>
                              <a:schemeClr val="tx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endParaRPr lang="ko-KR" altLang="en-US" sz="900" b="0" cap="none" spc="0" dirty="0">
                        <a:ln w="10160">
                          <a:solidFill>
                            <a:schemeClr val="tx1"/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eaLnBrk="1" hangingPunct="1"/>
                      <a:r>
                        <a:rPr lang="en-US" altLang="ko-KR" sz="900" dirty="0" smtClean="0">
                          <a:latin typeface="Arial Black" pitchFamily="34" charset="0"/>
                        </a:rPr>
                        <a:t>STN LCD</a:t>
                      </a:r>
                      <a:endParaRPr lang="ko-KR" altLang="en-US" sz="900" dirty="0" smtClean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214612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900" b="0" cap="none" spc="0" dirty="0" smtClean="0">
                          <a:ln w="10160">
                            <a:solidFill>
                              <a:schemeClr val="tx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endParaRPr lang="ko-KR" altLang="en-US" sz="900" b="0" cap="none" spc="0" dirty="0">
                        <a:ln w="10160">
                          <a:solidFill>
                            <a:schemeClr val="tx1"/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latin typeface="Arial Black" pitchFamily="34" charset="0"/>
                        </a:rPr>
                        <a:t>TFT LCD</a:t>
                      </a:r>
                      <a:endParaRPr lang="ko-KR" altLang="en-US" sz="900" dirty="0" smtClean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graphicFrame>
        <p:nvGraphicFramePr>
          <p:cNvPr id="128" name="표 127"/>
          <p:cNvGraphicFramePr>
            <a:graphicFrameLocks noGrp="1"/>
          </p:cNvGraphicFramePr>
          <p:nvPr/>
        </p:nvGraphicFramePr>
        <p:xfrm>
          <a:off x="3751149" y="5618173"/>
          <a:ext cx="3960440" cy="4720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9769"/>
                <a:gridCol w="3580671"/>
              </a:tblGrid>
              <a:tr h="185152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900" b="0" cap="none" spc="0" dirty="0" smtClean="0">
                          <a:ln w="10160">
                            <a:solidFill>
                              <a:schemeClr val="tx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/>
                        </a:rPr>
                        <a:t>044</a:t>
                      </a:r>
                      <a:endParaRPr lang="ko-KR" altLang="en-US" sz="900" b="0" cap="none" spc="0" dirty="0">
                        <a:ln w="10160">
                          <a:solidFill>
                            <a:schemeClr val="tx1"/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eaLnBrk="1" hangingPunct="1"/>
                      <a:r>
                        <a:rPr lang="en-US" altLang="ko-KR" sz="900" dirty="0" smtClean="0">
                          <a:latin typeface="Arial Black" pitchFamily="34" charset="0"/>
                        </a:rPr>
                        <a:t>4.4″</a:t>
                      </a:r>
                      <a:endParaRPr lang="ko-KR" altLang="en-US" sz="900" dirty="0" smtClean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243448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900" b="0" cap="none" spc="0" dirty="0" smtClean="0">
                          <a:ln w="10160">
                            <a:solidFill>
                              <a:schemeClr val="tx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/>
                        </a:rPr>
                        <a:t>070</a:t>
                      </a:r>
                      <a:endParaRPr lang="ko-KR" altLang="en-US" sz="900" b="0" cap="none" spc="0" dirty="0">
                        <a:ln w="10160">
                          <a:solidFill>
                            <a:schemeClr val="tx1"/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eaLnBrk="1" hangingPunct="1"/>
                      <a:r>
                        <a:rPr lang="en-US" altLang="ko-KR" sz="900" dirty="0" smtClean="0">
                          <a:latin typeface="Arial Black" pitchFamily="34" charset="0"/>
                        </a:rPr>
                        <a:t>7.0″</a:t>
                      </a:r>
                      <a:endParaRPr lang="ko-KR" altLang="en-US" sz="900" dirty="0" smtClean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</a:tbl>
          </a:graphicData>
        </a:graphic>
      </p:graphicFrame>
      <p:graphicFrame>
        <p:nvGraphicFramePr>
          <p:cNvPr id="129" name="표 128"/>
          <p:cNvGraphicFramePr>
            <a:graphicFrameLocks noGrp="1"/>
          </p:cNvGraphicFramePr>
          <p:nvPr/>
        </p:nvGraphicFramePr>
        <p:xfrm>
          <a:off x="3751149" y="6115195"/>
          <a:ext cx="3960440" cy="228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9769"/>
                <a:gridCol w="3580671"/>
              </a:tblGrid>
              <a:tr h="214612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900" b="0" cap="none" spc="0" dirty="0" smtClean="0">
                          <a:ln w="10160">
                            <a:solidFill>
                              <a:schemeClr val="tx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endParaRPr lang="ko-KR" altLang="en-US" sz="900" b="0" cap="none" spc="0" dirty="0">
                        <a:ln w="10160">
                          <a:solidFill>
                            <a:schemeClr val="tx1"/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latin typeface="Arial Black" pitchFamily="34" charset="0"/>
                        </a:rPr>
                        <a:t>S Series</a:t>
                      </a:r>
                      <a:endParaRPr lang="ko-KR" altLang="en-US" sz="900" dirty="0" smtClean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</a:tbl>
          </a:graphicData>
        </a:graphic>
      </p:graphicFrame>
      <p:graphicFrame>
        <p:nvGraphicFramePr>
          <p:cNvPr id="130" name="표 129"/>
          <p:cNvGraphicFramePr>
            <a:graphicFrameLocks noGrp="1"/>
          </p:cNvGraphicFramePr>
          <p:nvPr/>
        </p:nvGraphicFramePr>
        <p:xfrm>
          <a:off x="3751149" y="6368752"/>
          <a:ext cx="3960440" cy="228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9769"/>
                <a:gridCol w="3580671"/>
              </a:tblGrid>
              <a:tr h="214612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900" b="0" cap="none" spc="0" dirty="0" smtClean="0">
                          <a:ln w="10160">
                            <a:solidFill>
                              <a:schemeClr val="tx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/>
                        </a:rPr>
                        <a:t>LP</a:t>
                      </a:r>
                      <a:endParaRPr lang="ko-KR" altLang="en-US" sz="900" b="0" cap="none" spc="0" dirty="0">
                        <a:ln w="10160">
                          <a:solidFill>
                            <a:schemeClr val="tx1"/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eaLnBrk="1" hangingPunct="1"/>
                      <a:r>
                        <a:rPr lang="en-US" altLang="ko-KR" sz="900" dirty="0" smtClean="0">
                          <a:latin typeface="Arial Black" pitchFamily="34" charset="0"/>
                        </a:rPr>
                        <a:t>Logic</a:t>
                      </a:r>
                      <a:r>
                        <a:rPr lang="en-US" altLang="ko-KR" sz="900" baseline="0" dirty="0" smtClean="0">
                          <a:latin typeface="Arial Black" pitchFamily="34" charset="0"/>
                        </a:rPr>
                        <a:t> Panel</a:t>
                      </a:r>
                      <a:endParaRPr lang="ko-KR" altLang="en-US" sz="900" dirty="0" smtClean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</a:tbl>
          </a:graphicData>
        </a:graphic>
      </p:graphicFrame>
      <p:cxnSp>
        <p:nvCxnSpPr>
          <p:cNvPr id="131" name="꺾인 연결선 130"/>
          <p:cNvCxnSpPr>
            <a:stCxn id="119" idx="2"/>
          </p:cNvCxnSpPr>
          <p:nvPr/>
        </p:nvCxnSpPr>
        <p:spPr>
          <a:xfrm rot="16200000" flipH="1">
            <a:off x="1587422" y="2712552"/>
            <a:ext cx="2852774" cy="1482568"/>
          </a:xfrm>
          <a:prstGeom prst="bentConnector3">
            <a:avLst>
              <a:gd name="adj1" fmla="val 99749"/>
            </a:avLst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2" name="꺾인 연결선 131"/>
          <p:cNvCxnSpPr/>
          <p:nvPr/>
        </p:nvCxnSpPr>
        <p:spPr>
          <a:xfrm rot="16200000" flipH="1">
            <a:off x="1885499" y="2646766"/>
            <a:ext cx="2477261" cy="1266740"/>
          </a:xfrm>
          <a:prstGeom prst="bentConnector3">
            <a:avLst>
              <a:gd name="adj1" fmla="val 99899"/>
            </a:avLst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3" name="꺾인 연결선 83"/>
          <p:cNvCxnSpPr>
            <a:stCxn id="121" idx="2"/>
          </p:cNvCxnSpPr>
          <p:nvPr/>
        </p:nvCxnSpPr>
        <p:spPr>
          <a:xfrm rot="16200000" flipH="1">
            <a:off x="2351430" y="2352610"/>
            <a:ext cx="1735174" cy="1084852"/>
          </a:xfrm>
          <a:prstGeom prst="bentConnector3">
            <a:avLst>
              <a:gd name="adj1" fmla="val 101051"/>
            </a:avLst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4" name="꺾인 연결선 133"/>
          <p:cNvCxnSpPr>
            <a:stCxn id="118" idx="2"/>
          </p:cNvCxnSpPr>
          <p:nvPr/>
        </p:nvCxnSpPr>
        <p:spPr>
          <a:xfrm rot="16200000" flipH="1">
            <a:off x="1246710" y="2854437"/>
            <a:ext cx="3335370" cy="1681394"/>
          </a:xfrm>
          <a:prstGeom prst="bentConnector3">
            <a:avLst>
              <a:gd name="adj1" fmla="val 100261"/>
            </a:avLst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5" name="꺾인 연결선 134"/>
          <p:cNvCxnSpPr>
            <a:stCxn id="117" idx="2"/>
          </p:cNvCxnSpPr>
          <p:nvPr/>
        </p:nvCxnSpPr>
        <p:spPr>
          <a:xfrm rot="16200000" flipH="1">
            <a:off x="794977" y="2899592"/>
            <a:ext cx="3829084" cy="2084798"/>
          </a:xfrm>
          <a:prstGeom prst="bentConnector3">
            <a:avLst>
              <a:gd name="adj1" fmla="val 99999"/>
            </a:avLst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6" name="꺾인 연결선 135"/>
          <p:cNvCxnSpPr>
            <a:stCxn id="116" idx="2"/>
          </p:cNvCxnSpPr>
          <p:nvPr/>
        </p:nvCxnSpPr>
        <p:spPr>
          <a:xfrm rot="16200000" flipH="1">
            <a:off x="481750" y="2953078"/>
            <a:ext cx="4205324" cy="2354066"/>
          </a:xfrm>
          <a:prstGeom prst="bentConnector3">
            <a:avLst>
              <a:gd name="adj1" fmla="val 100283"/>
            </a:avLst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7" name="꺾인 연결선 136"/>
          <p:cNvCxnSpPr>
            <a:stCxn id="115" idx="2"/>
          </p:cNvCxnSpPr>
          <p:nvPr/>
        </p:nvCxnSpPr>
        <p:spPr>
          <a:xfrm rot="16200000" flipH="1">
            <a:off x="168332" y="2901597"/>
            <a:ext cx="4457734" cy="2709438"/>
          </a:xfrm>
          <a:prstGeom prst="bentConnector3">
            <a:avLst>
              <a:gd name="adj1" fmla="val 100427"/>
            </a:avLst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8" name="TextBox 137"/>
          <p:cNvSpPr txBox="1"/>
          <p:nvPr/>
        </p:nvSpPr>
        <p:spPr bwMode="auto">
          <a:xfrm>
            <a:off x="2924988" y="1816246"/>
            <a:ext cx="149647" cy="211203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36000" tIns="36000" rIns="36000" bIns="36000" rtlCol="0">
            <a:spAutoFit/>
          </a:bodyPr>
          <a:lstStyle/>
          <a:p>
            <a:pPr eaLnBrk="1" hangingPunct="1"/>
            <a:r>
              <a:rPr lang="en-US" altLang="ko-KR" sz="900" dirty="0" smtClean="0">
                <a:latin typeface="나눔고딕" pitchFamily="50" charset="-127"/>
                <a:cs typeface="Arial" pitchFamily="34" charset="0"/>
              </a:rPr>
              <a:t>C</a:t>
            </a:r>
            <a:endParaRPr lang="ko-KR" altLang="en-US" sz="900" dirty="0" smtClean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139" name="TextBox 138"/>
          <p:cNvSpPr txBox="1"/>
          <p:nvPr/>
        </p:nvSpPr>
        <p:spPr bwMode="auto">
          <a:xfrm>
            <a:off x="3127021" y="1816246"/>
            <a:ext cx="143235" cy="211203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36000" tIns="36000" rIns="36000" bIns="36000" rtlCol="0">
            <a:spAutoFit/>
          </a:bodyPr>
          <a:lstStyle/>
          <a:p>
            <a:pPr eaLnBrk="1" hangingPunct="1"/>
            <a:r>
              <a:rPr lang="en-US" altLang="ko-KR" sz="900" dirty="0" smtClean="0">
                <a:latin typeface="나눔고딕" pitchFamily="50" charset="-127"/>
                <a:cs typeface="Arial" pitchFamily="34" charset="0"/>
              </a:rPr>
              <a:t>5</a:t>
            </a:r>
            <a:endParaRPr lang="ko-KR" altLang="en-US" sz="900" dirty="0" smtClean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140" name="TextBox 139"/>
          <p:cNvSpPr txBox="1"/>
          <p:nvPr/>
        </p:nvSpPr>
        <p:spPr bwMode="auto">
          <a:xfrm>
            <a:off x="3329855" y="1816246"/>
            <a:ext cx="135221" cy="211203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36000" tIns="36000" rIns="36000" bIns="36000" rtlCol="0">
            <a:spAutoFit/>
          </a:bodyPr>
          <a:lstStyle/>
          <a:p>
            <a:pPr eaLnBrk="1" hangingPunct="1"/>
            <a:r>
              <a:rPr lang="en-US" altLang="ko-KR" sz="900" dirty="0" smtClean="0">
                <a:latin typeface="나눔고딕" pitchFamily="50" charset="-127"/>
                <a:cs typeface="Arial" pitchFamily="34" charset="0"/>
              </a:rPr>
              <a:t>T</a:t>
            </a:r>
            <a:endParaRPr lang="ko-KR" altLang="en-US" sz="900" dirty="0" smtClean="0">
              <a:latin typeface="나눔고딕" pitchFamily="50" charset="-127"/>
              <a:cs typeface="Arial" pitchFamily="34" charset="0"/>
            </a:endParaRPr>
          </a:p>
        </p:txBody>
      </p:sp>
      <p:cxnSp>
        <p:nvCxnSpPr>
          <p:cNvPr id="141" name="직선 연결선 140"/>
          <p:cNvCxnSpPr/>
          <p:nvPr/>
        </p:nvCxnSpPr>
        <p:spPr>
          <a:xfrm>
            <a:off x="2803800" y="1960262"/>
            <a:ext cx="72008" cy="0"/>
          </a:xfrm>
          <a:prstGeom prst="lin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cxnSp>
      <p:graphicFrame>
        <p:nvGraphicFramePr>
          <p:cNvPr id="142" name="표 141"/>
          <p:cNvGraphicFramePr>
            <a:graphicFrameLocks noGrp="1"/>
          </p:cNvGraphicFramePr>
          <p:nvPr/>
        </p:nvGraphicFramePr>
        <p:xfrm>
          <a:off x="3751149" y="3041673"/>
          <a:ext cx="3960440" cy="228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9769"/>
                <a:gridCol w="3580671"/>
              </a:tblGrid>
              <a:tr h="214612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900" b="0" cap="none" spc="0" dirty="0" smtClean="0">
                          <a:ln w="10160">
                            <a:solidFill>
                              <a:schemeClr val="tx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endParaRPr lang="ko-KR" altLang="en-US" sz="900" b="0" cap="none" spc="0" dirty="0">
                        <a:ln w="10160">
                          <a:solidFill>
                            <a:schemeClr val="tx1"/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latin typeface="Arial Black" pitchFamily="34" charset="0"/>
                        </a:rPr>
                        <a:t>All-in</a:t>
                      </a:r>
                      <a:r>
                        <a:rPr lang="en-US" altLang="ko-KR" sz="900" baseline="0" dirty="0" smtClean="0">
                          <a:latin typeface="Arial Black" pitchFamily="34" charset="0"/>
                        </a:rPr>
                        <a:t> one type</a:t>
                      </a:r>
                      <a:endParaRPr lang="ko-KR" altLang="en-US" sz="900" dirty="0" smtClean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graphicFrame>
        <p:nvGraphicFramePr>
          <p:cNvPr id="143" name="표 142"/>
          <p:cNvGraphicFramePr>
            <a:graphicFrameLocks noGrp="1"/>
          </p:cNvGraphicFramePr>
          <p:nvPr/>
        </p:nvGraphicFramePr>
        <p:xfrm>
          <a:off x="3751149" y="2788117"/>
          <a:ext cx="3960440" cy="228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9769"/>
                <a:gridCol w="3580671"/>
              </a:tblGrid>
              <a:tr h="214612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900" b="0" cap="none" spc="0" dirty="0" smtClean="0">
                          <a:ln w="10160">
                            <a:solidFill>
                              <a:schemeClr val="tx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ko-KR" altLang="en-US" sz="900" b="0" cap="none" spc="0" dirty="0">
                        <a:ln w="10160">
                          <a:solidFill>
                            <a:schemeClr val="tx1"/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latin typeface="Arial Black" pitchFamily="34" charset="0"/>
                        </a:rPr>
                        <a:t>IN : 16 points, OUT : 16points</a:t>
                      </a:r>
                      <a:endParaRPr lang="ko-KR" altLang="en-US" sz="900" dirty="0" smtClean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graphicFrame>
        <p:nvGraphicFramePr>
          <p:cNvPr id="144" name="표 143"/>
          <p:cNvGraphicFramePr>
            <a:graphicFrameLocks noGrp="1"/>
          </p:cNvGraphicFramePr>
          <p:nvPr/>
        </p:nvGraphicFramePr>
        <p:xfrm>
          <a:off x="3751149" y="2305961"/>
          <a:ext cx="3960440" cy="457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9769"/>
                <a:gridCol w="3580671"/>
              </a:tblGrid>
              <a:tr h="214612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900" b="0" cap="none" spc="0" dirty="0" smtClean="0">
                          <a:ln w="10160">
                            <a:solidFill>
                              <a:schemeClr val="tx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endParaRPr lang="ko-KR" altLang="en-US" sz="900" b="0" cap="none" spc="0" dirty="0">
                        <a:ln w="10160">
                          <a:solidFill>
                            <a:schemeClr val="tx1"/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eaLnBrk="1" hangingPunct="1"/>
                      <a:r>
                        <a:rPr lang="en-US" altLang="ko-KR" sz="900" dirty="0" smtClean="0">
                          <a:latin typeface="Arial Black" pitchFamily="34" charset="0"/>
                        </a:rPr>
                        <a:t>Terminal</a:t>
                      </a:r>
                      <a:r>
                        <a:rPr lang="en-US" altLang="ko-KR" sz="900" baseline="0" dirty="0" smtClean="0">
                          <a:latin typeface="Arial Black" pitchFamily="34" charset="0"/>
                        </a:rPr>
                        <a:t> block connector</a:t>
                      </a:r>
                      <a:endParaRPr lang="ko-KR" altLang="en-US" sz="900" dirty="0" smtClean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  <a:tr h="214612">
                <a:tc>
                  <a:txBody>
                    <a:bodyPr/>
                    <a:lstStyle/>
                    <a:p>
                      <a:pPr lvl="0" algn="ctr" latinLnBrk="1"/>
                      <a:r>
                        <a:rPr lang="en-US" altLang="ko-KR" sz="900" b="0" cap="none" spc="0" dirty="0" smtClean="0">
                          <a:ln w="10160">
                            <a:solidFill>
                              <a:schemeClr val="tx1"/>
                            </a:solidFill>
                            <a:prstDash val="solid"/>
                          </a:ln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endParaRPr lang="ko-KR" altLang="en-US" sz="900" b="0" cap="none" spc="0" dirty="0">
                        <a:ln w="10160">
                          <a:solidFill>
                            <a:schemeClr val="tx1"/>
                          </a:solidFill>
                          <a:prstDash val="solid"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latin typeface="Arial Black" pitchFamily="34" charset="0"/>
                        </a:rPr>
                        <a:t>Ribbon</a:t>
                      </a:r>
                      <a:r>
                        <a:rPr lang="en-US" altLang="ko-KR" sz="900" baseline="0" dirty="0" smtClean="0">
                          <a:latin typeface="Arial Black" pitchFamily="34" charset="0"/>
                        </a:rPr>
                        <a:t> cable connector</a:t>
                      </a:r>
                      <a:endParaRPr lang="ko-KR" altLang="en-US" sz="900" dirty="0" smtClean="0"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riblet"/>
                      <a:lightRig rig="flood" dir="t"/>
                    </a:cell3D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</a:tr>
            </a:tbl>
          </a:graphicData>
        </a:graphic>
      </p:graphicFrame>
      <p:cxnSp>
        <p:nvCxnSpPr>
          <p:cNvPr id="145" name="꺾인 연결선 83"/>
          <p:cNvCxnSpPr>
            <a:stCxn id="138" idx="2"/>
          </p:cNvCxnSpPr>
          <p:nvPr/>
        </p:nvCxnSpPr>
        <p:spPr>
          <a:xfrm rot="16200000" flipH="1">
            <a:off x="2811492" y="2215769"/>
            <a:ext cx="1138270" cy="761630"/>
          </a:xfrm>
          <a:prstGeom prst="bentConnector3">
            <a:avLst>
              <a:gd name="adj1" fmla="val 98534"/>
            </a:avLst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6" name="꺾인 연결선 83"/>
          <p:cNvCxnSpPr>
            <a:stCxn id="139" idx="2"/>
          </p:cNvCxnSpPr>
          <p:nvPr/>
        </p:nvCxnSpPr>
        <p:spPr>
          <a:xfrm rot="16200000" flipH="1">
            <a:off x="3047430" y="2178658"/>
            <a:ext cx="865224" cy="562806"/>
          </a:xfrm>
          <a:prstGeom prst="bentConnector3">
            <a:avLst>
              <a:gd name="adj1" fmla="val 99539"/>
            </a:avLst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7" name="꺾인 연결선 83"/>
          <p:cNvCxnSpPr>
            <a:stCxn id="140" idx="2"/>
          </p:cNvCxnSpPr>
          <p:nvPr/>
        </p:nvCxnSpPr>
        <p:spPr>
          <a:xfrm rot="16200000" flipH="1">
            <a:off x="3321469" y="2103446"/>
            <a:ext cx="515970" cy="363976"/>
          </a:xfrm>
          <a:prstGeom prst="bentConnector3">
            <a:avLst>
              <a:gd name="adj1" fmla="val 96151"/>
            </a:avLst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1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38" grpId="0" animBg="1"/>
      <p:bldP spid="139" grpId="0" animBg="1"/>
      <p:bldP spid="1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3651990"/>
              </p:ext>
            </p:extLst>
          </p:nvPr>
        </p:nvGraphicFramePr>
        <p:xfrm>
          <a:off x="428596" y="1916832"/>
          <a:ext cx="8286809" cy="2229938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2106009"/>
                <a:gridCol w="3090400"/>
                <a:gridCol w="3090400"/>
              </a:tblGrid>
              <a:tr h="261938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Display Performance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8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Model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LP-S070 SERIES</a:t>
                      </a: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LP-S044 SERIES</a:t>
                      </a: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38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LCD Type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TFT Color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STN Blue Negative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Resolution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800 X 480 Dots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240 X 80 Dots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Display area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152.4mm X 94.44mm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112.8mm X 37.6mm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31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Color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True Color(16,777,216 </a:t>
                      </a:r>
                      <a:r>
                        <a:rPr kumimoji="1" lang="ko-KR" altLang="en-US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색</a:t>
                      </a: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)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MONO(Blue, White)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73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LCD view angle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Up/down/left/right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within </a:t>
                      </a:r>
                      <a:r>
                        <a:rPr kumimoji="1" lang="en-US" altLang="ko-KR" sz="1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50°/60°/65°/65°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Up/down/left/right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within 30°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73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Backlight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WHITE</a:t>
                      </a:r>
                      <a:r>
                        <a:rPr kumimoji="1" lang="ko-KR" altLang="en-US" sz="1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LED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73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Brightness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000" b="0" kern="1200" baseline="0" dirty="0" smtClean="0">
                          <a:solidFill>
                            <a:schemeClr val="dk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Adjustable by software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4111187"/>
              </p:ext>
            </p:extLst>
          </p:nvPr>
        </p:nvGraphicFramePr>
        <p:xfrm>
          <a:off x="428596" y="4214818"/>
          <a:ext cx="8286808" cy="2136338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2071702"/>
                <a:gridCol w="3107553"/>
                <a:gridCol w="3107553"/>
              </a:tblGrid>
              <a:tr h="261938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Control Performance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8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Model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LP-S070 SERIES</a:t>
                      </a: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LP-S044 SERIES</a:t>
                      </a: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38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cs typeface="Arial" pitchFamily="34" charset="0"/>
                        </a:rPr>
                        <a:t>Instruction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굴림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cs typeface="Arial" pitchFamily="34" charset="0"/>
                        </a:rPr>
                        <a:t>Basic instruction: 28, Application instruction: 233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굴림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cs typeface="Arial" pitchFamily="34" charset="0"/>
                        </a:rPr>
                        <a:t>Basic instruction: 28, Application instruction: 220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굴림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cs typeface="Arial" pitchFamily="34" charset="0"/>
                        </a:rPr>
                        <a:t>Program capacity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굴림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cs typeface="Arial" pitchFamily="34" charset="0"/>
                        </a:rPr>
                        <a:t>8K </a:t>
                      </a:r>
                      <a:r>
                        <a:rPr kumimoji="1" lang="ko-KR" altLang="en-US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cs typeface="Arial" pitchFamily="34" charset="0"/>
                        </a:rPr>
                        <a:t>Steps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굴림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39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cs typeface="Arial" pitchFamily="34" charset="0"/>
                        </a:rPr>
                        <a:t>Processing time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굴림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cs typeface="Arial" pitchFamily="34" charset="0"/>
                        </a:rPr>
                        <a:t>Average: 2 ㎲/basic instruction, application instruction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굴림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cs typeface="Arial" pitchFamily="34" charset="0"/>
                        </a:rPr>
                        <a:t>Average: 6~7 ㎲/basic instruction, application instruction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굴림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31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cs typeface="Arial" pitchFamily="34" charset="0"/>
                        </a:rPr>
                        <a:t>I/O control type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굴림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cs typeface="Arial" pitchFamily="34" charset="0"/>
                        </a:rPr>
                        <a:t>Batch processing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굴림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73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cs typeface="Arial" pitchFamily="34" charset="0"/>
                        </a:rPr>
                        <a:t>Operation control mode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굴림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cs typeface="Arial" pitchFamily="34" charset="0"/>
                        </a:rPr>
                        <a:t>Repeated-doubling method, interrupt processing, Device range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굴림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73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cs typeface="Arial" pitchFamily="34" charset="0"/>
                        </a:rPr>
                        <a:t>Special function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굴림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cs typeface="Arial" pitchFamily="34" charset="0"/>
                        </a:rPr>
                        <a:t>Positioning function 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-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8" name="그룹 17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9" name="직사각형 18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1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LP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Series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INTRODUCTION</a:t>
              </a:r>
              <a:endParaRPr lang="ko-KR" altLang="en-US" sz="1800" b="1" dirty="0" smtClean="0">
                <a:latin typeface="나눔고딕" pitchFamily="50" charset="-127"/>
                <a:cs typeface="Arial" pitchFamily="34" charset="0"/>
              </a:endParaRPr>
            </a:p>
          </p:txBody>
        </p:sp>
        <p:sp>
          <p:nvSpPr>
            <p:cNvPr id="20" name="직사각형 19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1-7. Display/Control Performance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5194375"/>
              </p:ext>
            </p:extLst>
          </p:nvPr>
        </p:nvGraphicFramePr>
        <p:xfrm>
          <a:off x="792163" y="1916832"/>
          <a:ext cx="7632700" cy="3663072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1908175"/>
                <a:gridCol w="1908175"/>
                <a:gridCol w="1908175"/>
                <a:gridCol w="1908175"/>
              </a:tblGrid>
              <a:tr h="275210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b="1" kern="1200" baseline="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I/O Performance</a:t>
                      </a:r>
                      <a:endParaRPr lang="ko-KR" altLang="en-US" sz="1200" b="1" kern="1200" baseline="0" dirty="0" smtClean="0">
                        <a:solidFill>
                          <a:schemeClr val="bg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8240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LP-S044, LP-S070 SERIES common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824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Input Performance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Output Performance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3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Input Contact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16 Contacts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Output Contact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16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Contacts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73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Insulation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Photo coupler insulation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Power Supply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DC 24V</a:t>
                      </a: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73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Input Voltage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DC 24V</a:t>
                      </a: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Insulation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Photo coupler insulation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73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Input Current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X0~X5: Approx.</a:t>
                      </a:r>
                      <a:r>
                        <a:rPr kumimoji="1" lang="ko-KR" altLang="en-US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10mA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X6~XF: Approx.</a:t>
                      </a:r>
                      <a:r>
                        <a:rPr kumimoji="1" lang="ko-KR" altLang="en-US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 </a:t>
                      </a:r>
                      <a:r>
                        <a:rPr kumimoji="1" lang="en-US" altLang="ko-KR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4mA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Operating load voltage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DC 24VDC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73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Operating voltage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DC 19.2~28.8V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Max. load current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0.1A/1Contact, 1.6A/1COM</a:t>
                      </a:r>
                      <a:r>
                        <a:rPr kumimoji="1" lang="ko-KR" altLang="en-US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73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Input Resistance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X0~X5: 2.2㏀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X6~XF: 5.6㏀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Max. voltage drop (ON)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Max. 0.2VDC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73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Response Time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1ms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Response Time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1ms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73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Common type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16</a:t>
                      </a:r>
                      <a:r>
                        <a:rPr kumimoji="1" lang="ko-KR" altLang="en-US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Contacts</a:t>
                      </a:r>
                      <a:r>
                        <a:rPr kumimoji="1" lang="ko-KR" altLang="en-US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/ 1COM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Common type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16</a:t>
                      </a:r>
                      <a:r>
                        <a:rPr kumimoji="1" lang="ko-KR" altLang="en-US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Contacts</a:t>
                      </a:r>
                      <a:r>
                        <a:rPr kumimoji="1" lang="ko-KR" altLang="en-US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2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/ 1COM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85786" y="5643578"/>
            <a:ext cx="19527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※ Only LP-S070 SERIES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9" name="직사각형 8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1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. LP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 Series </a:t>
              </a:r>
              <a:r>
                <a:rPr lang="en-US" altLang="ko-KR" sz="1800" b="1" dirty="0" smtClean="0">
                  <a:latin typeface="+mn-ea"/>
                  <a:cs typeface="Lucida Sans Unicode" pitchFamily="34" charset="0"/>
                </a:rPr>
                <a:t>INTRODUCTION</a:t>
              </a:r>
              <a:endParaRPr kumimoji="0" lang="ko-KR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Lucida Sans Unicode" pitchFamily="34" charset="0"/>
              </a:endParaRPr>
            </a:p>
          </p:txBody>
        </p:sp>
        <p:sp>
          <p:nvSpPr>
            <p:cNvPr id="10" name="직사각형 9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1-8. I/O Performance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그림 42" descr="LP 터미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9045" y="2096852"/>
            <a:ext cx="3192875" cy="2262411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9564748"/>
              </p:ext>
            </p:extLst>
          </p:nvPr>
        </p:nvGraphicFramePr>
        <p:xfrm>
          <a:off x="4812694" y="4526709"/>
          <a:ext cx="3395709" cy="1607292"/>
        </p:xfrm>
        <a:graphic>
          <a:graphicData uri="http://schemas.openxmlformats.org/drawingml/2006/table">
            <a:tbl>
              <a:tblPr>
                <a:tableStyleId>{E929F9F4-4A8F-4326-A1B4-22849713DDAB}</a:tableStyleId>
              </a:tblPr>
              <a:tblGrid>
                <a:gridCol w="1131903"/>
                <a:gridCol w="1131903"/>
                <a:gridCol w="1131903"/>
              </a:tblGrid>
              <a:tr h="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Power</a:t>
                      </a:r>
                      <a:r>
                        <a:rPr lang="ko-KR" altLang="en-US" sz="11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LED</a:t>
                      </a:r>
                      <a:endParaRPr lang="ko-KR" altLang="en-US" sz="11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Green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Power</a:t>
                      </a:r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ON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94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Off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Power</a:t>
                      </a:r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OFF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942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State</a:t>
                      </a:r>
                      <a:r>
                        <a:rPr lang="ko-KR" altLang="en-US" sz="11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LED</a:t>
                      </a:r>
                      <a:endParaRPr lang="ko-KR" altLang="en-US" sz="11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Green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Run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94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Green Flickering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Pause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94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Orange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Debug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94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Red Flickering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Error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94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Off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STOP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267628"/>
              </p:ext>
            </p:extLst>
          </p:nvPr>
        </p:nvGraphicFramePr>
        <p:xfrm>
          <a:off x="4812694" y="2425469"/>
          <a:ext cx="3395710" cy="16560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6775"/>
                <a:gridCol w="2628935"/>
              </a:tblGrid>
              <a:tr h="27600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①</a:t>
                      </a:r>
                      <a:endParaRPr lang="ko-KR" altLang="en-US" sz="16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Input Terminal</a:t>
                      </a:r>
                      <a:endParaRPr lang="ko-KR" altLang="en-US" sz="12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760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②</a:t>
                      </a: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Output Terminal</a:t>
                      </a:r>
                      <a:endParaRPr lang="ko-KR" altLang="en-US" sz="12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760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③</a:t>
                      </a: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Power Terminal</a:t>
                      </a:r>
                      <a:r>
                        <a:rPr lang="en-US" altLang="ko-KR" sz="1200" b="1" baseline="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block</a:t>
                      </a:r>
                      <a:endParaRPr lang="ko-KR" altLang="en-US" sz="12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760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④</a:t>
                      </a: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RS422/RS232 Port</a:t>
                      </a:r>
                      <a:endParaRPr lang="ko-KR" altLang="en-US" sz="12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760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⑤</a:t>
                      </a: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RS</a:t>
                      </a:r>
                      <a:r>
                        <a:rPr lang="en-US" altLang="ko-KR" sz="1200" b="1" baseline="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232 Port</a:t>
                      </a:r>
                      <a:endParaRPr lang="ko-KR" altLang="en-US" sz="12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760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⑥</a:t>
                      </a: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Run/Stop Switch, State</a:t>
                      </a:r>
                      <a:r>
                        <a:rPr lang="ko-KR" altLang="en-US" sz="12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2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LED</a:t>
                      </a:r>
                      <a:endParaRPr lang="ko-KR" altLang="en-US" sz="12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3" name="직사각형 22"/>
          <p:cNvSpPr/>
          <p:nvPr/>
        </p:nvSpPr>
        <p:spPr bwMode="auto">
          <a:xfrm>
            <a:off x="4812694" y="2096852"/>
            <a:ext cx="1594883" cy="37213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9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rPr>
              <a:t>- Description</a:t>
            </a:r>
            <a:endParaRPr kumimoji="0" lang="ko-KR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4" name="직사각형 23"/>
          <p:cNvSpPr/>
          <p:nvPr/>
        </p:nvSpPr>
        <p:spPr bwMode="auto">
          <a:xfrm>
            <a:off x="4812694" y="4198812"/>
            <a:ext cx="1594883" cy="37213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9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rPr>
              <a:t>- LED Operation</a:t>
            </a:r>
            <a:endParaRPr kumimoji="0" lang="ko-KR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44" name="Picture 2" descr="C:\Documents and Settings\Administrator\바탕 화면\세미나자료\LP 단자대\터미날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2773" y="4762736"/>
            <a:ext cx="540808" cy="13497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5" name="Picture 3" descr="C:\Documents and Settings\Administrator\바탕 화면\세미나자료\LP 단자대\리본.jp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05074" y="4762736"/>
            <a:ext cx="540808" cy="13497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9" name="TextBox 48"/>
          <p:cNvSpPr txBox="1"/>
          <p:nvPr/>
        </p:nvSpPr>
        <p:spPr>
          <a:xfrm>
            <a:off x="764223" y="2445052"/>
            <a:ext cx="35137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①</a:t>
            </a:r>
          </a:p>
        </p:txBody>
      </p:sp>
      <p:sp>
        <p:nvSpPr>
          <p:cNvPr id="50" name="직사각형 49"/>
          <p:cNvSpPr/>
          <p:nvPr/>
        </p:nvSpPr>
        <p:spPr>
          <a:xfrm>
            <a:off x="791746" y="2743634"/>
            <a:ext cx="269586" cy="1079314"/>
          </a:xfrm>
          <a:prstGeom prst="rect">
            <a:avLst/>
          </a:prstGeom>
          <a:noFill/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1096546" y="2743634"/>
            <a:ext cx="269586" cy="1079314"/>
          </a:xfrm>
          <a:prstGeom prst="rect">
            <a:avLst/>
          </a:prstGeom>
          <a:noFill/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1439636" y="3531679"/>
            <a:ext cx="774220" cy="281744"/>
          </a:xfrm>
          <a:prstGeom prst="rect">
            <a:avLst/>
          </a:prstGeom>
          <a:noFill/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2277836" y="3531679"/>
            <a:ext cx="774220" cy="281744"/>
          </a:xfrm>
          <a:prstGeom prst="rect">
            <a:avLst/>
          </a:prstGeom>
          <a:noFill/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068685" y="2445052"/>
            <a:ext cx="35137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②</a:t>
            </a:r>
            <a:endParaRPr lang="ko-KR" altLang="en-US" sz="1300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3077936" y="2588703"/>
            <a:ext cx="345595" cy="596070"/>
          </a:xfrm>
          <a:prstGeom prst="rect">
            <a:avLst/>
          </a:prstGeom>
          <a:noFill/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080820" y="2314567"/>
            <a:ext cx="348172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FF0000"/>
                </a:solidFill>
                <a:latin typeface="나눔고딕" pitchFamily="50" charset="-127"/>
                <a:ea typeface="HY그래픽M"/>
                <a:cs typeface="Arial" pitchFamily="34" charset="0"/>
              </a:rPr>
              <a:t>⑥</a:t>
            </a:r>
            <a:endParaRPr lang="ko-KR" altLang="en-US" sz="1300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287486" y="3284028"/>
            <a:ext cx="345595" cy="596070"/>
          </a:xfrm>
          <a:prstGeom prst="rect">
            <a:avLst/>
          </a:prstGeom>
          <a:noFill/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300752" y="3851359"/>
            <a:ext cx="35137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③</a:t>
            </a:r>
            <a:endParaRPr lang="ko-KR" altLang="en-US" sz="1300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651056" y="3813423"/>
            <a:ext cx="35137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④</a:t>
            </a:r>
            <a:endParaRPr lang="ko-KR" altLang="en-US" sz="1300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489256" y="3822948"/>
            <a:ext cx="351379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⑤</a:t>
            </a:r>
            <a:endParaRPr lang="ko-KR" altLang="en-US" sz="1300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8" name="직사각형 27"/>
          <p:cNvSpPr/>
          <p:nvPr/>
        </p:nvSpPr>
        <p:spPr bwMode="auto">
          <a:xfrm>
            <a:off x="693061" y="4263296"/>
            <a:ext cx="1594883" cy="37213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9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※External I/O connector</a:t>
            </a:r>
            <a:endParaRPr kumimoji="0" lang="ko-KR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6833" y="6202896"/>
            <a:ext cx="12032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Terminal Block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359952" y="6202896"/>
            <a:ext cx="11336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Ribbon Cable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37" name="그룹 36"/>
          <p:cNvGrpSpPr/>
          <p:nvPr/>
        </p:nvGrpSpPr>
        <p:grpSpPr>
          <a:xfrm>
            <a:off x="128192" y="1171381"/>
            <a:ext cx="3229362" cy="747528"/>
            <a:chOff x="128192" y="821363"/>
            <a:chExt cx="3229362" cy="747528"/>
          </a:xfrm>
        </p:grpSpPr>
        <p:sp>
          <p:nvSpPr>
            <p:cNvPr id="38" name="직사각형 37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1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LP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Series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INTRODUCTION</a:t>
              </a:r>
              <a:endParaRPr lang="ko-KR" altLang="en-US" sz="1800" b="1" dirty="0" smtClean="0">
                <a:latin typeface="나눔고딕" pitchFamily="50" charset="-127"/>
                <a:cs typeface="Arial" pitchFamily="34" charset="0"/>
              </a:endParaRPr>
            </a:p>
          </p:txBody>
        </p:sp>
        <p:sp>
          <p:nvSpPr>
            <p:cNvPr id="39" name="직사각형 38"/>
            <p:cNvSpPr/>
            <p:nvPr/>
          </p:nvSpPr>
          <p:spPr bwMode="auto">
            <a:xfrm>
              <a:off x="251520" y="1196752"/>
              <a:ext cx="3106034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1-9. Part description</a:t>
              </a:r>
              <a:r>
                <a:rPr lang="ko-KR" altLang="en-US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◈ </a:t>
              </a:r>
              <a:r>
                <a:rPr lang="en-US" altLang="ko-KR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LP-S044 SERIES</a:t>
              </a:r>
              <a:endParaRPr kumimoji="0" lang="ko-KR" alt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29" name="직사각형 28"/>
          <p:cNvSpPr/>
          <p:nvPr/>
        </p:nvSpPr>
        <p:spPr bwMode="auto">
          <a:xfrm>
            <a:off x="564849" y="2065703"/>
            <a:ext cx="1594883" cy="37213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9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Lucida Sans Unicode" pitchFamily="34" charset="0"/>
              </a:rPr>
              <a:t>&lt;Back side&gt;</a:t>
            </a:r>
            <a:endParaRPr kumimoji="0" lang="ko-KR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445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" name="표 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554837"/>
              </p:ext>
            </p:extLst>
          </p:nvPr>
        </p:nvGraphicFramePr>
        <p:xfrm>
          <a:off x="5338772" y="4888800"/>
          <a:ext cx="3395709" cy="1607292"/>
        </p:xfrm>
        <a:graphic>
          <a:graphicData uri="http://schemas.openxmlformats.org/drawingml/2006/table">
            <a:tbl>
              <a:tblPr>
                <a:tableStyleId>{E929F9F4-4A8F-4326-A1B4-22849713DDAB}</a:tableStyleId>
              </a:tblPr>
              <a:tblGrid>
                <a:gridCol w="1131903"/>
                <a:gridCol w="1131903"/>
                <a:gridCol w="1131903"/>
              </a:tblGrid>
              <a:tr h="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Power</a:t>
                      </a:r>
                      <a:r>
                        <a:rPr lang="ko-KR" altLang="en-US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LED</a:t>
                      </a:r>
                      <a:endParaRPr lang="ko-KR" altLang="en-US" sz="105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Green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Power</a:t>
                      </a:r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ON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94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Off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Power</a:t>
                      </a:r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OFF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942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State</a:t>
                      </a:r>
                      <a:r>
                        <a:rPr lang="ko-KR" altLang="en-US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LED</a:t>
                      </a:r>
                      <a:endParaRPr lang="ko-KR" altLang="en-US" sz="105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Green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Run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94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Green Flickering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Pause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94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Orange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Debug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94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Red Flickering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Error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94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Off</a:t>
                      </a:r>
                      <a:endParaRPr lang="ko-KR" altLang="en-US" sz="1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STOP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3978866"/>
              </p:ext>
            </p:extLst>
          </p:nvPr>
        </p:nvGraphicFramePr>
        <p:xfrm>
          <a:off x="5338773" y="1785915"/>
          <a:ext cx="3395710" cy="27600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6775"/>
                <a:gridCol w="2628935"/>
              </a:tblGrid>
              <a:tr h="27600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①</a:t>
                      </a:r>
                      <a:endParaRPr lang="ko-KR" altLang="en-US" sz="14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Input Terminal</a:t>
                      </a:r>
                      <a:endParaRPr lang="ko-KR" altLang="en-US" sz="11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760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②</a:t>
                      </a: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Output Terminal</a:t>
                      </a:r>
                      <a:endParaRPr lang="ko-KR" altLang="en-US" sz="11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760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③</a:t>
                      </a: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Power Terminal block</a:t>
                      </a:r>
                      <a:endParaRPr lang="ko-KR" altLang="en-US" sz="11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760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④</a:t>
                      </a: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RS422/RS232 Port</a:t>
                      </a:r>
                      <a:endParaRPr lang="ko-KR" altLang="en-US" sz="11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760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⑤</a:t>
                      </a: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RS</a:t>
                      </a:r>
                      <a:r>
                        <a:rPr lang="en-US" altLang="ko-KR" sz="1100" b="1" baseline="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232 Port</a:t>
                      </a:r>
                      <a:endParaRPr lang="ko-KR" altLang="en-US" sz="11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760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⑥</a:t>
                      </a: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Ethernet</a:t>
                      </a:r>
                      <a:endParaRPr lang="ko-KR" altLang="en-US" sz="11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760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⑦</a:t>
                      </a: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USB Host</a:t>
                      </a:r>
                      <a:endParaRPr lang="ko-KR" altLang="en-US" sz="11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760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⑧</a:t>
                      </a: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USB Device</a:t>
                      </a:r>
                      <a:endParaRPr lang="ko-KR" altLang="en-US" sz="11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760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⑨</a:t>
                      </a: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Run/Stop Switch</a:t>
                      </a:r>
                      <a:endParaRPr lang="ko-KR" altLang="en-US" sz="11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7600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⑩</a:t>
                      </a: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LED</a:t>
                      </a:r>
                      <a:endParaRPr lang="ko-KR" altLang="en-US" sz="11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T="7200" marB="72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6" name="그룹 5"/>
          <p:cNvGrpSpPr/>
          <p:nvPr/>
        </p:nvGrpSpPr>
        <p:grpSpPr>
          <a:xfrm>
            <a:off x="449534" y="2455037"/>
            <a:ext cx="4436768" cy="3424999"/>
            <a:chOff x="299978" y="2428318"/>
            <a:chExt cx="4436768" cy="3424999"/>
          </a:xfrm>
        </p:grpSpPr>
        <p:pic>
          <p:nvPicPr>
            <p:cNvPr id="34" name="Picture 2" descr="C:\Documents and Settings\Pyeon\BackGround\그림1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978" y="2428318"/>
              <a:ext cx="4424421" cy="30934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TextBox 28"/>
            <p:cNvSpPr txBox="1"/>
            <p:nvPr/>
          </p:nvSpPr>
          <p:spPr>
            <a:xfrm>
              <a:off x="1655240" y="2810584"/>
              <a:ext cx="348173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①</a:t>
              </a:r>
              <a:endParaRPr lang="ko-KR" altLang="en-US" sz="13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999910" y="2810584"/>
              <a:ext cx="348173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②</a:t>
              </a:r>
              <a:endParaRPr lang="ko-KR" altLang="en-US" sz="13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63407" y="4085563"/>
              <a:ext cx="348173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③</a:t>
              </a:r>
              <a:endParaRPr lang="ko-KR" altLang="en-US" sz="13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531859" y="5560929"/>
              <a:ext cx="348173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④</a:t>
              </a:r>
              <a:endParaRPr lang="ko-KR" altLang="en-US" sz="13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487660" y="5560929"/>
              <a:ext cx="348173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⑤</a:t>
              </a:r>
              <a:endParaRPr lang="ko-KR" altLang="en-US" sz="13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161412" y="5560929"/>
              <a:ext cx="348173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⑥</a:t>
              </a:r>
              <a:endParaRPr lang="ko-KR" altLang="en-US" sz="13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548217" y="5560929"/>
              <a:ext cx="348173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⑦</a:t>
              </a:r>
              <a:endParaRPr lang="ko-KR" altLang="en-US" sz="13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076897" y="3930404"/>
              <a:ext cx="348173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⑧</a:t>
              </a:r>
              <a:endParaRPr lang="ko-KR" altLang="en-US" sz="13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388573" y="2623365"/>
              <a:ext cx="348173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⑨</a:t>
              </a:r>
              <a:endParaRPr lang="ko-KR" altLang="en-US" sz="13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018816" y="2846311"/>
              <a:ext cx="348173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⑩</a:t>
              </a:r>
              <a:endParaRPr lang="ko-KR" altLang="en-US" sz="13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1241179" y="2542473"/>
              <a:ext cx="1243727" cy="268111"/>
            </a:xfrm>
            <a:prstGeom prst="rect">
              <a:avLst/>
            </a:prstGeom>
            <a:no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2552134" y="2542473"/>
              <a:ext cx="1243727" cy="268111"/>
            </a:xfrm>
            <a:prstGeom prst="rect">
              <a:avLst/>
            </a:prstGeom>
            <a:no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47" name="직사각형 46"/>
            <p:cNvSpPr/>
            <p:nvPr/>
          </p:nvSpPr>
          <p:spPr>
            <a:xfrm>
              <a:off x="338019" y="4343463"/>
              <a:ext cx="398946" cy="612005"/>
            </a:xfrm>
            <a:prstGeom prst="rect">
              <a:avLst/>
            </a:prstGeom>
            <a:no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50" name="직사각형 49"/>
            <p:cNvSpPr/>
            <p:nvPr/>
          </p:nvSpPr>
          <p:spPr>
            <a:xfrm>
              <a:off x="1274792" y="5357633"/>
              <a:ext cx="862307" cy="192311"/>
            </a:xfrm>
            <a:prstGeom prst="rect">
              <a:avLst/>
            </a:prstGeom>
            <a:no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2230593" y="5357633"/>
              <a:ext cx="862307" cy="192311"/>
            </a:xfrm>
            <a:prstGeom prst="rect">
              <a:avLst/>
            </a:prstGeom>
            <a:no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57" name="직사각형 56"/>
            <p:cNvSpPr/>
            <p:nvPr/>
          </p:nvSpPr>
          <p:spPr>
            <a:xfrm>
              <a:off x="3157192" y="5357633"/>
              <a:ext cx="356613" cy="192311"/>
            </a:xfrm>
            <a:prstGeom prst="rect">
              <a:avLst/>
            </a:prstGeom>
            <a:no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58" name="직사각형 57"/>
            <p:cNvSpPr/>
            <p:nvPr/>
          </p:nvSpPr>
          <p:spPr>
            <a:xfrm>
              <a:off x="3587846" y="5357633"/>
              <a:ext cx="268914" cy="184337"/>
            </a:xfrm>
            <a:prstGeom prst="rect">
              <a:avLst/>
            </a:prstGeom>
            <a:no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59" name="직사각형 58"/>
            <p:cNvSpPr/>
            <p:nvPr/>
          </p:nvSpPr>
          <p:spPr>
            <a:xfrm>
              <a:off x="4330762" y="4116154"/>
              <a:ext cx="296681" cy="139883"/>
            </a:xfrm>
            <a:prstGeom prst="rect">
              <a:avLst/>
            </a:prstGeom>
            <a:no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4501761" y="2877611"/>
              <a:ext cx="134457" cy="234597"/>
            </a:xfrm>
            <a:prstGeom prst="rect">
              <a:avLst/>
            </a:prstGeom>
            <a:no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4302997" y="2813506"/>
              <a:ext cx="165149" cy="298703"/>
            </a:xfrm>
            <a:prstGeom prst="rect">
              <a:avLst/>
            </a:prstGeom>
            <a:no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63" name="직사각형 62"/>
          <p:cNvSpPr/>
          <p:nvPr/>
        </p:nvSpPr>
        <p:spPr bwMode="auto">
          <a:xfrm>
            <a:off x="5302260" y="1457298"/>
            <a:ext cx="1594883" cy="37213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9pPr>
          </a:lstStyle>
          <a:p>
            <a:pPr algn="l"/>
            <a:r>
              <a:rPr kumimoji="0" lang="en-US" altLang="ko-K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rPr>
              <a:t>-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description</a:t>
            </a:r>
            <a:endParaRPr kumimoji="0" lang="ko-KR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4" name="직사각형 63"/>
          <p:cNvSpPr/>
          <p:nvPr/>
        </p:nvSpPr>
        <p:spPr bwMode="auto">
          <a:xfrm>
            <a:off x="5302260" y="4560903"/>
            <a:ext cx="1594883" cy="37213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9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rPr>
              <a:t>- LED Operation</a:t>
            </a:r>
            <a:endParaRPr kumimoji="0" lang="ko-KR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8" name="직사각형 37"/>
          <p:cNvSpPr/>
          <p:nvPr/>
        </p:nvSpPr>
        <p:spPr bwMode="auto">
          <a:xfrm>
            <a:off x="564849" y="2065703"/>
            <a:ext cx="1594883" cy="37213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9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rPr>
              <a:t>&lt;Back side&gt;</a:t>
            </a:r>
            <a:endParaRPr kumimoji="0" lang="ko-KR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56" name="그룹 55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62" name="직사각형 61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1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LP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Series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INTRODUCTION</a:t>
              </a:r>
              <a:endParaRPr lang="ko-KR" altLang="en-US" sz="1800" b="1" dirty="0" smtClean="0">
                <a:latin typeface="나눔고딕" pitchFamily="50" charset="-127"/>
                <a:cs typeface="Arial" pitchFamily="34" charset="0"/>
              </a:endParaRPr>
            </a:p>
          </p:txBody>
        </p:sp>
        <p:sp>
          <p:nvSpPr>
            <p:cNvPr id="65" name="직사각형 6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1-9.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Part description </a:t>
              </a:r>
              <a:r>
                <a:rPr lang="ko-KR" altLang="en-US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◈ </a:t>
              </a:r>
              <a:r>
                <a:rPr lang="en-US" altLang="ko-KR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LP-S070 </a:t>
              </a:r>
              <a:r>
                <a:rPr lang="en-US" altLang="ko-KR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SERIES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 bwMode="auto">
          <a:xfrm>
            <a:off x="428625" y="1041400"/>
            <a:ext cx="1992313" cy="4667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17538" y="1925763"/>
            <a:ext cx="7189789" cy="52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ts val="1700"/>
              </a:lnSpc>
              <a:defRPr/>
            </a:pPr>
            <a:r>
              <a:rPr lang="en-US" altLang="ko-KR" sz="1000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The program consists of all functional features required to execute a specific control, and it is saved embodied RAM of </a:t>
            </a:r>
          </a:p>
          <a:p>
            <a:pPr algn="l">
              <a:lnSpc>
                <a:spcPts val="1700"/>
              </a:lnSpc>
              <a:defRPr/>
            </a:pPr>
            <a:r>
              <a:rPr lang="en-US" altLang="ko-KR" sz="1000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CPU module or flash memory. Generally these functional features are classified as below. </a:t>
            </a:r>
            <a:endParaRPr lang="ko-KR" altLang="en-US" sz="1000" b="1" dirty="0">
              <a:latin typeface="나눔고딕" pitchFamily="50" charset="-127"/>
              <a:ea typeface="맑은 고딕" pitchFamily="50" charset="-127"/>
              <a:cs typeface="Arial" pitchFamily="34" charset="0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2" name="직사각형 11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2. </a:t>
              </a:r>
              <a:r>
                <a:rPr lang="en-US" altLang="ko-KR" sz="1800" b="1" dirty="0" smtClean="0">
                  <a:latin typeface="나눔고딕" pitchFamily="50" charset="-127"/>
                  <a:ea typeface="맑은 고딕" pitchFamily="50" charset="-127"/>
                  <a:cs typeface="Arial" pitchFamily="34" charset="0"/>
                </a:rPr>
                <a:t>Program Structure &amp; Operation</a:t>
              </a:r>
              <a:endParaRPr kumimoji="0" lang="ko-KR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3" name="직사각형 12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2-1. </a:t>
              </a:r>
              <a:r>
                <a:rPr lang="en-US" altLang="ko-KR" b="1" dirty="0" smtClean="0">
                  <a:latin typeface="나눔고딕" pitchFamily="50" charset="-127"/>
                  <a:ea typeface="맑은 고딕" pitchFamily="50" charset="-127"/>
                  <a:cs typeface="Arial" pitchFamily="34" charset="0"/>
                </a:rPr>
                <a:t>Program Structure 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714375" y="2750837"/>
          <a:ext cx="7572402" cy="3234447"/>
        </p:xfrm>
        <a:graphic>
          <a:graphicData uri="http://schemas.openxmlformats.org/drawingml/2006/table">
            <a:tbl>
              <a:tblPr/>
              <a:tblGrid>
                <a:gridCol w="1265337"/>
                <a:gridCol w="6307065"/>
              </a:tblGrid>
              <a:tr h="39967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Functions</a:t>
                      </a:r>
                      <a:endParaRPr lang="ko-KR" altLang="en-US" sz="14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7434" marR="7434" marT="74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6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                       Program Processing Details</a:t>
                      </a:r>
                      <a:endParaRPr lang="ko-KR" altLang="en-US" sz="16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7434" marR="7434" marT="74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9037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Scan Program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7434" marR="7434" marT="74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endParaRPr lang="ko-KR" altLang="en-US" sz="1800" kern="1200" baseline="0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  <a:p>
                      <a:r>
                        <a:rPr lang="en-US" altLang="ko-KR" sz="14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 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Process the signal which is repeated in every scan unit.</a:t>
                      </a:r>
                      <a:r>
                        <a:rPr lang="en-US" altLang="ko-KR" sz="14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	</a:t>
                      </a:r>
                    </a:p>
                    <a:p>
                      <a:pPr algn="l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7434" marR="7434" marT="74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12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Time-driven</a:t>
                      </a:r>
                    </a:p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Interrupt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Program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7434" marR="7434" marT="74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endParaRPr lang="ko-KR" altLang="en-US" sz="1800" kern="1200" baseline="0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 Executes the program according to the set time interval when required to process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 time conditions as follows. 	</a:t>
                      </a:r>
                    </a:p>
                    <a:p>
                      <a:endParaRPr lang="ko-KR" altLang="en-US" sz="1200" kern="1200" baseline="0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  <a:p>
                      <a:pPr algn="l"/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 •  When faster processing time is required than average processing time of one scan </a:t>
                      </a:r>
                    </a:p>
                    <a:p>
                      <a:pPr algn="l"/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 •  When longer time interval is required than average processing time of one scan </a:t>
                      </a: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 •  When the program is required to be processed with designated time interval</a:t>
                      </a: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	</a:t>
                      </a:r>
                    </a:p>
                  </a:txBody>
                  <a:tcPr marL="7434" marR="7434" marT="74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7090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   Subroutine</a:t>
                      </a:r>
                    </a:p>
                    <a:p>
                      <a:pPr algn="l"/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    Program    </a:t>
                      </a:r>
                      <a:endParaRPr lang="en-US" altLang="ko-KR" sz="1800" kern="1200" baseline="0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7434" marR="7434" marT="74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 Execute the program 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only if certain conditions are met</a:t>
                      </a:r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. </a:t>
                      </a:r>
                    </a:p>
                    <a:p>
                      <a:r>
                        <a:rPr lang="en-US" altLang="ko-KR" sz="12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 EX) Execute the program on if CALL instruction is ON. </a:t>
                      </a:r>
                      <a:r>
                        <a:rPr lang="en-US" altLang="ko-KR" sz="1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	</a:t>
                      </a:r>
                    </a:p>
                  </a:txBody>
                  <a:tcPr marL="7434" marR="7434" marT="74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740168" y="1994647"/>
            <a:ext cx="476444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This program processes the operation according to the following procedures. </a:t>
            </a:r>
            <a:endParaRPr lang="ko-KR" altLang="en-US" sz="1000" b="1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42" name="Oval 50"/>
          <p:cNvSpPr>
            <a:spLocks noChangeArrowheads="1"/>
          </p:cNvSpPr>
          <p:nvPr/>
        </p:nvSpPr>
        <p:spPr bwMode="auto">
          <a:xfrm>
            <a:off x="1719263" y="3264695"/>
            <a:ext cx="5689601" cy="1976438"/>
          </a:xfrm>
          <a:prstGeom prst="ellipse">
            <a:avLst/>
          </a:prstGeom>
          <a:gradFill rotWithShape="1">
            <a:gsLst>
              <a:gs pos="0">
                <a:srgbClr val="996633"/>
              </a:gs>
              <a:gs pos="100000">
                <a:srgbClr val="996633">
                  <a:gamma/>
                  <a:tint val="31765"/>
                  <a:invGamma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996633"/>
            </a:extrusionClr>
          </a:sp3d>
        </p:spPr>
        <p:txBody>
          <a:bodyPr wrap="none" anchor="ctr">
            <a:flatTx/>
          </a:bodyPr>
          <a:lstStyle>
            <a:defPPr>
              <a:defRPr lang="ko-KR"/>
            </a:defPPr>
            <a:lvl1pPr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1pPr>
            <a:lvl2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2pPr>
            <a:lvl3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3pPr>
            <a:lvl4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4pPr>
            <a:lvl5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3" name="Arc 51"/>
          <p:cNvSpPr>
            <a:spLocks/>
          </p:cNvSpPr>
          <p:nvPr/>
        </p:nvSpPr>
        <p:spPr bwMode="auto">
          <a:xfrm rot="10800000">
            <a:off x="3473451" y="2783683"/>
            <a:ext cx="4770438" cy="2757489"/>
          </a:xfrm>
          <a:custGeom>
            <a:avLst/>
            <a:gdLst>
              <a:gd name="G0" fmla="+- 21600 0 0"/>
              <a:gd name="G1" fmla="+- 15476 0 0"/>
              <a:gd name="G2" fmla="+- 21600 0 0"/>
              <a:gd name="T0" fmla="*/ 28936 w 28936"/>
              <a:gd name="T1" fmla="*/ 35792 h 37076"/>
              <a:gd name="T2" fmla="*/ 6532 w 28936"/>
              <a:gd name="T3" fmla="*/ 0 h 37076"/>
              <a:gd name="T4" fmla="*/ 21600 w 28936"/>
              <a:gd name="T5" fmla="*/ 15476 h 370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8936" h="37076" fill="none" extrusionOk="0">
                <a:moveTo>
                  <a:pt x="28936" y="35792"/>
                </a:moveTo>
                <a:cubicBezTo>
                  <a:pt x="26583" y="36641"/>
                  <a:pt x="24101" y="37075"/>
                  <a:pt x="21600" y="37076"/>
                </a:cubicBezTo>
                <a:cubicBezTo>
                  <a:pt x="9670" y="37076"/>
                  <a:pt x="0" y="27405"/>
                  <a:pt x="0" y="15476"/>
                </a:cubicBezTo>
                <a:cubicBezTo>
                  <a:pt x="-1" y="9647"/>
                  <a:pt x="2355" y="4065"/>
                  <a:pt x="6531" y="-1"/>
                </a:cubicBezTo>
              </a:path>
              <a:path w="28936" h="37076" stroke="0" extrusionOk="0">
                <a:moveTo>
                  <a:pt x="28936" y="35792"/>
                </a:moveTo>
                <a:cubicBezTo>
                  <a:pt x="26583" y="36641"/>
                  <a:pt x="24101" y="37075"/>
                  <a:pt x="21600" y="37076"/>
                </a:cubicBezTo>
                <a:cubicBezTo>
                  <a:pt x="9670" y="37076"/>
                  <a:pt x="0" y="27405"/>
                  <a:pt x="0" y="15476"/>
                </a:cubicBezTo>
                <a:cubicBezTo>
                  <a:pt x="-1" y="9647"/>
                  <a:pt x="2355" y="4065"/>
                  <a:pt x="6531" y="-1"/>
                </a:cubicBezTo>
                <a:lnTo>
                  <a:pt x="21600" y="15476"/>
                </a:lnTo>
                <a:close/>
              </a:path>
            </a:pathLst>
          </a:custGeom>
          <a:solidFill>
            <a:srgbClr val="99CCFF">
              <a:alpha val="70000"/>
            </a:srgbClr>
          </a:solidFill>
          <a:ln w="19050">
            <a:solidFill>
              <a:srgbClr val="3399FF"/>
            </a:solidFill>
            <a:round/>
            <a:headEnd type="triangle" w="lg" len="lg"/>
            <a:tailEnd type="triangle" w="lg" len="lg"/>
          </a:ln>
          <a:effectLst/>
        </p:spPr>
        <p:txBody>
          <a:bodyPr wrap="none" anchor="ctr"/>
          <a:lstStyle>
            <a:defPPr>
              <a:defRPr lang="ko-KR"/>
            </a:defPPr>
            <a:lvl1pPr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1pPr>
            <a:lvl2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2pPr>
            <a:lvl3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3pPr>
            <a:lvl4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4pPr>
            <a:lvl5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5" name="Line 53"/>
          <p:cNvSpPr>
            <a:spLocks noChangeShapeType="1"/>
          </p:cNvSpPr>
          <p:nvPr/>
        </p:nvSpPr>
        <p:spPr bwMode="auto">
          <a:xfrm flipV="1">
            <a:off x="4449763" y="2705100"/>
            <a:ext cx="2474912" cy="579438"/>
          </a:xfrm>
          <a:prstGeom prst="line">
            <a:avLst/>
          </a:prstGeom>
          <a:noFill/>
          <a:ln w="69850">
            <a:solidFill>
              <a:srgbClr val="FFC000"/>
            </a:solidFill>
            <a:round/>
            <a:headEnd type="triangle" w="lg" len="med"/>
            <a:tailEnd type="triangle" w="lg" len="med"/>
          </a:ln>
          <a:effectLst/>
        </p:spPr>
        <p:txBody>
          <a:bodyPr wrap="none" anchor="ctr"/>
          <a:lstStyle>
            <a:defPPr>
              <a:defRPr lang="ko-KR"/>
            </a:defPPr>
            <a:lvl1pPr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1pPr>
            <a:lvl2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2pPr>
            <a:lvl3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3pPr>
            <a:lvl4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4pPr>
            <a:lvl5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6" name="Line 54"/>
          <p:cNvSpPr>
            <a:spLocks noChangeShapeType="1"/>
          </p:cNvSpPr>
          <p:nvPr/>
        </p:nvSpPr>
        <p:spPr bwMode="auto">
          <a:xfrm>
            <a:off x="3857625" y="3028950"/>
            <a:ext cx="3209925" cy="88900"/>
          </a:xfrm>
          <a:prstGeom prst="line">
            <a:avLst/>
          </a:prstGeom>
          <a:noFill/>
          <a:ln w="69850">
            <a:solidFill>
              <a:srgbClr val="DDE14B"/>
            </a:solidFill>
            <a:round/>
            <a:headEnd type="triangle" w="lg" len="med"/>
            <a:tailEnd type="triangle" w="lg" len="med"/>
          </a:ln>
          <a:effectLst/>
        </p:spPr>
        <p:txBody>
          <a:bodyPr wrap="none" anchor="ctr"/>
          <a:lstStyle>
            <a:defPPr>
              <a:defRPr lang="ko-KR"/>
            </a:defPPr>
            <a:lvl1pPr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1pPr>
            <a:lvl2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2pPr>
            <a:lvl3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3pPr>
            <a:lvl4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4pPr>
            <a:lvl5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8" name="Oval 56"/>
          <p:cNvSpPr>
            <a:spLocks noChangeArrowheads="1"/>
          </p:cNvSpPr>
          <p:nvPr/>
        </p:nvSpPr>
        <p:spPr bwMode="gray">
          <a:xfrm>
            <a:off x="2887663" y="3309874"/>
            <a:ext cx="3390900" cy="522418"/>
          </a:xfrm>
          <a:prstGeom prst="ellipse">
            <a:avLst/>
          </a:prstGeom>
          <a:gradFill rotWithShape="1">
            <a:gsLst>
              <a:gs pos="0">
                <a:srgbClr val="F88608"/>
              </a:gs>
              <a:gs pos="100000">
                <a:srgbClr val="F88608">
                  <a:gamma/>
                  <a:tint val="63529"/>
                  <a:invGamma/>
                </a:srgbClr>
              </a:gs>
            </a:gsLst>
            <a:lin ang="5400000" scaled="1"/>
          </a:gradFill>
          <a:ln w="9525">
            <a:round/>
            <a:headEnd/>
            <a:tailEnd/>
          </a:ln>
          <a:effectLst/>
          <a:scene3d>
            <a:camera prst="legacyObliqueBottom">
              <a:rot lat="20999999" lon="0" rev="0"/>
            </a:camera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88608"/>
            </a:extrusionClr>
          </a:sp3d>
        </p:spPr>
        <p:txBody>
          <a:bodyPr lIns="90000" tIns="46800" rIns="90000" bIns="46800" anchor="ctr">
            <a:spAutoFit/>
            <a:flatTx/>
          </a:bodyPr>
          <a:lstStyle>
            <a:defPPr>
              <a:defRPr lang="ko-KR"/>
            </a:defPPr>
            <a:lvl1pPr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1pPr>
            <a:lvl2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2pPr>
            <a:lvl3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3pPr>
            <a:lvl4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4pPr>
            <a:lvl5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9" name="Oval 57"/>
          <p:cNvSpPr>
            <a:spLocks noChangeArrowheads="1"/>
          </p:cNvSpPr>
          <p:nvPr/>
        </p:nvSpPr>
        <p:spPr bwMode="gray">
          <a:xfrm>
            <a:off x="3468688" y="2675668"/>
            <a:ext cx="2219325" cy="522418"/>
          </a:xfrm>
          <a:prstGeom prst="ellipse">
            <a:avLst/>
          </a:prstGeom>
          <a:gradFill rotWithShape="1">
            <a:gsLst>
              <a:gs pos="0">
                <a:srgbClr val="96A101"/>
              </a:gs>
              <a:gs pos="100000">
                <a:srgbClr val="96A101">
                  <a:gamma/>
                  <a:tint val="60392"/>
                  <a:invGamma/>
                </a:srgbClr>
              </a:gs>
            </a:gsLst>
            <a:lin ang="5400000" scaled="1"/>
          </a:gradFill>
          <a:ln w="9525">
            <a:round/>
            <a:headEnd/>
            <a:tailEnd/>
          </a:ln>
          <a:effectLst/>
          <a:scene3d>
            <a:camera prst="legacyObliqueBottom">
              <a:rot lat="20999999" lon="0" rev="0"/>
            </a:camera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96A101"/>
            </a:extrusionClr>
          </a:sp3d>
        </p:spPr>
        <p:txBody>
          <a:bodyPr lIns="90000" tIns="46800" rIns="90000" bIns="46800" anchor="ctr">
            <a:spAutoFit/>
            <a:flatTx/>
          </a:bodyPr>
          <a:lstStyle>
            <a:defPPr>
              <a:defRPr lang="ko-KR"/>
            </a:defPPr>
            <a:lvl1pPr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1pPr>
            <a:lvl2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2pPr>
            <a:lvl3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3pPr>
            <a:lvl4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4pPr>
            <a:lvl5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1" name="Rectangle 59"/>
          <p:cNvSpPr>
            <a:spLocks noChangeArrowheads="1"/>
          </p:cNvSpPr>
          <p:nvPr/>
        </p:nvSpPr>
        <p:spPr bwMode="auto">
          <a:xfrm>
            <a:off x="3662368" y="3415729"/>
            <a:ext cx="17668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1pPr>
            <a:lvl2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2pPr>
            <a:lvl3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3pPr>
            <a:lvl4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4pPr>
            <a:lvl5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dirty="0" smtClean="0">
                <a:solidFill>
                  <a:srgbClr val="FFFFFF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Scan </a:t>
            </a: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Arial" pitchFamily="34" charset="0"/>
              </a:rPr>
              <a:t>Program</a:t>
            </a:r>
            <a:endParaRPr kumimoji="1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3" name="Rectangle 61"/>
          <p:cNvSpPr>
            <a:spLocks noChangeArrowheads="1"/>
          </p:cNvSpPr>
          <p:nvPr/>
        </p:nvSpPr>
        <p:spPr bwMode="auto">
          <a:xfrm>
            <a:off x="2454290" y="4402933"/>
            <a:ext cx="4403726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1pPr>
            <a:lvl2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2pPr>
            <a:lvl3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3pPr>
            <a:lvl4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4pPr>
            <a:lvl5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4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Arial" pitchFamily="34" charset="0"/>
              </a:rPr>
              <a:t>END </a:t>
            </a:r>
            <a:r>
              <a:rPr lang="en-US" altLang="ko-KR" sz="1800" dirty="0" smtClean="0">
                <a:solidFill>
                  <a:srgbClr val="FFFFFF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Processing</a:t>
            </a:r>
            <a:endParaRPr kumimoji="1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57" name="Group 73"/>
          <p:cNvGrpSpPr>
            <a:grpSpLocks/>
          </p:cNvGrpSpPr>
          <p:nvPr/>
        </p:nvGrpSpPr>
        <p:grpSpPr bwMode="auto">
          <a:xfrm>
            <a:off x="6991351" y="1796256"/>
            <a:ext cx="1368425" cy="1366838"/>
            <a:chOff x="4014" y="956"/>
            <a:chExt cx="862" cy="861"/>
          </a:xfrm>
        </p:grpSpPr>
        <p:sp>
          <p:nvSpPr>
            <p:cNvPr id="64" name="Oval 74"/>
            <p:cNvSpPr>
              <a:spLocks noChangeArrowheads="1"/>
            </p:cNvSpPr>
            <p:nvPr/>
          </p:nvSpPr>
          <p:spPr bwMode="auto">
            <a:xfrm>
              <a:off x="4014" y="956"/>
              <a:ext cx="862" cy="861"/>
            </a:xfrm>
            <a:prstGeom prst="ellipse">
              <a:avLst/>
            </a:prstGeom>
            <a:gradFill rotWithShape="1">
              <a:gsLst>
                <a:gs pos="0">
                  <a:srgbClr val="F88608">
                    <a:gamma/>
                    <a:shade val="50980"/>
                    <a:invGamma/>
                  </a:srgbClr>
                </a:gs>
                <a:gs pos="50000">
                  <a:srgbClr val="F88608"/>
                </a:gs>
                <a:gs pos="100000">
                  <a:srgbClr val="F88608">
                    <a:gamma/>
                    <a:shade val="50980"/>
                    <a:invGamma/>
                  </a:srgb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5" name="Oval 75"/>
            <p:cNvSpPr>
              <a:spLocks noChangeArrowheads="1"/>
            </p:cNvSpPr>
            <p:nvPr/>
          </p:nvSpPr>
          <p:spPr bwMode="auto">
            <a:xfrm>
              <a:off x="4141" y="968"/>
              <a:ext cx="619" cy="55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75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6" name="Rectangle 76"/>
            <p:cNvSpPr>
              <a:spLocks noChangeArrowheads="1"/>
            </p:cNvSpPr>
            <p:nvPr/>
          </p:nvSpPr>
          <p:spPr bwMode="auto">
            <a:xfrm>
              <a:off x="4082" y="1139"/>
              <a:ext cx="749" cy="2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9pPr>
            </a:lstStyle>
            <a:p>
              <a:pPr algn="l"/>
              <a:r>
                <a:rPr lang="en-US" altLang="ko-KR" sz="1100" dirty="0" smtClean="0">
                  <a:solidFill>
                    <a:schemeClr val="bg1"/>
                  </a:solidFill>
                  <a:latin typeface="나눔고딕" pitchFamily="50" charset="-127"/>
                  <a:cs typeface="Arial" pitchFamily="34" charset="0"/>
                </a:rPr>
                <a:t>Subroutine</a:t>
              </a:r>
            </a:p>
            <a:p>
              <a:pPr algn="l"/>
              <a:r>
                <a:rPr lang="en-US" altLang="ko-KR" sz="1100" dirty="0" smtClean="0">
                  <a:solidFill>
                    <a:schemeClr val="bg1"/>
                  </a:solidFill>
                  <a:latin typeface="나눔고딕" pitchFamily="50" charset="-127"/>
                  <a:cs typeface="Arial" pitchFamily="34" charset="0"/>
                </a:rPr>
                <a:t>     Program    </a:t>
              </a:r>
              <a:endParaRPr lang="en-US" altLang="ko-KR" sz="1600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endParaRPr>
            </a:p>
          </p:txBody>
        </p:sp>
      </p:grpSp>
      <p:grpSp>
        <p:nvGrpSpPr>
          <p:cNvPr id="58" name="Group 77"/>
          <p:cNvGrpSpPr>
            <a:grpSpLocks/>
          </p:cNvGrpSpPr>
          <p:nvPr/>
        </p:nvGrpSpPr>
        <p:grpSpPr bwMode="auto">
          <a:xfrm>
            <a:off x="7094539" y="2448720"/>
            <a:ext cx="1368425" cy="1624013"/>
            <a:chOff x="4649" y="1756"/>
            <a:chExt cx="862" cy="1023"/>
          </a:xfrm>
        </p:grpSpPr>
        <p:sp>
          <p:nvSpPr>
            <p:cNvPr id="60" name="Oval 78"/>
            <p:cNvSpPr>
              <a:spLocks noChangeArrowheads="1"/>
            </p:cNvSpPr>
            <p:nvPr/>
          </p:nvSpPr>
          <p:spPr bwMode="auto">
            <a:xfrm>
              <a:off x="4703" y="2456"/>
              <a:ext cx="807" cy="323"/>
            </a:xfrm>
            <a:prstGeom prst="ellipse">
              <a:avLst/>
            </a:prstGeom>
            <a:gradFill rotWithShape="1">
              <a:gsLst>
                <a:gs pos="0">
                  <a:srgbClr val="B2B2B2">
                    <a:gamma/>
                    <a:shade val="46275"/>
                    <a:invGamma/>
                  </a:srgbClr>
                </a:gs>
                <a:gs pos="100000">
                  <a:srgbClr val="B2B2B2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1" name="Oval 79"/>
            <p:cNvSpPr>
              <a:spLocks noChangeArrowheads="1"/>
            </p:cNvSpPr>
            <p:nvPr/>
          </p:nvSpPr>
          <p:spPr bwMode="auto">
            <a:xfrm>
              <a:off x="4649" y="1756"/>
              <a:ext cx="862" cy="861"/>
            </a:xfrm>
            <a:prstGeom prst="ellipse">
              <a:avLst/>
            </a:prstGeom>
            <a:gradFill rotWithShape="1">
              <a:gsLst>
                <a:gs pos="0">
                  <a:srgbClr val="96A101">
                    <a:gamma/>
                    <a:shade val="66667"/>
                    <a:invGamma/>
                  </a:srgbClr>
                </a:gs>
                <a:gs pos="50000">
                  <a:srgbClr val="96A101"/>
                </a:gs>
                <a:gs pos="100000">
                  <a:srgbClr val="96A101">
                    <a:gamma/>
                    <a:shade val="66667"/>
                    <a:invGamma/>
                  </a:srgb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2" name="Oval 80"/>
            <p:cNvSpPr>
              <a:spLocks noChangeArrowheads="1"/>
            </p:cNvSpPr>
            <p:nvPr/>
          </p:nvSpPr>
          <p:spPr bwMode="auto">
            <a:xfrm>
              <a:off x="4776" y="1768"/>
              <a:ext cx="619" cy="55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75000"/>
                  </a:srgbClr>
                </a:gs>
                <a:gs pos="100000">
                  <a:srgbClr val="FFFFFF">
                    <a:gamma/>
                    <a:shade val="46275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3" name="Rectangle 81"/>
            <p:cNvSpPr>
              <a:spLocks noChangeArrowheads="1"/>
            </p:cNvSpPr>
            <p:nvPr/>
          </p:nvSpPr>
          <p:spPr bwMode="auto">
            <a:xfrm>
              <a:off x="4717" y="1969"/>
              <a:ext cx="749" cy="2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9pPr>
            </a:lstStyle>
            <a:p>
              <a:pPr fontAlgn="ctr"/>
              <a:r>
                <a:rPr lang="en-US" altLang="ko-KR" sz="1100" dirty="0" smtClean="0">
                  <a:solidFill>
                    <a:schemeClr val="bg1"/>
                  </a:solidFill>
                  <a:latin typeface="나눔고딕" pitchFamily="50" charset="-127"/>
                  <a:cs typeface="Arial" pitchFamily="34" charset="0"/>
                </a:rPr>
                <a:t>Time-driven</a:t>
              </a:r>
            </a:p>
            <a:p>
              <a:pPr fontAlgn="ctr"/>
              <a:r>
                <a:rPr lang="en-US" altLang="ko-KR" sz="1100" dirty="0" smtClean="0">
                  <a:solidFill>
                    <a:schemeClr val="bg1"/>
                  </a:solidFill>
                  <a:latin typeface="나눔고딕" pitchFamily="50" charset="-127"/>
                  <a:cs typeface="Arial" pitchFamily="34" charset="0"/>
                </a:rPr>
                <a:t> Interrupt Program</a:t>
              </a:r>
              <a:endParaRPr lang="ko-KR" altLang="en-US" sz="1100" dirty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59" name="Oval 82"/>
          <p:cNvSpPr>
            <a:spLocks noChangeArrowheads="1"/>
          </p:cNvSpPr>
          <p:nvPr/>
        </p:nvSpPr>
        <p:spPr bwMode="auto">
          <a:xfrm>
            <a:off x="4041776" y="2378870"/>
            <a:ext cx="1041400" cy="360363"/>
          </a:xfrm>
          <a:prstGeom prst="ellipse">
            <a:avLst/>
          </a:prstGeom>
          <a:gradFill rotWithShape="1">
            <a:gsLst>
              <a:gs pos="0">
                <a:srgbClr val="302404">
                  <a:gamma/>
                  <a:tint val="66667"/>
                  <a:invGamma/>
                </a:srgbClr>
              </a:gs>
              <a:gs pos="100000">
                <a:srgbClr val="302404"/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1pPr>
            <a:lvl2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2pPr>
            <a:lvl3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3pPr>
            <a:lvl4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4pPr>
            <a:lvl5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6" name="Oval 55"/>
          <p:cNvSpPr>
            <a:spLocks noChangeArrowheads="1"/>
          </p:cNvSpPr>
          <p:nvPr/>
        </p:nvSpPr>
        <p:spPr bwMode="auto">
          <a:xfrm>
            <a:off x="3448074" y="3714752"/>
            <a:ext cx="4624388" cy="1519238"/>
          </a:xfrm>
          <a:prstGeom prst="ellipse">
            <a:avLst/>
          </a:prstGeom>
          <a:gradFill rotWithShape="1">
            <a:gsLst>
              <a:gs pos="0">
                <a:srgbClr val="000000">
                  <a:alpha val="39999"/>
                </a:srgbClr>
              </a:gs>
              <a:gs pos="100000">
                <a:srgbClr val="000000">
                  <a:gamma/>
                  <a:shade val="46275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1pPr>
            <a:lvl2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2pPr>
            <a:lvl3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3pPr>
            <a:lvl4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4pPr>
            <a:lvl5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82" name="AutoShape 58"/>
          <p:cNvSpPr>
            <a:spLocks noChangeArrowheads="1"/>
          </p:cNvSpPr>
          <p:nvPr/>
        </p:nvSpPr>
        <p:spPr bwMode="auto">
          <a:xfrm>
            <a:off x="4044951" y="2372520"/>
            <a:ext cx="1041400" cy="701675"/>
          </a:xfrm>
          <a:prstGeom prst="can">
            <a:avLst>
              <a:gd name="adj" fmla="val 50000"/>
            </a:avLst>
          </a:prstGeom>
          <a:gradFill rotWithShape="1">
            <a:gsLst>
              <a:gs pos="0">
                <a:srgbClr val="302404"/>
              </a:gs>
              <a:gs pos="100000">
                <a:srgbClr val="302404">
                  <a:gamma/>
                  <a:shade val="41176"/>
                  <a:invGamma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1pPr>
            <a:lvl2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2pPr>
            <a:lvl3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3pPr>
            <a:lvl4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4pPr>
            <a:lvl5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2" name="Rectangle 60"/>
          <p:cNvSpPr>
            <a:spLocks noChangeArrowheads="1"/>
          </p:cNvSpPr>
          <p:nvPr/>
        </p:nvSpPr>
        <p:spPr bwMode="auto">
          <a:xfrm>
            <a:off x="4035508" y="2428868"/>
            <a:ext cx="115448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1pPr>
            <a:lvl2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2pPr>
            <a:lvl3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3pPr>
            <a:lvl4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4pPr>
            <a:lvl5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dirty="0" smtClean="0">
                <a:solidFill>
                  <a:srgbClr val="FFFFFF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Start </a:t>
            </a: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dirty="0" smtClean="0">
                <a:solidFill>
                  <a:srgbClr val="FFFFFF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Operation</a:t>
            </a:r>
            <a:endParaRPr kumimoji="1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88" name="직선 연결선 87"/>
          <p:cNvCxnSpPr/>
          <p:nvPr/>
        </p:nvCxnSpPr>
        <p:spPr bwMode="auto">
          <a:xfrm rot="10800000">
            <a:off x="2297113" y="4325938"/>
            <a:ext cx="1054100" cy="0"/>
          </a:xfrm>
          <a:prstGeom prst="line">
            <a:avLst/>
          </a:prstGeom>
          <a:solidFill>
            <a:srgbClr val="BAD5E6"/>
          </a:solidFill>
          <a:ln w="6985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90" name="직선 연결선 89"/>
          <p:cNvCxnSpPr/>
          <p:nvPr/>
        </p:nvCxnSpPr>
        <p:spPr bwMode="auto">
          <a:xfrm rot="5400000" flipH="1" flipV="1">
            <a:off x="1621632" y="3545682"/>
            <a:ext cx="1427163" cy="0"/>
          </a:xfrm>
          <a:prstGeom prst="line">
            <a:avLst/>
          </a:prstGeom>
          <a:solidFill>
            <a:srgbClr val="BAD5E6"/>
          </a:solidFill>
          <a:ln w="6985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92" name="직선 화살표 연결선 91"/>
          <p:cNvCxnSpPr/>
          <p:nvPr/>
        </p:nvCxnSpPr>
        <p:spPr bwMode="auto">
          <a:xfrm>
            <a:off x="2297113" y="2832100"/>
            <a:ext cx="1684337" cy="1588"/>
          </a:xfrm>
          <a:prstGeom prst="straightConnector1">
            <a:avLst/>
          </a:prstGeom>
          <a:solidFill>
            <a:srgbClr val="BAD5E6"/>
          </a:solidFill>
          <a:ln w="6985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/>
          </a:ln>
          <a:effectLst/>
        </p:spPr>
      </p:cxnSp>
      <p:sp>
        <p:nvSpPr>
          <p:cNvPr id="93" name="Rectangle 81"/>
          <p:cNvSpPr>
            <a:spLocks noChangeArrowheads="1"/>
          </p:cNvSpPr>
          <p:nvPr/>
        </p:nvSpPr>
        <p:spPr bwMode="auto">
          <a:xfrm>
            <a:off x="6954862" y="4090995"/>
            <a:ext cx="1189038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1pPr>
            <a:lvl2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2pPr>
            <a:lvl3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3pPr>
            <a:lvl4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4pPr>
            <a:lvl5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Arial" charset="0"/>
                <a:ea typeface="굴림" charset="-127"/>
                <a:cs typeface="+mn-cs"/>
              </a:defRPr>
            </a:lvl9pPr>
          </a:lstStyle>
          <a:p>
            <a:pPr>
              <a:defRPr/>
            </a:pPr>
            <a:r>
              <a:rPr lang="en-US" altLang="ko-KR" sz="1100" dirty="0" smtClean="0">
                <a:latin typeface="나눔고딕" pitchFamily="50" charset="-127"/>
                <a:cs typeface="Arial" pitchFamily="34" charset="0"/>
              </a:rPr>
              <a:t>Executes only when the certain </a:t>
            </a:r>
          </a:p>
          <a:p>
            <a:pPr>
              <a:defRPr/>
            </a:pPr>
            <a:r>
              <a:rPr lang="en-US" altLang="ko-KR" sz="1100" dirty="0" smtClean="0">
                <a:latin typeface="나눔고딕" pitchFamily="50" charset="-127"/>
                <a:cs typeface="Arial" pitchFamily="34" charset="0"/>
              </a:rPr>
              <a:t>conditions are fulfilled.</a:t>
            </a:r>
            <a:endParaRPr lang="ko-KR" altLang="en-US" sz="1100" dirty="0" smtClean="0">
              <a:latin typeface="나눔고딕" pitchFamily="50" charset="-127"/>
              <a:cs typeface="Arial" pitchFamily="34" charset="0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35" name="직사각형 34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2. </a:t>
              </a:r>
              <a:r>
                <a:rPr lang="en-US" altLang="ko-KR" sz="1800" b="1" dirty="0" smtClean="0">
                  <a:latin typeface="나눔고딕" pitchFamily="50" charset="-127"/>
                  <a:ea typeface="맑은 고딕" pitchFamily="50" charset="-127"/>
                  <a:cs typeface="Arial" pitchFamily="34" charset="0"/>
                </a:rPr>
                <a:t>Program Structure &amp; Operation</a:t>
              </a:r>
              <a:endParaRPr kumimoji="0" lang="ko-KR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36" name="직사각형 35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2-2. Program Operation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0" name="직사각형 9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3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맑은 고딕" pitchFamily="50" charset="-127"/>
                  <a:cs typeface="Arial" pitchFamily="34" charset="0"/>
                </a:rPr>
                <a:t>Device</a:t>
              </a:r>
              <a:endParaRPr lang="ko-KR" altLang="en-US" sz="1800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11" name="직사각형 10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3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-1. </a:t>
              </a:r>
              <a:r>
                <a:rPr lang="de-DE" altLang="ko-KR" b="1" dirty="0" smtClean="0">
                  <a:latin typeface="나눔고딕" pitchFamily="50" charset="-127"/>
                  <a:cs typeface="Arial" pitchFamily="34" charset="0"/>
                </a:rPr>
                <a:t>Device List</a:t>
              </a:r>
              <a:endParaRPr lang="ko-KR" altLang="en-US" dirty="0">
                <a:latin typeface="나눔고딕" pitchFamily="50" charset="-127"/>
                <a:cs typeface="Arial" pitchFamily="34" charset="0"/>
              </a:endParaRPr>
            </a:p>
          </p:txBody>
        </p:sp>
      </p:grp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359532" y="1928802"/>
          <a:ext cx="8424935" cy="4479128"/>
        </p:xfrm>
        <a:graphic>
          <a:graphicData uri="http://schemas.openxmlformats.org/drawingml/2006/table">
            <a:tbl>
              <a:tblPr/>
              <a:tblGrid>
                <a:gridCol w="759827"/>
                <a:gridCol w="1574685"/>
                <a:gridCol w="1060087"/>
                <a:gridCol w="1255825"/>
                <a:gridCol w="1885497"/>
                <a:gridCol w="1889014"/>
              </a:tblGrid>
              <a:tr h="22621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Description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Bit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range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Word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range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GP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Device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UB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GP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Device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  <a:tr h="2262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X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Input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Device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X0 ~ X255F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X0 ~ X255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UB70000 ~ UB7255F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UW7000 ~ UW7255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Y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Output Device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Y0 ~ Y255F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Y0 ~ Y255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UB80000 ~ UB8255F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UW8000 ~ UW8255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M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Auxiliary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Device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M0 ~M999F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M0 ~M999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UB200000 ~ UB29999F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UW20000 ~ UW29999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S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Step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Device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S0.0 ~ S255.99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D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Data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Device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D0 ~ D9999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UW40000 ~ UW49999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T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Timer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contact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T0 ~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T255F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UB100000 ~ UB10015F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UW10000 ~ UW10015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T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Timer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present value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T0 ~ T255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UB110000 ~ UB11255F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UW11000 ~ UW11255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T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Timer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setting value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UB130000 ~ UB13255F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UW13000 ~ UW13255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C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Counter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contact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C0 ~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C255F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UB150000 ~ UB15015F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UW15000 ~ UW15015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C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Counter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present value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C0 ~ C255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UB160000 ~ UB16255F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UW16000 ~ UW16255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C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Counter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setting value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UB180000 ~ UB18255F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UW18000 ~ UW18255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6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Z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Index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Device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Z0 ~ Z255F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Z0 ~ Z255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UB067000 ~ UB06955F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UW06700 ~ UW06955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Special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Device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F0 ~ F255F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F0 ~ F255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UB64000 ~ UB6655F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UW6400 ~ UW6655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V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Virtual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Device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V0 ~ V255F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V0 ~ V255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UB061000 ~ UB06355F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UW06100 ~ UW06355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L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Link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Device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L0 ~ L999F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L0 ~ L999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UW38000 ~UW38999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R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File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Device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R0 ~ R3999F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R0 ~ R3999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UB020000 ~ UB05999F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UW02000 ~ UW05999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UW/UB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READ AREA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UB000000 ~ UB00014F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UW00000 ~ UW00014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UW/UB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WRITE AREA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UB000015 ~ UB00029F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UW00015 ~ UW00029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21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UW/UB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USER AREA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UB000030 ~ UB01999F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UW00030 ~ UB01999</a:t>
                      </a:r>
                    </a:p>
                  </a:txBody>
                  <a:tcPr marL="7645" marR="7645" marT="76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직선 연결선 55"/>
          <p:cNvCxnSpPr>
            <a:stCxn id="54" idx="1"/>
            <a:endCxn id="54" idx="3"/>
          </p:cNvCxnSpPr>
          <p:nvPr/>
        </p:nvCxnSpPr>
        <p:spPr bwMode="auto">
          <a:xfrm rot="10800000" flipH="1">
            <a:off x="1628774" y="4191017"/>
            <a:ext cx="5953125" cy="1588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9" name="직선 연결선 48"/>
          <p:cNvCxnSpPr/>
          <p:nvPr/>
        </p:nvCxnSpPr>
        <p:spPr bwMode="auto">
          <a:xfrm rot="5400000" flipH="1" flipV="1">
            <a:off x="6253163" y="4781574"/>
            <a:ext cx="511175" cy="428625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rgbClr val="E8DE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7" name="직선 연결선 46"/>
          <p:cNvCxnSpPr/>
          <p:nvPr/>
        </p:nvCxnSpPr>
        <p:spPr bwMode="auto">
          <a:xfrm rot="16200000" flipH="1">
            <a:off x="6234112" y="4772047"/>
            <a:ext cx="514350" cy="428625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rgbClr val="E8DE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" name="직사각형 3"/>
          <p:cNvSpPr/>
          <p:nvPr/>
        </p:nvSpPr>
        <p:spPr>
          <a:xfrm>
            <a:off x="775973" y="1714488"/>
            <a:ext cx="5477782" cy="8361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dirty="0" smtClean="0">
                <a:latin typeface="나눔고딕" pitchFamily="50" charset="-127"/>
                <a:ea typeface="맑은 고딕" pitchFamily="50" charset="-127"/>
                <a:cs typeface="Arial" pitchFamily="34" charset="0"/>
                <a:sym typeface="Wingdings" pitchFamily="2" charset="2"/>
              </a:rPr>
              <a:t>A device that transfers the signal inputted </a:t>
            </a:r>
            <a:r>
              <a:rPr lang="en-US" altLang="ko-KR" sz="1000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  <a:sym typeface="Wingdings" pitchFamily="2" charset="2"/>
              </a:rPr>
              <a:t>from an external switch or a button to CPU.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lnSpc>
                <a:spcPts val="1700"/>
              </a:lnSpc>
            </a:pPr>
            <a:r>
              <a:rPr lang="en-US" altLang="ko-KR" sz="1000" dirty="0" smtClean="0">
                <a:solidFill>
                  <a:srgbClr val="0033CC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- </a:t>
            </a:r>
            <a:r>
              <a:rPr lang="en-US" altLang="ko-KR" sz="1000" dirty="0" smtClean="0">
                <a:latin typeface="나눔고딕" pitchFamily="50" charset="-127"/>
                <a:ea typeface="맑은 고딕" pitchFamily="50" charset="-127"/>
                <a:cs typeface="Arial" pitchFamily="34" charset="0"/>
                <a:sym typeface="Wingdings" pitchFamily="2" charset="2"/>
              </a:rPr>
              <a:t>A(Normally Open) or B(Normally Closed)Contacts  selectable in the program.</a:t>
            </a:r>
          </a:p>
          <a:p>
            <a:pPr algn="l">
              <a:lnSpc>
                <a:spcPts val="1700"/>
              </a:lnSpc>
            </a:pPr>
            <a:r>
              <a:rPr lang="en-US" altLang="ko-KR" sz="1000" dirty="0" smtClean="0">
                <a:solidFill>
                  <a:srgbClr val="0033CC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-</a:t>
            </a:r>
            <a:r>
              <a:rPr lang="en-US" altLang="ko-KR" sz="1000" dirty="0" smtClean="0">
                <a:latin typeface="나눔고딕" pitchFamily="50" charset="-127"/>
                <a:ea typeface="맑은 고딕" pitchFamily="50" charset="-127"/>
                <a:cs typeface="Arial" pitchFamily="34" charset="0"/>
                <a:sym typeface="Wingdings" pitchFamily="2" charset="2"/>
              </a:rPr>
              <a:t> Pulse inputs for the contact.</a:t>
            </a:r>
            <a:endParaRPr lang="ko-KR" altLang="en-US" sz="1000" dirty="0" smtClean="0">
              <a:latin typeface="나눔고딕" pitchFamily="50" charset="-127"/>
              <a:ea typeface="맑은 고딕" pitchFamily="50" charset="-127"/>
              <a:cs typeface="Arial" pitchFamily="34" charset="0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2176463" y="2737666"/>
            <a:ext cx="4826000" cy="722313"/>
            <a:chOff x="1116014" y="2755899"/>
            <a:chExt cx="4826000" cy="722313"/>
          </a:xfrm>
        </p:grpSpPr>
        <p:cxnSp>
          <p:nvCxnSpPr>
            <p:cNvPr id="6" name="직선 연결선 5"/>
            <p:cNvCxnSpPr/>
            <p:nvPr/>
          </p:nvCxnSpPr>
          <p:spPr bwMode="auto">
            <a:xfrm rot="5400000">
              <a:off x="1145382" y="3088481"/>
              <a:ext cx="341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" name="직선 연결선 7"/>
            <p:cNvCxnSpPr/>
            <p:nvPr/>
          </p:nvCxnSpPr>
          <p:spPr bwMode="auto">
            <a:xfrm rot="5400000">
              <a:off x="1361282" y="3088481"/>
              <a:ext cx="341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" name="직선 연결선 9"/>
            <p:cNvCxnSpPr/>
            <p:nvPr/>
          </p:nvCxnSpPr>
          <p:spPr bwMode="auto">
            <a:xfrm rot="10800000">
              <a:off x="1116014" y="3074988"/>
              <a:ext cx="200025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직선 연결선 11"/>
            <p:cNvCxnSpPr/>
            <p:nvPr/>
          </p:nvCxnSpPr>
          <p:spPr bwMode="auto">
            <a:xfrm>
              <a:off x="1531938" y="3074988"/>
              <a:ext cx="4410075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" name="직선 연결선 13"/>
            <p:cNvCxnSpPr/>
            <p:nvPr/>
          </p:nvCxnSpPr>
          <p:spPr bwMode="auto">
            <a:xfrm rot="5400000">
              <a:off x="754857" y="3117056"/>
              <a:ext cx="722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직선 연결선 15"/>
            <p:cNvCxnSpPr/>
            <p:nvPr/>
          </p:nvCxnSpPr>
          <p:spPr bwMode="auto">
            <a:xfrm rot="5400000">
              <a:off x="5580857" y="3117056"/>
              <a:ext cx="722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7" name="순서도: 연결자 16"/>
            <p:cNvSpPr/>
            <p:nvPr/>
          </p:nvSpPr>
          <p:spPr bwMode="auto">
            <a:xfrm>
              <a:off x="5305425" y="2915444"/>
              <a:ext cx="257175" cy="319088"/>
            </a:xfrm>
            <a:prstGeom prst="flowChartConnector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19" name="직사각형 18"/>
          <p:cNvSpPr/>
          <p:nvPr/>
        </p:nvSpPr>
        <p:spPr>
          <a:xfrm>
            <a:off x="3857620" y="3371486"/>
            <a:ext cx="134844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&lt;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Ladder Program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&gt;</a:t>
            </a:r>
            <a:endParaRPr lang="ko-KR" altLang="en-US" sz="1000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37" name="그룹 36"/>
          <p:cNvGrpSpPr/>
          <p:nvPr/>
        </p:nvGrpSpPr>
        <p:grpSpPr>
          <a:xfrm rot="16200000">
            <a:off x="4122359" y="3777412"/>
            <a:ext cx="934208" cy="816938"/>
            <a:chOff x="3666367" y="2908924"/>
            <a:chExt cx="1811266" cy="1040152"/>
          </a:xfrm>
        </p:grpSpPr>
        <p:sp>
          <p:nvSpPr>
            <p:cNvPr id="31" name="AutoShape 26"/>
            <p:cNvSpPr>
              <a:spLocks noChangeArrowheads="1"/>
            </p:cNvSpPr>
            <p:nvPr/>
          </p:nvSpPr>
          <p:spPr bwMode="auto">
            <a:xfrm flipH="1">
              <a:off x="3666367" y="2908924"/>
              <a:ext cx="1811266" cy="1040152"/>
            </a:xfrm>
            <a:prstGeom prst="rightArrow">
              <a:avLst>
                <a:gd name="adj1" fmla="val 50000"/>
                <a:gd name="adj2" fmla="val 43534"/>
              </a:avLst>
            </a:prstGeom>
            <a:gradFill rotWithShape="1">
              <a:gsLst>
                <a:gs pos="0">
                  <a:srgbClr val="96A101">
                    <a:gamma/>
                    <a:tint val="57255"/>
                    <a:invGamma/>
                    <a:alpha val="50000"/>
                  </a:srgbClr>
                </a:gs>
                <a:gs pos="100000">
                  <a:srgbClr val="96A10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grpSp>
          <p:nvGrpSpPr>
            <p:cNvPr id="32" name="Group 27"/>
            <p:cNvGrpSpPr>
              <a:grpSpLocks/>
            </p:cNvGrpSpPr>
            <p:nvPr/>
          </p:nvGrpSpPr>
          <p:grpSpPr bwMode="auto">
            <a:xfrm rot="14367448">
              <a:off x="3702219" y="3206316"/>
              <a:ext cx="691943" cy="581339"/>
              <a:chOff x="3188" y="2310"/>
              <a:chExt cx="788" cy="690"/>
            </a:xfrm>
          </p:grpSpPr>
          <p:sp>
            <p:nvSpPr>
              <p:cNvPr id="35" name="AutoShape 28"/>
              <p:cNvSpPr>
                <a:spLocks noChangeArrowheads="1"/>
              </p:cNvSpPr>
              <p:nvPr/>
            </p:nvSpPr>
            <p:spPr bwMode="auto">
              <a:xfrm rot="-17356082">
                <a:off x="3571" y="2595"/>
                <a:ext cx="690" cy="12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FFFFFF">
                      <a:alpha val="70000"/>
                    </a:srgbClr>
                  </a:gs>
                  <a:gs pos="100000">
                    <a:srgbClr val="FFFFFF">
                      <a:gamma/>
                      <a:tint val="0"/>
                      <a:invGamma/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  <p:sp>
            <p:nvSpPr>
              <p:cNvPr id="36" name="AutoShape 29"/>
              <p:cNvSpPr>
                <a:spLocks noChangeArrowheads="1"/>
              </p:cNvSpPr>
              <p:nvPr/>
            </p:nvSpPr>
            <p:spPr bwMode="auto">
              <a:xfrm rot="-43758464">
                <a:off x="3188" y="2380"/>
                <a:ext cx="690" cy="12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FFFFFF">
                      <a:alpha val="70000"/>
                    </a:srgbClr>
                  </a:gs>
                  <a:gs pos="100000">
                    <a:srgbClr val="FFFFFF">
                      <a:gamma/>
                      <a:tint val="0"/>
                      <a:invGamma/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</p:grpSp>
        <p:sp>
          <p:nvSpPr>
            <p:cNvPr id="33" name="AutoShape 30"/>
            <p:cNvSpPr>
              <a:spLocks noChangeArrowheads="1"/>
            </p:cNvSpPr>
            <p:nvPr/>
          </p:nvSpPr>
          <p:spPr bwMode="auto">
            <a:xfrm rot="10800000">
              <a:off x="4377087" y="3599371"/>
              <a:ext cx="1091578" cy="8629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FFFFFF">
                    <a:gamma/>
                    <a:tint val="0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34" name="AutoShape 31"/>
            <p:cNvSpPr>
              <a:spLocks noChangeArrowheads="1"/>
            </p:cNvSpPr>
            <p:nvPr/>
          </p:nvSpPr>
          <p:spPr bwMode="auto">
            <a:xfrm>
              <a:off x="4368125" y="3174939"/>
              <a:ext cx="1091574" cy="8630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FFFFFF">
                    <a:gamma/>
                    <a:tint val="0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2176463" y="4668066"/>
            <a:ext cx="4826000" cy="722313"/>
            <a:chOff x="1116014" y="2755899"/>
            <a:chExt cx="4826000" cy="722313"/>
          </a:xfrm>
        </p:grpSpPr>
        <p:cxnSp>
          <p:nvCxnSpPr>
            <p:cNvPr id="41" name="직선 연결선 40"/>
            <p:cNvCxnSpPr/>
            <p:nvPr/>
          </p:nvCxnSpPr>
          <p:spPr bwMode="auto">
            <a:xfrm rot="10800000">
              <a:off x="1116014" y="3074988"/>
              <a:ext cx="200025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oval" w="med" len="med"/>
              <a:tailEnd type="none" w="med" len="med"/>
            </a:ln>
            <a:effectLst/>
          </p:spPr>
        </p:cxnSp>
        <p:cxnSp>
          <p:nvCxnSpPr>
            <p:cNvPr id="42" name="직선 연결선 41"/>
            <p:cNvCxnSpPr/>
            <p:nvPr/>
          </p:nvCxnSpPr>
          <p:spPr bwMode="auto">
            <a:xfrm>
              <a:off x="1531938" y="3074988"/>
              <a:ext cx="4410075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oval" w="med" len="med"/>
              <a:tailEnd type="none" w="med" len="med"/>
            </a:ln>
            <a:effectLst/>
          </p:spPr>
        </p:cxnSp>
        <p:cxnSp>
          <p:nvCxnSpPr>
            <p:cNvPr id="43" name="직선 연결선 42"/>
            <p:cNvCxnSpPr/>
            <p:nvPr/>
          </p:nvCxnSpPr>
          <p:spPr bwMode="auto">
            <a:xfrm rot="5400000">
              <a:off x="754857" y="3117056"/>
              <a:ext cx="722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4" name="직선 연결선 43"/>
            <p:cNvCxnSpPr/>
            <p:nvPr/>
          </p:nvCxnSpPr>
          <p:spPr bwMode="auto">
            <a:xfrm rot="5400000">
              <a:off x="5580857" y="3117056"/>
              <a:ext cx="722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5" name="순서도: 연결자 44"/>
            <p:cNvSpPr/>
            <p:nvPr/>
          </p:nvSpPr>
          <p:spPr bwMode="auto">
            <a:xfrm>
              <a:off x="5305425" y="2915444"/>
              <a:ext cx="257175" cy="319088"/>
            </a:xfrm>
            <a:prstGeom prst="flowChartConnector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cxnSp>
        <p:nvCxnSpPr>
          <p:cNvPr id="51" name="직선 연결선 50"/>
          <p:cNvCxnSpPr/>
          <p:nvPr/>
        </p:nvCxnSpPr>
        <p:spPr bwMode="auto">
          <a:xfrm flipV="1">
            <a:off x="2390775" y="4795860"/>
            <a:ext cx="201613" cy="192088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직사각형 51"/>
          <p:cNvSpPr/>
          <p:nvPr/>
        </p:nvSpPr>
        <p:spPr>
          <a:xfrm>
            <a:off x="3686587" y="5390786"/>
            <a:ext cx="206178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&lt;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Switches-Lamps Connection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&gt;</a:t>
            </a:r>
            <a:endParaRPr lang="ko-KR" altLang="en-US" sz="1000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1500166" y="5857892"/>
            <a:ext cx="6175088" cy="6052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ts val="2000"/>
              </a:lnSpc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* </a:t>
            </a:r>
            <a:r>
              <a:rPr lang="en-US" altLang="ko-KR" sz="1000" dirty="0" smtClean="0">
                <a:latin typeface="나눔고딕" pitchFamily="50" charset="-127"/>
                <a:cs typeface="Arial" pitchFamily="34" charset="0"/>
              </a:rPr>
              <a:t>X input device, which is not connected with input terminal, is able to be used as the same  function</a:t>
            </a:r>
          </a:p>
          <a:p>
            <a:pPr algn="l">
              <a:lnSpc>
                <a:spcPts val="2000"/>
              </a:lnSpc>
            </a:pPr>
            <a:r>
              <a:rPr lang="en-US" altLang="ko-KR" sz="1000" dirty="0" smtClean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as an inner auxiliary device(M Device).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 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4" name="직사각형 53"/>
          <p:cNvSpPr/>
          <p:nvPr/>
        </p:nvSpPr>
        <p:spPr bwMode="auto">
          <a:xfrm>
            <a:off x="1628775" y="2595579"/>
            <a:ext cx="5953125" cy="3190875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7" name="직사각형 56"/>
          <p:cNvSpPr/>
          <p:nvPr/>
        </p:nvSpPr>
        <p:spPr bwMode="auto">
          <a:xfrm>
            <a:off x="2238375" y="2779735"/>
            <a:ext cx="495300" cy="2471738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62" name="그룹 61"/>
          <p:cNvGrpSpPr/>
          <p:nvPr/>
        </p:nvGrpSpPr>
        <p:grpSpPr>
          <a:xfrm>
            <a:off x="128192" y="1169304"/>
            <a:ext cx="1680973" cy="641096"/>
            <a:chOff x="128192" y="821363"/>
            <a:chExt cx="1680973" cy="641096"/>
          </a:xfrm>
        </p:grpSpPr>
        <p:sp>
          <p:nvSpPr>
            <p:cNvPr id="63" name="직사각형 62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3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맑은 고딕" pitchFamily="50" charset="-127"/>
                  <a:cs typeface="Arial" pitchFamily="34" charset="0"/>
                </a:rPr>
                <a:t>Device</a:t>
              </a:r>
              <a:endParaRPr lang="ko-KR" altLang="en-US" sz="1800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64" name="직사각형 63"/>
            <p:cNvSpPr/>
            <p:nvPr/>
          </p:nvSpPr>
          <p:spPr bwMode="auto">
            <a:xfrm>
              <a:off x="214282" y="1090320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latinLnBrk="0">
                <a:buClr>
                  <a:srgbClr val="FF0066"/>
                </a:buClr>
                <a:buSzPct val="75000"/>
                <a:buFont typeface="Arial" charset="0"/>
                <a:buNone/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3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-2. </a:t>
              </a:r>
              <a:r>
                <a:rPr lang="en-US" altLang="ko-KR" b="1" dirty="0" smtClean="0">
                  <a:latin typeface="나눔고딕" pitchFamily="50" charset="-127"/>
                  <a:ea typeface="굴림" charset="-127"/>
                  <a:cs typeface="Arial" pitchFamily="34" charset="0"/>
                </a:rPr>
                <a:t>X-Device</a:t>
              </a:r>
              <a:endParaRPr lang="en-US" altLang="ko-KR" b="1" dirty="0">
                <a:latin typeface="나눔고딕" pitchFamily="50" charset="-127"/>
                <a:ea typeface="굴림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직선 연결선 55"/>
          <p:cNvCxnSpPr>
            <a:stCxn id="54" idx="1"/>
            <a:endCxn id="54" idx="3"/>
          </p:cNvCxnSpPr>
          <p:nvPr/>
        </p:nvCxnSpPr>
        <p:spPr bwMode="auto">
          <a:xfrm rot="10800000" flipH="1">
            <a:off x="1628774" y="3910013"/>
            <a:ext cx="5953125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9" name="직선 연결선 48"/>
          <p:cNvCxnSpPr/>
          <p:nvPr/>
        </p:nvCxnSpPr>
        <p:spPr bwMode="auto">
          <a:xfrm rot="5400000" flipH="1" flipV="1">
            <a:off x="6253163" y="4557714"/>
            <a:ext cx="511175" cy="428625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rgbClr val="E8DE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7" name="직선 연결선 46"/>
          <p:cNvCxnSpPr/>
          <p:nvPr/>
        </p:nvCxnSpPr>
        <p:spPr bwMode="auto">
          <a:xfrm rot="16200000" flipH="1">
            <a:off x="6234112" y="4548187"/>
            <a:ext cx="514350" cy="428625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rgbClr val="E8DE16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" name="직사각형 3"/>
          <p:cNvSpPr/>
          <p:nvPr/>
        </p:nvSpPr>
        <p:spPr>
          <a:xfrm>
            <a:off x="755358" y="1814126"/>
            <a:ext cx="58512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A device that transfers </a:t>
            </a: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the inner processing result to externally connected output devices 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sym typeface="Wingdings" pitchFamily="2" charset="2"/>
            </a:endParaRP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sym typeface="Wingdings" pitchFamily="2" charset="2"/>
            </a:endParaRPr>
          </a:p>
        </p:txBody>
      </p:sp>
      <p:grpSp>
        <p:nvGrpSpPr>
          <p:cNvPr id="5" name="그룹 17"/>
          <p:cNvGrpSpPr/>
          <p:nvPr/>
        </p:nvGrpSpPr>
        <p:grpSpPr>
          <a:xfrm>
            <a:off x="2176463" y="2513806"/>
            <a:ext cx="4826000" cy="722313"/>
            <a:chOff x="1116014" y="2755899"/>
            <a:chExt cx="4826000" cy="722313"/>
          </a:xfrm>
        </p:grpSpPr>
        <p:cxnSp>
          <p:nvCxnSpPr>
            <p:cNvPr id="6" name="직선 연결선 5"/>
            <p:cNvCxnSpPr/>
            <p:nvPr/>
          </p:nvCxnSpPr>
          <p:spPr bwMode="auto">
            <a:xfrm rot="5400000">
              <a:off x="1145382" y="3088481"/>
              <a:ext cx="341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" name="직선 연결선 7"/>
            <p:cNvCxnSpPr/>
            <p:nvPr/>
          </p:nvCxnSpPr>
          <p:spPr bwMode="auto">
            <a:xfrm rot="5400000">
              <a:off x="1361282" y="3088481"/>
              <a:ext cx="341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" name="직선 연결선 9"/>
            <p:cNvCxnSpPr/>
            <p:nvPr/>
          </p:nvCxnSpPr>
          <p:spPr bwMode="auto">
            <a:xfrm rot="10800000">
              <a:off x="1116014" y="3074988"/>
              <a:ext cx="200025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2" name="직선 연결선 11"/>
            <p:cNvCxnSpPr/>
            <p:nvPr/>
          </p:nvCxnSpPr>
          <p:spPr bwMode="auto">
            <a:xfrm>
              <a:off x="1531938" y="3074988"/>
              <a:ext cx="4410075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" name="직선 연결선 13"/>
            <p:cNvCxnSpPr/>
            <p:nvPr/>
          </p:nvCxnSpPr>
          <p:spPr bwMode="auto">
            <a:xfrm rot="5400000">
              <a:off x="754857" y="3117056"/>
              <a:ext cx="722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직선 연결선 15"/>
            <p:cNvCxnSpPr/>
            <p:nvPr/>
          </p:nvCxnSpPr>
          <p:spPr bwMode="auto">
            <a:xfrm rot="5400000">
              <a:off x="5580857" y="3117056"/>
              <a:ext cx="722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7" name="순서도: 연결자 16"/>
            <p:cNvSpPr/>
            <p:nvPr/>
          </p:nvSpPr>
          <p:spPr bwMode="auto">
            <a:xfrm>
              <a:off x="5305425" y="2915444"/>
              <a:ext cx="257175" cy="319088"/>
            </a:xfrm>
            <a:prstGeom prst="flowChartConnector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19" name="직사각형 18"/>
          <p:cNvSpPr/>
          <p:nvPr/>
        </p:nvSpPr>
        <p:spPr>
          <a:xfrm>
            <a:off x="3869004" y="3147626"/>
            <a:ext cx="141737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</a:rPr>
              <a:t>&lt;</a:t>
            </a:r>
            <a:r>
              <a:rPr lang="en-US" altLang="ko-KR" sz="1000" b="1" dirty="0" smtClean="0">
                <a:latin typeface="+mn-ea"/>
              </a:rPr>
              <a:t> Ladder Program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</a:rPr>
              <a:t>&gt;</a:t>
            </a:r>
            <a:endParaRPr lang="ko-KR" altLang="en-US" sz="1000" dirty="0"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7" name="그룹 36"/>
          <p:cNvGrpSpPr/>
          <p:nvPr/>
        </p:nvGrpSpPr>
        <p:grpSpPr>
          <a:xfrm rot="16200000">
            <a:off x="4122359" y="3553552"/>
            <a:ext cx="934208" cy="816938"/>
            <a:chOff x="3666367" y="2908924"/>
            <a:chExt cx="1811266" cy="1040152"/>
          </a:xfrm>
        </p:grpSpPr>
        <p:sp>
          <p:nvSpPr>
            <p:cNvPr id="31" name="AutoShape 26"/>
            <p:cNvSpPr>
              <a:spLocks noChangeArrowheads="1"/>
            </p:cNvSpPr>
            <p:nvPr/>
          </p:nvSpPr>
          <p:spPr bwMode="auto">
            <a:xfrm flipH="1">
              <a:off x="3666367" y="2908924"/>
              <a:ext cx="1811266" cy="1040152"/>
            </a:xfrm>
            <a:prstGeom prst="rightArrow">
              <a:avLst>
                <a:gd name="adj1" fmla="val 50000"/>
                <a:gd name="adj2" fmla="val 43534"/>
              </a:avLst>
            </a:prstGeom>
            <a:gradFill rotWithShape="1">
              <a:gsLst>
                <a:gs pos="0">
                  <a:srgbClr val="96A101">
                    <a:gamma/>
                    <a:tint val="57255"/>
                    <a:invGamma/>
                    <a:alpha val="50000"/>
                  </a:srgbClr>
                </a:gs>
                <a:gs pos="100000">
                  <a:srgbClr val="96A10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</a:endParaRPr>
            </a:p>
          </p:txBody>
        </p:sp>
        <p:grpSp>
          <p:nvGrpSpPr>
            <p:cNvPr id="9" name="Group 27"/>
            <p:cNvGrpSpPr>
              <a:grpSpLocks/>
            </p:cNvGrpSpPr>
            <p:nvPr/>
          </p:nvGrpSpPr>
          <p:grpSpPr bwMode="auto">
            <a:xfrm rot="14367448">
              <a:off x="3702219" y="3206316"/>
              <a:ext cx="691943" cy="581339"/>
              <a:chOff x="3188" y="2310"/>
              <a:chExt cx="788" cy="690"/>
            </a:xfrm>
          </p:grpSpPr>
          <p:sp>
            <p:nvSpPr>
              <p:cNvPr id="35" name="AutoShape 28"/>
              <p:cNvSpPr>
                <a:spLocks noChangeArrowheads="1"/>
              </p:cNvSpPr>
              <p:nvPr/>
            </p:nvSpPr>
            <p:spPr bwMode="auto">
              <a:xfrm rot="-17356082">
                <a:off x="3571" y="2595"/>
                <a:ext cx="690" cy="12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FFFFFF">
                      <a:alpha val="70000"/>
                    </a:srgbClr>
                  </a:gs>
                  <a:gs pos="100000">
                    <a:srgbClr val="FFFFFF">
                      <a:gamma/>
                      <a:tint val="0"/>
                      <a:invGamma/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36" name="AutoShape 29"/>
              <p:cNvSpPr>
                <a:spLocks noChangeArrowheads="1"/>
              </p:cNvSpPr>
              <p:nvPr/>
            </p:nvSpPr>
            <p:spPr bwMode="auto">
              <a:xfrm rot="-43758464">
                <a:off x="3188" y="2380"/>
                <a:ext cx="690" cy="12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FFFFFF">
                      <a:alpha val="70000"/>
                    </a:srgbClr>
                  </a:gs>
                  <a:gs pos="100000">
                    <a:srgbClr val="FFFFFF">
                      <a:gamma/>
                      <a:tint val="0"/>
                      <a:invGamma/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b="1" kern="1200">
                    <a:solidFill>
                      <a:schemeClr val="tx1"/>
                    </a:solidFill>
                    <a:latin typeface="Arial" charset="0"/>
                    <a:ea typeface="굴림" charset="-127"/>
                    <a:cs typeface="+mn-cs"/>
                  </a:defRPr>
                </a:lvl9pPr>
              </a:lstStyle>
              <a:p>
                <a:pPr marL="0" marR="0" lvl="0" indent="0" algn="ctr" defTabSz="914400" rtl="0" eaLnBrk="1" fontAlgn="base" latinLnBrk="1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333333"/>
                  </a:solidFill>
                  <a:effectLst/>
                  <a:uLnTx/>
                  <a:uFillTx/>
                  <a:latin typeface="나눔고딕" pitchFamily="50" charset="-127"/>
                  <a:ea typeface="나눔고딕" pitchFamily="50" charset="-127"/>
                </a:endParaRPr>
              </a:p>
            </p:txBody>
          </p:sp>
        </p:grpSp>
        <p:sp>
          <p:nvSpPr>
            <p:cNvPr id="33" name="AutoShape 30"/>
            <p:cNvSpPr>
              <a:spLocks noChangeArrowheads="1"/>
            </p:cNvSpPr>
            <p:nvPr/>
          </p:nvSpPr>
          <p:spPr bwMode="auto">
            <a:xfrm rot="10800000">
              <a:off x="4377087" y="3599371"/>
              <a:ext cx="1091578" cy="8629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FFFFFF">
                    <a:gamma/>
                    <a:tint val="0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34" name="AutoShape 31"/>
            <p:cNvSpPr>
              <a:spLocks noChangeArrowheads="1"/>
            </p:cNvSpPr>
            <p:nvPr/>
          </p:nvSpPr>
          <p:spPr bwMode="auto">
            <a:xfrm>
              <a:off x="4368125" y="3174939"/>
              <a:ext cx="1091574" cy="8630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FFFFFF">
                    <a:gamma/>
                    <a:tint val="0"/>
                    <a:invGamma/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1pPr>
              <a:lvl2pPr marL="4572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2pPr>
              <a:lvl3pPr marL="9144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3pPr>
              <a:lvl4pPr marL="13716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4pPr>
              <a:lvl5pPr marL="1828800" algn="ctr" rtl="0" fontAlgn="base" latinLnBrk="1">
                <a:spcBef>
                  <a:spcPct val="0"/>
                </a:spcBef>
                <a:spcAft>
                  <a:spcPct val="0"/>
                </a:spcAft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b="1" kern="1200">
                  <a:solidFill>
                    <a:schemeClr val="tx1"/>
                  </a:solidFill>
                  <a:latin typeface="Arial" charset="0"/>
                  <a:ea typeface="굴림" charset="-127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</a:endParaRPr>
            </a:p>
          </p:txBody>
        </p:sp>
      </p:grpSp>
      <p:grpSp>
        <p:nvGrpSpPr>
          <p:cNvPr id="11" name="그룹 37"/>
          <p:cNvGrpSpPr/>
          <p:nvPr/>
        </p:nvGrpSpPr>
        <p:grpSpPr>
          <a:xfrm>
            <a:off x="2176463" y="4444206"/>
            <a:ext cx="4826000" cy="722313"/>
            <a:chOff x="1116014" y="2755899"/>
            <a:chExt cx="4826000" cy="722313"/>
          </a:xfrm>
        </p:grpSpPr>
        <p:cxnSp>
          <p:nvCxnSpPr>
            <p:cNvPr id="41" name="직선 연결선 40"/>
            <p:cNvCxnSpPr/>
            <p:nvPr/>
          </p:nvCxnSpPr>
          <p:spPr bwMode="auto">
            <a:xfrm rot="10800000">
              <a:off x="1116014" y="3074988"/>
              <a:ext cx="200025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oval" w="med" len="med"/>
              <a:tailEnd type="none" w="med" len="med"/>
            </a:ln>
            <a:effectLst/>
          </p:spPr>
        </p:cxnSp>
        <p:cxnSp>
          <p:nvCxnSpPr>
            <p:cNvPr id="42" name="직선 연결선 41"/>
            <p:cNvCxnSpPr/>
            <p:nvPr/>
          </p:nvCxnSpPr>
          <p:spPr bwMode="auto">
            <a:xfrm>
              <a:off x="1531938" y="3074988"/>
              <a:ext cx="4410075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oval" w="med" len="med"/>
              <a:tailEnd type="none" w="med" len="med"/>
            </a:ln>
            <a:effectLst/>
          </p:spPr>
        </p:cxnSp>
        <p:cxnSp>
          <p:nvCxnSpPr>
            <p:cNvPr id="43" name="직선 연결선 42"/>
            <p:cNvCxnSpPr/>
            <p:nvPr/>
          </p:nvCxnSpPr>
          <p:spPr bwMode="auto">
            <a:xfrm rot="5400000">
              <a:off x="754857" y="3117056"/>
              <a:ext cx="722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4" name="직선 연결선 43"/>
            <p:cNvCxnSpPr/>
            <p:nvPr/>
          </p:nvCxnSpPr>
          <p:spPr bwMode="auto">
            <a:xfrm rot="5400000">
              <a:off x="5580857" y="3117056"/>
              <a:ext cx="722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5" name="순서도: 연결자 44"/>
            <p:cNvSpPr/>
            <p:nvPr/>
          </p:nvSpPr>
          <p:spPr bwMode="auto">
            <a:xfrm>
              <a:off x="5305425" y="2915444"/>
              <a:ext cx="257175" cy="319088"/>
            </a:xfrm>
            <a:prstGeom prst="flowChartConnector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</a:endParaRPr>
            </a:p>
          </p:txBody>
        </p:sp>
      </p:grpSp>
      <p:cxnSp>
        <p:nvCxnSpPr>
          <p:cNvPr id="51" name="직선 연결선 50"/>
          <p:cNvCxnSpPr/>
          <p:nvPr/>
        </p:nvCxnSpPr>
        <p:spPr bwMode="auto">
          <a:xfrm flipV="1">
            <a:off x="2390775" y="4572000"/>
            <a:ext cx="201613" cy="192088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직사각형 51"/>
          <p:cNvSpPr/>
          <p:nvPr/>
        </p:nvSpPr>
        <p:spPr>
          <a:xfrm>
            <a:off x="3566663" y="5166926"/>
            <a:ext cx="214834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</a:rPr>
              <a:t>&lt;</a:t>
            </a:r>
            <a:r>
              <a:rPr lang="en-US" altLang="ko-KR" sz="1000" b="1" dirty="0" smtClean="0">
                <a:latin typeface="+mn-ea"/>
              </a:rPr>
              <a:t> Switches-Lamps Connection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</a:rPr>
              <a:t>&gt;</a:t>
            </a:r>
            <a:endParaRPr lang="ko-KR" altLang="en-US" sz="10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764883" y="5572140"/>
            <a:ext cx="7470315" cy="9643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ts val="1700"/>
              </a:lnSpc>
            </a:pPr>
            <a:r>
              <a:rPr lang="en-US" altLang="ko-KR" sz="1000" b="1" dirty="0" smtClean="0">
                <a:latin typeface="맑은 고딕"/>
                <a:sym typeface="Wingdings" pitchFamily="2" charset="2"/>
              </a:rPr>
              <a:t>※ </a:t>
            </a:r>
            <a:r>
              <a:rPr lang="en-US" altLang="ko-KR" sz="1000" b="1" dirty="0" smtClean="0">
                <a:latin typeface="+mn-ea"/>
                <a:sym typeface="Wingdings" pitchFamily="2" charset="2"/>
              </a:rPr>
              <a:t>Y device, which is not connected with output terminal, is able to be used as the same function </a:t>
            </a:r>
          </a:p>
          <a:p>
            <a:pPr algn="l">
              <a:lnSpc>
                <a:spcPts val="1700"/>
              </a:lnSpc>
            </a:pPr>
            <a:r>
              <a:rPr lang="en-US" altLang="ko-KR" sz="1000" b="1" dirty="0" smtClean="0">
                <a:latin typeface="+mn-ea"/>
                <a:sym typeface="Wingdings" pitchFamily="2" charset="2"/>
              </a:rPr>
              <a:t>   as an inner auxiliary device(M Device).</a:t>
            </a:r>
          </a:p>
          <a:p>
            <a:pPr algn="l">
              <a:lnSpc>
                <a:spcPts val="1700"/>
              </a:lnSpc>
            </a:pPr>
            <a:r>
              <a:rPr lang="en-US" altLang="ko-KR" sz="1000" b="1" dirty="0" smtClean="0">
                <a:latin typeface="+mn-ea"/>
                <a:sym typeface="Wingdings" pitchFamily="2" charset="2"/>
              </a:rPr>
              <a:t>※ In case the output device is allocated to an actual external contact and the same output contact </a:t>
            </a:r>
          </a:p>
          <a:p>
            <a:pPr algn="l">
              <a:lnSpc>
                <a:spcPts val="1700"/>
              </a:lnSpc>
            </a:pPr>
            <a:r>
              <a:rPr lang="en-US" altLang="ko-KR" sz="1000" b="1" dirty="0" smtClean="0">
                <a:latin typeface="+mn-ea"/>
                <a:sym typeface="Wingdings" pitchFamily="2" charset="2"/>
              </a:rPr>
              <a:t>   is used more than  twice to the operand of out instruction in a program, the last used output is output to outside. </a:t>
            </a:r>
          </a:p>
        </p:txBody>
      </p:sp>
      <p:sp>
        <p:nvSpPr>
          <p:cNvPr id="54" name="직사각형 53"/>
          <p:cNvSpPr/>
          <p:nvPr/>
        </p:nvSpPr>
        <p:spPr bwMode="auto">
          <a:xfrm>
            <a:off x="1628775" y="2314575"/>
            <a:ext cx="5953125" cy="3190875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직사각형 36"/>
          <p:cNvSpPr/>
          <p:nvPr/>
        </p:nvSpPr>
        <p:spPr bwMode="auto">
          <a:xfrm>
            <a:off x="6172200" y="2508249"/>
            <a:ext cx="636588" cy="2720975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48" name="그룹 47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50" name="직사각형 49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3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. </a:t>
              </a:r>
              <a:r>
                <a:rPr lang="en-US" altLang="ko-KR" sz="1800" b="1" dirty="0" smtClean="0">
                  <a:latin typeface="맑은 고딕" pitchFamily="50" charset="-127"/>
                  <a:ea typeface="맑은 고딕" pitchFamily="50" charset="-127"/>
                  <a:cs typeface="Lucida Sans Unicode" pitchFamily="34" charset="0"/>
                </a:rPr>
                <a:t>Device</a:t>
              </a:r>
              <a:endParaRPr lang="ko-KR" altLang="en-US" sz="1800" b="1" dirty="0" smtClean="0">
                <a:latin typeface="맑은 고딕" pitchFamily="50" charset="-127"/>
                <a:ea typeface="맑은 고딕" pitchFamily="50" charset="-127"/>
                <a:cs typeface="Lucida Sans Unicode" pitchFamily="34" charset="0"/>
              </a:endParaRPr>
            </a:p>
          </p:txBody>
        </p:sp>
        <p:sp>
          <p:nvSpPr>
            <p:cNvPr id="55" name="직사각형 5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3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-3. </a:t>
              </a:r>
              <a:r>
                <a:rPr lang="en-US" altLang="ko-KR" b="1" dirty="0" smtClean="0">
                  <a:latin typeface="나눔고딕" pitchFamily="50" charset="-127"/>
                  <a:ea typeface="굴림" charset="-127"/>
                  <a:cs typeface="Arial" charset="0"/>
                </a:rPr>
                <a:t>Y-Device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Lucida Sans Unicode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755358" y="1814126"/>
            <a:ext cx="748474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It is a step device.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ko-KR" altLang="en-US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It is a device to control step and used with OUT, SET and RESET instructions. </a:t>
            </a: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When it is used with SET or RESET instruction, the previous step must be performed first to execute the current step.</a:t>
            </a: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When it is used with OUT instruction, it executes the last step turned ‘ON’ regardless of the order of step.</a:t>
            </a: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It is unavailable to be used as a word device, only can be used as a bit device.</a:t>
            </a: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It is available to be used as a memory protection device by setting ‘Device Latch Range Settings’. </a:t>
            </a: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The clear condition, SET</a:t>
            </a:r>
            <a:r>
              <a:rPr lang="ko-KR" altLang="en-US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XXX.00 , is able to execute anytime regardless of the processing steps. </a:t>
            </a: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64883" y="4433501"/>
            <a:ext cx="6017994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It is an inner auxiliary device of LP.</a:t>
            </a: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It is only able to perform in the program, not able to directly output to outside of LP.</a:t>
            </a: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It is available to be used as a memory protection device by setting ‘Device Latch Range Settings’. 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128192" y="1169304"/>
            <a:ext cx="1718211" cy="747528"/>
            <a:chOff x="128192" y="652587"/>
            <a:chExt cx="1718211" cy="747528"/>
          </a:xfrm>
        </p:grpSpPr>
        <p:sp>
          <p:nvSpPr>
            <p:cNvPr id="12" name="직사각형 11"/>
            <p:cNvSpPr/>
            <p:nvPr/>
          </p:nvSpPr>
          <p:spPr bwMode="auto">
            <a:xfrm>
              <a:off x="128192" y="652587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3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Device</a:t>
              </a:r>
              <a:endParaRPr kumimoji="0" lang="ko-KR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3" name="직사각형 12"/>
            <p:cNvSpPr/>
            <p:nvPr/>
          </p:nvSpPr>
          <p:spPr bwMode="auto">
            <a:xfrm>
              <a:off x="251520" y="1027976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3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-4.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S</a:t>
              </a:r>
              <a:r>
                <a:rPr lang="en-US" altLang="ko-KR" b="1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나눔고딕" pitchFamily="50" charset="-127"/>
                  <a:ea typeface="굴림" charset="-127"/>
                  <a:cs typeface="Arial" pitchFamily="34" charset="0"/>
                </a:rPr>
                <a:t>-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Device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14" name="직사각형 13"/>
          <p:cNvSpPr/>
          <p:nvPr/>
        </p:nvSpPr>
        <p:spPr bwMode="auto">
          <a:xfrm>
            <a:off x="251520" y="4061362"/>
            <a:ext cx="1594883" cy="37213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9pPr>
          </a:lstStyle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3</a:t>
            </a:r>
            <a:r>
              <a:rPr kumimoji="0" lang="en-US" altLang="ko-KR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-5.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M</a:t>
            </a:r>
            <a:r>
              <a:rPr lang="en-US" altLang="ko-KR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-Device</a:t>
            </a:r>
            <a:endParaRPr kumimoji="0" lang="ko-KR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755358" y="1814126"/>
            <a:ext cx="7419019" cy="3477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It is a data device of LP.</a:t>
            </a: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It is only able to be used as a word bit, not able to be used as a bit device.</a:t>
            </a: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When it is used as the 32 bit instruction, D word is operated as lower 16 bit and D+1 word is operated as upper 16 bit 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  as following picture.</a:t>
            </a: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It is available to be used as a memory protection device by setting ‘Device Latch Range Settings’. </a:t>
            </a: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64883" y="5624126"/>
            <a:ext cx="605326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It is a device used when using the recipe function of graphic panel in LP series.</a:t>
            </a: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 It is available to be used as a memory protection device by setting ‘Device Latch Range Settings’. 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2981325" y="3070067"/>
            <a:ext cx="3240088" cy="1231443"/>
            <a:chOff x="2981325" y="2793842"/>
            <a:chExt cx="3240088" cy="1231443"/>
          </a:xfrm>
        </p:grpSpPr>
        <p:sp>
          <p:nvSpPr>
            <p:cNvPr id="7" name="직사각형 6"/>
            <p:cNvSpPr/>
            <p:nvPr/>
          </p:nvSpPr>
          <p:spPr bwMode="auto">
            <a:xfrm>
              <a:off x="2981325" y="3278188"/>
              <a:ext cx="1439863" cy="466725"/>
            </a:xfrm>
            <a:prstGeom prst="rect">
              <a:avLst/>
            </a:prstGeom>
            <a:solidFill>
              <a:srgbClr val="DDE14B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50000"/>
                </a:prstClr>
              </a:innerShdw>
              <a:reflection blurRad="6350" stA="52000" endA="300" endPos="35000" dir="5400000" sy="-100000" algn="bl" rotWithShape="0"/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Upper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16bit</a:t>
              </a: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8" name="직사각형 7"/>
            <p:cNvSpPr/>
            <p:nvPr/>
          </p:nvSpPr>
          <p:spPr bwMode="auto">
            <a:xfrm>
              <a:off x="4781550" y="3278188"/>
              <a:ext cx="1439863" cy="466725"/>
            </a:xfrm>
            <a:prstGeom prst="rect">
              <a:avLst/>
            </a:prstGeom>
            <a:solidFill>
              <a:srgbClr val="5DDEE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50000"/>
                </a:prstClr>
              </a:innerShdw>
              <a:reflection blurRad="6350" stA="52000" endA="300" endPos="35000" dir="5400000" sy="-100000" algn="bl" rotWithShape="0"/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Lower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16bit</a:t>
              </a: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3174548" y="3779064"/>
              <a:ext cx="1045479" cy="246221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ko-KR" sz="10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</a:t>
              </a:r>
              <a:r>
                <a:rPr lang="en-US" altLang="ko-KR" sz="1000" b="1" dirty="0" err="1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Dn</a:t>
              </a:r>
              <a:r>
                <a:rPr lang="en-US" altLang="ko-KR" sz="10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+ 1 Word)</a:t>
              </a:r>
              <a:endParaRPr lang="ko-KR" altLang="en-US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5096539" y="3779064"/>
              <a:ext cx="814647" cy="246221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ko-KR" sz="10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</a:t>
              </a:r>
              <a:r>
                <a:rPr lang="en-US" altLang="ko-KR" sz="1000" b="1" dirty="0" err="1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Dn</a:t>
              </a:r>
              <a:r>
                <a:rPr lang="en-US" altLang="ko-KR" sz="10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Word)</a:t>
              </a:r>
              <a:endParaRPr lang="ko-KR" altLang="en-US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cxnSp>
          <p:nvCxnSpPr>
            <p:cNvPr id="12" name="직선 화살표 연결선 11"/>
            <p:cNvCxnSpPr/>
            <p:nvPr/>
          </p:nvCxnSpPr>
          <p:spPr bwMode="auto">
            <a:xfrm>
              <a:off x="2982913" y="3116263"/>
              <a:ext cx="3235325" cy="1588"/>
            </a:xfrm>
            <a:prstGeom prst="straightConnector1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triangle" w="med" len="med"/>
              <a:tailEnd type="triangle"/>
            </a:ln>
            <a:effectLst/>
          </p:spPr>
        </p:cxnSp>
        <p:sp>
          <p:nvSpPr>
            <p:cNvPr id="13" name="직사각형 12"/>
            <p:cNvSpPr/>
            <p:nvPr/>
          </p:nvSpPr>
          <p:spPr>
            <a:xfrm>
              <a:off x="4262904" y="2793842"/>
              <a:ext cx="691216" cy="307777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ko-KR" sz="14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32</a:t>
              </a:r>
              <a:r>
                <a:rPr lang="ko-KR" altLang="en-US" sz="14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</a:t>
              </a:r>
              <a:r>
                <a:rPr lang="en-US" altLang="ko-KR" sz="14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Bit</a:t>
              </a:r>
              <a:endParaRPr lang="ko-KR" altLang="en-US" sz="14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15" name="직사각형 14"/>
          <p:cNvSpPr/>
          <p:nvPr/>
        </p:nvSpPr>
        <p:spPr bwMode="auto">
          <a:xfrm>
            <a:off x="2505075" y="2952750"/>
            <a:ext cx="4210050" cy="1504950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17" name="직선 연결선 16"/>
          <p:cNvCxnSpPr/>
          <p:nvPr/>
        </p:nvCxnSpPr>
        <p:spPr bwMode="auto">
          <a:xfrm rot="5400000">
            <a:off x="2798763" y="3338513"/>
            <a:ext cx="368300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직선 연결선 17"/>
          <p:cNvCxnSpPr/>
          <p:nvPr/>
        </p:nvCxnSpPr>
        <p:spPr bwMode="auto">
          <a:xfrm rot="5400000">
            <a:off x="6034088" y="3338513"/>
            <a:ext cx="368300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그룹 1"/>
          <p:cNvGrpSpPr/>
          <p:nvPr/>
        </p:nvGrpSpPr>
        <p:grpSpPr>
          <a:xfrm>
            <a:off x="48159" y="1169304"/>
            <a:ext cx="1674916" cy="747528"/>
            <a:chOff x="48159" y="652587"/>
            <a:chExt cx="1674916" cy="747528"/>
          </a:xfrm>
        </p:grpSpPr>
        <p:sp>
          <p:nvSpPr>
            <p:cNvPr id="24" name="직사각형 23"/>
            <p:cNvSpPr/>
            <p:nvPr/>
          </p:nvSpPr>
          <p:spPr bwMode="auto">
            <a:xfrm>
              <a:off x="128192" y="652587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3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Device</a:t>
              </a:r>
              <a:endParaRPr kumimoji="0" lang="ko-KR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25" name="직사각형 24"/>
            <p:cNvSpPr/>
            <p:nvPr/>
          </p:nvSpPr>
          <p:spPr bwMode="auto">
            <a:xfrm>
              <a:off x="48159" y="1027976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latinLnBrk="0">
                <a:buClr>
                  <a:srgbClr val="FF0066"/>
                </a:buClr>
                <a:buSzPct val="75000"/>
                <a:buFont typeface="Arial" charset="0"/>
                <a:buNone/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3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-6.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D</a:t>
              </a:r>
              <a:r>
                <a:rPr lang="en-US" altLang="ko-KR" b="1" dirty="0" smtClean="0">
                  <a:latin typeface="나눔고딕" pitchFamily="50" charset="-127"/>
                  <a:ea typeface="굴림" charset="-127"/>
                  <a:cs typeface="Arial" pitchFamily="34" charset="0"/>
                </a:rPr>
                <a:t>-Device</a:t>
              </a:r>
              <a:endParaRPr lang="en-US" altLang="ko-KR" b="1" dirty="0">
                <a:latin typeface="나눔고딕" pitchFamily="50" charset="-127"/>
                <a:ea typeface="굴림" charset="-127"/>
                <a:cs typeface="Arial" pitchFamily="34" charset="0"/>
              </a:endParaRPr>
            </a:p>
          </p:txBody>
        </p:sp>
      </p:grpSp>
      <p:sp>
        <p:nvSpPr>
          <p:cNvPr id="26" name="직사각형 25"/>
          <p:cNvSpPr/>
          <p:nvPr/>
        </p:nvSpPr>
        <p:spPr bwMode="auto">
          <a:xfrm>
            <a:off x="251520" y="5271439"/>
            <a:ext cx="1594883" cy="372139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9pPr>
          </a:lstStyle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3</a:t>
            </a:r>
            <a:r>
              <a:rPr kumimoji="0" lang="en-US" altLang="ko-KR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rPr>
              <a:t>-7.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R</a:t>
            </a:r>
            <a:r>
              <a:rPr lang="en-US" altLang="ko-KR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-Device</a:t>
            </a:r>
            <a:endParaRPr kumimoji="0" lang="ko-KR" alt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714348" y="1857364"/>
            <a:ext cx="8422498" cy="44496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150000"/>
              </a:lnSpc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It is a device used with the instructions related to Counter.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lnSpc>
                <a:spcPct val="150000"/>
              </a:lnSpc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It consists of three parts; counter contact, counter setting value, and counter present value.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lnSpc>
                <a:spcPct val="150000"/>
              </a:lnSpc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Counter contact performs ON/OFF functions according to the result of counter instructions, and also available to be used </a:t>
            </a:r>
          </a:p>
          <a:p>
            <a:pPr algn="l">
              <a:lnSpc>
                <a:spcPct val="150000"/>
              </a:lnSpc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  as counter and input instructions.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lnSpc>
                <a:spcPct val="150000"/>
              </a:lnSpc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Counter setting value is a place where a boundary value for the result of count is stored, and is available to be used with counter and </a:t>
            </a:r>
          </a:p>
          <a:p>
            <a:pPr algn="l">
              <a:lnSpc>
                <a:spcPct val="150000"/>
              </a:lnSpc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 application instructions.</a:t>
            </a:r>
          </a:p>
          <a:p>
            <a:pPr algn="l">
              <a:lnSpc>
                <a:spcPct val="150000"/>
              </a:lnSpc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Counter present value is a place where a present value is stored while counter is operating, and user can not set it up directly.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lnSpc>
                <a:spcPct val="150000"/>
              </a:lnSpc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When as following picture,</a:t>
            </a:r>
          </a:p>
          <a:p>
            <a:pPr algn="l">
              <a:lnSpc>
                <a:spcPct val="150000"/>
              </a:lnSpc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algn="l">
              <a:lnSpc>
                <a:spcPct val="150000"/>
              </a:lnSpc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algn="l">
              <a:lnSpc>
                <a:spcPct val="150000"/>
              </a:lnSpc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algn="l">
              <a:lnSpc>
                <a:spcPct val="150000"/>
              </a:lnSpc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algn="l">
              <a:lnSpc>
                <a:spcPct val="150000"/>
              </a:lnSpc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algn="l">
              <a:lnSpc>
                <a:spcPct val="150000"/>
              </a:lnSpc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algn="l">
              <a:lnSpc>
                <a:spcPct val="150000"/>
              </a:lnSpc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algn="l">
              <a:lnSpc>
                <a:spcPct val="150000"/>
              </a:lnSpc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algn="l">
              <a:lnSpc>
                <a:spcPct val="150000"/>
              </a:lnSpc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if inputting 100 to “C0” setting value device, “C0” contact device turns ON when “C0” present value device becomes 100.</a:t>
            </a:r>
          </a:p>
          <a:p>
            <a:pPr algn="l">
              <a:lnSpc>
                <a:spcPct val="150000"/>
              </a:lnSpc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Counter instructions, related to LP Series are CTD, CTU, CTUD and CTR, and even the same counter device is operated </a:t>
            </a:r>
          </a:p>
          <a:p>
            <a:pPr algn="l">
              <a:lnSpc>
                <a:spcPct val="150000"/>
              </a:lnSpc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differently depending on each instruction.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  <a:sym typeface="Wingdings" pitchFamily="2" charset="2"/>
            </a:endParaRPr>
          </a:p>
        </p:txBody>
      </p:sp>
      <p:cxnSp>
        <p:nvCxnSpPr>
          <p:cNvPr id="20" name="직선 연결선 19"/>
          <p:cNvCxnSpPr/>
          <p:nvPr/>
        </p:nvCxnSpPr>
        <p:spPr bwMode="auto">
          <a:xfrm rot="5400000">
            <a:off x="1458097" y="4261648"/>
            <a:ext cx="341313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" name="직선 연결선 20"/>
          <p:cNvCxnSpPr/>
          <p:nvPr/>
        </p:nvCxnSpPr>
        <p:spPr bwMode="auto">
          <a:xfrm rot="5400000">
            <a:off x="1673997" y="4261648"/>
            <a:ext cx="341313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2" name="직선 연결선 21"/>
          <p:cNvCxnSpPr/>
          <p:nvPr/>
        </p:nvCxnSpPr>
        <p:spPr bwMode="auto">
          <a:xfrm rot="10800000">
            <a:off x="1428729" y="4248155"/>
            <a:ext cx="200025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직선 연결선 22"/>
          <p:cNvCxnSpPr/>
          <p:nvPr/>
        </p:nvCxnSpPr>
        <p:spPr bwMode="auto">
          <a:xfrm>
            <a:off x="1844653" y="4248155"/>
            <a:ext cx="4410075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직선 연결선 23"/>
          <p:cNvCxnSpPr/>
          <p:nvPr/>
        </p:nvCxnSpPr>
        <p:spPr bwMode="auto">
          <a:xfrm rot="5400000">
            <a:off x="1067572" y="4290223"/>
            <a:ext cx="722313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" name="직선 연결선 24"/>
          <p:cNvCxnSpPr/>
          <p:nvPr/>
        </p:nvCxnSpPr>
        <p:spPr bwMode="auto">
          <a:xfrm rot="5400000">
            <a:off x="5893572" y="4290223"/>
            <a:ext cx="722313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33" name="그룹 17"/>
          <p:cNvGrpSpPr/>
          <p:nvPr/>
        </p:nvGrpSpPr>
        <p:grpSpPr>
          <a:xfrm>
            <a:off x="1428729" y="4605341"/>
            <a:ext cx="4826000" cy="722313"/>
            <a:chOff x="1116014" y="2755899"/>
            <a:chExt cx="4826000" cy="722313"/>
          </a:xfrm>
        </p:grpSpPr>
        <p:cxnSp>
          <p:nvCxnSpPr>
            <p:cNvPr id="34" name="직선 연결선 33"/>
            <p:cNvCxnSpPr/>
            <p:nvPr/>
          </p:nvCxnSpPr>
          <p:spPr bwMode="auto">
            <a:xfrm rot="5400000">
              <a:off x="1145382" y="3088481"/>
              <a:ext cx="341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5" name="직선 연결선 34"/>
            <p:cNvCxnSpPr/>
            <p:nvPr/>
          </p:nvCxnSpPr>
          <p:spPr bwMode="auto">
            <a:xfrm rot="5400000">
              <a:off x="1361282" y="3088481"/>
              <a:ext cx="341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6" name="직선 연결선 35"/>
            <p:cNvCxnSpPr/>
            <p:nvPr/>
          </p:nvCxnSpPr>
          <p:spPr bwMode="auto">
            <a:xfrm rot="10800000">
              <a:off x="1116014" y="3074988"/>
              <a:ext cx="200025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7" name="직선 연결선 36"/>
            <p:cNvCxnSpPr/>
            <p:nvPr/>
          </p:nvCxnSpPr>
          <p:spPr bwMode="auto">
            <a:xfrm>
              <a:off x="1531938" y="3074988"/>
              <a:ext cx="4410075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8" name="직선 연결선 37"/>
            <p:cNvCxnSpPr/>
            <p:nvPr/>
          </p:nvCxnSpPr>
          <p:spPr bwMode="auto">
            <a:xfrm rot="5400000">
              <a:off x="754857" y="3117056"/>
              <a:ext cx="722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9" name="직선 연결선 38"/>
            <p:cNvCxnSpPr/>
            <p:nvPr/>
          </p:nvCxnSpPr>
          <p:spPr bwMode="auto">
            <a:xfrm rot="5400000">
              <a:off x="5580857" y="3117056"/>
              <a:ext cx="722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0" name="순서도: 연결자 39"/>
            <p:cNvSpPr/>
            <p:nvPr/>
          </p:nvSpPr>
          <p:spPr bwMode="auto">
            <a:xfrm>
              <a:off x="5305425" y="2915444"/>
              <a:ext cx="257175" cy="319088"/>
            </a:xfrm>
            <a:prstGeom prst="flowChartConnector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MetaPlusLF" pitchFamily="2" charset="0"/>
              </a:endParaRPr>
            </a:p>
          </p:txBody>
        </p:sp>
      </p:grpSp>
      <p:sp>
        <p:nvSpPr>
          <p:cNvPr id="41" name="직사각형 40"/>
          <p:cNvSpPr/>
          <p:nvPr/>
        </p:nvSpPr>
        <p:spPr bwMode="auto">
          <a:xfrm>
            <a:off x="4471966" y="4072735"/>
            <a:ext cx="1476375" cy="333375"/>
          </a:xfrm>
          <a:prstGeom prst="rect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b="1" dirty="0" smtClean="0">
                <a:latin typeface="+mn-ea"/>
              </a:rPr>
              <a:t>CTU   C0   100</a:t>
            </a:r>
            <a:endParaRPr kumimoji="0" lang="ko-KR" altLang="en-U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530542" y="4469223"/>
            <a:ext cx="41549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+mn-ea"/>
                <a:sym typeface="Wingdings" pitchFamily="2" charset="2"/>
              </a:rPr>
              <a:t>X0</a:t>
            </a:r>
            <a:r>
              <a:rPr lang="ko-KR" altLang="en-US" b="1" dirty="0" smtClean="0">
                <a:latin typeface="+mn-ea"/>
                <a:sym typeface="Wingdings" pitchFamily="2" charset="2"/>
              </a:rPr>
              <a:t> </a:t>
            </a:r>
            <a:endParaRPr lang="ko-KR" altLang="en-US" dirty="0"/>
          </a:p>
        </p:txBody>
      </p:sp>
      <p:sp>
        <p:nvSpPr>
          <p:cNvPr id="43" name="직사각형 42"/>
          <p:cNvSpPr/>
          <p:nvPr/>
        </p:nvSpPr>
        <p:spPr>
          <a:xfrm>
            <a:off x="1532853" y="5145498"/>
            <a:ext cx="42992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+mn-ea"/>
                <a:sym typeface="Wingdings" pitchFamily="2" charset="2"/>
              </a:rPr>
              <a:t>C0</a:t>
            </a:r>
            <a:r>
              <a:rPr lang="ko-KR" altLang="en-US" b="1" dirty="0" smtClean="0">
                <a:latin typeface="+mn-ea"/>
                <a:sym typeface="Wingdings" pitchFamily="2" charset="2"/>
              </a:rPr>
              <a:t> </a:t>
            </a:r>
            <a:endParaRPr lang="ko-KR" altLang="en-US" dirty="0"/>
          </a:p>
        </p:txBody>
      </p:sp>
      <p:sp>
        <p:nvSpPr>
          <p:cNvPr id="44" name="순서도: 연결자 43"/>
          <p:cNvSpPr/>
          <p:nvPr/>
        </p:nvSpPr>
        <p:spPr bwMode="auto">
          <a:xfrm>
            <a:off x="5033941" y="4071148"/>
            <a:ext cx="431799" cy="319088"/>
          </a:xfrm>
          <a:prstGeom prst="flowChartConnector">
            <a:avLst/>
          </a:prstGeom>
          <a:noFill/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MetaPlusLF" pitchFamily="2" charset="0"/>
            </a:endParaRPr>
          </a:p>
        </p:txBody>
      </p:sp>
      <p:sp>
        <p:nvSpPr>
          <p:cNvPr id="45" name="순서도: 연결자 44"/>
          <p:cNvSpPr/>
          <p:nvPr/>
        </p:nvSpPr>
        <p:spPr bwMode="auto">
          <a:xfrm>
            <a:off x="1511278" y="4623597"/>
            <a:ext cx="431799" cy="744537"/>
          </a:xfrm>
          <a:prstGeom prst="flowChartConnector">
            <a:avLst/>
          </a:prstGeom>
          <a:noFill/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MetaPlusLF" pitchFamily="2" charset="0"/>
            </a:endParaRPr>
          </a:p>
        </p:txBody>
      </p:sp>
      <p:cxnSp>
        <p:nvCxnSpPr>
          <p:cNvPr id="47" name="직선 화살표 연결선 46"/>
          <p:cNvCxnSpPr/>
          <p:nvPr/>
        </p:nvCxnSpPr>
        <p:spPr bwMode="auto">
          <a:xfrm rot="10800000" flipV="1">
            <a:off x="1962127" y="4358485"/>
            <a:ext cx="3109914" cy="627856"/>
          </a:xfrm>
          <a:prstGeom prst="straightConnector1">
            <a:avLst/>
          </a:prstGeom>
          <a:solidFill>
            <a:srgbClr val="BAD5E6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8" name="직사각형 47"/>
          <p:cNvSpPr/>
          <p:nvPr/>
        </p:nvSpPr>
        <p:spPr>
          <a:xfrm>
            <a:off x="6286512" y="4143380"/>
            <a:ext cx="2196435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sz="1000" b="1" dirty="0" smtClean="0">
                <a:latin typeface="+mn-ea"/>
                <a:sym typeface="Wingdings" pitchFamily="2" charset="2"/>
              </a:rPr>
              <a:t>CTU 2nd</a:t>
            </a:r>
            <a:r>
              <a:rPr lang="ko-KR" altLang="en-US" sz="1000" b="1" dirty="0" smtClean="0">
                <a:latin typeface="+mn-ea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+mn-ea"/>
                <a:sym typeface="Wingdings" pitchFamily="2" charset="2"/>
              </a:rPr>
              <a:t>offer land setting value</a:t>
            </a:r>
            <a:endParaRPr lang="en-US" altLang="ko-KR" sz="1000" dirty="0" smtClean="0">
              <a:latin typeface="+mn-ea"/>
              <a:sym typeface="Wingdings" pitchFamily="2" charset="2"/>
            </a:endParaRPr>
          </a:p>
          <a:p>
            <a:pPr algn="l"/>
            <a:r>
              <a:rPr lang="en-US" altLang="ko-KR" sz="1000" b="1" dirty="0" smtClean="0">
                <a:latin typeface="+mn-ea"/>
                <a:sym typeface="Wingdings" pitchFamily="2" charset="2"/>
              </a:rPr>
              <a:t>OP2  100</a:t>
            </a:r>
          </a:p>
          <a:p>
            <a:pPr algn="l"/>
            <a:endParaRPr lang="en-US" altLang="ko-KR" sz="1000" b="1" dirty="0" smtClean="0">
              <a:latin typeface="+mn-ea"/>
              <a:sym typeface="Wingdings" pitchFamily="2" charset="2"/>
            </a:endParaRPr>
          </a:p>
          <a:p>
            <a:pPr algn="l"/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Counter current value device</a:t>
            </a:r>
          </a:p>
          <a:p>
            <a:pPr algn="l"/>
            <a:r>
              <a:rPr lang="en-US" altLang="ko-KR" sz="1000" b="1" dirty="0" smtClean="0">
                <a:latin typeface="+mn-ea"/>
                <a:sym typeface="Wingdings" pitchFamily="2" charset="2"/>
              </a:rPr>
              <a:t>C0 = UW 16000</a:t>
            </a:r>
          </a:p>
        </p:txBody>
      </p:sp>
      <p:sp>
        <p:nvSpPr>
          <p:cNvPr id="49" name="직사각형 48"/>
          <p:cNvSpPr/>
          <p:nvPr/>
        </p:nvSpPr>
        <p:spPr>
          <a:xfrm>
            <a:off x="1985638" y="5099848"/>
            <a:ext cx="160332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sz="1000" b="1" dirty="0" smtClean="0">
                <a:latin typeface="+mn-ea"/>
                <a:sym typeface="Wingdings" pitchFamily="2" charset="2"/>
              </a:rPr>
              <a:t>Counter contact device</a:t>
            </a:r>
            <a:endParaRPr lang="ko-KR" altLang="en-US" sz="1000" dirty="0"/>
          </a:p>
        </p:txBody>
      </p:sp>
      <p:grpSp>
        <p:nvGrpSpPr>
          <p:cNvPr id="32" name="그룹 31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46" name="직사각형 45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3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Device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51" name="직사각형 50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3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-8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C</a:t>
              </a:r>
              <a:r>
                <a:rPr lang="en-US" altLang="ko-KR" b="1" dirty="0" smtClean="0">
                  <a:latin typeface="나눔고딕" pitchFamily="50" charset="-127"/>
                  <a:ea typeface="굴림" charset="-127"/>
                  <a:cs typeface="Arial" pitchFamily="34" charset="0"/>
                </a:rPr>
                <a:t>-Device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Lucida Sans Unicode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755358" y="1891247"/>
            <a:ext cx="769794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It is a device used with instructions related to Timer.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It consists of three parts; timer contact, timer setting value, timer present value.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Timer contact performs ON/OFF functions according to the result of timer instruction and also available to be used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 as timer and input instructions.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Timer setting value is a place where a boundary value for the result of timer is saved, and is available to be used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 with timer and application instructions.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ko-KR" altLang="en-US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Timer present value is a place where a present value is stored while timer is operating, and user can not set it up directly.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When as following picture,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</p:txBody>
      </p:sp>
      <p:cxnSp>
        <p:nvCxnSpPr>
          <p:cNvPr id="5" name="직선 연결선 4"/>
          <p:cNvCxnSpPr/>
          <p:nvPr/>
        </p:nvCxnSpPr>
        <p:spPr bwMode="auto">
          <a:xfrm rot="5400000">
            <a:off x="1315221" y="3625473"/>
            <a:ext cx="341313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직선 연결선 5"/>
          <p:cNvCxnSpPr/>
          <p:nvPr/>
        </p:nvCxnSpPr>
        <p:spPr bwMode="auto">
          <a:xfrm rot="5400000">
            <a:off x="1531121" y="3625473"/>
            <a:ext cx="341313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직선 연결선 6"/>
          <p:cNvCxnSpPr/>
          <p:nvPr/>
        </p:nvCxnSpPr>
        <p:spPr bwMode="auto">
          <a:xfrm rot="10800000">
            <a:off x="1285853" y="3611980"/>
            <a:ext cx="200025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직선 연결선 7"/>
          <p:cNvCxnSpPr/>
          <p:nvPr/>
        </p:nvCxnSpPr>
        <p:spPr bwMode="auto">
          <a:xfrm>
            <a:off x="1701777" y="3611980"/>
            <a:ext cx="4410075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직선 연결선 8"/>
          <p:cNvCxnSpPr/>
          <p:nvPr/>
        </p:nvCxnSpPr>
        <p:spPr bwMode="auto">
          <a:xfrm rot="5400000">
            <a:off x="924696" y="3654048"/>
            <a:ext cx="722313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직선 연결선 9"/>
          <p:cNvCxnSpPr/>
          <p:nvPr/>
        </p:nvCxnSpPr>
        <p:spPr bwMode="auto">
          <a:xfrm rot="5400000">
            <a:off x="5750696" y="3654048"/>
            <a:ext cx="722313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11" name="그룹 17"/>
          <p:cNvGrpSpPr/>
          <p:nvPr/>
        </p:nvGrpSpPr>
        <p:grpSpPr>
          <a:xfrm>
            <a:off x="1285853" y="3969166"/>
            <a:ext cx="4826000" cy="722313"/>
            <a:chOff x="1116014" y="2755899"/>
            <a:chExt cx="4826000" cy="722313"/>
          </a:xfrm>
        </p:grpSpPr>
        <p:cxnSp>
          <p:nvCxnSpPr>
            <p:cNvPr id="12" name="직선 연결선 11"/>
            <p:cNvCxnSpPr/>
            <p:nvPr/>
          </p:nvCxnSpPr>
          <p:spPr bwMode="auto">
            <a:xfrm rot="5400000">
              <a:off x="1145382" y="3088481"/>
              <a:ext cx="341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" name="직선 연결선 12"/>
            <p:cNvCxnSpPr/>
            <p:nvPr/>
          </p:nvCxnSpPr>
          <p:spPr bwMode="auto">
            <a:xfrm rot="5400000">
              <a:off x="1361282" y="3088481"/>
              <a:ext cx="341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" name="직선 연결선 13"/>
            <p:cNvCxnSpPr/>
            <p:nvPr/>
          </p:nvCxnSpPr>
          <p:spPr bwMode="auto">
            <a:xfrm rot="10800000">
              <a:off x="1116014" y="3074988"/>
              <a:ext cx="200025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" name="직선 연결선 14"/>
            <p:cNvCxnSpPr/>
            <p:nvPr/>
          </p:nvCxnSpPr>
          <p:spPr bwMode="auto">
            <a:xfrm>
              <a:off x="1531938" y="3074988"/>
              <a:ext cx="4410075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직선 연결선 15"/>
            <p:cNvCxnSpPr/>
            <p:nvPr/>
          </p:nvCxnSpPr>
          <p:spPr bwMode="auto">
            <a:xfrm rot="5400000">
              <a:off x="754857" y="3117056"/>
              <a:ext cx="722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" name="직선 연결선 16"/>
            <p:cNvCxnSpPr/>
            <p:nvPr/>
          </p:nvCxnSpPr>
          <p:spPr bwMode="auto">
            <a:xfrm rot="5400000">
              <a:off x="5580857" y="3117056"/>
              <a:ext cx="722313" cy="0"/>
            </a:xfrm>
            <a:prstGeom prst="line">
              <a:avLst/>
            </a:prstGeom>
            <a:solidFill>
              <a:srgbClr val="BAD5E6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8" name="순서도: 연결자 17"/>
            <p:cNvSpPr/>
            <p:nvPr/>
          </p:nvSpPr>
          <p:spPr bwMode="auto">
            <a:xfrm>
              <a:off x="5305425" y="2915444"/>
              <a:ext cx="257175" cy="319088"/>
            </a:xfrm>
            <a:prstGeom prst="flowChartConnector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19" name="직사각형 18"/>
          <p:cNvSpPr/>
          <p:nvPr/>
        </p:nvSpPr>
        <p:spPr bwMode="auto">
          <a:xfrm>
            <a:off x="4329090" y="3436560"/>
            <a:ext cx="1476375" cy="333375"/>
          </a:xfrm>
          <a:prstGeom prst="rect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TON   T0   100</a:t>
            </a:r>
            <a:endParaRPr kumimoji="0" lang="ko-KR" altLang="en-U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383658" y="3833048"/>
            <a:ext cx="4235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X0</a:t>
            </a:r>
            <a:r>
              <a:rPr lang="ko-KR" altLang="en-US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b="1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400396" y="4509323"/>
            <a:ext cx="4090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T0</a:t>
            </a:r>
            <a:r>
              <a:rPr lang="ko-KR" altLang="en-US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b="1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22" name="순서도: 연결자 21"/>
          <p:cNvSpPr/>
          <p:nvPr/>
        </p:nvSpPr>
        <p:spPr bwMode="auto">
          <a:xfrm>
            <a:off x="4891065" y="3434973"/>
            <a:ext cx="431799" cy="319088"/>
          </a:xfrm>
          <a:prstGeom prst="flowChartConnector">
            <a:avLst/>
          </a:prstGeom>
          <a:noFill/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23" name="순서도: 연결자 22"/>
          <p:cNvSpPr/>
          <p:nvPr/>
        </p:nvSpPr>
        <p:spPr bwMode="auto">
          <a:xfrm>
            <a:off x="1368402" y="3987422"/>
            <a:ext cx="431799" cy="744537"/>
          </a:xfrm>
          <a:prstGeom prst="flowChartConnector">
            <a:avLst/>
          </a:prstGeom>
          <a:noFill/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cs typeface="Arial" pitchFamily="34" charset="0"/>
            </a:endParaRPr>
          </a:p>
        </p:txBody>
      </p:sp>
      <p:cxnSp>
        <p:nvCxnSpPr>
          <p:cNvPr id="24" name="직선 화살표 연결선 23"/>
          <p:cNvCxnSpPr/>
          <p:nvPr/>
        </p:nvCxnSpPr>
        <p:spPr bwMode="auto">
          <a:xfrm rot="10800000" flipV="1">
            <a:off x="1819251" y="3722310"/>
            <a:ext cx="3109914" cy="627856"/>
          </a:xfrm>
          <a:prstGeom prst="straightConnector1">
            <a:avLst/>
          </a:prstGeom>
          <a:solidFill>
            <a:srgbClr val="BAD5E6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5" name="직사각형 24"/>
          <p:cNvSpPr/>
          <p:nvPr/>
        </p:nvSpPr>
        <p:spPr>
          <a:xfrm>
            <a:off x="6281412" y="3436560"/>
            <a:ext cx="2101857" cy="8771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TON 2</a:t>
            </a:r>
            <a:r>
              <a:rPr lang="en-US" altLang="ko-KR" sz="1000" b="1" baseline="30000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nd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offer land setting value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OP2  100</a:t>
            </a:r>
          </a:p>
          <a:p>
            <a:pPr algn="l"/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/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Timer current value device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T0  UW 11000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1842762" y="4463673"/>
            <a:ext cx="145424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Timer contact device</a:t>
            </a:r>
            <a:endParaRPr lang="ko-KR" altLang="en-US" sz="1000" b="1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723905" y="4941056"/>
            <a:ext cx="7848623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if inputting 100 to “T0” setting value device, “T0” timer contact device turns ON when “T0” present value 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 device becomes 100.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Timer instructions, related to LP Series are TON, TOFF, TMON, TRTG and TMR, and even the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same timer device is operated 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 differently depending on each instruction.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The basic cycle of timer device is 10ms, but it is available to be operated in 10ms or 100ms by setting up the device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 range in parameters.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  </a:t>
            </a: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It is available to be used as a memory protection device by setting ‘Device Latch Range Settings’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For further details of timer device, refer to [Application instruction][Timer instruction] in instruction manual.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/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30" name="직사각형 29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3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Device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31" name="직사각형 30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3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-9.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T</a:t>
              </a:r>
              <a:r>
                <a:rPr lang="en-US" altLang="ko-KR" b="1" dirty="0" smtClean="0">
                  <a:latin typeface="나눔고딕" pitchFamily="50" charset="-127"/>
                  <a:ea typeface="굴림" charset="-127"/>
                  <a:cs typeface="Arial" pitchFamily="34" charset="0"/>
                </a:rPr>
                <a:t>-Device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755358" y="1762779"/>
            <a:ext cx="556434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It is a device that is able to designate indirectly a device with using other word device.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ko-KR" altLang="en-US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When as following picture,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</p:txBody>
      </p:sp>
      <p:cxnSp>
        <p:nvCxnSpPr>
          <p:cNvPr id="5" name="직선 연결선 4"/>
          <p:cNvCxnSpPr/>
          <p:nvPr/>
        </p:nvCxnSpPr>
        <p:spPr bwMode="auto">
          <a:xfrm rot="5400000">
            <a:off x="1481931" y="2775991"/>
            <a:ext cx="341313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직선 연결선 5"/>
          <p:cNvCxnSpPr/>
          <p:nvPr/>
        </p:nvCxnSpPr>
        <p:spPr bwMode="auto">
          <a:xfrm rot="5400000">
            <a:off x="1697831" y="2775991"/>
            <a:ext cx="341313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" name="직선 연결선 6"/>
          <p:cNvCxnSpPr/>
          <p:nvPr/>
        </p:nvCxnSpPr>
        <p:spPr bwMode="auto">
          <a:xfrm rot="10800000">
            <a:off x="1452563" y="2762498"/>
            <a:ext cx="200025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직선 연결선 7"/>
          <p:cNvCxnSpPr/>
          <p:nvPr/>
        </p:nvCxnSpPr>
        <p:spPr bwMode="auto">
          <a:xfrm>
            <a:off x="1868487" y="2762498"/>
            <a:ext cx="4410075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직선 연결선 8"/>
          <p:cNvCxnSpPr/>
          <p:nvPr/>
        </p:nvCxnSpPr>
        <p:spPr bwMode="auto">
          <a:xfrm rot="5400000">
            <a:off x="1091406" y="2804566"/>
            <a:ext cx="722313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직선 연결선 9"/>
          <p:cNvCxnSpPr/>
          <p:nvPr/>
        </p:nvCxnSpPr>
        <p:spPr bwMode="auto">
          <a:xfrm rot="5400000">
            <a:off x="5917406" y="2804566"/>
            <a:ext cx="722313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9" name="직사각형 18"/>
          <p:cNvSpPr/>
          <p:nvPr/>
        </p:nvSpPr>
        <p:spPr bwMode="auto">
          <a:xfrm>
            <a:off x="4495800" y="2587078"/>
            <a:ext cx="1476375" cy="333375"/>
          </a:xfrm>
          <a:prstGeom prst="rect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MOV   100   Z0</a:t>
            </a:r>
            <a:endParaRPr kumimoji="0" lang="ko-KR" altLang="en-U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755358" y="3761162"/>
            <a:ext cx="6827510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if “D0” device value is 10, the value 10 stored in “D0” is transferred to D(0+Z0) device, namely D100 device.</a:t>
            </a:r>
          </a:p>
          <a:p>
            <a:pPr algn="l"/>
            <a:r>
              <a:rPr lang="ko-KR" altLang="en-US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   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In other words, MOV D0 D0Z0 is interpreted as below.</a:t>
            </a:r>
          </a:p>
          <a:p>
            <a:pPr algn="l"/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 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MOV D0 D(Value of 0 + Z0)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MOV D0 D(0+100)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MOV D0 D100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/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For another example, if MOV D0 D40Z0 it could be interpreted as below.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   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 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MOV D0 D(Value of 40 + Z0)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MOV D0 D(40+100)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MOV D0 D140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   </a:t>
            </a:r>
          </a:p>
          <a:p>
            <a:pPr algn="l"/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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It is possible to designate a device address indirectly according to the change of Z device.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/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</p:txBody>
      </p:sp>
      <p:cxnSp>
        <p:nvCxnSpPr>
          <p:cNvPr id="28" name="직선 연결선 27"/>
          <p:cNvCxnSpPr/>
          <p:nvPr/>
        </p:nvCxnSpPr>
        <p:spPr bwMode="auto">
          <a:xfrm rot="5400000">
            <a:off x="1481931" y="3471316"/>
            <a:ext cx="341313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9" name="직선 연결선 28"/>
          <p:cNvCxnSpPr/>
          <p:nvPr/>
        </p:nvCxnSpPr>
        <p:spPr bwMode="auto">
          <a:xfrm rot="5400000">
            <a:off x="1697831" y="3471316"/>
            <a:ext cx="341313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0" name="직선 연결선 29"/>
          <p:cNvCxnSpPr/>
          <p:nvPr/>
        </p:nvCxnSpPr>
        <p:spPr bwMode="auto">
          <a:xfrm rot="10800000">
            <a:off x="1452563" y="3457823"/>
            <a:ext cx="200025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1" name="직선 연결선 30"/>
          <p:cNvCxnSpPr/>
          <p:nvPr/>
        </p:nvCxnSpPr>
        <p:spPr bwMode="auto">
          <a:xfrm>
            <a:off x="1868487" y="3457823"/>
            <a:ext cx="4410075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2" name="직선 연결선 31"/>
          <p:cNvCxnSpPr/>
          <p:nvPr/>
        </p:nvCxnSpPr>
        <p:spPr bwMode="auto">
          <a:xfrm rot="5400000">
            <a:off x="1091406" y="3499891"/>
            <a:ext cx="722313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3" name="직선 연결선 32"/>
          <p:cNvCxnSpPr/>
          <p:nvPr/>
        </p:nvCxnSpPr>
        <p:spPr bwMode="auto">
          <a:xfrm rot="5400000">
            <a:off x="5917406" y="3499891"/>
            <a:ext cx="722313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4" name="직사각형 33"/>
          <p:cNvSpPr/>
          <p:nvPr/>
        </p:nvSpPr>
        <p:spPr bwMode="auto">
          <a:xfrm>
            <a:off x="4495800" y="3282403"/>
            <a:ext cx="1476375" cy="333375"/>
          </a:xfrm>
          <a:prstGeom prst="rect">
            <a:avLst/>
          </a:prstGeom>
          <a:solidFill>
            <a:schemeClr val="bg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MOV   D0   D0Z0</a:t>
            </a:r>
            <a:endParaRPr kumimoji="0" lang="ko-KR" altLang="en-U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35" name="직사각형 34"/>
          <p:cNvSpPr/>
          <p:nvPr/>
        </p:nvSpPr>
        <p:spPr bwMode="auto">
          <a:xfrm>
            <a:off x="5389572" y="3339553"/>
            <a:ext cx="468312" cy="238125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cs typeface="Arial" pitchFamily="34" charset="0"/>
            </a:endParaRPr>
          </a:p>
        </p:txBody>
      </p:sp>
      <p:grpSp>
        <p:nvGrpSpPr>
          <p:cNvPr id="37" name="그룹 36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38" name="직사각형 37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3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Device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39" name="직사각형 38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3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-10.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Z</a:t>
              </a:r>
              <a:r>
                <a:rPr lang="en-US" altLang="ko-KR" b="1" dirty="0" smtClean="0">
                  <a:latin typeface="나눔고딕" pitchFamily="50" charset="-127"/>
                  <a:ea typeface="굴림" charset="-127"/>
                  <a:cs typeface="Arial" pitchFamily="34" charset="0"/>
                </a:rPr>
                <a:t>-Device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42844" y="1803432"/>
            <a:ext cx="921550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It is a device that sets up the status and operation of LP.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ko-KR" altLang="en-US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It designates a device that is able to be used separately in input and output instructions, and not able to be used as a memory protection area.    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6453704"/>
              </p:ext>
            </p:extLst>
          </p:nvPr>
        </p:nvGraphicFramePr>
        <p:xfrm>
          <a:off x="214282" y="2214554"/>
          <a:ext cx="8691987" cy="4059693"/>
        </p:xfrm>
        <a:graphic>
          <a:graphicData uri="http://schemas.openxmlformats.org/drawingml/2006/table">
            <a:tbl>
              <a:tblPr firstRow="1">
                <a:tableStyleId>{3B4B98B0-60AC-42C2-AFA5-B58CD77FA1E5}</a:tableStyleId>
              </a:tblPr>
              <a:tblGrid>
                <a:gridCol w="1350981"/>
                <a:gridCol w="659130"/>
                <a:gridCol w="1679598"/>
                <a:gridCol w="620721"/>
                <a:gridCol w="1460520"/>
                <a:gridCol w="620721"/>
                <a:gridCol w="1606572"/>
                <a:gridCol w="693744"/>
              </a:tblGrid>
              <a:tr h="151256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Name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Device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Name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Device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Name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Device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Name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Device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51256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Run mode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F00000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Back-up battery errors (Retaining)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F0002D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100ms clock</a:t>
                      </a:r>
                      <a:endParaRPr lang="ko-KR" altLang="en-US" sz="8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F00057</a:t>
                      </a:r>
                      <a:endParaRPr lang="ko-KR" altLang="en-US" sz="8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PLC series and model code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F100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45791"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Stop mode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F00001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Error occurrence</a:t>
                      </a:r>
                      <a:endParaRPr lang="ko-KR" altLang="en-US" sz="800" b="1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>
                          <a:latin typeface="나눔고딕" pitchFamily="50" charset="-127"/>
                          <a:ea typeface="나눔고딕" pitchFamily="50" charset="-127"/>
                        </a:rPr>
                        <a:t>F00030</a:t>
                      </a:r>
                      <a:endParaRPr lang="ko-KR" altLang="en-US" sz="800" b="1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200ms clock</a:t>
                      </a:r>
                      <a:endParaRPr lang="ko-KR" altLang="en-US" sz="800" b="1" dirty="0" smtClean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F00025</a:t>
                      </a:r>
                      <a:endParaRPr lang="ko-KR" altLang="en-US" sz="8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System version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F101</a:t>
                      </a:r>
                      <a:endParaRPr lang="ko-KR" altLang="en-US" sz="800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45791"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Pause mode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F00002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Errors related to PLC program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F00034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500ms clock</a:t>
                      </a:r>
                      <a:endParaRPr lang="ko-KR" altLang="en-US" sz="800" b="1" dirty="0" smtClean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F00026</a:t>
                      </a:r>
                      <a:endParaRPr lang="ko-KR" altLang="en-US" sz="8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Released date of the version (Year)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F106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45791"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Debug mode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F00003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Time-driven operation error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F00035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1s clock</a:t>
                      </a:r>
                      <a:endParaRPr lang="ko-KR" altLang="en-US" sz="800" b="1" dirty="0" smtClean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F0005A</a:t>
                      </a:r>
                      <a:endParaRPr lang="ko-KR" altLang="en-US" sz="8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Released date of the version (Month, date)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F107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51256">
                <a:tc>
                  <a:txBody>
                    <a:bodyPr/>
                    <a:lstStyle/>
                    <a:p>
                      <a:r>
                        <a:rPr lang="en-US" altLang="ko-KR" sz="8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Normally ON</a:t>
                      </a:r>
                      <a:endParaRPr lang="ko-KR" altLang="en-US" sz="8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F00010</a:t>
                      </a:r>
                      <a:endParaRPr lang="ko-KR" altLang="en-US" sz="8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Time setting error flag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F00036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2s clock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F0005B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Present scan time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F110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45791"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Normally OFF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F00011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Communication errors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F00038</a:t>
                      </a:r>
                      <a:endParaRPr lang="ko-KR" altLang="en-US" sz="800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5s clock</a:t>
                      </a:r>
                      <a:endParaRPr lang="ko-KR" altLang="en-US" sz="800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F0005C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Min. scan time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F111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51256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1 scan ON</a:t>
                      </a:r>
                      <a:endParaRPr lang="ko-KR" altLang="en-US" sz="8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F00012</a:t>
                      </a:r>
                      <a:endParaRPr lang="ko-KR" altLang="en-US" sz="8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I/O setting value errors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F00039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10s clock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F0005D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Max. scan time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F112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45791"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1 scan OFF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F00013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0.5ms</a:t>
                      </a:r>
                      <a:r>
                        <a:rPr lang="en-US" altLang="ko-KR" sz="800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clock(in reserve)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F00050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60s clock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F0005E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Scan</a:t>
                      </a:r>
                      <a:r>
                        <a:rPr lang="en-US" altLang="ko-KR" sz="800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time count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F114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51256"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Scan pulse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F00014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1ms</a:t>
                      </a:r>
                      <a:r>
                        <a:rPr lang="en-US" altLang="ko-KR" sz="800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clock(in reserve)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F00051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Zero flag</a:t>
                      </a:r>
                      <a:endParaRPr lang="ko-KR" altLang="en-US" sz="800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F00060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Step operation generated error (At present)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F120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51256"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Time synchronous pulse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F00015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2ms</a:t>
                      </a:r>
                      <a:r>
                        <a:rPr lang="en-US" altLang="ko-KR" sz="800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clock(in reserve)</a:t>
                      </a:r>
                      <a:endParaRPr lang="ko-KR" altLang="en-US" sz="800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latinLnBrk="1"/>
                      <a:r>
                        <a:rPr lang="en-US" altLang="ko-KR" sz="800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F00052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Carry flag</a:t>
                      </a:r>
                      <a:endParaRPr lang="ko-KR" altLang="en-US" sz="800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F00061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Step operation generated error (Retaining)</a:t>
                      </a:r>
                      <a:endParaRPr lang="ko-KR" altLang="en-US" sz="800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F121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51256"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While operating</a:t>
                      </a:r>
                    </a:p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forced input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F00020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5ms clock(in reserve)</a:t>
                      </a:r>
                      <a:endParaRPr lang="ko-KR" altLang="en-US" sz="800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F00053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Borrow flag</a:t>
                      </a:r>
                      <a:endParaRPr lang="ko-KR" altLang="en-US" sz="800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F00062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Error step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F130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51256"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While operating</a:t>
                      </a:r>
                    </a:p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forced output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F00021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10ms clock</a:t>
                      </a:r>
                      <a:endParaRPr lang="ko-KR" altLang="en-US" sz="8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F00054</a:t>
                      </a:r>
                      <a:endParaRPr lang="ko-KR" altLang="en-US" sz="8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Operation error flag</a:t>
                      </a:r>
                    </a:p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(At present)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F00068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Break step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F131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51256"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While running</a:t>
                      </a:r>
                    </a:p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time-driven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F00024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20ms clock</a:t>
                      </a:r>
                      <a:endParaRPr lang="ko-KR" altLang="en-US" sz="8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F00055</a:t>
                      </a:r>
                      <a:endParaRPr lang="ko-KR" altLang="en-US" sz="8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Operation error flag(Retaining)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dirty="0" smtClean="0">
                          <a:latin typeface="나눔고딕" pitchFamily="50" charset="-127"/>
                          <a:ea typeface="나눔고딕" pitchFamily="50" charset="-127"/>
                        </a:rPr>
                        <a:t>F00069</a:t>
                      </a:r>
                      <a:endParaRPr lang="ko-KR" altLang="en-US" sz="800" dirty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cs typeface="+mn-cs"/>
                        </a:rPr>
                        <a:t>Self-diagnosis error code</a:t>
                      </a:r>
                      <a:endParaRPr lang="ko-KR" altLang="en-US" sz="8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8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F140</a:t>
                      </a:r>
                      <a:endParaRPr lang="ko-KR" altLang="en-US" sz="8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64777" y="6357958"/>
            <a:ext cx="23711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※ The table is labeled some F device.</a:t>
            </a:r>
            <a:endParaRPr lang="ko-KR" altLang="en-US" sz="1000" b="1" dirty="0">
              <a:latin typeface="나눔고딕" pitchFamily="50" charset="-127"/>
              <a:cs typeface="Arial" pitchFamily="34" charset="0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3" name="직사각형 12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3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Device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4" name="직사각형 13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3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-11.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F</a:t>
              </a:r>
              <a:r>
                <a:rPr lang="en-US" altLang="ko-KR" b="1" dirty="0" smtClean="0">
                  <a:latin typeface="나눔고딕" pitchFamily="50" charset="-127"/>
                  <a:ea typeface="굴림" charset="-127"/>
                  <a:cs typeface="Arial" pitchFamily="34" charset="0"/>
                </a:rPr>
                <a:t>-Device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/>
          <p:cNvSpPr/>
          <p:nvPr/>
        </p:nvSpPr>
        <p:spPr>
          <a:xfrm>
            <a:off x="752837" y="1952836"/>
            <a:ext cx="590899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It is a link device.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It is a device sharing link data each other when communicating with other module.</a:t>
            </a:r>
          </a:p>
          <a:p>
            <a:pPr algn="l"/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  <a:p>
            <a:pPr algn="l">
              <a:buFont typeface="Wingdings" pitchFamily="2" charset="2"/>
              <a:buChar char="à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It is available to be used as a memory protection device by setting ‘Device Latch Range Settings’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  <a:sym typeface="Wingdings" pitchFamily="2" charset="2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128192" y="1167332"/>
            <a:ext cx="1718211" cy="747528"/>
            <a:chOff x="128192" y="821363"/>
            <a:chExt cx="1718211" cy="747528"/>
          </a:xfrm>
        </p:grpSpPr>
        <p:sp>
          <p:nvSpPr>
            <p:cNvPr id="13" name="직사각형 12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3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Device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4" name="직사각형 13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3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-12.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L</a:t>
              </a:r>
              <a:r>
                <a:rPr lang="en-US" altLang="ko-KR" b="1" dirty="0" smtClean="0">
                  <a:latin typeface="나눔고딕" pitchFamily="50" charset="-127"/>
                  <a:ea typeface="굴림" charset="-127"/>
                  <a:cs typeface="Arial" pitchFamily="34" charset="0"/>
                </a:rPr>
                <a:t>-Device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611560" y="1846565"/>
            <a:ext cx="48141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Autonics Home page reference room(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  <a:hlinkClick r:id="rId2"/>
              </a:rPr>
              <a:t>http://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  <a:hlinkClick r:id="rId2"/>
              </a:rPr>
              <a:t>www.autonics.com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)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Logic panel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→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LP-S070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→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Software</a:t>
            </a:r>
          </a:p>
          <a:p>
            <a:pPr algn="l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Able to download program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No.1 and No.11 at the lists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41" name="그룹 40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42" name="직사각형 41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4. Program</a:t>
              </a:r>
              <a:endParaRPr kumimoji="0" lang="ko-KR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43" name="직사각형 42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4-1. Program download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568212" y="2492896"/>
            <a:ext cx="4857486" cy="3888432"/>
            <a:chOff x="568212" y="2492896"/>
            <a:chExt cx="4857486" cy="3888432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212" y="2996952"/>
              <a:ext cx="4857486" cy="338437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9488" y="2492896"/>
              <a:ext cx="1146210" cy="504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726" y="4221328"/>
            <a:ext cx="2547961" cy="216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841" y="1916113"/>
            <a:ext cx="2562846" cy="216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115616" y="3284984"/>
            <a:ext cx="4161234" cy="28689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1029891" y="3970784"/>
            <a:ext cx="3037284" cy="28689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Text Box 25"/>
          <p:cNvSpPr txBox="1">
            <a:spLocks noChangeArrowheads="1"/>
          </p:cNvSpPr>
          <p:nvPr/>
        </p:nvSpPr>
        <p:spPr bwMode="auto">
          <a:xfrm>
            <a:off x="6815067" y="3724317"/>
            <a:ext cx="983283" cy="276999"/>
          </a:xfrm>
          <a:prstGeom prst="rect">
            <a:avLst/>
          </a:prstGeom>
          <a:solidFill>
            <a:schemeClr val="tx2">
              <a:lumMod val="5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de-DE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Arial" pitchFamily="34" charset="0"/>
              </a:rPr>
              <a:t>GP-EDITOR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0" name="Text Box 25"/>
          <p:cNvSpPr txBox="1">
            <a:spLocks noChangeArrowheads="1"/>
          </p:cNvSpPr>
          <p:nvPr/>
        </p:nvSpPr>
        <p:spPr bwMode="auto">
          <a:xfrm>
            <a:off x="6641873" y="6037751"/>
            <a:ext cx="1314784" cy="276999"/>
          </a:xfrm>
          <a:prstGeom prst="rect">
            <a:avLst/>
          </a:prstGeom>
          <a:solidFill>
            <a:schemeClr val="tx2">
              <a:lumMod val="5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de-DE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200" kern="1200">
                <a:solidFill>
                  <a:schemeClr val="tx1"/>
                </a:solidFill>
                <a:latin typeface="MetaPlusLF" pitchFamily="2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Arial" pitchFamily="34" charset="0"/>
              </a:rPr>
              <a:t>SMART-STUDIO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1" name="오른쪽 화살표 30"/>
          <p:cNvSpPr/>
          <p:nvPr/>
        </p:nvSpPr>
        <p:spPr>
          <a:xfrm rot="20717577">
            <a:off x="4195712" y="3738901"/>
            <a:ext cx="1532508" cy="390728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6310315"/>
            <a:ext cx="4981574" cy="231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직사각형 32"/>
          <p:cNvSpPr/>
          <p:nvPr/>
        </p:nvSpPr>
        <p:spPr>
          <a:xfrm>
            <a:off x="972741" y="6275834"/>
            <a:ext cx="3037284" cy="28689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오른쪽 화살표 33"/>
          <p:cNvSpPr/>
          <p:nvPr/>
        </p:nvSpPr>
        <p:spPr>
          <a:xfrm rot="20717577">
            <a:off x="4214762" y="5996325"/>
            <a:ext cx="1532508" cy="390728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785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34" grpId="0" animBg="1"/>
      <p:bldP spid="34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39726" y="2013225"/>
            <a:ext cx="341789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1.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Operating system</a:t>
            </a:r>
            <a:endParaRPr lang="ko-KR" altLang="en-US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Minimum specifications</a:t>
            </a:r>
            <a:r>
              <a:rPr lang="ko-KR" altLang="en-US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: Windows98/NT/XP 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Recommended specification</a:t>
            </a:r>
            <a:r>
              <a:rPr lang="ko-KR" altLang="en-US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: Windows98/NT/XP 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※ Vista, Windows7 compatibility</a:t>
            </a: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2.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Memory</a:t>
            </a:r>
            <a:endParaRPr lang="ko-KR" altLang="en-US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Minimum specifications</a:t>
            </a:r>
            <a:r>
              <a:rPr lang="ko-KR" altLang="en-US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: 256 MB 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Recommended specification</a:t>
            </a:r>
            <a:r>
              <a:rPr lang="ko-KR" altLang="en-US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: 512 MB</a:t>
            </a:r>
            <a:endParaRPr lang="ko-KR" altLang="en-US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3.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Hard disk</a:t>
            </a:r>
            <a:endParaRPr lang="ko-KR" altLang="en-US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Minimum specifications</a:t>
            </a:r>
            <a:r>
              <a:rPr lang="ko-KR" altLang="en-US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: 1 GB 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Recommended specification</a:t>
            </a:r>
            <a:r>
              <a:rPr lang="ko-KR" altLang="en-US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: 2 GB</a:t>
            </a:r>
            <a:endParaRPr lang="ko-KR" altLang="en-US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4.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Resolution</a:t>
            </a:r>
            <a:endParaRPr lang="ko-KR" altLang="en-US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Minimum specifications</a:t>
            </a:r>
            <a:r>
              <a:rPr lang="ko-KR" altLang="en-US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: 1024 * 768 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Recommended specification</a:t>
            </a:r>
            <a:r>
              <a:rPr lang="ko-KR" altLang="en-US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: 1024 * 768 </a:t>
            </a: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5. Other</a:t>
            </a:r>
            <a:endParaRPr lang="ko-KR" altLang="en-US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Communication port</a:t>
            </a:r>
            <a:r>
              <a:rPr lang="ko-KR" altLang="en-US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: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RS-232C Serial port, USB Device, Ethernet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24" name="그룹 23"/>
          <p:cNvGrpSpPr/>
          <p:nvPr/>
        </p:nvGrpSpPr>
        <p:grpSpPr>
          <a:xfrm>
            <a:off x="3544753" y="1414450"/>
            <a:ext cx="5010150" cy="2914650"/>
            <a:chOff x="3783012" y="1414450"/>
            <a:chExt cx="5010150" cy="2914650"/>
          </a:xfrm>
        </p:grpSpPr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783012" y="1414450"/>
              <a:ext cx="5010150" cy="2914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" r="2498" b="3083"/>
            <a:stretch/>
          </p:blipFill>
          <p:spPr bwMode="auto">
            <a:xfrm>
              <a:off x="4794346" y="2244973"/>
              <a:ext cx="1656184" cy="6840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scene3d>
              <a:camera prst="orthographicFront">
                <a:rot lat="0" lon="0" rev="30000"/>
              </a:camera>
              <a:lightRig rig="threePt" dir="t"/>
            </a:scene3d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3" name="그룹 22"/>
          <p:cNvGrpSpPr/>
          <p:nvPr/>
        </p:nvGrpSpPr>
        <p:grpSpPr>
          <a:xfrm>
            <a:off x="3308532" y="4684340"/>
            <a:ext cx="5115896" cy="1233705"/>
            <a:chOff x="3564024" y="4684340"/>
            <a:chExt cx="5115896" cy="1233705"/>
          </a:xfrm>
        </p:grpSpPr>
        <p:grpSp>
          <p:nvGrpSpPr>
            <p:cNvPr id="7" name="그룹 6"/>
            <p:cNvGrpSpPr/>
            <p:nvPr/>
          </p:nvGrpSpPr>
          <p:grpSpPr>
            <a:xfrm>
              <a:off x="6155022" y="4689139"/>
              <a:ext cx="1227600" cy="1228905"/>
              <a:chOff x="6192180" y="4689140"/>
              <a:chExt cx="1224136" cy="1234414"/>
            </a:xfrm>
          </p:grpSpPr>
          <p:pic>
            <p:nvPicPr>
              <p:cNvPr id="12" name="Picture 4" descr="C:\Documents and Settings\Administrator\바탕 화면\세미나자료\USB 케이블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6192180" y="4689140"/>
                <a:ext cx="1224136" cy="1224136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190500" cap="rnd">
                <a:solidFill>
                  <a:srgbClr val="FFFFFF"/>
                </a:solidFill>
              </a:ln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36195" dist="12700" dir="11400000" algn="tl" rotWithShape="0">
                  <a:srgbClr val="000000">
                    <a:alpha val="33000"/>
                  </a:srgbClr>
                </a:outerShdw>
              </a:effectLst>
              <a:scene3d>
                <a:camera prst="perspectiveContrastingLeftFacing">
                  <a:rot lat="540000" lon="2100000" rev="0"/>
                </a:camera>
                <a:lightRig rig="soft" dir="t"/>
              </a:scene3d>
              <a:sp3d contourW="12700" prstMaterial="matte">
                <a:bevelT w="63500" h="50800"/>
                <a:contourClr>
                  <a:srgbClr val="C0C0C0"/>
                </a:contourClr>
              </a:sp3d>
            </p:spPr>
          </p:pic>
          <p:sp>
            <p:nvSpPr>
              <p:cNvPr id="14" name="TextBox 20"/>
              <p:cNvSpPr txBox="1">
                <a:spLocks noChangeArrowheads="1"/>
              </p:cNvSpPr>
              <p:nvPr/>
            </p:nvSpPr>
            <p:spPr bwMode="auto">
              <a:xfrm>
                <a:off x="6327906" y="5629855"/>
                <a:ext cx="978589" cy="2936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ko-KR" sz="1300" b="1" dirty="0" smtClean="0">
                    <a:latin typeface="나눔고딕" pitchFamily="50" charset="-127"/>
                    <a:ea typeface="나눔고딕" pitchFamily="50" charset="-127"/>
                    <a:cs typeface="Arial" pitchFamily="34" charset="0"/>
                  </a:rPr>
                  <a:t>USB HOST</a:t>
                </a:r>
                <a:endParaRPr lang="ko-KR" altLang="en-US" sz="13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</p:grpSp>
        <p:grpSp>
          <p:nvGrpSpPr>
            <p:cNvPr id="21" name="그룹 20"/>
            <p:cNvGrpSpPr/>
            <p:nvPr/>
          </p:nvGrpSpPr>
          <p:grpSpPr>
            <a:xfrm>
              <a:off x="4857723" y="4689140"/>
              <a:ext cx="1227600" cy="1228905"/>
              <a:chOff x="4824028" y="4689140"/>
              <a:chExt cx="1227600" cy="1228905"/>
            </a:xfrm>
          </p:grpSpPr>
          <p:pic>
            <p:nvPicPr>
              <p:cNvPr id="13" name="Picture 3" descr="C:\Documents and Settings\Administrator\바탕 화면\세미나자료\utp케이블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4824028" y="4689140"/>
                <a:ext cx="1227600" cy="1218673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190500" cap="rnd">
                <a:solidFill>
                  <a:srgbClr val="FFFFFF"/>
                </a:solidFill>
              </a:ln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outerShdw blurRad="36195" dist="12700" dir="11400000" algn="tl" rotWithShape="0">
                  <a:srgbClr val="000000">
                    <a:alpha val="33000"/>
                  </a:srgbClr>
                </a:outerShdw>
              </a:effectLst>
              <a:scene3d>
                <a:camera prst="perspectiveContrastingLeftFacing">
                  <a:rot lat="540000" lon="2100000" rev="0"/>
                </a:camera>
                <a:lightRig rig="soft" dir="t"/>
              </a:scene3d>
              <a:sp3d contourW="12700" prstMaterial="matte">
                <a:bevelT w="63500" h="50800"/>
                <a:contourClr>
                  <a:srgbClr val="C0C0C0"/>
                </a:contourClr>
              </a:sp3d>
            </p:spPr>
          </p:pic>
          <p:sp>
            <p:nvSpPr>
              <p:cNvPr id="16" name="TextBox 20"/>
              <p:cNvSpPr txBox="1">
                <a:spLocks noChangeArrowheads="1"/>
              </p:cNvSpPr>
              <p:nvPr/>
            </p:nvSpPr>
            <p:spPr bwMode="auto">
              <a:xfrm>
                <a:off x="5109854" y="5625657"/>
                <a:ext cx="862737" cy="292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ko-KR" sz="1300" b="1" dirty="0" smtClean="0">
                    <a:latin typeface="나눔고딕" pitchFamily="50" charset="-127"/>
                    <a:ea typeface="나눔고딕" pitchFamily="50" charset="-127"/>
                    <a:cs typeface="Arial" pitchFamily="34" charset="0"/>
                  </a:rPr>
                  <a:t>Ethernet</a:t>
                </a:r>
                <a:endParaRPr lang="ko-KR" altLang="en-US" sz="13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</p:grpSp>
        <p:grpSp>
          <p:nvGrpSpPr>
            <p:cNvPr id="19" name="그룹 18"/>
            <p:cNvGrpSpPr/>
            <p:nvPr/>
          </p:nvGrpSpPr>
          <p:grpSpPr>
            <a:xfrm>
              <a:off x="7452320" y="4689139"/>
              <a:ext cx="1227600" cy="1228905"/>
              <a:chOff x="7573962" y="4689140"/>
              <a:chExt cx="1219200" cy="1234414"/>
            </a:xfrm>
          </p:grpSpPr>
          <p:pic>
            <p:nvPicPr>
              <p:cNvPr id="8" name="Picture 2" descr="C:\Documents and Settings\Administrator\바탕 화면\세미나자료\USB(수정)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7573962" y="4689140"/>
                <a:ext cx="1219200" cy="1219200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190500" cap="rnd">
                <a:solidFill>
                  <a:srgbClr val="FFFFFF"/>
                </a:solidFill>
              </a:ln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36195" dist="12700" dir="11400000" algn="tl" rotWithShape="0">
                  <a:srgbClr val="000000">
                    <a:alpha val="33000"/>
                  </a:srgbClr>
                </a:outerShdw>
              </a:effectLst>
              <a:scene3d>
                <a:camera prst="perspectiveContrastingLeftFacing">
                  <a:rot lat="540000" lon="2100000" rev="0"/>
                </a:camera>
                <a:lightRig rig="soft" dir="t"/>
              </a:scene3d>
              <a:sp3d contourW="12700" prstMaterial="matte">
                <a:bevelT w="63500" h="50800"/>
                <a:contourClr>
                  <a:srgbClr val="C0C0C0"/>
                </a:contourClr>
              </a:sp3d>
            </p:spPr>
          </p:pic>
          <p:sp>
            <p:nvSpPr>
              <p:cNvPr id="17" name="TextBox 20"/>
              <p:cNvSpPr txBox="1">
                <a:spLocks noChangeArrowheads="1"/>
              </p:cNvSpPr>
              <p:nvPr/>
            </p:nvSpPr>
            <p:spPr bwMode="auto">
              <a:xfrm>
                <a:off x="7945393" y="5629855"/>
                <a:ext cx="495442" cy="2936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ko-KR" sz="1300" b="1" dirty="0" smtClean="0">
                    <a:latin typeface="나눔고딕" pitchFamily="50" charset="-127"/>
                    <a:ea typeface="나눔고딕" pitchFamily="50" charset="-127"/>
                    <a:cs typeface="Arial" pitchFamily="34" charset="0"/>
                  </a:rPr>
                  <a:t>USB</a:t>
                </a:r>
                <a:endParaRPr lang="ko-KR" altLang="en-US" sz="13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</p:grpSp>
        <p:grpSp>
          <p:nvGrpSpPr>
            <p:cNvPr id="20" name="그룹 19"/>
            <p:cNvGrpSpPr/>
            <p:nvPr/>
          </p:nvGrpSpPr>
          <p:grpSpPr>
            <a:xfrm>
              <a:off x="3564024" y="4684340"/>
              <a:ext cx="1224000" cy="1233705"/>
              <a:chOff x="3440610" y="4684340"/>
              <a:chExt cx="1224000" cy="1233705"/>
            </a:xfrm>
            <a:effectLst>
              <a:glow rad="139700">
                <a:srgbClr val="FF0066">
                  <a:alpha val="40000"/>
                </a:srgbClr>
              </a:glow>
            </a:effectLst>
          </p:grpSpPr>
          <p:pic>
            <p:nvPicPr>
              <p:cNvPr id="7171" name="Picture 3" descr="C:\Documents and Settings\Pyeon\BackGround\Untitled-1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40610" y="4684340"/>
                <a:ext cx="1224000" cy="1224000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190500" cap="rnd">
                <a:solidFill>
                  <a:srgbClr val="FFFFFF"/>
                </a:solidFill>
              </a:ln>
              <a:effectLst>
                <a:outerShdw blurRad="36195" dist="12700" dir="11400000" algn="tl" rotWithShape="0">
                  <a:srgbClr val="000000">
                    <a:alpha val="33000"/>
                  </a:srgbClr>
                </a:outerShdw>
              </a:effectLst>
              <a:scene3d>
                <a:camera prst="perspectiveContrastingLeftFacing">
                  <a:rot lat="540000" lon="2100000" rev="0"/>
                </a:camera>
                <a:lightRig rig="soft" dir="t"/>
              </a:scene3d>
              <a:sp3d contourW="12700" prstMaterial="matte">
                <a:bevelT w="63500" h="50800"/>
                <a:contourClr>
                  <a:srgbClr val="C0C0C0"/>
                </a:contourClr>
              </a:sp3d>
              <a:extLst/>
            </p:spPr>
          </p:pic>
          <p:sp>
            <p:nvSpPr>
              <p:cNvPr id="22" name="TextBox 20"/>
              <p:cNvSpPr txBox="1">
                <a:spLocks noChangeArrowheads="1"/>
              </p:cNvSpPr>
              <p:nvPr/>
            </p:nvSpPr>
            <p:spPr bwMode="auto">
              <a:xfrm>
                <a:off x="3653301" y="5625657"/>
                <a:ext cx="814647" cy="292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ko-KR" sz="1300" b="1" dirty="0" smtClean="0">
                    <a:latin typeface="나눔고딕" pitchFamily="50" charset="-127"/>
                    <a:ea typeface="나눔고딕" pitchFamily="50" charset="-127"/>
                    <a:cs typeface="Arial" pitchFamily="34" charset="0"/>
                  </a:rPr>
                  <a:t>RS232C</a:t>
                </a:r>
                <a:endParaRPr lang="ko-KR" altLang="en-US" sz="13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</p:grpSp>
      </p:grpSp>
      <p:sp>
        <p:nvSpPr>
          <p:cNvPr id="32" name="TextBox 31"/>
          <p:cNvSpPr txBox="1"/>
          <p:nvPr/>
        </p:nvSpPr>
        <p:spPr>
          <a:xfrm>
            <a:off x="3399903" y="6190274"/>
            <a:ext cx="48253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※Able to download program up/down load by various interface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9" name="직사각형 28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4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Program</a:t>
              </a:r>
              <a:endParaRPr kumimoji="0" lang="ko-KR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30" name="직사각형 29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4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-2.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System requirements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725488" y="1931345"/>
            <a:ext cx="7875587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000" b="1" dirty="0" err="1" smtClean="0">
                <a:latin typeface="나눔고딕" pitchFamily="50" charset="-127"/>
                <a:cs typeface="Arial" pitchFamily="34" charset="0"/>
              </a:rPr>
              <a:t>SmartStudio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is the exclusive software to write program and debug for LP series. </a:t>
            </a: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1.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Supports multi project</a:t>
            </a:r>
            <a:endParaRPr lang="ko-KR" altLang="en-US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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You can open up to 5 projects at the same time and write or edit programs.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2.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Convenient program edit</a:t>
            </a:r>
            <a:endParaRPr lang="ko-KR" altLang="en-US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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Enables to edit by cell unit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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Enables to edit with multi window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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Supports several view functions such as viewing device name, variable name, or device name &amp; comment, etc to edit   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 program easily.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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You can edit ladder program and mnemonic program at the same time.</a:t>
            </a: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3.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Several monitor function</a:t>
            </a:r>
            <a:endParaRPr lang="ko-KR" altLang="en-US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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Supports several monitor function such as monitoring variable, device, system, or time chart, etc.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4.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Convenient user interface</a:t>
            </a:r>
            <a:endParaRPr lang="ko-KR" altLang="en-US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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Easy adaptation for </a:t>
            </a:r>
            <a:r>
              <a:rPr lang="en-US" altLang="ko-KR" sz="1000" b="1" dirty="0" err="1" smtClean="0">
                <a:latin typeface="나눔고딕" pitchFamily="50" charset="-127"/>
                <a:cs typeface="Arial" pitchFamily="34" charset="0"/>
              </a:rPr>
              <a:t>SmartStudio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by same basic function of Microsoft window.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5.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Various message window</a:t>
            </a:r>
            <a:endParaRPr lang="ko-KR" altLang="en-US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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Supports various message window for edit or check program easily.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6.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Real time switching ladder and mnemonic program</a:t>
            </a:r>
            <a:endParaRPr lang="ko-KR" altLang="en-US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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Switching ladder or mnemonic program in real time and it is available to write or edit at two editors simultaneously. </a:t>
            </a:r>
            <a:endParaRPr lang="en-US" altLang="ko-KR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9" name="직사각형 8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5. Smart-Studio</a:t>
              </a:r>
              <a:endParaRPr kumimoji="0" lang="ko-KR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Lucida Sans Unicode" pitchFamily="34" charset="0"/>
              </a:endParaRPr>
            </a:p>
          </p:txBody>
        </p:sp>
        <p:sp>
          <p:nvSpPr>
            <p:cNvPr id="10" name="직사각형 9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5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-1.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Smart-Studio?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Lucida Sans Unicode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그룹 31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33" name="직사각형 32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5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Smart-Studio</a:t>
              </a:r>
              <a:endParaRPr kumimoji="0" lang="ko-KR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34" name="직사각형 33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5-2.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Screen layout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709" y="1888629"/>
            <a:ext cx="6666582" cy="449801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498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MYHOME\바탕 화면\중국 기술교육\병아리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5358" y="3020144"/>
            <a:ext cx="3248025" cy="3505200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597678" y="1927865"/>
            <a:ext cx="19944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■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Creates a new project.</a:t>
            </a:r>
            <a:endParaRPr lang="en-US" altLang="ko-KR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954088" y="2242657"/>
            <a:ext cx="57340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Creates a new project.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Select [Project]-[New Project] of menu, and ‘Project Information’ dialog box appears.</a:t>
            </a:r>
            <a:endParaRPr lang="en-US" altLang="ko-KR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662227" y="3004230"/>
            <a:ext cx="417934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①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Select the series of the device by pull-down menu.</a:t>
            </a:r>
            <a:endParaRPr lang="en-US" altLang="ko-KR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②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Select the type of the series by pull-down menu.</a:t>
            </a:r>
            <a:endParaRPr lang="en-US" altLang="ko-KR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③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Select a programming language for the new project.</a:t>
            </a:r>
            <a:endParaRPr lang="en-US" altLang="ko-KR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④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Create a new project</a:t>
            </a:r>
            <a:endParaRPr lang="en-US" altLang="ko-KR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⑤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Cancel creating a new project.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956401" y="3538831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①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166076" y="3491206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②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3480401" y="4405606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③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508851" y="5939131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④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432776" y="5939131"/>
            <a:ext cx="33534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⑤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17" name="그룹 16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18" name="직사각형 17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5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Smart-Studio</a:t>
              </a:r>
              <a:endParaRPr kumimoji="0" lang="ko-KR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9" name="직사각형 18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5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-3. Project new/save/open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MYHOME\바탕 화면\중국 기술교육\병아리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8961" y="5291163"/>
            <a:ext cx="2666985" cy="885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직사각형 4"/>
          <p:cNvSpPr/>
          <p:nvPr/>
        </p:nvSpPr>
        <p:spPr>
          <a:xfrm>
            <a:off x="954088" y="2237237"/>
            <a:ext cx="78089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Saves the edited project.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Select [Project]-[Save Project] of menu. If the project is already saved, it is saved in the present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project file which has same file name. If the project is saved for the first time, ‘Save As’ dialog box appears.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029199" y="2998810"/>
            <a:ext cx="366712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Font typeface="Wingdings"/>
              <a:buChar char="ß"/>
            </a:pPr>
            <a:r>
              <a:rPr lang="ko-KR" altLang="en-US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Specify the path, enter the file name, and click ‘Save’ to save the current project.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endParaRPr lang="en-US" altLang="ko-KR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9" name="타원 8"/>
          <p:cNvSpPr/>
          <p:nvPr/>
        </p:nvSpPr>
        <p:spPr bwMode="auto">
          <a:xfrm>
            <a:off x="3458022" y="5291163"/>
            <a:ext cx="187311" cy="185712"/>
          </a:xfrm>
          <a:prstGeom prst="ellipse">
            <a:avLst/>
          </a:prstGeom>
          <a:noFill/>
          <a:ln w="15875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357686" y="5286388"/>
            <a:ext cx="4572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If the project is a newly created one, or there are changes to the project since it saved last time, the project name in the workspace displays with * at the end as shown inside a red circle in the image below.</a:t>
            </a:r>
            <a:endParaRPr lang="en-US" altLang="ko-KR" sz="1000" b="1" dirty="0" smtClean="0">
              <a:solidFill>
                <a:srgbClr val="00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12" name="직선 화살표 연결선 11"/>
          <p:cNvCxnSpPr>
            <a:stCxn id="9" idx="6"/>
          </p:cNvCxnSpPr>
          <p:nvPr/>
        </p:nvCxnSpPr>
        <p:spPr bwMode="auto">
          <a:xfrm>
            <a:off x="3645333" y="5384019"/>
            <a:ext cx="712353" cy="116683"/>
          </a:xfrm>
          <a:prstGeom prst="straightConnector1">
            <a:avLst/>
          </a:prstGeom>
          <a:solidFill>
            <a:srgbClr val="BAD5E6"/>
          </a:solidFill>
          <a:ln w="15875" cap="flat" cmpd="sng" algn="ctr">
            <a:solidFill>
              <a:srgbClr val="FF0000"/>
            </a:solidFill>
            <a:prstDash val="solid"/>
            <a:round/>
            <a:headEnd type="triangle" w="med" len="med"/>
            <a:tailEnd type="none"/>
          </a:ln>
          <a:effectLst/>
        </p:spPr>
      </p:cxnSp>
      <p:grpSp>
        <p:nvGrpSpPr>
          <p:cNvPr id="16" name="그룹 15"/>
          <p:cNvGrpSpPr/>
          <p:nvPr/>
        </p:nvGrpSpPr>
        <p:grpSpPr>
          <a:xfrm>
            <a:off x="1046164" y="3009924"/>
            <a:ext cx="3859212" cy="1859236"/>
            <a:chOff x="1046164" y="2767014"/>
            <a:chExt cx="3859212" cy="1859236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46164" y="2767014"/>
              <a:ext cx="3859212" cy="1859236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5" name="직사각형 14"/>
            <p:cNvSpPr/>
            <p:nvPr/>
          </p:nvSpPr>
          <p:spPr bwMode="auto">
            <a:xfrm>
              <a:off x="1979577" y="4213225"/>
              <a:ext cx="438156" cy="92087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1877312" y="4150988"/>
              <a:ext cx="774571" cy="21544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l"/>
              <a:r>
                <a:rPr lang="en-US" altLang="ko-KR" sz="8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New Project</a:t>
              </a:r>
            </a:p>
          </p:txBody>
        </p:sp>
      </p:grpSp>
      <p:sp>
        <p:nvSpPr>
          <p:cNvPr id="24" name="직사각형 23"/>
          <p:cNvSpPr/>
          <p:nvPr/>
        </p:nvSpPr>
        <p:spPr>
          <a:xfrm>
            <a:off x="597678" y="1927865"/>
            <a:ext cx="12763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■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Save project</a:t>
            </a:r>
          </a:p>
        </p:txBody>
      </p:sp>
      <p:grpSp>
        <p:nvGrpSpPr>
          <p:cNvPr id="25" name="그룹 24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26" name="직사각형 25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5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Smart-Studio</a:t>
              </a:r>
              <a:endParaRPr kumimoji="0" lang="ko-KR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27" name="직사각형 26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5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-3.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Project new/save/open</a:t>
              </a:r>
              <a:endPara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954088" y="2232060"/>
            <a:ext cx="780891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Opens a saved project. 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Select [Project]-[Open Project] of menu and ‘Open’ dialog box appears.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029199" y="3187948"/>
            <a:ext cx="36671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Font typeface="Wingdings"/>
              <a:buChar char="ß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Select </a:t>
            </a:r>
            <a:r>
              <a:rPr lang="en-US" altLang="ko-KR" sz="1000" b="1" dirty="0" err="1" smtClean="0">
                <a:latin typeface="나눔고딕" pitchFamily="50" charset="-127"/>
                <a:cs typeface="Arial" pitchFamily="34" charset="0"/>
              </a:rPr>
              <a:t>SmartStudio’s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the project (extension: *.ssp) file and click ‘Open’. The project file opens in </a:t>
            </a:r>
            <a:r>
              <a:rPr lang="en-US" altLang="ko-KR" sz="1000" b="1" dirty="0" err="1" smtClean="0">
                <a:latin typeface="나눔고딕" pitchFamily="50" charset="-127"/>
                <a:cs typeface="Arial" pitchFamily="34" charset="0"/>
              </a:rPr>
              <a:t>SmartStudio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.</a:t>
            </a:r>
            <a:endParaRPr lang="en-US" altLang="ko-KR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5" name="직사각형 14"/>
          <p:cNvSpPr/>
          <p:nvPr/>
        </p:nvSpPr>
        <p:spPr bwMode="auto">
          <a:xfrm>
            <a:off x="1979577" y="4645273"/>
            <a:ext cx="438156" cy="9208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597678" y="1927865"/>
            <a:ext cx="13131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■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Open project</a:t>
            </a:r>
          </a:p>
        </p:txBody>
      </p:sp>
      <p:grpSp>
        <p:nvGrpSpPr>
          <p:cNvPr id="25" name="그룹 24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26" name="직사각형 25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5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Smart-Studio</a:t>
              </a:r>
              <a:endParaRPr kumimoji="0" lang="ko-KR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27" name="직사각형 26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5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-3.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Project new/save/open</a:t>
              </a:r>
              <a:endPara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2606" y="2919321"/>
            <a:ext cx="3500051" cy="16431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321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타원 5"/>
          <p:cNvSpPr/>
          <p:nvPr/>
        </p:nvSpPr>
        <p:spPr>
          <a:xfrm>
            <a:off x="6143636" y="2495750"/>
            <a:ext cx="2171700" cy="982663"/>
          </a:xfrm>
          <a:prstGeom prst="ellipse">
            <a:avLst/>
          </a:prstGeom>
          <a:gradFill flip="none" rotWithShape="1">
            <a:gsLst>
              <a:gs pos="25000">
                <a:srgbClr val="FFFF00"/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9169421"/>
              </p:ext>
            </p:extLst>
          </p:nvPr>
        </p:nvGraphicFramePr>
        <p:xfrm>
          <a:off x="2352674" y="1974850"/>
          <a:ext cx="3505210" cy="1771649"/>
        </p:xfrm>
        <a:graphic>
          <a:graphicData uri="http://schemas.openxmlformats.org/drawingml/2006/table">
            <a:tbl>
              <a:tblPr/>
              <a:tblGrid>
                <a:gridCol w="828993"/>
                <a:gridCol w="653589"/>
                <a:gridCol w="2022628"/>
              </a:tblGrid>
              <a:tr h="322118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b="1" kern="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Port</a:t>
                      </a:r>
                      <a:endParaRPr lang="ko-KR" sz="1000" b="1" kern="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CCCCCC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b="1" kern="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Pin No.</a:t>
                      </a:r>
                      <a:endParaRPr lang="ko-KR" sz="1000" b="1" kern="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CCCCCC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GP/LP-S044</a:t>
                      </a:r>
                      <a:r>
                        <a:rPr lang="en-US" sz="1000" b="1" kern="100" dirty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, GP-S057, </a:t>
                      </a:r>
                      <a:endParaRPr lang="en-US" sz="1000" b="1" kern="100" dirty="0" smtClean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10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GP/LP-S070</a:t>
                      </a:r>
                      <a:endParaRPr lang="ko-KR" sz="1000" b="1" kern="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CCCCCC"/>
                      </a:bgClr>
                    </a:pattFill>
                  </a:tcPr>
                </a:tc>
              </a:tr>
              <a:tr h="161059">
                <a:tc rowSpan="9">
                  <a:txBody>
                    <a:bodyPr/>
                    <a:lstStyle/>
                    <a:p>
                      <a:pPr algn="l" latinLnBrk="0">
                        <a:lnSpc>
                          <a:spcPts val="1050"/>
                        </a:lnSpc>
                        <a:spcAft>
                          <a:spcPts val="0"/>
                        </a:spcAft>
                      </a:pPr>
                      <a:endParaRPr lang="en-US" sz="1000" kern="0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1</a:t>
                      </a:r>
                      <a:endParaRPr lang="ko-KR" sz="1000" kern="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kern="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X</a:t>
                      </a:r>
                      <a:endParaRPr lang="ko-KR" sz="1000" kern="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0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0" dirty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2</a:t>
                      </a:r>
                      <a:endParaRPr lang="ko-KR" sz="1000" b="1" kern="100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0" dirty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RXD</a:t>
                      </a:r>
                      <a:endParaRPr lang="ko-KR" sz="1000" b="1" kern="100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0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0" dirty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3</a:t>
                      </a:r>
                      <a:endParaRPr lang="ko-KR" sz="1000" b="1" kern="100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0" dirty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TXD</a:t>
                      </a:r>
                      <a:endParaRPr lang="ko-KR" sz="1000" b="1" kern="100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0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0" dirty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4</a:t>
                      </a:r>
                      <a:endParaRPr lang="ko-KR" sz="1000" b="1" kern="100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0" dirty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DTR</a:t>
                      </a:r>
                      <a:endParaRPr lang="ko-KR" sz="1000" b="1" kern="100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0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0" dirty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5</a:t>
                      </a:r>
                      <a:endParaRPr lang="ko-KR" sz="1000" b="1" kern="100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0" dirty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SG</a:t>
                      </a:r>
                      <a:endParaRPr lang="ko-KR" sz="1000" b="1" kern="100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0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0" dirty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6</a:t>
                      </a:r>
                      <a:endParaRPr lang="ko-KR" sz="1000" b="1" kern="100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0" dirty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DSR</a:t>
                      </a:r>
                      <a:endParaRPr lang="ko-KR" sz="1000" b="1" kern="100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0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7</a:t>
                      </a:r>
                      <a:endParaRPr lang="ko-KR" sz="1000" kern="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kern="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X</a:t>
                      </a:r>
                      <a:endParaRPr lang="ko-KR" sz="1000" kern="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0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8</a:t>
                      </a:r>
                      <a:endParaRPr lang="ko-KR" sz="1000" kern="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kern="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X</a:t>
                      </a:r>
                      <a:endParaRPr lang="ko-KR" sz="1000" kern="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05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9</a:t>
                      </a:r>
                      <a:endParaRPr lang="ko-KR" sz="1000" kern="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kern="0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X</a:t>
                      </a:r>
                      <a:endParaRPr lang="ko-KR" sz="1000" kern="1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62865" marR="6286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8" name="그림 11" descr="http://epm/project/manual/total_manual/manual41/DocLib1/GP에디터-그림풀/개요%20시리얼%20포트%20232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5997" y="2393950"/>
            <a:ext cx="758825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C:\Documents and Settings\Pyeon\바탕 화면\018_RS232케이블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5111" y="1894088"/>
            <a:ext cx="1512887" cy="14493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11"/>
          <p:cNvSpPr txBox="1">
            <a:spLocks noChangeArrowheads="1"/>
          </p:cNvSpPr>
          <p:nvPr/>
        </p:nvSpPr>
        <p:spPr bwMode="auto">
          <a:xfrm>
            <a:off x="6010816" y="3478413"/>
            <a:ext cx="277191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RS232C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Communication cable</a:t>
            </a:r>
            <a:endParaRPr lang="ko-KR" altLang="en-US" sz="14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2070141" y="4694238"/>
            <a:ext cx="4786313" cy="183356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12" name="Picture 92" descr="C:\Documents and Settings\Pyeon\바탕 화면\009_PC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94004" y="3852119"/>
            <a:ext cx="1562100" cy="1128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93" descr="C:\Documents and Settings\Pyeon\바탕 화면\010_GP-S05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11779" y="4174381"/>
            <a:ext cx="906462" cy="6175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TextBox 15"/>
          <p:cNvSpPr txBox="1">
            <a:spLocks noChangeArrowheads="1"/>
          </p:cNvSpPr>
          <p:nvPr/>
        </p:nvSpPr>
        <p:spPr bwMode="auto">
          <a:xfrm>
            <a:off x="3026908" y="4933206"/>
            <a:ext cx="40908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PC</a:t>
            </a:r>
            <a:endParaRPr lang="ko-KR" altLang="en-US" sz="14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5" name="TextBox 16"/>
          <p:cNvSpPr txBox="1">
            <a:spLocks noChangeArrowheads="1"/>
          </p:cNvSpPr>
          <p:nvPr/>
        </p:nvSpPr>
        <p:spPr bwMode="auto">
          <a:xfrm>
            <a:off x="5810089" y="4933206"/>
            <a:ext cx="37542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L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P</a:t>
            </a:r>
            <a:endParaRPr lang="ko-KR" altLang="en-US" sz="14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7" name="TextBox 17"/>
          <p:cNvSpPr txBox="1">
            <a:spLocks noChangeArrowheads="1"/>
          </p:cNvSpPr>
          <p:nvPr/>
        </p:nvSpPr>
        <p:spPr bwMode="auto">
          <a:xfrm>
            <a:off x="3075877" y="5241181"/>
            <a:ext cx="29367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2</a:t>
            </a:r>
          </a:p>
          <a:p>
            <a:r>
              <a:rPr lang="en-US" altLang="ko-KR" sz="14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3</a:t>
            </a:r>
          </a:p>
          <a:p>
            <a:r>
              <a:rPr lang="en-US" altLang="ko-KR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4</a:t>
            </a:r>
          </a:p>
          <a:p>
            <a:r>
              <a:rPr lang="en-US" altLang="ko-KR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5</a:t>
            </a:r>
          </a:p>
          <a:p>
            <a:r>
              <a:rPr lang="en-US" altLang="ko-KR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6</a:t>
            </a:r>
            <a:endParaRPr lang="ko-KR" altLang="en-US" sz="1400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8" name="TextBox 18"/>
          <p:cNvSpPr txBox="1">
            <a:spLocks noChangeArrowheads="1"/>
          </p:cNvSpPr>
          <p:nvPr/>
        </p:nvSpPr>
        <p:spPr bwMode="auto">
          <a:xfrm>
            <a:off x="5831777" y="5241181"/>
            <a:ext cx="29367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2</a:t>
            </a:r>
          </a:p>
          <a:p>
            <a:r>
              <a:rPr lang="en-US" altLang="ko-KR" sz="14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3</a:t>
            </a:r>
          </a:p>
          <a:p>
            <a:r>
              <a:rPr lang="en-US" altLang="ko-KR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4</a:t>
            </a:r>
          </a:p>
          <a:p>
            <a:r>
              <a:rPr lang="en-US" altLang="ko-KR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5</a:t>
            </a:r>
          </a:p>
          <a:p>
            <a:r>
              <a:rPr lang="en-US" altLang="ko-KR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6</a:t>
            </a:r>
            <a:endParaRPr lang="ko-KR" altLang="en-US" sz="1400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19" name="직선 연결선 18"/>
          <p:cNvCxnSpPr/>
          <p:nvPr/>
        </p:nvCxnSpPr>
        <p:spPr bwMode="auto">
          <a:xfrm flipV="1">
            <a:off x="3353635" y="5404249"/>
            <a:ext cx="2494756" cy="1916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 bwMode="auto">
          <a:xfrm>
            <a:off x="3356016" y="5413449"/>
            <a:ext cx="2497931" cy="18008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 bwMode="auto">
          <a:xfrm>
            <a:off x="3345350" y="6033269"/>
            <a:ext cx="24939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2" name="Picture 13" descr="C:\Documents and Settings\Pyeon\바탕 화면\013_LP-S07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26191" y="4029919"/>
            <a:ext cx="857250" cy="76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3" name="왼쪽/오른쪽 화살표 22"/>
          <p:cNvSpPr/>
          <p:nvPr/>
        </p:nvSpPr>
        <p:spPr>
          <a:xfrm>
            <a:off x="4037054" y="4217244"/>
            <a:ext cx="895350" cy="409575"/>
          </a:xfrm>
          <a:prstGeom prst="left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24" name="직선 연결선 23"/>
          <p:cNvCxnSpPr/>
          <p:nvPr/>
        </p:nvCxnSpPr>
        <p:spPr bwMode="auto">
          <a:xfrm>
            <a:off x="3345350" y="5817245"/>
            <a:ext cx="2503041" cy="42636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 bwMode="auto">
          <a:xfrm flipV="1">
            <a:off x="3359191" y="5817245"/>
            <a:ext cx="2480915" cy="41684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597678" y="1927865"/>
            <a:ext cx="167225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■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Cable information</a:t>
            </a:r>
          </a:p>
        </p:txBody>
      </p:sp>
      <p:grpSp>
        <p:nvGrpSpPr>
          <p:cNvPr id="33" name="그룹 32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Program Up/Download</a:t>
              </a:r>
              <a:endParaRPr kumimoji="0" lang="ko-KR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35" name="직사각형 3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6-1. RS232 Interface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2151045"/>
            <a:ext cx="4608512" cy="3715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직사각형 26"/>
          <p:cNvSpPr/>
          <p:nvPr/>
        </p:nvSpPr>
        <p:spPr>
          <a:xfrm>
            <a:off x="2915816" y="2798621"/>
            <a:ext cx="720080" cy="33141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3203186" y="3562084"/>
            <a:ext cx="2592288" cy="7200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597678" y="1927865"/>
            <a:ext cx="30091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■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Smart-Studio Communication setting</a:t>
            </a:r>
          </a:p>
        </p:txBody>
      </p:sp>
      <p:grpSp>
        <p:nvGrpSpPr>
          <p:cNvPr id="15" name="그룹 14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16" name="직사각형 15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6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Program Up/Download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7" name="직사각형 16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6-1. RS232 Interface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Lucida Sans Unicode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그룹 112"/>
          <p:cNvGrpSpPr/>
          <p:nvPr/>
        </p:nvGrpSpPr>
        <p:grpSpPr>
          <a:xfrm>
            <a:off x="2122230" y="1765809"/>
            <a:ext cx="4846638" cy="3544887"/>
            <a:chOff x="3754438" y="1988840"/>
            <a:chExt cx="3849687" cy="2646363"/>
          </a:xfrm>
        </p:grpSpPr>
        <p:sp>
          <p:nvSpPr>
            <p:cNvPr id="65" name="모서리가 둥근 직사각형 64"/>
            <p:cNvSpPr/>
            <p:nvPr/>
          </p:nvSpPr>
          <p:spPr bwMode="auto">
            <a:xfrm>
              <a:off x="3754438" y="1988840"/>
              <a:ext cx="3849687" cy="2646363"/>
            </a:xfrm>
            <a:prstGeom prst="roundRect">
              <a:avLst>
                <a:gd name="adj" fmla="val 4182"/>
              </a:avLst>
            </a:prstGeom>
            <a:solidFill>
              <a:schemeClr val="bg2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6" name="모서리가 둥근 직사각형 65"/>
            <p:cNvSpPr/>
            <p:nvPr/>
          </p:nvSpPr>
          <p:spPr bwMode="auto">
            <a:xfrm>
              <a:off x="3844925" y="2050753"/>
              <a:ext cx="3668713" cy="2519362"/>
            </a:xfrm>
            <a:prstGeom prst="roundRect">
              <a:avLst>
                <a:gd name="adj" fmla="val 4182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7" name="모서리가 둥근 직사각형 66"/>
            <p:cNvSpPr/>
            <p:nvPr/>
          </p:nvSpPr>
          <p:spPr bwMode="auto">
            <a:xfrm>
              <a:off x="3921125" y="2096790"/>
              <a:ext cx="3516313" cy="2427288"/>
            </a:xfrm>
            <a:prstGeom prst="roundRect">
              <a:avLst>
                <a:gd name="adj" fmla="val 4182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9" name="TextBox 25"/>
            <p:cNvSpPr txBox="1">
              <a:spLocks noChangeArrowheads="1"/>
            </p:cNvSpPr>
            <p:nvPr/>
          </p:nvSpPr>
          <p:spPr bwMode="auto">
            <a:xfrm>
              <a:off x="4062920" y="2117400"/>
              <a:ext cx="620336" cy="2067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200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LP-S070</a:t>
              </a:r>
              <a:endParaRPr lang="ko-KR" altLang="en-US" sz="1200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grpSp>
        <p:nvGrpSpPr>
          <p:cNvPr id="112" name="그룹 111"/>
          <p:cNvGrpSpPr/>
          <p:nvPr/>
        </p:nvGrpSpPr>
        <p:grpSpPr>
          <a:xfrm>
            <a:off x="2603039" y="2337721"/>
            <a:ext cx="3899296" cy="2483760"/>
            <a:chOff x="4130675" y="2419053"/>
            <a:chExt cx="3097213" cy="1854200"/>
          </a:xfrm>
        </p:grpSpPr>
        <p:sp>
          <p:nvSpPr>
            <p:cNvPr id="70" name="직사각형 69"/>
            <p:cNvSpPr/>
            <p:nvPr/>
          </p:nvSpPr>
          <p:spPr bwMode="auto">
            <a:xfrm>
              <a:off x="4130675" y="2419053"/>
              <a:ext cx="3097213" cy="18542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92" name="직사각형 91"/>
            <p:cNvSpPr/>
            <p:nvPr/>
          </p:nvSpPr>
          <p:spPr bwMode="auto">
            <a:xfrm>
              <a:off x="4678352" y="2758778"/>
              <a:ext cx="2001859" cy="23295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1000" b="1" dirty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USER SCREEN IS NOT FOUND</a:t>
              </a:r>
              <a:endParaRPr lang="ko-KR" altLang="en-US" sz="10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94" name="TextBox 18"/>
          <p:cNvSpPr txBox="1">
            <a:spLocks noChangeArrowheads="1"/>
          </p:cNvSpPr>
          <p:nvPr/>
        </p:nvSpPr>
        <p:spPr bwMode="auto">
          <a:xfrm>
            <a:off x="4726933" y="5697128"/>
            <a:ext cx="336419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b="1" dirty="0" smtClean="0">
                <a:latin typeface="나눔고딕" pitchFamily="50" charset="-127"/>
                <a:cs typeface="Arial" pitchFamily="34" charset="0"/>
              </a:rPr>
              <a:t>Touch left-upper point as default</a:t>
            </a:r>
          </a:p>
          <a:p>
            <a:r>
              <a:rPr lang="en-US" altLang="ko-KR" sz="1600" b="1" dirty="0" smtClean="0">
                <a:latin typeface="나눔고딕" pitchFamily="50" charset="-127"/>
                <a:cs typeface="Arial" pitchFamily="34" charset="0"/>
              </a:rPr>
              <a:t>To access system setting menu</a:t>
            </a:r>
            <a:endParaRPr lang="ko-KR" altLang="en-US" sz="1600" b="1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97" name="타원 96"/>
          <p:cNvSpPr/>
          <p:nvPr/>
        </p:nvSpPr>
        <p:spPr>
          <a:xfrm>
            <a:off x="2548404" y="2303024"/>
            <a:ext cx="679529" cy="723013"/>
          </a:xfrm>
          <a:prstGeom prst="ellipse">
            <a:avLst/>
          </a:prstGeom>
          <a:noFill/>
          <a:ln w="635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800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148" name="그룹 147"/>
          <p:cNvGrpSpPr/>
          <p:nvPr/>
        </p:nvGrpSpPr>
        <p:grpSpPr>
          <a:xfrm>
            <a:off x="2589741" y="2337721"/>
            <a:ext cx="3968492" cy="2483760"/>
            <a:chOff x="2195736" y="4510088"/>
            <a:chExt cx="3152176" cy="1854200"/>
          </a:xfrm>
        </p:grpSpPr>
        <p:sp>
          <p:nvSpPr>
            <p:cNvPr id="147" name="직사각형 146"/>
            <p:cNvSpPr/>
            <p:nvPr/>
          </p:nvSpPr>
          <p:spPr bwMode="auto">
            <a:xfrm>
              <a:off x="2214786" y="4510088"/>
              <a:ext cx="3097213" cy="18542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grpSp>
          <p:nvGrpSpPr>
            <p:cNvPr id="114" name="그룹 113"/>
            <p:cNvGrpSpPr/>
            <p:nvPr/>
          </p:nvGrpSpPr>
          <p:grpSpPr>
            <a:xfrm>
              <a:off x="2195736" y="4530726"/>
              <a:ext cx="3152176" cy="1804987"/>
              <a:chOff x="3402299" y="2519363"/>
              <a:chExt cx="3152176" cy="1804987"/>
            </a:xfrm>
          </p:grpSpPr>
          <p:sp>
            <p:nvSpPr>
              <p:cNvPr id="115" name="직사각형 114"/>
              <p:cNvSpPr/>
              <p:nvPr/>
            </p:nvSpPr>
            <p:spPr bwMode="auto">
              <a:xfrm>
                <a:off x="3441700" y="2824163"/>
                <a:ext cx="615950" cy="1500187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Monitoring</a:t>
                </a:r>
                <a:endParaRPr lang="ko-KR" altLang="en-US" sz="900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116" name="직사각형 115"/>
              <p:cNvSpPr/>
              <p:nvPr/>
            </p:nvSpPr>
            <p:spPr bwMode="auto">
              <a:xfrm>
                <a:off x="4046538" y="2824163"/>
                <a:ext cx="614362" cy="1500187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800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Environment</a:t>
                </a:r>
                <a:endParaRPr lang="ko-KR" altLang="en-US" sz="800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117" name="직사각형 116"/>
              <p:cNvSpPr/>
              <p:nvPr/>
            </p:nvSpPr>
            <p:spPr bwMode="auto">
              <a:xfrm>
                <a:off x="4659313" y="2824163"/>
                <a:ext cx="615950" cy="1500187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Data</a:t>
                </a:r>
              </a:p>
            </p:txBody>
          </p:sp>
          <p:sp>
            <p:nvSpPr>
              <p:cNvPr id="118" name="직사각형 117"/>
              <p:cNvSpPr/>
              <p:nvPr/>
            </p:nvSpPr>
            <p:spPr bwMode="auto">
              <a:xfrm>
                <a:off x="5267325" y="2824163"/>
                <a:ext cx="615950" cy="1500187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800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Functionality</a:t>
                </a:r>
                <a:endParaRPr lang="ko-KR" altLang="en-US" sz="800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119" name="직사각형 118"/>
              <p:cNvSpPr/>
              <p:nvPr/>
            </p:nvSpPr>
            <p:spPr bwMode="auto">
              <a:xfrm>
                <a:off x="5878513" y="2824163"/>
                <a:ext cx="615950" cy="1500187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dirty="0" smtClean="0">
                    <a:latin typeface="나눔고딕" pitchFamily="50" charset="-127"/>
                    <a:cs typeface="Arial" pitchFamily="34" charset="0"/>
                  </a:rPr>
                  <a:t>Diagnostics</a:t>
                </a:r>
                <a:endParaRPr lang="ko-KR" altLang="en-US" sz="900" dirty="0">
                  <a:latin typeface="나눔고딕" pitchFamily="50" charset="-127"/>
                  <a:cs typeface="Arial" pitchFamily="34" charset="0"/>
                </a:endParaRPr>
              </a:p>
            </p:txBody>
          </p:sp>
          <p:sp>
            <p:nvSpPr>
              <p:cNvPr id="120" name="직사각형 119"/>
              <p:cNvSpPr/>
              <p:nvPr/>
            </p:nvSpPr>
            <p:spPr bwMode="auto">
              <a:xfrm>
                <a:off x="3446463" y="2519363"/>
                <a:ext cx="3049587" cy="26987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  <p:grpSp>
            <p:nvGrpSpPr>
              <p:cNvPr id="121" name="그룹 34"/>
              <p:cNvGrpSpPr>
                <a:grpSpLocks/>
              </p:cNvGrpSpPr>
              <p:nvPr/>
            </p:nvGrpSpPr>
            <p:grpSpPr bwMode="auto">
              <a:xfrm>
                <a:off x="3402299" y="2538413"/>
                <a:ext cx="426800" cy="215900"/>
                <a:chOff x="5002499" y="2111363"/>
                <a:chExt cx="426800" cy="215900"/>
              </a:xfrm>
            </p:grpSpPr>
            <p:sp>
              <p:nvSpPr>
                <p:cNvPr id="126" name="타원 125"/>
                <p:cNvSpPr>
                  <a:spLocks noChangeAspect="1"/>
                </p:cNvSpPr>
                <p:nvPr/>
              </p:nvSpPr>
              <p:spPr>
                <a:xfrm>
                  <a:off x="5064125" y="2111363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27" name="TextBox 33"/>
                <p:cNvSpPr txBox="1">
                  <a:spLocks noChangeArrowheads="1"/>
                </p:cNvSpPr>
                <p:nvPr/>
              </p:nvSpPr>
              <p:spPr bwMode="auto">
                <a:xfrm>
                  <a:off x="5002499" y="2135425"/>
                  <a:ext cx="426800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00B05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before</a:t>
                  </a:r>
                  <a:endParaRPr lang="ko-KR" altLang="en-US" sz="900" b="1" dirty="0">
                    <a:solidFill>
                      <a:srgbClr val="00B05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  <p:grpSp>
            <p:nvGrpSpPr>
              <p:cNvPr id="122" name="그룹 35"/>
              <p:cNvGrpSpPr>
                <a:grpSpLocks/>
              </p:cNvGrpSpPr>
              <p:nvPr/>
            </p:nvGrpSpPr>
            <p:grpSpPr bwMode="auto">
              <a:xfrm>
                <a:off x="6196433" y="2536825"/>
                <a:ext cx="358042" cy="215900"/>
                <a:chOff x="5023483" y="2110384"/>
                <a:chExt cx="358042" cy="215900"/>
              </a:xfrm>
            </p:grpSpPr>
            <p:sp>
              <p:nvSpPr>
                <p:cNvPr id="124" name="타원 123"/>
                <p:cNvSpPr>
                  <a:spLocks noChangeAspect="1"/>
                </p:cNvSpPr>
                <p:nvPr/>
              </p:nvSpPr>
              <p:spPr>
                <a:xfrm>
                  <a:off x="5064338" y="2110384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25" name="TextBox 37"/>
                <p:cNvSpPr txBox="1">
                  <a:spLocks noChangeArrowheads="1"/>
                </p:cNvSpPr>
                <p:nvPr/>
              </p:nvSpPr>
              <p:spPr bwMode="auto">
                <a:xfrm>
                  <a:off x="5023483" y="2125900"/>
                  <a:ext cx="358042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FF000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close</a:t>
                  </a:r>
                  <a:endParaRPr lang="ko-KR" altLang="en-US" sz="900" b="1" dirty="0">
                    <a:solidFill>
                      <a:srgbClr val="FF000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  <p:sp>
            <p:nvSpPr>
              <p:cNvPr id="123" name="TextBox 122"/>
              <p:cNvSpPr txBox="1"/>
              <p:nvPr/>
            </p:nvSpPr>
            <p:spPr bwMode="auto">
              <a:xfrm>
                <a:off x="3759015" y="2564904"/>
                <a:ext cx="885175" cy="1723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eaLnBrk="1" hangingPunct="1"/>
                <a:r>
                  <a:rPr lang="en-US" altLang="ko-KR" sz="900" dirty="0" smtClean="0">
                    <a:solidFill>
                      <a:schemeClr val="accent6"/>
                    </a:solidFill>
                    <a:latin typeface="나눔고딕" pitchFamily="50" charset="-127"/>
                    <a:cs typeface="Arial" pitchFamily="34" charset="0"/>
                  </a:rPr>
                  <a:t>SYSTEM SETTING</a:t>
                </a:r>
                <a:endParaRPr lang="ko-KR" altLang="en-US" sz="900" dirty="0" smtClean="0">
                  <a:solidFill>
                    <a:schemeClr val="accent6"/>
                  </a:solidFill>
                  <a:latin typeface="나눔고딕" pitchFamily="50" charset="-127"/>
                  <a:cs typeface="Arial" pitchFamily="34" charset="0"/>
                </a:endParaRPr>
              </a:p>
            </p:txBody>
          </p:sp>
        </p:grpSp>
      </p:grpSp>
      <p:pic>
        <p:nvPicPr>
          <p:cNvPr id="44" name="Picture 2" descr="C:\Documents and Settings\Administrator\바탕 화면\Autonics CI\무배경\Autonics(1).pn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4113501" y="4905040"/>
            <a:ext cx="864096" cy="185204"/>
          </a:xfrm>
          <a:prstGeom prst="rect">
            <a:avLst/>
          </a:prstGeom>
          <a:noFill/>
        </p:spPr>
      </p:pic>
      <p:pic>
        <p:nvPicPr>
          <p:cNvPr id="96" name="Picture 17" descr="C:\Documents and Settings\Pyeon\바탕 화면\GP, LP Series(세미나)_그림 폴더\028_손가락(주이슬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9543" y="2388907"/>
            <a:ext cx="1866705" cy="4754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6" name="직사각형 55"/>
          <p:cNvSpPr/>
          <p:nvPr/>
        </p:nvSpPr>
        <p:spPr>
          <a:xfrm>
            <a:off x="597678" y="1927865"/>
            <a:ext cx="107914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■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LP Setting</a:t>
            </a:r>
          </a:p>
        </p:txBody>
      </p:sp>
      <p:grpSp>
        <p:nvGrpSpPr>
          <p:cNvPr id="57" name="그룹 56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58" name="직사각형 57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Program Up/Download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59" name="직사각형 58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6-1. RS232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Interface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8487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500" fill="hold"/>
                                        <p:tgtEl>
                                          <p:spTgt spid="9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500" fill="hold"/>
                                        <p:tgtEl>
                                          <p:spTgt spid="9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97" grpId="0" animBg="1"/>
      <p:bldP spid="97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2"/>
          <p:cNvGrpSpPr/>
          <p:nvPr/>
        </p:nvGrpSpPr>
        <p:grpSpPr>
          <a:xfrm>
            <a:off x="2111597" y="1759574"/>
            <a:ext cx="4846638" cy="3544887"/>
            <a:chOff x="3754438" y="1988840"/>
            <a:chExt cx="3849687" cy="2646363"/>
          </a:xfrm>
        </p:grpSpPr>
        <p:sp>
          <p:nvSpPr>
            <p:cNvPr id="65" name="모서리가 둥근 직사각형 64"/>
            <p:cNvSpPr/>
            <p:nvPr/>
          </p:nvSpPr>
          <p:spPr bwMode="auto">
            <a:xfrm>
              <a:off x="3754438" y="1988840"/>
              <a:ext cx="3849687" cy="2646363"/>
            </a:xfrm>
            <a:prstGeom prst="roundRect">
              <a:avLst>
                <a:gd name="adj" fmla="val 4182"/>
              </a:avLst>
            </a:prstGeom>
            <a:solidFill>
              <a:schemeClr val="bg2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6" name="모서리가 둥근 직사각형 65"/>
            <p:cNvSpPr/>
            <p:nvPr/>
          </p:nvSpPr>
          <p:spPr bwMode="auto">
            <a:xfrm>
              <a:off x="3844925" y="2050753"/>
              <a:ext cx="3668713" cy="2519362"/>
            </a:xfrm>
            <a:prstGeom prst="roundRect">
              <a:avLst>
                <a:gd name="adj" fmla="val 4182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7" name="모서리가 둥근 직사각형 66"/>
            <p:cNvSpPr/>
            <p:nvPr/>
          </p:nvSpPr>
          <p:spPr bwMode="auto">
            <a:xfrm>
              <a:off x="3921125" y="2096790"/>
              <a:ext cx="3516313" cy="2427288"/>
            </a:xfrm>
            <a:prstGeom prst="roundRect">
              <a:avLst>
                <a:gd name="adj" fmla="val 4182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9" name="TextBox 25"/>
            <p:cNvSpPr txBox="1">
              <a:spLocks noChangeArrowheads="1"/>
            </p:cNvSpPr>
            <p:nvPr/>
          </p:nvSpPr>
          <p:spPr bwMode="auto">
            <a:xfrm>
              <a:off x="4062920" y="2117400"/>
              <a:ext cx="620336" cy="2067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200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LP-S070</a:t>
              </a:r>
              <a:endParaRPr lang="ko-KR" altLang="en-US" sz="1200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grpSp>
        <p:nvGrpSpPr>
          <p:cNvPr id="59" name="그룹 147"/>
          <p:cNvGrpSpPr/>
          <p:nvPr/>
        </p:nvGrpSpPr>
        <p:grpSpPr>
          <a:xfrm>
            <a:off x="2579108" y="2333309"/>
            <a:ext cx="3968492" cy="2483760"/>
            <a:chOff x="2195736" y="4510088"/>
            <a:chExt cx="3152176" cy="1854200"/>
          </a:xfrm>
        </p:grpSpPr>
        <p:sp>
          <p:nvSpPr>
            <p:cNvPr id="60" name="직사각형 59"/>
            <p:cNvSpPr/>
            <p:nvPr/>
          </p:nvSpPr>
          <p:spPr bwMode="auto">
            <a:xfrm>
              <a:off x="2214786" y="4510088"/>
              <a:ext cx="3097213" cy="18542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grpSp>
          <p:nvGrpSpPr>
            <p:cNvPr id="61" name="그룹 113"/>
            <p:cNvGrpSpPr/>
            <p:nvPr/>
          </p:nvGrpSpPr>
          <p:grpSpPr>
            <a:xfrm>
              <a:off x="2195736" y="4530726"/>
              <a:ext cx="3152176" cy="1804987"/>
              <a:chOff x="3402299" y="2519363"/>
              <a:chExt cx="3152176" cy="1804987"/>
            </a:xfrm>
          </p:grpSpPr>
          <p:sp>
            <p:nvSpPr>
              <p:cNvPr id="62" name="직사각형 61"/>
              <p:cNvSpPr/>
              <p:nvPr/>
            </p:nvSpPr>
            <p:spPr bwMode="auto">
              <a:xfrm>
                <a:off x="3441700" y="2824163"/>
                <a:ext cx="615950" cy="1500187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Monitoring</a:t>
                </a:r>
                <a:endParaRPr lang="ko-KR" altLang="en-US" sz="900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64" name="직사각형 63"/>
              <p:cNvSpPr/>
              <p:nvPr/>
            </p:nvSpPr>
            <p:spPr bwMode="auto">
              <a:xfrm>
                <a:off x="4046538" y="2824163"/>
                <a:ext cx="614362" cy="1500187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800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Environment</a:t>
                </a:r>
                <a:endParaRPr lang="ko-KR" altLang="en-US" sz="800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71" name="직사각형 70"/>
              <p:cNvSpPr/>
              <p:nvPr/>
            </p:nvSpPr>
            <p:spPr bwMode="auto">
              <a:xfrm>
                <a:off x="4659313" y="2824163"/>
                <a:ext cx="615950" cy="1500187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Data</a:t>
                </a:r>
              </a:p>
            </p:txBody>
          </p:sp>
          <p:sp>
            <p:nvSpPr>
              <p:cNvPr id="72" name="직사각형 71"/>
              <p:cNvSpPr/>
              <p:nvPr/>
            </p:nvSpPr>
            <p:spPr bwMode="auto">
              <a:xfrm>
                <a:off x="5267325" y="2824163"/>
                <a:ext cx="615950" cy="1500187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800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Functionality</a:t>
                </a:r>
                <a:endParaRPr lang="ko-KR" altLang="en-US" sz="800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73" name="직사각형 72"/>
              <p:cNvSpPr/>
              <p:nvPr/>
            </p:nvSpPr>
            <p:spPr bwMode="auto">
              <a:xfrm>
                <a:off x="5878513" y="2824163"/>
                <a:ext cx="615950" cy="1500187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dirty="0" smtClean="0">
                    <a:latin typeface="나눔고딕" pitchFamily="50" charset="-127"/>
                    <a:cs typeface="Arial" pitchFamily="34" charset="0"/>
                  </a:rPr>
                  <a:t>Diagnostics</a:t>
                </a:r>
                <a:endParaRPr lang="ko-KR" altLang="en-US" sz="900" dirty="0">
                  <a:latin typeface="나눔고딕" pitchFamily="50" charset="-127"/>
                  <a:cs typeface="Arial" pitchFamily="34" charset="0"/>
                </a:endParaRPr>
              </a:p>
            </p:txBody>
          </p:sp>
          <p:sp>
            <p:nvSpPr>
              <p:cNvPr id="74" name="직사각형 73"/>
              <p:cNvSpPr/>
              <p:nvPr/>
            </p:nvSpPr>
            <p:spPr bwMode="auto">
              <a:xfrm>
                <a:off x="3446463" y="2519363"/>
                <a:ext cx="3049587" cy="26987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  <p:grpSp>
            <p:nvGrpSpPr>
              <p:cNvPr id="75" name="그룹 34"/>
              <p:cNvGrpSpPr>
                <a:grpSpLocks/>
              </p:cNvGrpSpPr>
              <p:nvPr/>
            </p:nvGrpSpPr>
            <p:grpSpPr bwMode="auto">
              <a:xfrm>
                <a:off x="3402299" y="2538413"/>
                <a:ext cx="426800" cy="215900"/>
                <a:chOff x="5002499" y="2111363"/>
                <a:chExt cx="426800" cy="215900"/>
              </a:xfrm>
            </p:grpSpPr>
            <p:sp>
              <p:nvSpPr>
                <p:cNvPr id="80" name="타원 79"/>
                <p:cNvSpPr>
                  <a:spLocks noChangeAspect="1"/>
                </p:cNvSpPr>
                <p:nvPr/>
              </p:nvSpPr>
              <p:spPr>
                <a:xfrm>
                  <a:off x="5064125" y="2111363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81" name="TextBox 33"/>
                <p:cNvSpPr txBox="1">
                  <a:spLocks noChangeArrowheads="1"/>
                </p:cNvSpPr>
                <p:nvPr/>
              </p:nvSpPr>
              <p:spPr bwMode="auto">
                <a:xfrm>
                  <a:off x="5002499" y="2135425"/>
                  <a:ext cx="426800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00B05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before</a:t>
                  </a:r>
                  <a:endParaRPr lang="ko-KR" altLang="en-US" sz="900" b="1" dirty="0">
                    <a:solidFill>
                      <a:srgbClr val="00B05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  <p:grpSp>
            <p:nvGrpSpPr>
              <p:cNvPr id="76" name="그룹 35"/>
              <p:cNvGrpSpPr>
                <a:grpSpLocks/>
              </p:cNvGrpSpPr>
              <p:nvPr/>
            </p:nvGrpSpPr>
            <p:grpSpPr bwMode="auto">
              <a:xfrm>
                <a:off x="6196433" y="2536825"/>
                <a:ext cx="358042" cy="215900"/>
                <a:chOff x="5023483" y="2110384"/>
                <a:chExt cx="358042" cy="215900"/>
              </a:xfrm>
            </p:grpSpPr>
            <p:sp>
              <p:nvSpPr>
                <p:cNvPr id="78" name="타원 77"/>
                <p:cNvSpPr>
                  <a:spLocks noChangeAspect="1"/>
                </p:cNvSpPr>
                <p:nvPr/>
              </p:nvSpPr>
              <p:spPr>
                <a:xfrm>
                  <a:off x="5064338" y="2110384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79" name="TextBox 37"/>
                <p:cNvSpPr txBox="1">
                  <a:spLocks noChangeArrowheads="1"/>
                </p:cNvSpPr>
                <p:nvPr/>
              </p:nvSpPr>
              <p:spPr bwMode="auto">
                <a:xfrm>
                  <a:off x="5023483" y="2125900"/>
                  <a:ext cx="358042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FF000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close</a:t>
                  </a:r>
                  <a:endParaRPr lang="ko-KR" altLang="en-US" sz="900" b="1" dirty="0">
                    <a:solidFill>
                      <a:srgbClr val="FF000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  <p:sp>
            <p:nvSpPr>
              <p:cNvPr id="77" name="TextBox 76"/>
              <p:cNvSpPr txBox="1"/>
              <p:nvPr/>
            </p:nvSpPr>
            <p:spPr bwMode="auto">
              <a:xfrm>
                <a:off x="3679187" y="2564904"/>
                <a:ext cx="885175" cy="1723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eaLnBrk="1" hangingPunct="1"/>
                <a:r>
                  <a:rPr lang="en-US" altLang="ko-KR" sz="900" dirty="0" smtClean="0">
                    <a:solidFill>
                      <a:schemeClr val="accent6"/>
                    </a:solidFill>
                    <a:latin typeface="나눔고딕" pitchFamily="50" charset="-127"/>
                    <a:cs typeface="Arial" pitchFamily="34" charset="0"/>
                  </a:rPr>
                  <a:t>SYSTEM SETTING</a:t>
                </a:r>
                <a:endParaRPr lang="ko-KR" altLang="en-US" sz="900" dirty="0" smtClean="0">
                  <a:solidFill>
                    <a:schemeClr val="accent6"/>
                  </a:solidFill>
                  <a:latin typeface="나눔고딕" pitchFamily="50" charset="-127"/>
                  <a:cs typeface="Arial" pitchFamily="34" charset="0"/>
                </a:endParaRPr>
              </a:p>
            </p:txBody>
          </p:sp>
        </p:grpSp>
      </p:grpSp>
      <p:sp>
        <p:nvSpPr>
          <p:cNvPr id="97" name="타원 96"/>
          <p:cNvSpPr/>
          <p:nvPr/>
        </p:nvSpPr>
        <p:spPr>
          <a:xfrm>
            <a:off x="3424020" y="3393432"/>
            <a:ext cx="679529" cy="723013"/>
          </a:xfrm>
          <a:prstGeom prst="ellipse">
            <a:avLst/>
          </a:prstGeom>
          <a:noFill/>
          <a:ln w="635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800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42" name="TextBox 18"/>
          <p:cNvSpPr txBox="1">
            <a:spLocks noChangeArrowheads="1"/>
          </p:cNvSpPr>
          <p:nvPr/>
        </p:nvSpPr>
        <p:spPr bwMode="auto">
          <a:xfrm>
            <a:off x="5429256" y="5935943"/>
            <a:ext cx="285565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b="1" i="1" dirty="0" smtClean="0">
                <a:latin typeface="나눔고딕" pitchFamily="50" charset="-127"/>
                <a:cs typeface="Arial" pitchFamily="34" charset="0"/>
              </a:rPr>
              <a:t>Touch Environment Setting</a:t>
            </a:r>
            <a:endParaRPr lang="ko-KR" altLang="en-US" sz="1600" b="1" dirty="0">
              <a:latin typeface="나눔고딕" pitchFamily="50" charset="-127"/>
              <a:cs typeface="Arial" pitchFamily="34" charset="0"/>
            </a:endParaRPr>
          </a:p>
        </p:txBody>
      </p:sp>
      <p:grpSp>
        <p:nvGrpSpPr>
          <p:cNvPr id="144" name="그룹 143"/>
          <p:cNvGrpSpPr/>
          <p:nvPr/>
        </p:nvGrpSpPr>
        <p:grpSpPr>
          <a:xfrm>
            <a:off x="2601452" y="2333309"/>
            <a:ext cx="3956384" cy="2483760"/>
            <a:chOff x="4122000" y="2420888"/>
            <a:chExt cx="3142558" cy="1854200"/>
          </a:xfrm>
        </p:grpSpPr>
        <p:grpSp>
          <p:nvGrpSpPr>
            <p:cNvPr id="122" name="그룹 121"/>
            <p:cNvGrpSpPr/>
            <p:nvPr/>
          </p:nvGrpSpPr>
          <p:grpSpPr>
            <a:xfrm>
              <a:off x="4122000" y="2420888"/>
              <a:ext cx="3142558" cy="1854200"/>
              <a:chOff x="3402392" y="2500313"/>
              <a:chExt cx="3142558" cy="1854200"/>
            </a:xfrm>
          </p:grpSpPr>
          <p:sp>
            <p:nvSpPr>
              <p:cNvPr id="128" name="직사각형 127"/>
              <p:cNvSpPr/>
              <p:nvPr/>
            </p:nvSpPr>
            <p:spPr bwMode="auto">
              <a:xfrm>
                <a:off x="3419475" y="2500313"/>
                <a:ext cx="3097213" cy="1854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 w="381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  <p:sp>
            <p:nvSpPr>
              <p:cNvPr id="129" name="직사각형 128"/>
              <p:cNvSpPr/>
              <p:nvPr/>
            </p:nvSpPr>
            <p:spPr bwMode="auto">
              <a:xfrm>
                <a:off x="3444875" y="2830513"/>
                <a:ext cx="1519238" cy="47625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Serial Communication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130" name="직사각형 129"/>
              <p:cNvSpPr/>
              <p:nvPr/>
            </p:nvSpPr>
            <p:spPr bwMode="auto">
              <a:xfrm>
                <a:off x="4968875" y="2830513"/>
                <a:ext cx="1519238" cy="474662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Language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131" name="직사각형 130"/>
              <p:cNvSpPr/>
              <p:nvPr/>
            </p:nvSpPr>
            <p:spPr bwMode="auto">
              <a:xfrm>
                <a:off x="3444875" y="3311525"/>
                <a:ext cx="1519238" cy="503238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Local Ethernet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132" name="직사각형 131"/>
              <p:cNvSpPr/>
              <p:nvPr/>
            </p:nvSpPr>
            <p:spPr bwMode="auto">
              <a:xfrm>
                <a:off x="4968875" y="3311525"/>
                <a:ext cx="1519238" cy="503238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Screen Bright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133" name="직사각형 132"/>
              <p:cNvSpPr/>
              <p:nvPr/>
            </p:nvSpPr>
            <p:spPr bwMode="auto">
              <a:xfrm>
                <a:off x="3444875" y="3819525"/>
                <a:ext cx="1519238" cy="50482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Assistance Setting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134" name="직사각형 133"/>
              <p:cNvSpPr/>
              <p:nvPr/>
            </p:nvSpPr>
            <p:spPr bwMode="auto">
              <a:xfrm>
                <a:off x="4968875" y="3819525"/>
                <a:ext cx="1519238" cy="504825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Clock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135" name="직사각형 134"/>
              <p:cNvSpPr/>
              <p:nvPr/>
            </p:nvSpPr>
            <p:spPr bwMode="auto">
              <a:xfrm>
                <a:off x="3446463" y="2519363"/>
                <a:ext cx="3049587" cy="26987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  <p:grpSp>
            <p:nvGrpSpPr>
              <p:cNvPr id="136" name="그룹 34"/>
              <p:cNvGrpSpPr>
                <a:grpSpLocks/>
              </p:cNvGrpSpPr>
              <p:nvPr/>
            </p:nvGrpSpPr>
            <p:grpSpPr bwMode="auto">
              <a:xfrm>
                <a:off x="3402392" y="2545425"/>
                <a:ext cx="426800" cy="215900"/>
                <a:chOff x="5002592" y="2118375"/>
                <a:chExt cx="426800" cy="215900"/>
              </a:xfrm>
            </p:grpSpPr>
            <p:sp>
              <p:nvSpPr>
                <p:cNvPr id="140" name="타원 139"/>
                <p:cNvSpPr>
                  <a:spLocks noChangeAspect="1"/>
                </p:cNvSpPr>
                <p:nvPr/>
              </p:nvSpPr>
              <p:spPr>
                <a:xfrm>
                  <a:off x="5063792" y="2118375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41" name="TextBox 52"/>
                <p:cNvSpPr txBox="1">
                  <a:spLocks noChangeArrowheads="1"/>
                </p:cNvSpPr>
                <p:nvPr/>
              </p:nvSpPr>
              <p:spPr bwMode="auto">
                <a:xfrm>
                  <a:off x="5002592" y="2139975"/>
                  <a:ext cx="426800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00B05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before</a:t>
                  </a:r>
                  <a:endParaRPr lang="ko-KR" altLang="en-US" sz="900" b="1" dirty="0">
                    <a:solidFill>
                      <a:srgbClr val="00B05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  <p:grpSp>
            <p:nvGrpSpPr>
              <p:cNvPr id="137" name="그룹 35"/>
              <p:cNvGrpSpPr>
                <a:grpSpLocks/>
              </p:cNvGrpSpPr>
              <p:nvPr/>
            </p:nvGrpSpPr>
            <p:grpSpPr bwMode="auto">
              <a:xfrm>
                <a:off x="6186908" y="2536825"/>
                <a:ext cx="358042" cy="215900"/>
                <a:chOff x="5013958" y="2110384"/>
                <a:chExt cx="358042" cy="215900"/>
              </a:xfrm>
            </p:grpSpPr>
            <p:sp>
              <p:nvSpPr>
                <p:cNvPr id="138" name="타원 137"/>
                <p:cNvSpPr>
                  <a:spLocks noChangeAspect="1"/>
                </p:cNvSpPr>
                <p:nvPr/>
              </p:nvSpPr>
              <p:spPr>
                <a:xfrm>
                  <a:off x="5064338" y="2110384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39" name="TextBox 50"/>
                <p:cNvSpPr txBox="1">
                  <a:spLocks noChangeArrowheads="1"/>
                </p:cNvSpPr>
                <p:nvPr/>
              </p:nvSpPr>
              <p:spPr bwMode="auto">
                <a:xfrm>
                  <a:off x="5013958" y="2125900"/>
                  <a:ext cx="358042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FF000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close</a:t>
                  </a:r>
                  <a:endParaRPr lang="ko-KR" altLang="en-US" sz="900" b="1" dirty="0">
                    <a:solidFill>
                      <a:srgbClr val="FF000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</p:grpSp>
        <p:sp>
          <p:nvSpPr>
            <p:cNvPr id="143" name="TextBox 142"/>
            <p:cNvSpPr txBox="1"/>
            <p:nvPr/>
          </p:nvSpPr>
          <p:spPr bwMode="auto">
            <a:xfrm>
              <a:off x="4398075" y="2491200"/>
              <a:ext cx="1674599" cy="1723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eaLnBrk="1" hangingPunct="1"/>
              <a:r>
                <a:rPr lang="en-US" altLang="ko-KR" sz="900" dirty="0" smtClean="0">
                  <a:solidFill>
                    <a:schemeClr val="bg1"/>
                  </a:solidFill>
                  <a:latin typeface="나눔고딕" pitchFamily="50" charset="-127"/>
                  <a:cs typeface="Arial" pitchFamily="34" charset="0"/>
                </a:rPr>
                <a:t>SYSTEM SETTING\ </a:t>
              </a:r>
              <a:r>
                <a:rPr lang="en-US" altLang="ko-KR" sz="900" dirty="0" smtClean="0">
                  <a:solidFill>
                    <a:schemeClr val="accent6"/>
                  </a:solidFill>
                  <a:latin typeface="나눔고딕" pitchFamily="50" charset="-127"/>
                  <a:cs typeface="Arial" pitchFamily="34" charset="0"/>
                </a:rPr>
                <a:t>ENVIRONMENT</a:t>
              </a:r>
              <a:endParaRPr lang="ko-KR" altLang="en-US" sz="900" dirty="0" smtClean="0">
                <a:solidFill>
                  <a:schemeClr val="accent6"/>
                </a:solidFill>
                <a:latin typeface="나눔고딕" pitchFamily="50" charset="-127"/>
                <a:cs typeface="Arial" pitchFamily="34" charset="0"/>
              </a:endParaRPr>
            </a:p>
          </p:txBody>
        </p:sp>
      </p:grpSp>
      <p:pic>
        <p:nvPicPr>
          <p:cNvPr id="70" name="Picture 2" descr="C:\Documents and Settings\Administrator\바탕 화면\Autonics CI\무배경\Autonics(1).pn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4102868" y="4898805"/>
            <a:ext cx="864096" cy="185204"/>
          </a:xfrm>
          <a:prstGeom prst="rect">
            <a:avLst/>
          </a:prstGeom>
          <a:noFill/>
        </p:spPr>
      </p:pic>
      <p:pic>
        <p:nvPicPr>
          <p:cNvPr id="96" name="Picture 17" descr="C:\Documents and Settings\Pyeon\바탕 화면\GP, LP Series(세미나)_그림 폴더\028_손가락(주이슬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3923" y="3531915"/>
            <a:ext cx="1866705" cy="4754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6" name="직사각형 85"/>
          <p:cNvSpPr/>
          <p:nvPr/>
        </p:nvSpPr>
        <p:spPr>
          <a:xfrm>
            <a:off x="597678" y="1927865"/>
            <a:ext cx="107914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■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LP Setting</a:t>
            </a:r>
          </a:p>
        </p:txBody>
      </p:sp>
      <p:grpSp>
        <p:nvGrpSpPr>
          <p:cNvPr id="87" name="그룹 86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88" name="직사각형 87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Program Up/Download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89" name="직사각형 88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6-1. RS232 Interface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35078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500" fill="hold"/>
                                        <p:tgtEl>
                                          <p:spTgt spid="9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500" fill="hold"/>
                                        <p:tgtEl>
                                          <p:spTgt spid="9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 animBg="1"/>
      <p:bldP spid="97" grpId="1" animBg="1"/>
      <p:bldP spid="14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2"/>
          <p:cNvGrpSpPr/>
          <p:nvPr/>
        </p:nvGrpSpPr>
        <p:grpSpPr>
          <a:xfrm>
            <a:off x="2122230" y="1768412"/>
            <a:ext cx="4846638" cy="3544886"/>
            <a:chOff x="3754438" y="1988840"/>
            <a:chExt cx="3849687" cy="2646363"/>
          </a:xfrm>
        </p:grpSpPr>
        <p:sp>
          <p:nvSpPr>
            <p:cNvPr id="65" name="모서리가 둥근 직사각형 64"/>
            <p:cNvSpPr/>
            <p:nvPr/>
          </p:nvSpPr>
          <p:spPr bwMode="auto">
            <a:xfrm>
              <a:off x="3754438" y="1988840"/>
              <a:ext cx="3849687" cy="2646363"/>
            </a:xfrm>
            <a:prstGeom prst="roundRect">
              <a:avLst>
                <a:gd name="adj" fmla="val 4182"/>
              </a:avLst>
            </a:prstGeom>
            <a:solidFill>
              <a:schemeClr val="bg2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6" name="모서리가 둥근 직사각형 65"/>
            <p:cNvSpPr/>
            <p:nvPr/>
          </p:nvSpPr>
          <p:spPr bwMode="auto">
            <a:xfrm>
              <a:off x="3844925" y="2050753"/>
              <a:ext cx="3668713" cy="2519362"/>
            </a:xfrm>
            <a:prstGeom prst="roundRect">
              <a:avLst>
                <a:gd name="adj" fmla="val 4182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7" name="모서리가 둥근 직사각형 66"/>
            <p:cNvSpPr/>
            <p:nvPr/>
          </p:nvSpPr>
          <p:spPr bwMode="auto">
            <a:xfrm>
              <a:off x="3921125" y="2096790"/>
              <a:ext cx="3516313" cy="2427288"/>
            </a:xfrm>
            <a:prstGeom prst="roundRect">
              <a:avLst>
                <a:gd name="adj" fmla="val 4182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9" name="TextBox 25"/>
            <p:cNvSpPr txBox="1">
              <a:spLocks noChangeArrowheads="1"/>
            </p:cNvSpPr>
            <p:nvPr/>
          </p:nvSpPr>
          <p:spPr bwMode="auto">
            <a:xfrm>
              <a:off x="4062920" y="2117400"/>
              <a:ext cx="620336" cy="2067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200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LP-S070</a:t>
              </a:r>
              <a:endParaRPr lang="ko-KR" altLang="en-US" sz="1200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142" name="TextBox 18"/>
          <p:cNvSpPr txBox="1">
            <a:spLocks noChangeArrowheads="1"/>
          </p:cNvSpPr>
          <p:nvPr/>
        </p:nvSpPr>
        <p:spPr bwMode="auto">
          <a:xfrm>
            <a:off x="5185848" y="5805090"/>
            <a:ext cx="328904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b="1" i="1" dirty="0" smtClean="0">
                <a:latin typeface="나눔고딕" pitchFamily="50" charset="-127"/>
                <a:cs typeface="Arial" pitchFamily="34" charset="0"/>
              </a:rPr>
              <a:t>TOUCH ENVIRONMENT SETTING</a:t>
            </a:r>
            <a:endParaRPr lang="ko-KR" altLang="en-US" sz="1600" b="1" dirty="0">
              <a:latin typeface="나눔고딕" pitchFamily="50" charset="-127"/>
              <a:cs typeface="Arial" pitchFamily="34" charset="0"/>
            </a:endParaRPr>
          </a:p>
        </p:txBody>
      </p:sp>
      <p:grpSp>
        <p:nvGrpSpPr>
          <p:cNvPr id="58" name="그룹 143"/>
          <p:cNvGrpSpPr/>
          <p:nvPr/>
        </p:nvGrpSpPr>
        <p:grpSpPr>
          <a:xfrm>
            <a:off x="2591989" y="2345427"/>
            <a:ext cx="3956384" cy="2483758"/>
            <a:chOff x="4122000" y="2420888"/>
            <a:chExt cx="3142558" cy="1854200"/>
          </a:xfrm>
        </p:grpSpPr>
        <p:grpSp>
          <p:nvGrpSpPr>
            <p:cNvPr id="59" name="그룹 121"/>
            <p:cNvGrpSpPr/>
            <p:nvPr/>
          </p:nvGrpSpPr>
          <p:grpSpPr>
            <a:xfrm>
              <a:off x="4122000" y="2420888"/>
              <a:ext cx="3142558" cy="1854200"/>
              <a:chOff x="3402392" y="2500313"/>
              <a:chExt cx="3142558" cy="1854200"/>
            </a:xfrm>
          </p:grpSpPr>
          <p:sp>
            <p:nvSpPr>
              <p:cNvPr id="70" name="직사각형 69"/>
              <p:cNvSpPr/>
              <p:nvPr/>
            </p:nvSpPr>
            <p:spPr bwMode="auto">
              <a:xfrm>
                <a:off x="3419475" y="2500313"/>
                <a:ext cx="3097213" cy="1854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 w="381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  <p:sp>
            <p:nvSpPr>
              <p:cNvPr id="75" name="직사각형 74"/>
              <p:cNvSpPr/>
              <p:nvPr/>
            </p:nvSpPr>
            <p:spPr bwMode="auto">
              <a:xfrm>
                <a:off x="3444875" y="2830513"/>
                <a:ext cx="1519238" cy="47625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Serial Communication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76" name="직사각형 75"/>
              <p:cNvSpPr/>
              <p:nvPr/>
            </p:nvSpPr>
            <p:spPr bwMode="auto">
              <a:xfrm>
                <a:off x="4968875" y="2830513"/>
                <a:ext cx="1519238" cy="474662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Language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82" name="직사각형 81"/>
              <p:cNvSpPr/>
              <p:nvPr/>
            </p:nvSpPr>
            <p:spPr bwMode="auto">
              <a:xfrm>
                <a:off x="3444875" y="3311525"/>
                <a:ext cx="1519238" cy="503238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Local Ethernet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83" name="직사각형 82"/>
              <p:cNvSpPr/>
              <p:nvPr/>
            </p:nvSpPr>
            <p:spPr bwMode="auto">
              <a:xfrm>
                <a:off x="4968875" y="3311525"/>
                <a:ext cx="1519238" cy="503238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Screen Bright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84" name="직사각형 83"/>
              <p:cNvSpPr/>
              <p:nvPr/>
            </p:nvSpPr>
            <p:spPr bwMode="auto">
              <a:xfrm>
                <a:off x="3444875" y="3819525"/>
                <a:ext cx="1519238" cy="50482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Assistance Setting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85" name="직사각형 84"/>
              <p:cNvSpPr/>
              <p:nvPr/>
            </p:nvSpPr>
            <p:spPr bwMode="auto">
              <a:xfrm>
                <a:off x="4968875" y="3819525"/>
                <a:ext cx="1519238" cy="504825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Clock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86" name="직사각형 85"/>
              <p:cNvSpPr/>
              <p:nvPr/>
            </p:nvSpPr>
            <p:spPr bwMode="auto">
              <a:xfrm>
                <a:off x="3446463" y="2519363"/>
                <a:ext cx="3049587" cy="26987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  <p:grpSp>
            <p:nvGrpSpPr>
              <p:cNvPr id="87" name="그룹 34"/>
              <p:cNvGrpSpPr>
                <a:grpSpLocks/>
              </p:cNvGrpSpPr>
              <p:nvPr/>
            </p:nvGrpSpPr>
            <p:grpSpPr bwMode="auto">
              <a:xfrm>
                <a:off x="3402392" y="2545425"/>
                <a:ext cx="426800" cy="215900"/>
                <a:chOff x="5002592" y="2118375"/>
                <a:chExt cx="426800" cy="215900"/>
              </a:xfrm>
            </p:grpSpPr>
            <p:sp>
              <p:nvSpPr>
                <p:cNvPr id="91" name="타원 90"/>
                <p:cNvSpPr>
                  <a:spLocks noChangeAspect="1"/>
                </p:cNvSpPr>
                <p:nvPr/>
              </p:nvSpPr>
              <p:spPr>
                <a:xfrm>
                  <a:off x="5063792" y="2118375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92" name="TextBox 52"/>
                <p:cNvSpPr txBox="1">
                  <a:spLocks noChangeArrowheads="1"/>
                </p:cNvSpPr>
                <p:nvPr/>
              </p:nvSpPr>
              <p:spPr bwMode="auto">
                <a:xfrm>
                  <a:off x="5002592" y="2139975"/>
                  <a:ext cx="426800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00B05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before</a:t>
                  </a:r>
                  <a:endParaRPr lang="ko-KR" altLang="en-US" sz="900" b="1" dirty="0">
                    <a:solidFill>
                      <a:srgbClr val="00B05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  <p:grpSp>
            <p:nvGrpSpPr>
              <p:cNvPr id="88" name="그룹 35"/>
              <p:cNvGrpSpPr>
                <a:grpSpLocks/>
              </p:cNvGrpSpPr>
              <p:nvPr/>
            </p:nvGrpSpPr>
            <p:grpSpPr bwMode="auto">
              <a:xfrm>
                <a:off x="6186908" y="2536825"/>
                <a:ext cx="358042" cy="215900"/>
                <a:chOff x="5013958" y="2110384"/>
                <a:chExt cx="358042" cy="215900"/>
              </a:xfrm>
            </p:grpSpPr>
            <p:sp>
              <p:nvSpPr>
                <p:cNvPr id="89" name="타원 88"/>
                <p:cNvSpPr>
                  <a:spLocks noChangeAspect="1"/>
                </p:cNvSpPr>
                <p:nvPr/>
              </p:nvSpPr>
              <p:spPr>
                <a:xfrm>
                  <a:off x="5064338" y="2110384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90" name="TextBox 50"/>
                <p:cNvSpPr txBox="1">
                  <a:spLocks noChangeArrowheads="1"/>
                </p:cNvSpPr>
                <p:nvPr/>
              </p:nvSpPr>
              <p:spPr bwMode="auto">
                <a:xfrm>
                  <a:off x="5013958" y="2125900"/>
                  <a:ext cx="358042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FF000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close</a:t>
                  </a:r>
                  <a:endParaRPr lang="ko-KR" altLang="en-US" sz="900" b="1" dirty="0">
                    <a:solidFill>
                      <a:srgbClr val="FF000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</p:grpSp>
        <p:sp>
          <p:nvSpPr>
            <p:cNvPr id="61" name="TextBox 60"/>
            <p:cNvSpPr txBox="1"/>
            <p:nvPr/>
          </p:nvSpPr>
          <p:spPr bwMode="auto">
            <a:xfrm>
              <a:off x="4329482" y="2491200"/>
              <a:ext cx="1674599" cy="1723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eaLnBrk="1" hangingPunct="1"/>
              <a:r>
                <a:rPr lang="en-US" altLang="ko-KR" sz="900" dirty="0" smtClean="0">
                  <a:solidFill>
                    <a:schemeClr val="bg1"/>
                  </a:solidFill>
                  <a:latin typeface="나눔고딕" pitchFamily="50" charset="-127"/>
                  <a:cs typeface="Arial" pitchFamily="34" charset="0"/>
                </a:rPr>
                <a:t>SYSTEM SETTING\ </a:t>
              </a:r>
              <a:r>
                <a:rPr lang="en-US" altLang="ko-KR" sz="900" dirty="0" smtClean="0">
                  <a:solidFill>
                    <a:schemeClr val="accent6"/>
                  </a:solidFill>
                  <a:latin typeface="나눔고딕" pitchFamily="50" charset="-127"/>
                  <a:cs typeface="Arial" pitchFamily="34" charset="0"/>
                </a:rPr>
                <a:t>ENVIRONMENT</a:t>
              </a:r>
              <a:endParaRPr lang="ko-KR" altLang="en-US" sz="900" dirty="0" smtClean="0">
                <a:solidFill>
                  <a:schemeClr val="accent6"/>
                </a:solidFill>
                <a:latin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97" name="타원 96"/>
          <p:cNvSpPr/>
          <p:nvPr/>
        </p:nvSpPr>
        <p:spPr>
          <a:xfrm>
            <a:off x="3273187" y="2747078"/>
            <a:ext cx="679529" cy="723012"/>
          </a:xfrm>
          <a:prstGeom prst="ellipse">
            <a:avLst/>
          </a:prstGeom>
          <a:noFill/>
          <a:ln w="635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800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93" name="TextBox 18"/>
          <p:cNvSpPr txBox="1">
            <a:spLocks noChangeArrowheads="1"/>
          </p:cNvSpPr>
          <p:nvPr/>
        </p:nvSpPr>
        <p:spPr bwMode="auto">
          <a:xfrm>
            <a:off x="6234649" y="5805090"/>
            <a:ext cx="247471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b="1" i="1" dirty="0" smtClean="0">
                <a:latin typeface="나눔고딕" pitchFamily="50" charset="-127"/>
                <a:cs typeface="Arial" pitchFamily="34" charset="0"/>
              </a:rPr>
              <a:t>TOUCH SERIAL SETTING</a:t>
            </a:r>
            <a:endParaRPr lang="ko-KR" altLang="en-US" sz="1600" b="1" dirty="0">
              <a:latin typeface="나눔고딕" pitchFamily="50" charset="-127"/>
              <a:cs typeface="Arial" pitchFamily="34" charset="0"/>
            </a:endParaRPr>
          </a:p>
        </p:txBody>
      </p:sp>
      <p:grpSp>
        <p:nvGrpSpPr>
          <p:cNvPr id="95" name="그룹 94"/>
          <p:cNvGrpSpPr/>
          <p:nvPr/>
        </p:nvGrpSpPr>
        <p:grpSpPr>
          <a:xfrm>
            <a:off x="2571736" y="2341907"/>
            <a:ext cx="3955053" cy="2483758"/>
            <a:chOff x="5085674" y="476672"/>
            <a:chExt cx="3141501" cy="1854200"/>
          </a:xfrm>
        </p:grpSpPr>
        <p:grpSp>
          <p:nvGrpSpPr>
            <p:cNvPr id="98" name="그룹 44"/>
            <p:cNvGrpSpPr/>
            <p:nvPr/>
          </p:nvGrpSpPr>
          <p:grpSpPr>
            <a:xfrm>
              <a:off x="5085674" y="476672"/>
              <a:ext cx="3141501" cy="1854200"/>
              <a:chOff x="3402392" y="2500313"/>
              <a:chExt cx="3141501" cy="1854200"/>
            </a:xfrm>
          </p:grpSpPr>
          <p:sp>
            <p:nvSpPr>
              <p:cNvPr id="100" name="직사각형 99"/>
              <p:cNvSpPr/>
              <p:nvPr/>
            </p:nvSpPr>
            <p:spPr bwMode="auto">
              <a:xfrm>
                <a:off x="3419475" y="2500313"/>
                <a:ext cx="3097213" cy="1854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 w="381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  <p:grpSp>
            <p:nvGrpSpPr>
              <p:cNvPr id="101" name="그룹 99"/>
              <p:cNvGrpSpPr>
                <a:grpSpLocks/>
              </p:cNvGrpSpPr>
              <p:nvPr/>
            </p:nvGrpSpPr>
            <p:grpSpPr bwMode="auto">
              <a:xfrm>
                <a:off x="3705214" y="2927356"/>
                <a:ext cx="2546359" cy="1263650"/>
                <a:chOff x="5448290" y="2349500"/>
                <a:chExt cx="2546360" cy="1308100"/>
              </a:xfrm>
            </p:grpSpPr>
            <p:grpSp>
              <p:nvGrpSpPr>
                <p:cNvPr id="111" name="그룹 85"/>
                <p:cNvGrpSpPr>
                  <a:grpSpLocks/>
                </p:cNvGrpSpPr>
                <p:nvPr/>
              </p:nvGrpSpPr>
              <p:grpSpPr bwMode="auto">
                <a:xfrm>
                  <a:off x="5782184" y="2374696"/>
                  <a:ext cx="1831380" cy="982866"/>
                  <a:chOff x="5187788" y="2332293"/>
                  <a:chExt cx="3043362" cy="1493220"/>
                </a:xfrm>
              </p:grpSpPr>
              <p:sp>
                <p:nvSpPr>
                  <p:cNvPr id="121" name="직사각형 120"/>
                  <p:cNvSpPr/>
                  <p:nvPr/>
                </p:nvSpPr>
                <p:spPr>
                  <a:xfrm>
                    <a:off x="6965014" y="2331455"/>
                    <a:ext cx="1266282" cy="474363"/>
                  </a:xfrm>
                  <a:prstGeom prst="rect">
                    <a:avLst/>
                  </a:prstGeom>
                  <a:solidFill>
                    <a:schemeClr val="tx1">
                      <a:lumMod val="50000"/>
                      <a:lumOff val="50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8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rPr>
                      <a:t>PORT</a:t>
                    </a:r>
                    <a:endParaRPr lang="ko-KR" altLang="en-US" sz="800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endParaRPr>
                  </a:p>
                </p:txBody>
              </p:sp>
              <p:sp>
                <p:nvSpPr>
                  <p:cNvPr id="122" name="직사각형 121"/>
                  <p:cNvSpPr/>
                  <p:nvPr/>
                </p:nvSpPr>
                <p:spPr>
                  <a:xfrm>
                    <a:off x="6965014" y="2810811"/>
                    <a:ext cx="1266282" cy="504323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8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rPr>
                      <a:t>RS-422</a:t>
                    </a:r>
                    <a:endParaRPr lang="ko-KR" altLang="en-US" sz="800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endParaRPr>
                  </a:p>
                </p:txBody>
              </p:sp>
              <p:sp>
                <p:nvSpPr>
                  <p:cNvPr id="123" name="직사각형 122"/>
                  <p:cNvSpPr/>
                  <p:nvPr/>
                </p:nvSpPr>
                <p:spPr>
                  <a:xfrm>
                    <a:off x="6965014" y="3320127"/>
                    <a:ext cx="1266282" cy="504323"/>
                  </a:xfrm>
                  <a:prstGeom prst="rect">
                    <a:avLst/>
                  </a:prstGeom>
                  <a:solidFill>
                    <a:schemeClr val="tx1">
                      <a:lumMod val="50000"/>
                      <a:lumOff val="50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8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rPr>
                      <a:t>RS-232C</a:t>
                    </a:r>
                    <a:endParaRPr lang="ko-KR" altLang="en-US" sz="800" b="1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endParaRPr>
                  </a:p>
                </p:txBody>
              </p:sp>
              <p:sp>
                <p:nvSpPr>
                  <p:cNvPr id="124" name="직사각형 123"/>
                  <p:cNvSpPr/>
                  <p:nvPr/>
                </p:nvSpPr>
                <p:spPr>
                  <a:xfrm>
                    <a:off x="5186944" y="2331455"/>
                    <a:ext cx="1801814" cy="474363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8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rPr>
                      <a:t>PROTOCOL</a:t>
                    </a:r>
                    <a:endParaRPr lang="ko-KR" altLang="en-US" sz="800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endParaRPr>
                  </a:p>
                </p:txBody>
              </p:sp>
              <p:sp>
                <p:nvSpPr>
                  <p:cNvPr id="125" name="직사각형 124"/>
                  <p:cNvSpPr/>
                  <p:nvPr/>
                </p:nvSpPr>
                <p:spPr>
                  <a:xfrm>
                    <a:off x="5186944" y="2810811"/>
                    <a:ext cx="1801814" cy="504323"/>
                  </a:xfrm>
                  <a:prstGeom prst="rect">
                    <a:avLst/>
                  </a:prstGeom>
                  <a:solidFill>
                    <a:schemeClr val="tx1">
                      <a:lumMod val="50000"/>
                      <a:lumOff val="50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8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rPr>
                      <a:t>TM2_Mod_A V2.0M</a:t>
                    </a:r>
                    <a:endParaRPr lang="ko-KR" altLang="en-US" sz="800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endParaRPr>
                  </a:p>
                </p:txBody>
              </p:sp>
              <p:sp>
                <p:nvSpPr>
                  <p:cNvPr id="126" name="직사각형 125"/>
                  <p:cNvSpPr/>
                  <p:nvPr/>
                </p:nvSpPr>
                <p:spPr>
                  <a:xfrm>
                    <a:off x="5186944" y="3320127"/>
                    <a:ext cx="1801814" cy="504323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80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rPr>
                      <a:t>EDITOR</a:t>
                    </a:r>
                    <a:endParaRPr lang="ko-KR" altLang="en-US" sz="800" b="1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endParaRPr>
                  </a:p>
                </p:txBody>
              </p:sp>
            </p:grpSp>
            <p:grpSp>
              <p:nvGrpSpPr>
                <p:cNvPr id="112" name="그룹 92"/>
                <p:cNvGrpSpPr>
                  <a:grpSpLocks/>
                </p:cNvGrpSpPr>
                <p:nvPr/>
              </p:nvGrpSpPr>
              <p:grpSpPr bwMode="auto">
                <a:xfrm>
                  <a:off x="5472140" y="2373396"/>
                  <a:ext cx="315678" cy="982865"/>
                  <a:chOff x="4277187" y="2373680"/>
                  <a:chExt cx="1214123" cy="1196612"/>
                </a:xfrm>
              </p:grpSpPr>
              <p:sp>
                <p:nvSpPr>
                  <p:cNvPr id="118" name="직사각형 117"/>
                  <p:cNvSpPr/>
                  <p:nvPr/>
                </p:nvSpPr>
                <p:spPr>
                  <a:xfrm>
                    <a:off x="4277087" y="2374591"/>
                    <a:ext cx="1215023" cy="380138"/>
                  </a:xfrm>
                  <a:prstGeom prst="rect">
                    <a:avLst/>
                  </a:prstGeom>
                  <a:solidFill>
                    <a:schemeClr val="tx1">
                      <a:lumMod val="50000"/>
                      <a:lumOff val="50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ko-KR" altLang="en-US" sz="800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endParaRPr>
                  </a:p>
                </p:txBody>
              </p:sp>
              <p:sp>
                <p:nvSpPr>
                  <p:cNvPr id="119" name="직사각형 118"/>
                  <p:cNvSpPr/>
                  <p:nvPr/>
                </p:nvSpPr>
                <p:spPr>
                  <a:xfrm>
                    <a:off x="4277087" y="2758730"/>
                    <a:ext cx="1215023" cy="404146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8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rPr>
                      <a:t>CH1</a:t>
                    </a:r>
                    <a:endParaRPr lang="ko-KR" altLang="en-US" sz="800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endParaRPr>
                  </a:p>
                </p:txBody>
              </p:sp>
              <p:sp>
                <p:nvSpPr>
                  <p:cNvPr id="120" name="직사각형 119"/>
                  <p:cNvSpPr/>
                  <p:nvPr/>
                </p:nvSpPr>
                <p:spPr>
                  <a:xfrm>
                    <a:off x="4277087" y="3166878"/>
                    <a:ext cx="1215023" cy="404146"/>
                  </a:xfrm>
                  <a:prstGeom prst="rect">
                    <a:avLst/>
                  </a:prstGeom>
                  <a:solidFill>
                    <a:schemeClr val="tx1">
                      <a:lumMod val="50000"/>
                      <a:lumOff val="50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80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rPr>
                      <a:t>CH2</a:t>
                    </a:r>
                    <a:endParaRPr lang="ko-KR" altLang="en-US" sz="800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endParaRPr>
                  </a:p>
                </p:txBody>
              </p:sp>
            </p:grpSp>
            <p:grpSp>
              <p:nvGrpSpPr>
                <p:cNvPr id="113" name="그룹 96"/>
                <p:cNvGrpSpPr>
                  <a:grpSpLocks/>
                </p:cNvGrpSpPr>
                <p:nvPr/>
              </p:nvGrpSpPr>
              <p:grpSpPr bwMode="auto">
                <a:xfrm>
                  <a:off x="7608650" y="2372089"/>
                  <a:ext cx="366974" cy="982866"/>
                  <a:chOff x="7926380" y="2372089"/>
                  <a:chExt cx="1214886" cy="1196613"/>
                </a:xfrm>
              </p:grpSpPr>
              <p:sp>
                <p:nvSpPr>
                  <p:cNvPr id="115" name="직사각형 114"/>
                  <p:cNvSpPr/>
                  <p:nvPr/>
                </p:nvSpPr>
                <p:spPr>
                  <a:xfrm>
                    <a:off x="7927175" y="2372591"/>
                    <a:ext cx="1214019" cy="380138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ko-KR" altLang="en-US" sz="800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endParaRPr>
                  </a:p>
                </p:txBody>
              </p:sp>
              <p:sp>
                <p:nvSpPr>
                  <p:cNvPr id="116" name="직사각형 115"/>
                  <p:cNvSpPr/>
                  <p:nvPr/>
                </p:nvSpPr>
                <p:spPr>
                  <a:xfrm>
                    <a:off x="7927175" y="2756730"/>
                    <a:ext cx="1214019" cy="404146"/>
                  </a:xfrm>
                  <a:prstGeom prst="rect">
                    <a:avLst/>
                  </a:prstGeom>
                  <a:solidFill>
                    <a:schemeClr val="tx1">
                      <a:lumMod val="50000"/>
                      <a:lumOff val="50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800" dirty="0" smtClean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rPr>
                      <a:t>set</a:t>
                    </a:r>
                    <a:endParaRPr lang="ko-KR" altLang="en-US" sz="800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endParaRPr>
                  </a:p>
                </p:txBody>
              </p:sp>
              <p:sp>
                <p:nvSpPr>
                  <p:cNvPr id="117" name="직사각형 116"/>
                  <p:cNvSpPr/>
                  <p:nvPr/>
                </p:nvSpPr>
                <p:spPr>
                  <a:xfrm>
                    <a:off x="7927175" y="3164877"/>
                    <a:ext cx="1214019" cy="404146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800" b="1" dirty="0" smtClean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rPr>
                      <a:t>set</a:t>
                    </a:r>
                    <a:endParaRPr lang="ko-KR" altLang="en-US" sz="800" b="1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114" name="직사각형 113"/>
                <p:cNvSpPr/>
                <p:nvPr/>
              </p:nvSpPr>
              <p:spPr>
                <a:xfrm>
                  <a:off x="5448301" y="2349494"/>
                  <a:ext cx="2546351" cy="1308100"/>
                </a:xfrm>
                <a:prstGeom prst="rect">
                  <a:avLst/>
                </a:prstGeom>
                <a:noFill/>
                <a:ln w="47625"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2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  <p:sp>
            <p:nvSpPr>
              <p:cNvPr id="102" name="TextBox 101"/>
              <p:cNvSpPr txBox="1"/>
              <p:nvPr/>
            </p:nvSpPr>
            <p:spPr bwMode="auto">
              <a:xfrm>
                <a:off x="3762166" y="3954463"/>
                <a:ext cx="803685" cy="172323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altLang="ko-KR" sz="900" dirty="0">
                    <a:solidFill>
                      <a:schemeClr val="bg1">
                        <a:lumMod val="9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rPr>
                  <a:t>GP </a:t>
                </a:r>
                <a:r>
                  <a:rPr lang="en-US" altLang="ko-KR" sz="900" dirty="0" smtClean="0">
                    <a:solidFill>
                      <a:schemeClr val="bg1">
                        <a:lumMod val="9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rPr>
                  <a:t>ST.#</a:t>
                </a:r>
                <a:r>
                  <a:rPr lang="ko-KR" altLang="en-US" sz="900" dirty="0" smtClean="0">
                    <a:solidFill>
                      <a:schemeClr val="bg1">
                        <a:lumMod val="9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rPr>
                  <a:t> </a:t>
                </a:r>
                <a:r>
                  <a:rPr lang="en-US" altLang="ko-KR" sz="900" dirty="0">
                    <a:solidFill>
                      <a:schemeClr val="bg1">
                        <a:lumMod val="95000"/>
                      </a:schemeClr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rPr>
                  <a:t>:        0</a:t>
                </a:r>
                <a:endParaRPr lang="ko-KR" altLang="en-US" sz="900" dirty="0">
                  <a:solidFill>
                    <a:schemeClr val="bg1">
                      <a:lumMod val="95000"/>
                    </a:schemeClr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  <p:sp>
            <p:nvSpPr>
              <p:cNvPr id="103" name="직사각형 102"/>
              <p:cNvSpPr/>
              <p:nvPr/>
            </p:nvSpPr>
            <p:spPr bwMode="auto">
              <a:xfrm>
                <a:off x="4206875" y="3979863"/>
                <a:ext cx="357188" cy="122237"/>
              </a:xfrm>
              <a:prstGeom prst="rect">
                <a:avLst/>
              </a:prstGeom>
              <a:noFill/>
              <a:ln w="635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  <p:sp>
            <p:nvSpPr>
              <p:cNvPr id="104" name="직사각형 103"/>
              <p:cNvSpPr/>
              <p:nvPr/>
            </p:nvSpPr>
            <p:spPr bwMode="auto">
              <a:xfrm>
                <a:off x="3444875" y="2525713"/>
                <a:ext cx="3051175" cy="26987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  <p:grpSp>
            <p:nvGrpSpPr>
              <p:cNvPr id="105" name="그룹 34"/>
              <p:cNvGrpSpPr>
                <a:grpSpLocks/>
              </p:cNvGrpSpPr>
              <p:nvPr/>
            </p:nvGrpSpPr>
            <p:grpSpPr bwMode="auto">
              <a:xfrm>
                <a:off x="3402392" y="2545425"/>
                <a:ext cx="426800" cy="215900"/>
                <a:chOff x="5002592" y="2118375"/>
                <a:chExt cx="426800" cy="215900"/>
              </a:xfrm>
            </p:grpSpPr>
            <p:sp>
              <p:nvSpPr>
                <p:cNvPr id="109" name="타원 108"/>
                <p:cNvSpPr>
                  <a:spLocks noChangeAspect="1"/>
                </p:cNvSpPr>
                <p:nvPr/>
              </p:nvSpPr>
              <p:spPr>
                <a:xfrm>
                  <a:off x="5064125" y="2118375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10" name="TextBox 82"/>
                <p:cNvSpPr txBox="1">
                  <a:spLocks noChangeArrowheads="1"/>
                </p:cNvSpPr>
                <p:nvPr/>
              </p:nvSpPr>
              <p:spPr bwMode="auto">
                <a:xfrm>
                  <a:off x="5002592" y="2139975"/>
                  <a:ext cx="426800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00B05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before</a:t>
                  </a:r>
                  <a:endParaRPr lang="ko-KR" altLang="en-US" sz="900" b="1" dirty="0">
                    <a:solidFill>
                      <a:srgbClr val="00B05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  <p:grpSp>
            <p:nvGrpSpPr>
              <p:cNvPr id="106" name="그룹 35"/>
              <p:cNvGrpSpPr>
                <a:grpSpLocks/>
              </p:cNvGrpSpPr>
              <p:nvPr/>
            </p:nvGrpSpPr>
            <p:grpSpPr bwMode="auto">
              <a:xfrm>
                <a:off x="6185851" y="2536825"/>
                <a:ext cx="358042" cy="215900"/>
                <a:chOff x="5012901" y="2110384"/>
                <a:chExt cx="358042" cy="215900"/>
              </a:xfrm>
            </p:grpSpPr>
            <p:sp>
              <p:nvSpPr>
                <p:cNvPr id="107" name="타원 106"/>
                <p:cNvSpPr>
                  <a:spLocks noChangeAspect="1"/>
                </p:cNvSpPr>
                <p:nvPr/>
              </p:nvSpPr>
              <p:spPr>
                <a:xfrm>
                  <a:off x="5064338" y="2110384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08" name="TextBox 80"/>
                <p:cNvSpPr txBox="1">
                  <a:spLocks noChangeArrowheads="1"/>
                </p:cNvSpPr>
                <p:nvPr/>
              </p:nvSpPr>
              <p:spPr bwMode="auto">
                <a:xfrm>
                  <a:off x="5012901" y="2126184"/>
                  <a:ext cx="358042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FF000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close</a:t>
                  </a:r>
                  <a:endParaRPr lang="ko-KR" altLang="en-US" sz="900" b="1" dirty="0">
                    <a:solidFill>
                      <a:srgbClr val="FF000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</p:grpSp>
        <p:sp>
          <p:nvSpPr>
            <p:cNvPr id="99" name="TextBox 98"/>
            <p:cNvSpPr txBox="1"/>
            <p:nvPr/>
          </p:nvSpPr>
          <p:spPr bwMode="auto">
            <a:xfrm>
              <a:off x="5404251" y="532527"/>
              <a:ext cx="1674599" cy="275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l"/>
              <a:r>
                <a:rPr lang="en-US" altLang="ko-KR" sz="900" dirty="0" smtClean="0">
                  <a:solidFill>
                    <a:schemeClr val="bg1"/>
                  </a:solidFill>
                  <a:latin typeface="나눔고딕" pitchFamily="50" charset="-127"/>
                  <a:cs typeface="Arial" pitchFamily="34" charset="0"/>
                </a:rPr>
                <a:t>SYSTEM SETTING\ ENVIRONMENT</a:t>
              </a:r>
              <a:endParaRPr lang="ko-KR" altLang="en-US" sz="900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endParaRPr>
            </a:p>
            <a:p>
              <a:pPr algn="l"/>
              <a:r>
                <a:rPr lang="en-US" altLang="ko-KR" sz="900" dirty="0" smtClean="0">
                  <a:solidFill>
                    <a:schemeClr val="bg1"/>
                  </a:solidFill>
                  <a:latin typeface="나눔고딕" pitchFamily="50" charset="-127"/>
                  <a:cs typeface="Arial" pitchFamily="34" charset="0"/>
                </a:rPr>
                <a:t>\ SERIAL\</a:t>
              </a:r>
              <a:r>
                <a:rPr lang="en-US" altLang="ko-KR" sz="900" dirty="0" smtClean="0">
                  <a:solidFill>
                    <a:schemeClr val="accent6"/>
                  </a:solidFill>
                  <a:latin typeface="나눔고딕" pitchFamily="50" charset="-127"/>
                  <a:cs typeface="Arial" pitchFamily="34" charset="0"/>
                </a:rPr>
                <a:t>SET</a:t>
              </a:r>
              <a:endParaRPr lang="ko-KR" altLang="en-US" sz="900" dirty="0" smtClean="0">
                <a:solidFill>
                  <a:schemeClr val="accent6"/>
                </a:solidFill>
                <a:latin typeface="나눔고딕" pitchFamily="50" charset="-127"/>
                <a:cs typeface="Arial" pitchFamily="34" charset="0"/>
              </a:endParaRPr>
            </a:p>
          </p:txBody>
        </p:sp>
      </p:grpSp>
      <p:pic>
        <p:nvPicPr>
          <p:cNvPr id="74" name="Picture 2" descr="C:\Documents and Settings\Administrator\바탕 화면\Autonics CI\무배경\Autonics(1).pn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4113501" y="4907642"/>
            <a:ext cx="864096" cy="185204"/>
          </a:xfrm>
          <a:prstGeom prst="rect">
            <a:avLst/>
          </a:prstGeom>
          <a:noFill/>
        </p:spPr>
      </p:pic>
      <p:pic>
        <p:nvPicPr>
          <p:cNvPr id="96" name="Picture 17" descr="C:\Documents and Settings\Pyeon\바탕 화면\GP, LP Series(세미나)_그림 폴더\028_손가락(주이슬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3923" y="2714620"/>
            <a:ext cx="1866705" cy="47548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1" name="직사각형 80"/>
          <p:cNvSpPr/>
          <p:nvPr/>
        </p:nvSpPr>
        <p:spPr>
          <a:xfrm>
            <a:off x="597678" y="1927865"/>
            <a:ext cx="107914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■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LP Setting</a:t>
            </a:r>
          </a:p>
        </p:txBody>
      </p:sp>
      <p:grpSp>
        <p:nvGrpSpPr>
          <p:cNvPr id="94" name="그룹 93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127" name="직사각형 126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Program Up/Download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28" name="직사각형 127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6-1. RS232 Interface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3860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9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500" fill="hold"/>
                                        <p:tgtEl>
                                          <p:spTgt spid="9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/>
      <p:bldP spid="97" grpId="0" animBg="1"/>
      <p:bldP spid="97" grpId="1" animBg="1"/>
      <p:bldP spid="9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2"/>
          <p:cNvGrpSpPr/>
          <p:nvPr/>
        </p:nvGrpSpPr>
        <p:grpSpPr>
          <a:xfrm>
            <a:off x="2122230" y="1765709"/>
            <a:ext cx="4846638" cy="3544886"/>
            <a:chOff x="3754438" y="1988840"/>
            <a:chExt cx="3849687" cy="2646363"/>
          </a:xfrm>
        </p:grpSpPr>
        <p:sp>
          <p:nvSpPr>
            <p:cNvPr id="65" name="모서리가 둥근 직사각형 64"/>
            <p:cNvSpPr/>
            <p:nvPr/>
          </p:nvSpPr>
          <p:spPr bwMode="auto">
            <a:xfrm>
              <a:off x="3754438" y="1988840"/>
              <a:ext cx="3849687" cy="2646363"/>
            </a:xfrm>
            <a:prstGeom prst="roundRect">
              <a:avLst>
                <a:gd name="adj" fmla="val 4182"/>
              </a:avLst>
            </a:prstGeom>
            <a:solidFill>
              <a:schemeClr val="bg2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66" name="모서리가 둥근 직사각형 65"/>
            <p:cNvSpPr/>
            <p:nvPr/>
          </p:nvSpPr>
          <p:spPr bwMode="auto">
            <a:xfrm>
              <a:off x="3844925" y="2050753"/>
              <a:ext cx="3668713" cy="2519362"/>
            </a:xfrm>
            <a:prstGeom prst="roundRect">
              <a:avLst>
                <a:gd name="adj" fmla="val 4182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67" name="모서리가 둥근 직사각형 66"/>
            <p:cNvSpPr/>
            <p:nvPr/>
          </p:nvSpPr>
          <p:spPr bwMode="auto">
            <a:xfrm>
              <a:off x="3921125" y="2096790"/>
              <a:ext cx="3516313" cy="2427288"/>
            </a:xfrm>
            <a:prstGeom prst="roundRect">
              <a:avLst>
                <a:gd name="adj" fmla="val 4182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69" name="TextBox 25"/>
            <p:cNvSpPr txBox="1">
              <a:spLocks noChangeArrowheads="1"/>
            </p:cNvSpPr>
            <p:nvPr/>
          </p:nvSpPr>
          <p:spPr bwMode="auto">
            <a:xfrm>
              <a:off x="4062920" y="2117400"/>
              <a:ext cx="607603" cy="2067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200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LP-S070</a:t>
              </a:r>
              <a:endParaRPr lang="ko-KR" altLang="en-US" sz="1200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93" name="TextBox 18"/>
          <p:cNvSpPr txBox="1">
            <a:spLocks noChangeArrowheads="1"/>
          </p:cNvSpPr>
          <p:nvPr/>
        </p:nvSpPr>
        <p:spPr bwMode="auto">
          <a:xfrm>
            <a:off x="6500826" y="6072206"/>
            <a:ext cx="177324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600" b="1" i="1" dirty="0" smtClean="0">
                <a:latin typeface="나눔고딕" pitchFamily="50" charset="-127"/>
                <a:ea typeface="나눔고딕" pitchFamily="50" charset="-127"/>
              </a:rPr>
              <a:t>Touch Serial set </a:t>
            </a:r>
            <a:endParaRPr lang="ko-KR" altLang="en-US" sz="1600" b="1" dirty="0"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72" name="그룹 94"/>
          <p:cNvGrpSpPr/>
          <p:nvPr/>
        </p:nvGrpSpPr>
        <p:grpSpPr>
          <a:xfrm>
            <a:off x="2591989" y="2339204"/>
            <a:ext cx="3958261" cy="2483758"/>
            <a:chOff x="5085674" y="476672"/>
            <a:chExt cx="3144049" cy="1854200"/>
          </a:xfrm>
        </p:grpSpPr>
        <p:grpSp>
          <p:nvGrpSpPr>
            <p:cNvPr id="73" name="그룹 44"/>
            <p:cNvGrpSpPr/>
            <p:nvPr/>
          </p:nvGrpSpPr>
          <p:grpSpPr>
            <a:xfrm>
              <a:off x="5085674" y="476672"/>
              <a:ext cx="3144049" cy="1854200"/>
              <a:chOff x="3402392" y="2500313"/>
              <a:chExt cx="3144049" cy="1854200"/>
            </a:xfrm>
          </p:grpSpPr>
          <p:sp>
            <p:nvSpPr>
              <p:cNvPr id="77" name="직사각형 76"/>
              <p:cNvSpPr/>
              <p:nvPr/>
            </p:nvSpPr>
            <p:spPr bwMode="auto">
              <a:xfrm>
                <a:off x="3419475" y="2500313"/>
                <a:ext cx="3097213" cy="1854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 w="381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</a:endParaRPr>
              </a:p>
            </p:txBody>
          </p:sp>
          <p:grpSp>
            <p:nvGrpSpPr>
              <p:cNvPr id="78" name="그룹 99"/>
              <p:cNvGrpSpPr>
                <a:grpSpLocks/>
              </p:cNvGrpSpPr>
              <p:nvPr/>
            </p:nvGrpSpPr>
            <p:grpSpPr bwMode="auto">
              <a:xfrm>
                <a:off x="3705214" y="2927356"/>
                <a:ext cx="2546359" cy="1263650"/>
                <a:chOff x="5448290" y="2349500"/>
                <a:chExt cx="2546360" cy="1308100"/>
              </a:xfrm>
            </p:grpSpPr>
            <p:grpSp>
              <p:nvGrpSpPr>
                <p:cNvPr id="105" name="그룹 85"/>
                <p:cNvGrpSpPr>
                  <a:grpSpLocks/>
                </p:cNvGrpSpPr>
                <p:nvPr/>
              </p:nvGrpSpPr>
              <p:grpSpPr bwMode="auto">
                <a:xfrm>
                  <a:off x="5782184" y="2374696"/>
                  <a:ext cx="1831380" cy="982866"/>
                  <a:chOff x="5187788" y="2332293"/>
                  <a:chExt cx="3043362" cy="1493220"/>
                </a:xfrm>
              </p:grpSpPr>
              <p:sp>
                <p:nvSpPr>
                  <p:cNvPr id="132" name="직사각형 131"/>
                  <p:cNvSpPr/>
                  <p:nvPr/>
                </p:nvSpPr>
                <p:spPr>
                  <a:xfrm>
                    <a:off x="6965014" y="2331455"/>
                    <a:ext cx="1266282" cy="474363"/>
                  </a:xfrm>
                  <a:prstGeom prst="rect">
                    <a:avLst/>
                  </a:prstGeom>
                  <a:solidFill>
                    <a:schemeClr val="tx1">
                      <a:lumMod val="50000"/>
                      <a:lumOff val="50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800" dirty="0">
                        <a:latin typeface="나눔고딕" pitchFamily="50" charset="-127"/>
                        <a:ea typeface="나눔고딕" pitchFamily="50" charset="-127"/>
                      </a:rPr>
                      <a:t>PORT</a:t>
                    </a:r>
                    <a:endParaRPr lang="ko-KR" altLang="en-US" sz="800" dirty="0">
                      <a:latin typeface="나눔고딕" pitchFamily="50" charset="-127"/>
                      <a:ea typeface="나눔고딕" pitchFamily="50" charset="-127"/>
                    </a:endParaRPr>
                  </a:p>
                </p:txBody>
              </p:sp>
              <p:sp>
                <p:nvSpPr>
                  <p:cNvPr id="133" name="직사각형 132"/>
                  <p:cNvSpPr/>
                  <p:nvPr/>
                </p:nvSpPr>
                <p:spPr>
                  <a:xfrm>
                    <a:off x="6965014" y="2810811"/>
                    <a:ext cx="1266282" cy="504323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800" dirty="0">
                        <a:latin typeface="나눔고딕" pitchFamily="50" charset="-127"/>
                        <a:ea typeface="나눔고딕" pitchFamily="50" charset="-127"/>
                      </a:rPr>
                      <a:t>RS-422</a:t>
                    </a:r>
                    <a:endParaRPr lang="ko-KR" altLang="en-US" sz="800" dirty="0">
                      <a:latin typeface="나눔고딕" pitchFamily="50" charset="-127"/>
                      <a:ea typeface="나눔고딕" pitchFamily="50" charset="-127"/>
                    </a:endParaRPr>
                  </a:p>
                </p:txBody>
              </p:sp>
              <p:sp>
                <p:nvSpPr>
                  <p:cNvPr id="134" name="직사각형 133"/>
                  <p:cNvSpPr/>
                  <p:nvPr/>
                </p:nvSpPr>
                <p:spPr>
                  <a:xfrm>
                    <a:off x="6965014" y="3320127"/>
                    <a:ext cx="1266282" cy="504323"/>
                  </a:xfrm>
                  <a:prstGeom prst="rect">
                    <a:avLst/>
                  </a:prstGeom>
                  <a:solidFill>
                    <a:schemeClr val="tx1">
                      <a:lumMod val="50000"/>
                      <a:lumOff val="50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800" b="1" dirty="0">
                        <a:latin typeface="나눔고딕" pitchFamily="50" charset="-127"/>
                        <a:ea typeface="나눔고딕" pitchFamily="50" charset="-127"/>
                      </a:rPr>
                      <a:t>RS-232C</a:t>
                    </a:r>
                    <a:endParaRPr lang="ko-KR" altLang="en-US" sz="800" b="1" dirty="0">
                      <a:latin typeface="나눔고딕" pitchFamily="50" charset="-127"/>
                      <a:ea typeface="나눔고딕" pitchFamily="50" charset="-127"/>
                    </a:endParaRPr>
                  </a:p>
                </p:txBody>
              </p:sp>
              <p:sp>
                <p:nvSpPr>
                  <p:cNvPr id="135" name="직사각형 134"/>
                  <p:cNvSpPr/>
                  <p:nvPr/>
                </p:nvSpPr>
                <p:spPr>
                  <a:xfrm>
                    <a:off x="5186944" y="2331455"/>
                    <a:ext cx="1801814" cy="474363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800" dirty="0">
                        <a:latin typeface="나눔고딕" pitchFamily="50" charset="-127"/>
                        <a:ea typeface="나눔고딕" pitchFamily="50" charset="-127"/>
                      </a:rPr>
                      <a:t>PROTOCOL</a:t>
                    </a:r>
                    <a:endParaRPr lang="ko-KR" altLang="en-US" sz="800" dirty="0">
                      <a:latin typeface="나눔고딕" pitchFamily="50" charset="-127"/>
                      <a:ea typeface="나눔고딕" pitchFamily="50" charset="-127"/>
                    </a:endParaRPr>
                  </a:p>
                </p:txBody>
              </p:sp>
              <p:sp>
                <p:nvSpPr>
                  <p:cNvPr id="136" name="직사각형 135"/>
                  <p:cNvSpPr/>
                  <p:nvPr/>
                </p:nvSpPr>
                <p:spPr>
                  <a:xfrm>
                    <a:off x="5186944" y="2810811"/>
                    <a:ext cx="1801814" cy="504323"/>
                  </a:xfrm>
                  <a:prstGeom prst="rect">
                    <a:avLst/>
                  </a:prstGeom>
                  <a:solidFill>
                    <a:schemeClr val="tx1">
                      <a:lumMod val="50000"/>
                      <a:lumOff val="50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800" dirty="0">
                        <a:latin typeface="나눔고딕" pitchFamily="50" charset="-127"/>
                        <a:ea typeface="나눔고딕" pitchFamily="50" charset="-127"/>
                      </a:rPr>
                      <a:t>TM2_Mod_A V2.0M</a:t>
                    </a:r>
                    <a:endParaRPr lang="ko-KR" altLang="en-US" sz="800" dirty="0">
                      <a:latin typeface="나눔고딕" pitchFamily="50" charset="-127"/>
                      <a:ea typeface="나눔고딕" pitchFamily="50" charset="-127"/>
                    </a:endParaRPr>
                  </a:p>
                </p:txBody>
              </p:sp>
              <p:sp>
                <p:nvSpPr>
                  <p:cNvPr id="137" name="직사각형 136"/>
                  <p:cNvSpPr/>
                  <p:nvPr/>
                </p:nvSpPr>
                <p:spPr>
                  <a:xfrm>
                    <a:off x="5186944" y="3320127"/>
                    <a:ext cx="1801814" cy="504323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800" b="1" dirty="0">
                        <a:latin typeface="나눔고딕" pitchFamily="50" charset="-127"/>
                        <a:ea typeface="나눔고딕" pitchFamily="50" charset="-127"/>
                      </a:rPr>
                      <a:t>EDITOR</a:t>
                    </a:r>
                    <a:endParaRPr lang="ko-KR" altLang="en-US" sz="800" b="1" dirty="0">
                      <a:latin typeface="나눔고딕" pitchFamily="50" charset="-127"/>
                      <a:ea typeface="나눔고딕" pitchFamily="50" charset="-127"/>
                    </a:endParaRPr>
                  </a:p>
                </p:txBody>
              </p:sp>
            </p:grpSp>
            <p:grpSp>
              <p:nvGrpSpPr>
                <p:cNvPr id="106" name="그룹 92"/>
                <p:cNvGrpSpPr>
                  <a:grpSpLocks/>
                </p:cNvGrpSpPr>
                <p:nvPr/>
              </p:nvGrpSpPr>
              <p:grpSpPr bwMode="auto">
                <a:xfrm>
                  <a:off x="5472140" y="2373396"/>
                  <a:ext cx="315678" cy="982865"/>
                  <a:chOff x="4277187" y="2373680"/>
                  <a:chExt cx="1214123" cy="1196612"/>
                </a:xfrm>
              </p:grpSpPr>
              <p:sp>
                <p:nvSpPr>
                  <p:cNvPr id="129" name="직사각형 128"/>
                  <p:cNvSpPr/>
                  <p:nvPr/>
                </p:nvSpPr>
                <p:spPr>
                  <a:xfrm>
                    <a:off x="4277087" y="2374591"/>
                    <a:ext cx="1215023" cy="380138"/>
                  </a:xfrm>
                  <a:prstGeom prst="rect">
                    <a:avLst/>
                  </a:prstGeom>
                  <a:solidFill>
                    <a:schemeClr val="tx1">
                      <a:lumMod val="50000"/>
                      <a:lumOff val="50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ko-KR" altLang="en-US" sz="800" dirty="0">
                      <a:latin typeface="나눔고딕" pitchFamily="50" charset="-127"/>
                      <a:ea typeface="나눔고딕" pitchFamily="50" charset="-127"/>
                    </a:endParaRPr>
                  </a:p>
                </p:txBody>
              </p:sp>
              <p:sp>
                <p:nvSpPr>
                  <p:cNvPr id="130" name="직사각형 129"/>
                  <p:cNvSpPr/>
                  <p:nvPr/>
                </p:nvSpPr>
                <p:spPr>
                  <a:xfrm>
                    <a:off x="4277087" y="2758730"/>
                    <a:ext cx="1215023" cy="404146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800" dirty="0">
                        <a:latin typeface="나눔고딕" pitchFamily="50" charset="-127"/>
                        <a:ea typeface="나눔고딕" pitchFamily="50" charset="-127"/>
                      </a:rPr>
                      <a:t>CH1</a:t>
                    </a:r>
                    <a:endParaRPr lang="ko-KR" altLang="en-US" sz="800" dirty="0">
                      <a:latin typeface="나눔고딕" pitchFamily="50" charset="-127"/>
                      <a:ea typeface="나눔고딕" pitchFamily="50" charset="-127"/>
                    </a:endParaRPr>
                  </a:p>
                </p:txBody>
              </p:sp>
              <p:sp>
                <p:nvSpPr>
                  <p:cNvPr id="131" name="직사각형 130"/>
                  <p:cNvSpPr/>
                  <p:nvPr/>
                </p:nvSpPr>
                <p:spPr>
                  <a:xfrm>
                    <a:off x="4277087" y="3166878"/>
                    <a:ext cx="1215023" cy="404146"/>
                  </a:xfrm>
                  <a:prstGeom prst="rect">
                    <a:avLst/>
                  </a:prstGeom>
                  <a:solidFill>
                    <a:schemeClr val="tx1">
                      <a:lumMod val="50000"/>
                      <a:lumOff val="50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en-US" altLang="ko-KR" sz="800" dirty="0">
                        <a:latin typeface="나눔고딕" pitchFamily="50" charset="-127"/>
                        <a:ea typeface="나눔고딕" pitchFamily="50" charset="-127"/>
                      </a:rPr>
                      <a:t>CH2</a:t>
                    </a:r>
                    <a:endParaRPr lang="ko-KR" altLang="en-US" sz="800" dirty="0">
                      <a:latin typeface="나눔고딕" pitchFamily="50" charset="-127"/>
                      <a:ea typeface="나눔고딕" pitchFamily="50" charset="-127"/>
                    </a:endParaRPr>
                  </a:p>
                </p:txBody>
              </p:sp>
            </p:grpSp>
            <p:grpSp>
              <p:nvGrpSpPr>
                <p:cNvPr id="111" name="그룹 96"/>
                <p:cNvGrpSpPr>
                  <a:grpSpLocks/>
                </p:cNvGrpSpPr>
                <p:nvPr/>
              </p:nvGrpSpPr>
              <p:grpSpPr bwMode="auto">
                <a:xfrm>
                  <a:off x="7608650" y="2372089"/>
                  <a:ext cx="366974" cy="982866"/>
                  <a:chOff x="7926380" y="2372089"/>
                  <a:chExt cx="1214886" cy="1196613"/>
                </a:xfrm>
              </p:grpSpPr>
              <p:sp>
                <p:nvSpPr>
                  <p:cNvPr id="113" name="직사각형 112"/>
                  <p:cNvSpPr/>
                  <p:nvPr/>
                </p:nvSpPr>
                <p:spPr>
                  <a:xfrm>
                    <a:off x="7927175" y="2372591"/>
                    <a:ext cx="1214019" cy="380138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ko-KR" altLang="en-US" sz="800" dirty="0">
                      <a:latin typeface="나눔고딕" pitchFamily="50" charset="-127"/>
                      <a:ea typeface="나눔고딕" pitchFamily="50" charset="-127"/>
                    </a:endParaRPr>
                  </a:p>
                </p:txBody>
              </p:sp>
              <p:sp>
                <p:nvSpPr>
                  <p:cNvPr id="127" name="직사각형 126"/>
                  <p:cNvSpPr/>
                  <p:nvPr/>
                </p:nvSpPr>
                <p:spPr>
                  <a:xfrm>
                    <a:off x="7927175" y="2756730"/>
                    <a:ext cx="1214019" cy="404146"/>
                  </a:xfrm>
                  <a:prstGeom prst="rect">
                    <a:avLst/>
                  </a:prstGeom>
                  <a:solidFill>
                    <a:schemeClr val="tx1">
                      <a:lumMod val="50000"/>
                      <a:lumOff val="50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ko-KR" altLang="en-US" sz="800" dirty="0">
                        <a:latin typeface="나눔고딕" pitchFamily="50" charset="-127"/>
                        <a:ea typeface="나눔고딕" pitchFamily="50" charset="-127"/>
                      </a:rPr>
                      <a:t>설정</a:t>
                    </a:r>
                  </a:p>
                </p:txBody>
              </p:sp>
              <p:sp>
                <p:nvSpPr>
                  <p:cNvPr id="128" name="직사각형 127"/>
                  <p:cNvSpPr/>
                  <p:nvPr/>
                </p:nvSpPr>
                <p:spPr>
                  <a:xfrm>
                    <a:off x="7927175" y="3164877"/>
                    <a:ext cx="1214019" cy="404146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 w="12700">
                    <a:solidFill>
                      <a:schemeClr val="bg1">
                        <a:lumMod val="5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r>
                      <a:rPr lang="ko-KR" altLang="en-US" sz="800" b="1" dirty="0">
                        <a:latin typeface="나눔고딕" pitchFamily="50" charset="-127"/>
                        <a:ea typeface="나눔고딕" pitchFamily="50" charset="-127"/>
                      </a:rPr>
                      <a:t>설정</a:t>
                    </a:r>
                  </a:p>
                </p:txBody>
              </p:sp>
            </p:grpSp>
            <p:sp>
              <p:nvSpPr>
                <p:cNvPr id="112" name="직사각형 111"/>
                <p:cNvSpPr/>
                <p:nvPr/>
              </p:nvSpPr>
              <p:spPr>
                <a:xfrm>
                  <a:off x="5448301" y="2349494"/>
                  <a:ext cx="2546351" cy="1308100"/>
                </a:xfrm>
                <a:prstGeom prst="rect">
                  <a:avLst/>
                </a:prstGeom>
                <a:noFill/>
                <a:ln w="47625"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28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</p:grpSp>
          <p:sp>
            <p:nvSpPr>
              <p:cNvPr id="79" name="TextBox 78"/>
              <p:cNvSpPr txBox="1"/>
              <p:nvPr/>
            </p:nvSpPr>
            <p:spPr bwMode="auto">
              <a:xfrm>
                <a:off x="3762166" y="3954463"/>
                <a:ext cx="874989" cy="172323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altLang="ko-KR" sz="900" dirty="0">
                    <a:solidFill>
                      <a:schemeClr val="bg1">
                        <a:lumMod val="95000"/>
                      </a:schemeClr>
                    </a:solidFill>
                    <a:latin typeface="나눔고딕" pitchFamily="50" charset="-127"/>
                    <a:ea typeface="나눔고딕" pitchFamily="50" charset="-127"/>
                  </a:rPr>
                  <a:t>GP </a:t>
                </a:r>
                <a:r>
                  <a:rPr lang="en-US" altLang="ko-KR" sz="900" dirty="0" smtClean="0">
                    <a:solidFill>
                      <a:schemeClr val="bg1">
                        <a:lumMod val="95000"/>
                      </a:schemeClr>
                    </a:solidFill>
                    <a:latin typeface="나눔고딕" pitchFamily="50" charset="-127"/>
                    <a:ea typeface="나눔고딕" pitchFamily="50" charset="-127"/>
                  </a:rPr>
                  <a:t>ST.#</a:t>
                </a:r>
                <a:r>
                  <a:rPr lang="ko-KR" altLang="en-US" sz="900" dirty="0" smtClean="0">
                    <a:solidFill>
                      <a:schemeClr val="bg1">
                        <a:lumMod val="95000"/>
                      </a:schemeClr>
                    </a:solidFill>
                    <a:latin typeface="나눔고딕" pitchFamily="50" charset="-127"/>
                    <a:ea typeface="나눔고딕" pitchFamily="50" charset="-127"/>
                  </a:rPr>
                  <a:t> </a:t>
                </a:r>
                <a:r>
                  <a:rPr lang="en-US" altLang="ko-KR" sz="900" dirty="0">
                    <a:solidFill>
                      <a:schemeClr val="bg1">
                        <a:lumMod val="95000"/>
                      </a:schemeClr>
                    </a:solidFill>
                    <a:latin typeface="나눔고딕" pitchFamily="50" charset="-127"/>
                    <a:ea typeface="나눔고딕" pitchFamily="50" charset="-127"/>
                  </a:rPr>
                  <a:t>:        0</a:t>
                </a:r>
                <a:endParaRPr lang="ko-KR" altLang="en-US" sz="900" dirty="0">
                  <a:solidFill>
                    <a:schemeClr val="bg1">
                      <a:lumMod val="95000"/>
                    </a:schemeClr>
                  </a:solidFill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80" name="직사각형 79"/>
              <p:cNvSpPr/>
              <p:nvPr/>
            </p:nvSpPr>
            <p:spPr bwMode="auto">
              <a:xfrm>
                <a:off x="4206875" y="3979863"/>
                <a:ext cx="357188" cy="122237"/>
              </a:xfrm>
              <a:prstGeom prst="rect">
                <a:avLst/>
              </a:prstGeom>
              <a:noFill/>
              <a:ln w="635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81" name="직사각형 80"/>
              <p:cNvSpPr/>
              <p:nvPr/>
            </p:nvSpPr>
            <p:spPr bwMode="auto">
              <a:xfrm>
                <a:off x="3444875" y="2525713"/>
                <a:ext cx="3051175" cy="26987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</a:endParaRPr>
              </a:p>
            </p:txBody>
          </p:sp>
          <p:grpSp>
            <p:nvGrpSpPr>
              <p:cNvPr id="87" name="그룹 34"/>
              <p:cNvGrpSpPr>
                <a:grpSpLocks/>
              </p:cNvGrpSpPr>
              <p:nvPr/>
            </p:nvGrpSpPr>
            <p:grpSpPr bwMode="auto">
              <a:xfrm>
                <a:off x="3402392" y="2545425"/>
                <a:ext cx="419160" cy="215900"/>
                <a:chOff x="5002592" y="2118375"/>
                <a:chExt cx="419160" cy="215900"/>
              </a:xfrm>
            </p:grpSpPr>
            <p:sp>
              <p:nvSpPr>
                <p:cNvPr id="98" name="타원 97"/>
                <p:cNvSpPr>
                  <a:spLocks noChangeAspect="1"/>
                </p:cNvSpPr>
                <p:nvPr/>
              </p:nvSpPr>
              <p:spPr>
                <a:xfrm>
                  <a:off x="5064125" y="2118375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01" name="TextBox 82"/>
                <p:cNvSpPr txBox="1">
                  <a:spLocks noChangeArrowheads="1"/>
                </p:cNvSpPr>
                <p:nvPr/>
              </p:nvSpPr>
              <p:spPr bwMode="auto">
                <a:xfrm>
                  <a:off x="5002592" y="2139975"/>
                  <a:ext cx="419160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00B050"/>
                      </a:solidFill>
                      <a:latin typeface="나눔고딕" pitchFamily="50" charset="-127"/>
                      <a:ea typeface="나눔고딕" pitchFamily="50" charset="-127"/>
                    </a:rPr>
                    <a:t>before</a:t>
                  </a:r>
                  <a:endParaRPr lang="ko-KR" altLang="en-US" sz="900" b="1" dirty="0">
                    <a:solidFill>
                      <a:srgbClr val="00B050"/>
                    </a:solidFill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</p:grpSp>
          <p:grpSp>
            <p:nvGrpSpPr>
              <p:cNvPr id="88" name="그룹 35"/>
              <p:cNvGrpSpPr>
                <a:grpSpLocks/>
              </p:cNvGrpSpPr>
              <p:nvPr/>
            </p:nvGrpSpPr>
            <p:grpSpPr bwMode="auto">
              <a:xfrm>
                <a:off x="6174392" y="2536825"/>
                <a:ext cx="372049" cy="215900"/>
                <a:chOff x="5001442" y="2110384"/>
                <a:chExt cx="372049" cy="215900"/>
              </a:xfrm>
            </p:grpSpPr>
            <p:sp>
              <p:nvSpPr>
                <p:cNvPr id="94" name="타원 93"/>
                <p:cNvSpPr>
                  <a:spLocks noChangeAspect="1"/>
                </p:cNvSpPr>
                <p:nvPr/>
              </p:nvSpPr>
              <p:spPr>
                <a:xfrm>
                  <a:off x="5064338" y="2110384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95" name="TextBox 80"/>
                <p:cNvSpPr txBox="1">
                  <a:spLocks noChangeArrowheads="1"/>
                </p:cNvSpPr>
                <p:nvPr/>
              </p:nvSpPr>
              <p:spPr bwMode="auto">
                <a:xfrm>
                  <a:off x="5001442" y="2126184"/>
                  <a:ext cx="372049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FF0000"/>
                      </a:solidFill>
                      <a:latin typeface="나눔고딕" pitchFamily="50" charset="-127"/>
                      <a:ea typeface="나눔고딕" pitchFamily="50" charset="-127"/>
                    </a:rPr>
                    <a:t>close</a:t>
                  </a:r>
                  <a:endParaRPr lang="ko-KR" altLang="en-US" sz="900" b="1" dirty="0">
                    <a:solidFill>
                      <a:srgbClr val="FF0000"/>
                    </a:solidFill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</p:grpSp>
        </p:grpSp>
        <p:sp>
          <p:nvSpPr>
            <p:cNvPr id="74" name="TextBox 73"/>
            <p:cNvSpPr txBox="1"/>
            <p:nvPr/>
          </p:nvSpPr>
          <p:spPr bwMode="auto">
            <a:xfrm>
              <a:off x="5267690" y="546984"/>
              <a:ext cx="1878322" cy="275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l"/>
              <a:r>
                <a:rPr lang="en-US" altLang="ko-KR" sz="900" dirty="0" smtClean="0">
                  <a:solidFill>
                    <a:schemeClr val="bg1"/>
                  </a:solidFill>
                  <a:latin typeface="Arial Black" pitchFamily="34" charset="0"/>
                </a:rPr>
                <a:t>SYSTEM SETTING\ ENVIRONMENT</a:t>
              </a:r>
              <a:endParaRPr lang="ko-KR" altLang="en-US" sz="900" dirty="0" smtClean="0">
                <a:solidFill>
                  <a:schemeClr val="bg1"/>
                </a:solidFill>
                <a:latin typeface="Arial Black" pitchFamily="34" charset="0"/>
              </a:endParaRPr>
            </a:p>
            <a:p>
              <a:pPr algn="l"/>
              <a:r>
                <a:rPr lang="en-US" altLang="ko-KR" sz="900" dirty="0" smtClean="0">
                  <a:solidFill>
                    <a:schemeClr val="bg1"/>
                  </a:solidFill>
                  <a:latin typeface="Arial Black" pitchFamily="34" charset="0"/>
                </a:rPr>
                <a:t>\ </a:t>
              </a:r>
              <a:r>
                <a:rPr lang="en-US" altLang="ko-KR" sz="900" dirty="0" smtClean="0">
                  <a:solidFill>
                    <a:schemeClr val="accent6"/>
                  </a:solidFill>
                  <a:latin typeface="Arial Black" pitchFamily="34" charset="0"/>
                </a:rPr>
                <a:t>SERIAL</a:t>
              </a:r>
              <a:endParaRPr lang="ko-KR" altLang="en-US" sz="900" dirty="0" smtClean="0">
                <a:solidFill>
                  <a:schemeClr val="accent6"/>
                </a:solidFill>
                <a:latin typeface="Arial Black" pitchFamily="34" charset="0"/>
              </a:endParaRPr>
            </a:p>
          </p:txBody>
        </p:sp>
      </p:grpSp>
      <p:sp>
        <p:nvSpPr>
          <p:cNvPr id="138" name="직사각형 137"/>
          <p:cNvSpPr/>
          <p:nvPr/>
        </p:nvSpPr>
        <p:spPr>
          <a:xfrm>
            <a:off x="3052293" y="3789856"/>
            <a:ext cx="2674145" cy="433807"/>
          </a:xfrm>
          <a:prstGeom prst="rect">
            <a:avLst/>
          </a:prstGeom>
          <a:noFill/>
          <a:ln w="635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8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39" name="TextBox 48"/>
          <p:cNvSpPr txBox="1">
            <a:spLocks noChangeArrowheads="1"/>
          </p:cNvSpPr>
          <p:nvPr/>
        </p:nvSpPr>
        <p:spPr bwMode="auto">
          <a:xfrm>
            <a:off x="2323920" y="5625019"/>
            <a:ext cx="4188967" cy="33855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n-US" altLang="ko-KR" sz="1600" b="1" dirty="0">
                <a:latin typeface="나눔고딕" pitchFamily="50" charset="-127"/>
                <a:ea typeface="나눔고딕" pitchFamily="50" charset="-127"/>
              </a:rPr>
              <a:t> CH1 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or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CH2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: set the </a:t>
            </a:r>
            <a:r>
              <a:rPr lang="en-US" altLang="ko-KR" sz="1600" b="1" i="1" dirty="0" smtClean="0">
                <a:latin typeface="나눔고딕" pitchFamily="50" charset="-127"/>
                <a:ea typeface="나눔고딕" pitchFamily="50" charset="-127"/>
              </a:rPr>
              <a:t>EDITOR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600" b="1" dirty="0">
                <a:latin typeface="나눔고딕" pitchFamily="50" charset="-127"/>
                <a:ea typeface="나눔고딕" pitchFamily="50" charset="-127"/>
              </a:rPr>
              <a:t>– </a:t>
            </a:r>
            <a:r>
              <a:rPr lang="en-US" altLang="ko-KR" sz="1600" b="1" i="1" dirty="0" smtClean="0">
                <a:latin typeface="나눔고딕" pitchFamily="50" charset="-127"/>
                <a:ea typeface="나눔고딕" pitchFamily="50" charset="-127"/>
              </a:rPr>
              <a:t>RS232C</a:t>
            </a:r>
            <a:endParaRPr lang="en-US" altLang="ko-KR" sz="16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40" name="TextBox 18"/>
          <p:cNvSpPr txBox="1">
            <a:spLocks noChangeArrowheads="1"/>
          </p:cNvSpPr>
          <p:nvPr/>
        </p:nvSpPr>
        <p:spPr bwMode="auto">
          <a:xfrm>
            <a:off x="6643702" y="5643578"/>
            <a:ext cx="112082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600" b="1" i="1" dirty="0" smtClean="0">
                <a:latin typeface="나눔고딕" pitchFamily="50" charset="-127"/>
                <a:ea typeface="나눔고딕" pitchFamily="50" charset="-127"/>
              </a:rPr>
              <a:t>Touch set</a:t>
            </a:r>
            <a:endParaRPr lang="ko-KR" altLang="en-US" sz="16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97" name="타원 96"/>
          <p:cNvSpPr/>
          <p:nvPr/>
        </p:nvSpPr>
        <p:spPr>
          <a:xfrm>
            <a:off x="5636934" y="3716676"/>
            <a:ext cx="588873" cy="626555"/>
          </a:xfrm>
          <a:prstGeom prst="ellipse">
            <a:avLst/>
          </a:prstGeom>
          <a:noFill/>
          <a:ln w="635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800" dirty="0"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172" name="그룹 171"/>
          <p:cNvGrpSpPr/>
          <p:nvPr/>
        </p:nvGrpSpPr>
        <p:grpSpPr>
          <a:xfrm>
            <a:off x="2614003" y="2357430"/>
            <a:ext cx="3958261" cy="2483758"/>
            <a:chOff x="3402392" y="2500313"/>
            <a:chExt cx="3144049" cy="1854200"/>
          </a:xfrm>
        </p:grpSpPr>
        <p:grpSp>
          <p:nvGrpSpPr>
            <p:cNvPr id="173" name="그룹 35"/>
            <p:cNvGrpSpPr/>
            <p:nvPr/>
          </p:nvGrpSpPr>
          <p:grpSpPr>
            <a:xfrm>
              <a:off x="3402392" y="2500313"/>
              <a:ext cx="3144049" cy="1854200"/>
              <a:chOff x="3402392" y="2500313"/>
              <a:chExt cx="3144049" cy="1854200"/>
            </a:xfrm>
          </p:grpSpPr>
          <p:sp>
            <p:nvSpPr>
              <p:cNvPr id="175" name="직사각형 174"/>
              <p:cNvSpPr/>
              <p:nvPr/>
            </p:nvSpPr>
            <p:spPr bwMode="auto">
              <a:xfrm>
                <a:off x="3419475" y="2500313"/>
                <a:ext cx="3097213" cy="1854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 w="381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</a:endParaRPr>
              </a:p>
            </p:txBody>
          </p:sp>
          <p:grpSp>
            <p:nvGrpSpPr>
              <p:cNvPr id="176" name="그룹 97"/>
              <p:cNvGrpSpPr>
                <a:grpSpLocks/>
              </p:cNvGrpSpPr>
              <p:nvPr/>
            </p:nvGrpSpPr>
            <p:grpSpPr bwMode="auto">
              <a:xfrm>
                <a:off x="4093868" y="2916207"/>
                <a:ext cx="1748429" cy="1225595"/>
                <a:chOff x="1487140" y="2366691"/>
                <a:chExt cx="1748429" cy="1225595"/>
              </a:xfrm>
            </p:grpSpPr>
            <p:sp>
              <p:nvSpPr>
                <p:cNvPr id="184" name="직사각형 183"/>
                <p:cNvSpPr/>
                <p:nvPr/>
              </p:nvSpPr>
              <p:spPr>
                <a:xfrm>
                  <a:off x="1500135" y="2571509"/>
                  <a:ext cx="1081087" cy="188913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BAUD RATE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85" name="직사각형 184"/>
                <p:cNvSpPr/>
                <p:nvPr/>
              </p:nvSpPr>
              <p:spPr>
                <a:xfrm>
                  <a:off x="2581222" y="2571509"/>
                  <a:ext cx="633413" cy="188913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b="1" dirty="0">
                      <a:latin typeface="나눔고딕" pitchFamily="50" charset="-127"/>
                      <a:ea typeface="나눔고딕" pitchFamily="50" charset="-127"/>
                    </a:rPr>
                    <a:t>115200</a:t>
                  </a:r>
                  <a:endParaRPr lang="ko-KR" altLang="en-US" sz="900" b="1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86" name="직사각형 185"/>
                <p:cNvSpPr/>
                <p:nvPr/>
              </p:nvSpPr>
              <p:spPr>
                <a:xfrm>
                  <a:off x="1500135" y="2763597"/>
                  <a:ext cx="1081087" cy="200025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DATA LENGTH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87" name="직사각형 186"/>
                <p:cNvSpPr/>
                <p:nvPr/>
              </p:nvSpPr>
              <p:spPr>
                <a:xfrm>
                  <a:off x="2581222" y="2763597"/>
                  <a:ext cx="633413" cy="200025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b="1" dirty="0">
                      <a:latin typeface="나눔고딕" pitchFamily="50" charset="-127"/>
                      <a:ea typeface="나눔고딕" pitchFamily="50" charset="-127"/>
                    </a:rPr>
                    <a:t>8</a:t>
                  </a:r>
                  <a:endParaRPr lang="ko-KR" altLang="en-US" sz="900" b="1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88" name="직사각형 187"/>
                <p:cNvSpPr/>
                <p:nvPr/>
              </p:nvSpPr>
              <p:spPr>
                <a:xfrm>
                  <a:off x="1500135" y="2965209"/>
                  <a:ext cx="1081087" cy="200025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PARITY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89" name="직사각형 188"/>
                <p:cNvSpPr/>
                <p:nvPr/>
              </p:nvSpPr>
              <p:spPr>
                <a:xfrm>
                  <a:off x="2581222" y="2965209"/>
                  <a:ext cx="633413" cy="200025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b="1" dirty="0">
                      <a:latin typeface="나눔고딕" pitchFamily="50" charset="-127"/>
                      <a:ea typeface="나눔고딕" pitchFamily="50" charset="-127"/>
                    </a:rPr>
                    <a:t>EVEN</a:t>
                  </a:r>
                  <a:endParaRPr lang="ko-KR" altLang="en-US" sz="900" b="1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90" name="직사각형 189"/>
                <p:cNvSpPr/>
                <p:nvPr/>
              </p:nvSpPr>
              <p:spPr>
                <a:xfrm>
                  <a:off x="1504897" y="3171584"/>
                  <a:ext cx="1081088" cy="200025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STOP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91" name="직사각형 190"/>
                <p:cNvSpPr/>
                <p:nvPr/>
              </p:nvSpPr>
              <p:spPr>
                <a:xfrm>
                  <a:off x="2579635" y="3171584"/>
                  <a:ext cx="633412" cy="200025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b="1" dirty="0">
                      <a:latin typeface="나눔고딕" pitchFamily="50" charset="-127"/>
                      <a:ea typeface="나눔고딕" pitchFamily="50" charset="-127"/>
                    </a:rPr>
                    <a:t>1</a:t>
                  </a:r>
                  <a:endParaRPr lang="ko-KR" altLang="en-US" sz="900" b="1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92" name="직사각형 191"/>
                <p:cNvSpPr/>
                <p:nvPr/>
              </p:nvSpPr>
              <p:spPr>
                <a:xfrm>
                  <a:off x="1500135" y="3374784"/>
                  <a:ext cx="1079500" cy="200025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FLOW CONTROL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93" name="직사각형 192"/>
                <p:cNvSpPr/>
                <p:nvPr/>
              </p:nvSpPr>
              <p:spPr>
                <a:xfrm>
                  <a:off x="2579635" y="3374784"/>
                  <a:ext cx="633412" cy="200025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XON/XOFF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94" name="직사각형 193"/>
                <p:cNvSpPr/>
                <p:nvPr/>
              </p:nvSpPr>
              <p:spPr>
                <a:xfrm>
                  <a:off x="1501722" y="2382597"/>
                  <a:ext cx="1712913" cy="188912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CH2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95" name="직사각형 194"/>
                <p:cNvSpPr/>
                <p:nvPr/>
              </p:nvSpPr>
              <p:spPr>
                <a:xfrm>
                  <a:off x="1487435" y="2366722"/>
                  <a:ext cx="1747837" cy="1225550"/>
                </a:xfrm>
                <a:prstGeom prst="rect">
                  <a:avLst/>
                </a:prstGeom>
                <a:noFill/>
                <a:ln w="47625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28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</p:grpSp>
          <p:sp>
            <p:nvSpPr>
              <p:cNvPr id="177" name="직사각형 176"/>
              <p:cNvSpPr/>
              <p:nvPr/>
            </p:nvSpPr>
            <p:spPr bwMode="auto">
              <a:xfrm>
                <a:off x="3446463" y="2519363"/>
                <a:ext cx="3049587" cy="26987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</a:endParaRPr>
              </a:p>
            </p:txBody>
          </p:sp>
          <p:grpSp>
            <p:nvGrpSpPr>
              <p:cNvPr id="178" name="그룹 35"/>
              <p:cNvGrpSpPr>
                <a:grpSpLocks/>
              </p:cNvGrpSpPr>
              <p:nvPr/>
            </p:nvGrpSpPr>
            <p:grpSpPr bwMode="auto">
              <a:xfrm>
                <a:off x="6174392" y="2536825"/>
                <a:ext cx="372049" cy="215900"/>
                <a:chOff x="5001442" y="2110384"/>
                <a:chExt cx="372049" cy="215900"/>
              </a:xfrm>
            </p:grpSpPr>
            <p:sp>
              <p:nvSpPr>
                <p:cNvPr id="182" name="타원 181"/>
                <p:cNvSpPr>
                  <a:spLocks noChangeAspect="1"/>
                </p:cNvSpPr>
                <p:nvPr/>
              </p:nvSpPr>
              <p:spPr>
                <a:xfrm>
                  <a:off x="5064338" y="2110384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83" name="TextBox 118"/>
                <p:cNvSpPr txBox="1">
                  <a:spLocks noChangeArrowheads="1"/>
                </p:cNvSpPr>
                <p:nvPr/>
              </p:nvSpPr>
              <p:spPr bwMode="auto">
                <a:xfrm>
                  <a:off x="5001442" y="2126184"/>
                  <a:ext cx="372049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FF0000"/>
                      </a:solidFill>
                      <a:latin typeface="나눔고딕" pitchFamily="50" charset="-127"/>
                      <a:ea typeface="나눔고딕" pitchFamily="50" charset="-127"/>
                    </a:rPr>
                    <a:t>close</a:t>
                  </a:r>
                  <a:endParaRPr lang="ko-KR" altLang="en-US" sz="900" b="1" dirty="0">
                    <a:solidFill>
                      <a:srgbClr val="FF0000"/>
                    </a:solidFill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</p:grpSp>
          <p:grpSp>
            <p:nvGrpSpPr>
              <p:cNvPr id="179" name="그룹 34"/>
              <p:cNvGrpSpPr>
                <a:grpSpLocks/>
              </p:cNvGrpSpPr>
              <p:nvPr/>
            </p:nvGrpSpPr>
            <p:grpSpPr bwMode="auto">
              <a:xfrm>
                <a:off x="3402392" y="2545425"/>
                <a:ext cx="419160" cy="215900"/>
                <a:chOff x="5002592" y="2118375"/>
                <a:chExt cx="419160" cy="215900"/>
              </a:xfrm>
            </p:grpSpPr>
            <p:sp>
              <p:nvSpPr>
                <p:cNvPr id="180" name="타원 179"/>
                <p:cNvSpPr>
                  <a:spLocks noChangeAspect="1"/>
                </p:cNvSpPr>
                <p:nvPr/>
              </p:nvSpPr>
              <p:spPr>
                <a:xfrm>
                  <a:off x="5064125" y="2118375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81" name="TextBox 116"/>
                <p:cNvSpPr txBox="1">
                  <a:spLocks noChangeArrowheads="1"/>
                </p:cNvSpPr>
                <p:nvPr/>
              </p:nvSpPr>
              <p:spPr bwMode="auto">
                <a:xfrm>
                  <a:off x="5002592" y="2139975"/>
                  <a:ext cx="419160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00B050"/>
                      </a:solidFill>
                      <a:latin typeface="나눔고딕" pitchFamily="50" charset="-127"/>
                      <a:ea typeface="나눔고딕" pitchFamily="50" charset="-127"/>
                    </a:rPr>
                    <a:t>before</a:t>
                  </a:r>
                  <a:endParaRPr lang="ko-KR" altLang="en-US" sz="900" b="1" dirty="0">
                    <a:solidFill>
                      <a:srgbClr val="00B050"/>
                    </a:solidFill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</p:grpSp>
        </p:grpSp>
        <p:sp>
          <p:nvSpPr>
            <p:cNvPr id="174" name="TextBox 173"/>
            <p:cNvSpPr txBox="1"/>
            <p:nvPr/>
          </p:nvSpPr>
          <p:spPr bwMode="auto">
            <a:xfrm>
              <a:off x="3670021" y="2513919"/>
              <a:ext cx="2472661" cy="275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ko-KR" sz="900" dirty="0" smtClean="0">
                  <a:solidFill>
                    <a:schemeClr val="bg1"/>
                  </a:solidFill>
                  <a:latin typeface="Arial Black" pitchFamily="34" charset="0"/>
                </a:rPr>
                <a:t>SYSTEM SETTING\ ENVIRONMENT</a:t>
              </a:r>
              <a:endParaRPr lang="ko-KR" altLang="en-US" sz="900" dirty="0" smtClean="0">
                <a:solidFill>
                  <a:schemeClr val="bg1"/>
                </a:solidFill>
                <a:latin typeface="Arial Black" pitchFamily="34" charset="0"/>
              </a:endParaRPr>
            </a:p>
            <a:p>
              <a:pPr algn="l"/>
              <a:r>
                <a:rPr lang="en-US" altLang="ko-KR" sz="900" dirty="0" smtClean="0">
                  <a:solidFill>
                    <a:schemeClr val="bg1"/>
                  </a:solidFill>
                  <a:latin typeface="Arial Black" pitchFamily="34" charset="0"/>
                </a:rPr>
                <a:t>\ SERIAL\</a:t>
              </a:r>
              <a:r>
                <a:rPr lang="en-US" altLang="ko-KR" sz="900" dirty="0" smtClean="0">
                  <a:solidFill>
                    <a:schemeClr val="accent6"/>
                  </a:solidFill>
                  <a:latin typeface="Arial Black" pitchFamily="34" charset="0"/>
                </a:rPr>
                <a:t>SET</a:t>
              </a:r>
              <a:endParaRPr lang="ko-KR" altLang="en-US" sz="900" dirty="0" smtClean="0">
                <a:solidFill>
                  <a:schemeClr val="accent6"/>
                </a:solidFill>
                <a:latin typeface="Arial Black" pitchFamily="34" charset="0"/>
              </a:endParaRPr>
            </a:p>
          </p:txBody>
        </p:sp>
      </p:grpSp>
      <p:pic>
        <p:nvPicPr>
          <p:cNvPr id="96" name="Picture 17" descr="C:\Documents and Settings\Pyeon\바탕 화면\GP, LP Series(세미나)_그림 폴더\028_손가락(주이슬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3643314"/>
            <a:ext cx="1866705" cy="47548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2" name="Picture 2" descr="C:\Documents and Settings\Administrator\바탕 화면\Autonics CI\무배경\Autonics(1).png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4113501" y="4904939"/>
            <a:ext cx="864096" cy="185204"/>
          </a:xfrm>
          <a:prstGeom prst="rect">
            <a:avLst/>
          </a:prstGeom>
          <a:noFill/>
        </p:spPr>
      </p:pic>
      <p:sp>
        <p:nvSpPr>
          <p:cNvPr id="91" name="직사각형 90"/>
          <p:cNvSpPr/>
          <p:nvPr/>
        </p:nvSpPr>
        <p:spPr>
          <a:xfrm>
            <a:off x="597678" y="1927865"/>
            <a:ext cx="109196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■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LP Setting</a:t>
            </a:r>
          </a:p>
        </p:txBody>
      </p:sp>
      <p:grpSp>
        <p:nvGrpSpPr>
          <p:cNvPr id="92" name="그룹 91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99" name="직사각형 98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6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Program Up/Download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00" name="직사각형 99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6-1. RS232 Interface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Lucida Sans Unicode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93852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500" fill="hold"/>
                                        <p:tgtEl>
                                          <p:spTgt spid="9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3" dur="500" fill="hold"/>
                                        <p:tgtEl>
                                          <p:spTgt spid="9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138" grpId="0" animBg="1"/>
      <p:bldP spid="138" grpId="1" animBg="1"/>
      <p:bldP spid="139" grpId="0" animBg="1"/>
      <p:bldP spid="139" grpId="1" animBg="1"/>
      <p:bldP spid="140" grpId="0"/>
      <p:bldP spid="97" grpId="0" animBg="1"/>
      <p:bldP spid="97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2"/>
          <p:cNvGrpSpPr/>
          <p:nvPr/>
        </p:nvGrpSpPr>
        <p:grpSpPr>
          <a:xfrm>
            <a:off x="2122230" y="1765933"/>
            <a:ext cx="4846638" cy="3544887"/>
            <a:chOff x="3754438" y="1988840"/>
            <a:chExt cx="3849687" cy="2646363"/>
          </a:xfrm>
        </p:grpSpPr>
        <p:sp>
          <p:nvSpPr>
            <p:cNvPr id="65" name="모서리가 둥근 직사각형 64"/>
            <p:cNvSpPr/>
            <p:nvPr/>
          </p:nvSpPr>
          <p:spPr bwMode="auto">
            <a:xfrm>
              <a:off x="3754438" y="1988840"/>
              <a:ext cx="3849687" cy="2646363"/>
            </a:xfrm>
            <a:prstGeom prst="roundRect">
              <a:avLst>
                <a:gd name="adj" fmla="val 4182"/>
              </a:avLst>
            </a:prstGeom>
            <a:solidFill>
              <a:schemeClr val="bg2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66" name="모서리가 둥근 직사각형 65"/>
            <p:cNvSpPr/>
            <p:nvPr/>
          </p:nvSpPr>
          <p:spPr bwMode="auto">
            <a:xfrm>
              <a:off x="3844925" y="2050753"/>
              <a:ext cx="3668713" cy="2519362"/>
            </a:xfrm>
            <a:prstGeom prst="roundRect">
              <a:avLst>
                <a:gd name="adj" fmla="val 4182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67" name="모서리가 둥근 직사각형 66"/>
            <p:cNvSpPr/>
            <p:nvPr/>
          </p:nvSpPr>
          <p:spPr bwMode="auto">
            <a:xfrm>
              <a:off x="3921125" y="2096790"/>
              <a:ext cx="3516313" cy="2427288"/>
            </a:xfrm>
            <a:prstGeom prst="roundRect">
              <a:avLst>
                <a:gd name="adj" fmla="val 4182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69" name="TextBox 25"/>
            <p:cNvSpPr txBox="1">
              <a:spLocks noChangeArrowheads="1"/>
            </p:cNvSpPr>
            <p:nvPr/>
          </p:nvSpPr>
          <p:spPr bwMode="auto">
            <a:xfrm>
              <a:off x="4062920" y="2117400"/>
              <a:ext cx="607603" cy="2067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200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LP-S070</a:t>
              </a:r>
              <a:endParaRPr lang="ko-KR" altLang="en-US" sz="1200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</p:grpSp>
      <p:grpSp>
        <p:nvGrpSpPr>
          <p:cNvPr id="82" name="그룹 171"/>
          <p:cNvGrpSpPr/>
          <p:nvPr/>
        </p:nvGrpSpPr>
        <p:grpSpPr>
          <a:xfrm>
            <a:off x="2591989" y="2339680"/>
            <a:ext cx="3958261" cy="2483760"/>
            <a:chOff x="3402392" y="2500313"/>
            <a:chExt cx="3144049" cy="1854200"/>
          </a:xfrm>
        </p:grpSpPr>
        <p:grpSp>
          <p:nvGrpSpPr>
            <p:cNvPr id="83" name="그룹 35"/>
            <p:cNvGrpSpPr/>
            <p:nvPr/>
          </p:nvGrpSpPr>
          <p:grpSpPr>
            <a:xfrm>
              <a:off x="3402392" y="2500313"/>
              <a:ext cx="3144049" cy="1854200"/>
              <a:chOff x="3402392" y="2500313"/>
              <a:chExt cx="3144049" cy="1854200"/>
            </a:xfrm>
          </p:grpSpPr>
          <p:sp>
            <p:nvSpPr>
              <p:cNvPr id="85" name="직사각형 84"/>
              <p:cNvSpPr/>
              <p:nvPr/>
            </p:nvSpPr>
            <p:spPr bwMode="auto">
              <a:xfrm>
                <a:off x="3419475" y="2500313"/>
                <a:ext cx="3097213" cy="1854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 w="381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</a:endParaRPr>
              </a:p>
            </p:txBody>
          </p:sp>
          <p:grpSp>
            <p:nvGrpSpPr>
              <p:cNvPr id="86" name="그룹 97"/>
              <p:cNvGrpSpPr>
                <a:grpSpLocks/>
              </p:cNvGrpSpPr>
              <p:nvPr/>
            </p:nvGrpSpPr>
            <p:grpSpPr bwMode="auto">
              <a:xfrm>
                <a:off x="4094163" y="2916238"/>
                <a:ext cx="1747837" cy="1225550"/>
                <a:chOff x="1487435" y="2366722"/>
                <a:chExt cx="1747837" cy="1225550"/>
              </a:xfrm>
            </p:grpSpPr>
            <p:sp>
              <p:nvSpPr>
                <p:cNvPr id="100" name="직사각형 99"/>
                <p:cNvSpPr/>
                <p:nvPr/>
              </p:nvSpPr>
              <p:spPr>
                <a:xfrm>
                  <a:off x="1500135" y="2571509"/>
                  <a:ext cx="1081087" cy="188913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BAUD RATE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02" name="직사각형 101"/>
                <p:cNvSpPr/>
                <p:nvPr/>
              </p:nvSpPr>
              <p:spPr>
                <a:xfrm>
                  <a:off x="2581222" y="2571509"/>
                  <a:ext cx="633413" cy="188913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b="1" dirty="0">
                      <a:latin typeface="나눔고딕" pitchFamily="50" charset="-127"/>
                      <a:ea typeface="나눔고딕" pitchFamily="50" charset="-127"/>
                    </a:rPr>
                    <a:t>115200</a:t>
                  </a:r>
                  <a:endParaRPr lang="ko-KR" altLang="en-US" sz="900" b="1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03" name="직사각형 102"/>
                <p:cNvSpPr/>
                <p:nvPr/>
              </p:nvSpPr>
              <p:spPr>
                <a:xfrm>
                  <a:off x="1500135" y="2763597"/>
                  <a:ext cx="1081087" cy="200025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DATA LENGTH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04" name="직사각형 103"/>
                <p:cNvSpPr/>
                <p:nvPr/>
              </p:nvSpPr>
              <p:spPr>
                <a:xfrm>
                  <a:off x="2581222" y="2763597"/>
                  <a:ext cx="633413" cy="200025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b="1" dirty="0">
                      <a:latin typeface="나눔고딕" pitchFamily="50" charset="-127"/>
                      <a:ea typeface="나눔고딕" pitchFamily="50" charset="-127"/>
                    </a:rPr>
                    <a:t>8</a:t>
                  </a:r>
                  <a:endParaRPr lang="ko-KR" altLang="en-US" sz="900" b="1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05" name="직사각형 104"/>
                <p:cNvSpPr/>
                <p:nvPr/>
              </p:nvSpPr>
              <p:spPr>
                <a:xfrm>
                  <a:off x="1500135" y="2965209"/>
                  <a:ext cx="1081087" cy="200025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PARITY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06" name="직사각형 105"/>
                <p:cNvSpPr/>
                <p:nvPr/>
              </p:nvSpPr>
              <p:spPr>
                <a:xfrm>
                  <a:off x="2581222" y="2965209"/>
                  <a:ext cx="633413" cy="200025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b="1" dirty="0">
                      <a:latin typeface="나눔고딕" pitchFamily="50" charset="-127"/>
                      <a:ea typeface="나눔고딕" pitchFamily="50" charset="-127"/>
                    </a:rPr>
                    <a:t>EVEN</a:t>
                  </a:r>
                  <a:endParaRPr lang="ko-KR" altLang="en-US" sz="900" b="1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07" name="직사각형 106"/>
                <p:cNvSpPr/>
                <p:nvPr/>
              </p:nvSpPr>
              <p:spPr>
                <a:xfrm>
                  <a:off x="1504897" y="3171584"/>
                  <a:ext cx="1081088" cy="200025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STOP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08" name="직사각형 107"/>
                <p:cNvSpPr/>
                <p:nvPr/>
              </p:nvSpPr>
              <p:spPr>
                <a:xfrm>
                  <a:off x="2579635" y="3171584"/>
                  <a:ext cx="633412" cy="200025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b="1" dirty="0">
                      <a:latin typeface="나눔고딕" pitchFamily="50" charset="-127"/>
                      <a:ea typeface="나눔고딕" pitchFamily="50" charset="-127"/>
                    </a:rPr>
                    <a:t>1</a:t>
                  </a:r>
                  <a:endParaRPr lang="ko-KR" altLang="en-US" sz="900" b="1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09" name="직사각형 108"/>
                <p:cNvSpPr/>
                <p:nvPr/>
              </p:nvSpPr>
              <p:spPr>
                <a:xfrm>
                  <a:off x="1500135" y="3374784"/>
                  <a:ext cx="1079500" cy="200025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FLOW CONTROL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10" name="직사각형 109"/>
                <p:cNvSpPr/>
                <p:nvPr/>
              </p:nvSpPr>
              <p:spPr>
                <a:xfrm>
                  <a:off x="2579635" y="3374784"/>
                  <a:ext cx="633412" cy="200025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XON/XOFF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11" name="직사각형 110"/>
                <p:cNvSpPr/>
                <p:nvPr/>
              </p:nvSpPr>
              <p:spPr>
                <a:xfrm>
                  <a:off x="1501722" y="2382597"/>
                  <a:ext cx="1712913" cy="188912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CH2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114" name="직사각형 113"/>
                <p:cNvSpPr/>
                <p:nvPr/>
              </p:nvSpPr>
              <p:spPr>
                <a:xfrm>
                  <a:off x="1487435" y="2366722"/>
                  <a:ext cx="1747837" cy="1225550"/>
                </a:xfrm>
                <a:prstGeom prst="rect">
                  <a:avLst/>
                </a:prstGeom>
                <a:noFill/>
                <a:ln w="47625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28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</p:grpSp>
          <p:sp>
            <p:nvSpPr>
              <p:cNvPr id="87" name="직사각형 86"/>
              <p:cNvSpPr/>
              <p:nvPr/>
            </p:nvSpPr>
            <p:spPr bwMode="auto">
              <a:xfrm>
                <a:off x="3446463" y="2519363"/>
                <a:ext cx="3049587" cy="26987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</a:endParaRPr>
              </a:p>
            </p:txBody>
          </p:sp>
          <p:grpSp>
            <p:nvGrpSpPr>
              <p:cNvPr id="88" name="그룹 35"/>
              <p:cNvGrpSpPr>
                <a:grpSpLocks/>
              </p:cNvGrpSpPr>
              <p:nvPr/>
            </p:nvGrpSpPr>
            <p:grpSpPr bwMode="auto">
              <a:xfrm>
                <a:off x="6174392" y="2536825"/>
                <a:ext cx="372049" cy="215900"/>
                <a:chOff x="5001442" y="2110384"/>
                <a:chExt cx="372049" cy="215900"/>
              </a:xfrm>
            </p:grpSpPr>
            <p:sp>
              <p:nvSpPr>
                <p:cNvPr id="92" name="타원 91"/>
                <p:cNvSpPr>
                  <a:spLocks noChangeAspect="1"/>
                </p:cNvSpPr>
                <p:nvPr/>
              </p:nvSpPr>
              <p:spPr>
                <a:xfrm>
                  <a:off x="5064338" y="2110384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99" name="TextBox 118"/>
                <p:cNvSpPr txBox="1">
                  <a:spLocks noChangeArrowheads="1"/>
                </p:cNvSpPr>
                <p:nvPr/>
              </p:nvSpPr>
              <p:spPr bwMode="auto">
                <a:xfrm>
                  <a:off x="5001442" y="2126184"/>
                  <a:ext cx="372049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FF0000"/>
                      </a:solidFill>
                      <a:latin typeface="나눔고딕" pitchFamily="50" charset="-127"/>
                      <a:ea typeface="나눔고딕" pitchFamily="50" charset="-127"/>
                    </a:rPr>
                    <a:t>close</a:t>
                  </a:r>
                  <a:endParaRPr lang="ko-KR" altLang="en-US" sz="900" b="1" dirty="0">
                    <a:solidFill>
                      <a:srgbClr val="FF0000"/>
                    </a:solidFill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</p:grpSp>
          <p:grpSp>
            <p:nvGrpSpPr>
              <p:cNvPr id="89" name="그룹 34"/>
              <p:cNvGrpSpPr>
                <a:grpSpLocks/>
              </p:cNvGrpSpPr>
              <p:nvPr/>
            </p:nvGrpSpPr>
            <p:grpSpPr bwMode="auto">
              <a:xfrm>
                <a:off x="3402392" y="2545425"/>
                <a:ext cx="419160" cy="215900"/>
                <a:chOff x="5002592" y="2118375"/>
                <a:chExt cx="419160" cy="215900"/>
              </a:xfrm>
            </p:grpSpPr>
            <p:sp>
              <p:nvSpPr>
                <p:cNvPr id="90" name="타원 89"/>
                <p:cNvSpPr>
                  <a:spLocks noChangeAspect="1"/>
                </p:cNvSpPr>
                <p:nvPr/>
              </p:nvSpPr>
              <p:spPr>
                <a:xfrm>
                  <a:off x="5064125" y="2118375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91" name="TextBox 116"/>
                <p:cNvSpPr txBox="1">
                  <a:spLocks noChangeArrowheads="1"/>
                </p:cNvSpPr>
                <p:nvPr/>
              </p:nvSpPr>
              <p:spPr bwMode="auto">
                <a:xfrm>
                  <a:off x="5002592" y="2139975"/>
                  <a:ext cx="419160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00B050"/>
                      </a:solidFill>
                      <a:latin typeface="나눔고딕" pitchFamily="50" charset="-127"/>
                      <a:ea typeface="나눔고딕" pitchFamily="50" charset="-127"/>
                    </a:rPr>
                    <a:t>before</a:t>
                  </a:r>
                  <a:endParaRPr lang="ko-KR" altLang="en-US" sz="900" b="1" dirty="0">
                    <a:solidFill>
                      <a:srgbClr val="00B050"/>
                    </a:solidFill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</p:grpSp>
        </p:grpSp>
        <p:sp>
          <p:nvSpPr>
            <p:cNvPr id="84" name="TextBox 83"/>
            <p:cNvSpPr txBox="1"/>
            <p:nvPr/>
          </p:nvSpPr>
          <p:spPr bwMode="auto">
            <a:xfrm>
              <a:off x="3711633" y="2543609"/>
              <a:ext cx="2644249" cy="275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ko-KR" sz="900" dirty="0" smtClean="0">
                  <a:solidFill>
                    <a:schemeClr val="bg1"/>
                  </a:solidFill>
                  <a:latin typeface="Arial Black" pitchFamily="34" charset="0"/>
                </a:rPr>
                <a:t>SYSTEM SETTING\ ENVIRONMENT</a:t>
              </a:r>
              <a:endParaRPr lang="ko-KR" altLang="en-US" sz="900" dirty="0" smtClean="0">
                <a:solidFill>
                  <a:schemeClr val="bg1"/>
                </a:solidFill>
                <a:latin typeface="Arial Black" pitchFamily="34" charset="0"/>
              </a:endParaRPr>
            </a:p>
            <a:p>
              <a:pPr algn="l"/>
              <a:r>
                <a:rPr lang="en-US" altLang="ko-KR" sz="900" dirty="0" smtClean="0">
                  <a:solidFill>
                    <a:schemeClr val="bg1"/>
                  </a:solidFill>
                  <a:latin typeface="Arial Black" pitchFamily="34" charset="0"/>
                </a:rPr>
                <a:t>\ SERIAL\</a:t>
              </a:r>
              <a:r>
                <a:rPr lang="en-US" altLang="ko-KR" sz="900" dirty="0" smtClean="0">
                  <a:solidFill>
                    <a:schemeClr val="accent6"/>
                  </a:solidFill>
                  <a:latin typeface="Arial Black" pitchFamily="34" charset="0"/>
                </a:rPr>
                <a:t>SET</a:t>
              </a:r>
              <a:endParaRPr lang="ko-KR" altLang="en-US" sz="900" dirty="0" smtClean="0">
                <a:solidFill>
                  <a:schemeClr val="accent6"/>
                </a:solidFill>
                <a:latin typeface="Arial Black" pitchFamily="34" charset="0"/>
              </a:endParaRPr>
            </a:p>
          </p:txBody>
        </p:sp>
      </p:grpSp>
      <p:sp>
        <p:nvSpPr>
          <p:cNvPr id="118" name="직사각형 117"/>
          <p:cNvSpPr/>
          <p:nvPr/>
        </p:nvSpPr>
        <p:spPr>
          <a:xfrm>
            <a:off x="3454345" y="3156684"/>
            <a:ext cx="2229734" cy="1400783"/>
          </a:xfrm>
          <a:prstGeom prst="rect">
            <a:avLst/>
          </a:prstGeom>
          <a:noFill/>
          <a:ln w="635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8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1" name="TextBox 48"/>
          <p:cNvSpPr txBox="1">
            <a:spLocks noChangeArrowheads="1"/>
          </p:cNvSpPr>
          <p:nvPr/>
        </p:nvSpPr>
        <p:spPr bwMode="auto">
          <a:xfrm>
            <a:off x="2654419" y="5356668"/>
            <a:ext cx="4282263" cy="83099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l">
              <a:buFont typeface="Wingdings" pitchFamily="2" charset="2"/>
              <a:buChar char="ü"/>
            </a:pPr>
            <a:r>
              <a:rPr lang="en-US" altLang="ko-KR" b="1" i="1" dirty="0" smtClean="0">
                <a:latin typeface="Arial Black" pitchFamily="34" charset="0"/>
              </a:rPr>
              <a:t> BAUD RATE : 115200bps</a:t>
            </a:r>
            <a:r>
              <a:rPr lang="en-US" altLang="ko-KR" b="1" dirty="0" smtClean="0">
                <a:latin typeface="Arial Black" pitchFamily="34" charset="0"/>
              </a:rPr>
              <a:t>(SAME AS GP-EDITOR)</a:t>
            </a:r>
          </a:p>
          <a:p>
            <a:pPr algn="l">
              <a:buFont typeface="Wingdings" pitchFamily="2" charset="2"/>
              <a:buChar char="ü"/>
            </a:pPr>
            <a:r>
              <a:rPr lang="en-US" altLang="ko-KR" b="1" i="1" dirty="0" smtClean="0">
                <a:latin typeface="Arial Black" pitchFamily="34" charset="0"/>
              </a:rPr>
              <a:t> DATA LENGTH : 8BIT</a:t>
            </a:r>
          </a:p>
          <a:p>
            <a:pPr algn="l">
              <a:buFont typeface="Wingdings" pitchFamily="2" charset="2"/>
              <a:buChar char="ü"/>
            </a:pPr>
            <a:r>
              <a:rPr lang="en-US" altLang="ko-KR" b="1" i="1" dirty="0" smtClean="0">
                <a:latin typeface="Arial Black" pitchFamily="34" charset="0"/>
              </a:rPr>
              <a:t> PARTY : EVEN</a:t>
            </a:r>
          </a:p>
          <a:p>
            <a:pPr algn="l">
              <a:buFont typeface="Wingdings" pitchFamily="2" charset="2"/>
              <a:buChar char="ü"/>
            </a:pPr>
            <a:r>
              <a:rPr lang="en-US" altLang="ko-KR" b="1" i="1" dirty="0" smtClean="0">
                <a:latin typeface="Arial Black" pitchFamily="34" charset="0"/>
              </a:rPr>
              <a:t> STOP : 1BIT</a:t>
            </a:r>
            <a:endParaRPr lang="en-US" altLang="ko-KR" b="1" i="1" dirty="0">
              <a:latin typeface="Arial Black" pitchFamily="34" charset="0"/>
            </a:endParaRPr>
          </a:p>
        </p:txBody>
      </p:sp>
      <p:sp>
        <p:nvSpPr>
          <p:cNvPr id="120" name="TextBox 18"/>
          <p:cNvSpPr txBox="1">
            <a:spLocks noChangeArrowheads="1"/>
          </p:cNvSpPr>
          <p:nvPr/>
        </p:nvSpPr>
        <p:spPr bwMode="auto">
          <a:xfrm>
            <a:off x="6733629" y="5913276"/>
            <a:ext cx="112082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600" b="1" i="1" dirty="0" smtClean="0">
                <a:latin typeface="나눔고딕" pitchFamily="50" charset="-127"/>
                <a:ea typeface="나눔고딕" pitchFamily="50" charset="-127"/>
              </a:rPr>
              <a:t>Touch set</a:t>
            </a:r>
            <a:endParaRPr lang="ko-KR" altLang="en-US" sz="1600" b="1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50" name="Picture 2" descr="C:\Documents and Settings\Administrator\바탕 화면\Autonics CI\무배경\Autonics(1).pn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4113501" y="4905164"/>
            <a:ext cx="864096" cy="185204"/>
          </a:xfrm>
          <a:prstGeom prst="rect">
            <a:avLst/>
          </a:prstGeom>
          <a:noFill/>
        </p:spPr>
      </p:pic>
      <p:sp>
        <p:nvSpPr>
          <p:cNvPr id="59" name="직사각형 58"/>
          <p:cNvSpPr/>
          <p:nvPr/>
        </p:nvSpPr>
        <p:spPr>
          <a:xfrm>
            <a:off x="597678" y="1927865"/>
            <a:ext cx="109196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■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LP Setting</a:t>
            </a:r>
          </a:p>
        </p:txBody>
      </p:sp>
      <p:grpSp>
        <p:nvGrpSpPr>
          <p:cNvPr id="60" name="그룹 59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61" name="직사각형 60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6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Program Up/Download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2" name="직사각형 61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6-1. RS232 Interface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Lucida Sans Unicode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5998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타원 25"/>
          <p:cNvSpPr/>
          <p:nvPr/>
        </p:nvSpPr>
        <p:spPr>
          <a:xfrm>
            <a:off x="5696213" y="2828181"/>
            <a:ext cx="2171700" cy="981075"/>
          </a:xfrm>
          <a:prstGeom prst="ellipse">
            <a:avLst/>
          </a:prstGeom>
          <a:gradFill flip="none" rotWithShape="1">
            <a:gsLst>
              <a:gs pos="25000">
                <a:srgbClr val="FFFF00"/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7" name="Picture 29" descr="C:\Documents and Settings\Pyeon\바탕 화면\019_LAN케이블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83550" y="2191594"/>
            <a:ext cx="1601788" cy="15001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8012679"/>
              </p:ext>
            </p:extLst>
          </p:nvPr>
        </p:nvGraphicFramePr>
        <p:xfrm>
          <a:off x="857224" y="2226176"/>
          <a:ext cx="4714908" cy="170688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428892"/>
                <a:gridCol w="428628"/>
                <a:gridCol w="984257"/>
                <a:gridCol w="873131"/>
              </a:tblGrid>
              <a:tr h="0">
                <a:tc rowSpan="8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800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i="0" dirty="0" smtClean="0">
                          <a:latin typeface="굴림" pitchFamily="50" charset="-127"/>
                          <a:ea typeface="굴림" pitchFamily="50" charset="-127"/>
                        </a:rPr>
                        <a:t>1</a:t>
                      </a:r>
                      <a:endParaRPr lang="ko-KR" altLang="en-US" sz="800" b="0" i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i="0" dirty="0" smtClean="0">
                          <a:latin typeface="굴림" pitchFamily="50" charset="-127"/>
                          <a:ea typeface="굴림" pitchFamily="50" charset="-127"/>
                        </a:rPr>
                        <a:t>WHITE-RED</a:t>
                      </a:r>
                      <a:endParaRPr lang="ko-KR" altLang="en-US" sz="800" b="0" i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i="0" dirty="0" smtClean="0">
                          <a:latin typeface="굴림" pitchFamily="50" charset="-127"/>
                          <a:ea typeface="굴림" pitchFamily="50" charset="-127"/>
                        </a:rPr>
                        <a:t>TXD+</a:t>
                      </a:r>
                      <a:endParaRPr lang="ko-KR" altLang="en-US" sz="800" b="0" i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i="0" dirty="0" smtClean="0">
                          <a:latin typeface="굴림" pitchFamily="50" charset="-127"/>
                          <a:ea typeface="굴림" pitchFamily="50" charset="-127"/>
                        </a:rPr>
                        <a:t>2</a:t>
                      </a:r>
                      <a:endParaRPr lang="ko-KR" altLang="en-US" sz="800" b="0" i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i="0" dirty="0" smtClean="0">
                          <a:latin typeface="굴림" pitchFamily="50" charset="-127"/>
                          <a:ea typeface="굴림" pitchFamily="50" charset="-127"/>
                        </a:rPr>
                        <a:t>RED</a:t>
                      </a:r>
                      <a:endParaRPr lang="ko-KR" altLang="en-US" sz="800" b="0" i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i="0" dirty="0" smtClean="0">
                          <a:latin typeface="굴림" pitchFamily="50" charset="-127"/>
                          <a:ea typeface="굴림" pitchFamily="50" charset="-127"/>
                        </a:rPr>
                        <a:t>TXD-</a:t>
                      </a:r>
                      <a:endParaRPr lang="ko-KR" altLang="en-US" sz="800" b="0" i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0" i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dirty="0" smtClean="0">
                          <a:latin typeface="굴림" pitchFamily="50" charset="-127"/>
                          <a:ea typeface="굴림" pitchFamily="50" charset="-127"/>
                        </a:rPr>
                        <a:t>3</a:t>
                      </a:r>
                      <a:endParaRPr lang="ko-KR" altLang="en-US" sz="800" b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dirty="0" smtClean="0">
                          <a:latin typeface="굴림" pitchFamily="50" charset="-127"/>
                          <a:ea typeface="굴림" pitchFamily="50" charset="-127"/>
                        </a:rPr>
                        <a:t>WHITE-GREEN</a:t>
                      </a:r>
                      <a:endParaRPr lang="ko-KR" altLang="en-US" sz="800" b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dirty="0" smtClean="0">
                          <a:latin typeface="굴림" pitchFamily="50" charset="-127"/>
                          <a:ea typeface="굴림" pitchFamily="50" charset="-127"/>
                        </a:rPr>
                        <a:t>RXD+</a:t>
                      </a:r>
                      <a:endParaRPr lang="ko-KR" altLang="en-US" sz="800" b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0" i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i="0" dirty="0" smtClean="0">
                          <a:latin typeface="굴림" pitchFamily="50" charset="-127"/>
                          <a:ea typeface="굴림" pitchFamily="50" charset="-127"/>
                        </a:rPr>
                        <a:t>4</a:t>
                      </a:r>
                      <a:endParaRPr lang="ko-KR" altLang="en-US" sz="800" b="0" i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i="0" dirty="0" smtClean="0">
                          <a:latin typeface="굴림" pitchFamily="50" charset="-127"/>
                          <a:ea typeface="굴림" pitchFamily="50" charset="-127"/>
                        </a:rPr>
                        <a:t>BLUE</a:t>
                      </a:r>
                      <a:endParaRPr lang="ko-KR" altLang="en-US" sz="800" b="0" i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i="0" dirty="0" smtClean="0">
                          <a:latin typeface="굴림" pitchFamily="50" charset="-127"/>
                          <a:ea typeface="굴림" pitchFamily="50" charset="-127"/>
                        </a:rPr>
                        <a:t>SG</a:t>
                      </a:r>
                      <a:endParaRPr lang="ko-KR" altLang="en-US" sz="800" b="0" i="0" dirty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i="0" dirty="0" smtClean="0">
                          <a:latin typeface="굴림" pitchFamily="50" charset="-127"/>
                          <a:ea typeface="굴림" pitchFamily="50" charset="-127"/>
                        </a:rPr>
                        <a:t>5</a:t>
                      </a:r>
                      <a:endParaRPr lang="ko-KR" altLang="en-US" sz="800" b="0" i="0" dirty="0" smtClean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i="0" dirty="0" smtClean="0">
                          <a:latin typeface="굴림" pitchFamily="50" charset="-127"/>
                          <a:ea typeface="굴림" pitchFamily="50" charset="-127"/>
                        </a:rPr>
                        <a:t>WHITE-BLUE</a:t>
                      </a:r>
                      <a:endParaRPr lang="ko-KR" altLang="en-US" sz="800" b="0" i="0" dirty="0" smtClean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i="0" dirty="0" smtClean="0">
                          <a:latin typeface="굴림" pitchFamily="50" charset="-127"/>
                          <a:ea typeface="굴림" pitchFamily="50" charset="-127"/>
                        </a:rPr>
                        <a:t>SG</a:t>
                      </a:r>
                      <a:endParaRPr lang="ko-KR" altLang="en-US" sz="800" b="0" i="0" dirty="0" smtClean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 smtClean="0">
                          <a:latin typeface="굴림" pitchFamily="50" charset="-127"/>
                          <a:ea typeface="굴림" pitchFamily="50" charset="-127"/>
                        </a:rPr>
                        <a:t>6</a:t>
                      </a:r>
                      <a:endParaRPr lang="ko-KR" altLang="en-US" sz="800" dirty="0" smtClean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 smtClean="0">
                          <a:latin typeface="굴림" pitchFamily="50" charset="-127"/>
                          <a:ea typeface="굴림" pitchFamily="50" charset="-127"/>
                        </a:rPr>
                        <a:t>GREEN</a:t>
                      </a:r>
                      <a:endParaRPr lang="ko-KR" altLang="en-US" sz="800" dirty="0" smtClean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 smtClean="0">
                          <a:latin typeface="굴림" pitchFamily="50" charset="-127"/>
                          <a:ea typeface="굴림" pitchFamily="50" charset="-127"/>
                        </a:rPr>
                        <a:t>RXD-</a:t>
                      </a:r>
                      <a:endParaRPr lang="ko-KR" altLang="en-US" sz="800" dirty="0" smtClean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 smtClean="0">
                          <a:latin typeface="굴림" pitchFamily="50" charset="-127"/>
                          <a:ea typeface="굴림" pitchFamily="50" charset="-127"/>
                        </a:rPr>
                        <a:t>7</a:t>
                      </a:r>
                      <a:endParaRPr lang="ko-KR" altLang="en-US" sz="800" dirty="0" smtClean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 smtClean="0">
                          <a:latin typeface="굴림" pitchFamily="50" charset="-127"/>
                          <a:ea typeface="굴림" pitchFamily="50" charset="-127"/>
                        </a:rPr>
                        <a:t>WHITE-BROWN</a:t>
                      </a:r>
                      <a:endParaRPr lang="ko-KR" altLang="en-US" sz="800" dirty="0" smtClean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 smtClean="0">
                          <a:latin typeface="굴림" pitchFamily="50" charset="-127"/>
                          <a:ea typeface="굴림" pitchFamily="50" charset="-127"/>
                        </a:rPr>
                        <a:t>SG</a:t>
                      </a:r>
                      <a:endParaRPr lang="ko-KR" altLang="en-US" sz="800" dirty="0" smtClean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 smtClean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 smtClean="0">
                          <a:latin typeface="굴림" pitchFamily="50" charset="-127"/>
                          <a:ea typeface="굴림" pitchFamily="50" charset="-127"/>
                        </a:rPr>
                        <a:t>8</a:t>
                      </a:r>
                      <a:endParaRPr lang="ko-KR" altLang="en-US" sz="800" dirty="0" smtClean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 smtClean="0">
                          <a:latin typeface="굴림" pitchFamily="50" charset="-127"/>
                          <a:ea typeface="굴림" pitchFamily="50" charset="-127"/>
                        </a:rPr>
                        <a:t>BROWN</a:t>
                      </a:r>
                      <a:endParaRPr lang="ko-KR" altLang="en-US" sz="800" dirty="0" smtClean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 smtClean="0">
                          <a:latin typeface="굴림" pitchFamily="50" charset="-127"/>
                          <a:ea typeface="굴림" pitchFamily="50" charset="-127"/>
                        </a:rPr>
                        <a:t>SG</a:t>
                      </a:r>
                      <a:endParaRPr lang="ko-KR" altLang="en-US" sz="800" dirty="0" smtClean="0"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9" name="Picture 4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2324103"/>
            <a:ext cx="2022475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1"/>
          <p:cNvSpPr txBox="1">
            <a:spLocks noChangeArrowheads="1"/>
          </p:cNvSpPr>
          <p:nvPr/>
        </p:nvSpPr>
        <p:spPr bwMode="auto">
          <a:xfrm>
            <a:off x="5781621" y="3888631"/>
            <a:ext cx="273023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</a:rPr>
              <a:t>Ethernet Communication cable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2106875" y="4644797"/>
            <a:ext cx="4786313" cy="183356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2" name="Picture 92" descr="C:\Documents and Settings\Pyeon\바탕 화면\009_PC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30738" y="3987572"/>
            <a:ext cx="1562100" cy="1128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3" name="TextBox 15"/>
          <p:cNvSpPr txBox="1">
            <a:spLocks noChangeArrowheads="1"/>
          </p:cNvSpPr>
          <p:nvPr/>
        </p:nvSpPr>
        <p:spPr bwMode="auto">
          <a:xfrm>
            <a:off x="3050818" y="5415428"/>
            <a:ext cx="42351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PC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TextBox 16"/>
          <p:cNvSpPr txBox="1">
            <a:spLocks noChangeArrowheads="1"/>
          </p:cNvSpPr>
          <p:nvPr/>
        </p:nvSpPr>
        <p:spPr bwMode="auto">
          <a:xfrm>
            <a:off x="5798734" y="5415428"/>
            <a:ext cx="43313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 b="1" dirty="0">
                <a:latin typeface="나눔고딕" pitchFamily="50" charset="-127"/>
                <a:ea typeface="나눔고딕" pitchFamily="50" charset="-127"/>
              </a:rPr>
              <a:t>GP</a:t>
            </a:r>
            <a:endParaRPr lang="ko-KR" altLang="en-US" sz="1400" b="1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5" name="TextBox 17"/>
          <p:cNvSpPr txBox="1">
            <a:spLocks noChangeArrowheads="1"/>
          </p:cNvSpPr>
          <p:nvPr/>
        </p:nvSpPr>
        <p:spPr bwMode="auto">
          <a:xfrm>
            <a:off x="2500298" y="5619294"/>
            <a:ext cx="4068518" cy="705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srgbClr val="FF0000"/>
                </a:solidFill>
                <a:latin typeface="Arial Black" pitchFamily="34" charset="0"/>
              </a:rPr>
              <a:t>HUB: DIRECT </a:t>
            </a:r>
            <a:r>
              <a:rPr lang="en-US" altLang="ko-KR" sz="1400" dirty="0" smtClean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latin typeface="Arial Black" pitchFamily="34" charset="0"/>
              </a:rPr>
              <a:t>cable</a:t>
            </a:r>
            <a:r>
              <a:rPr lang="ko-KR" altLang="en-US" sz="1400" dirty="0" smtClean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altLang="ko-KR" sz="1400" dirty="0" smtClean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latin typeface="Arial Black" pitchFamily="34" charset="0"/>
              </a:rPr>
              <a:t>compatible</a:t>
            </a:r>
            <a:endParaRPr lang="en-US" altLang="ko-KR" sz="14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srgbClr val="FF0000"/>
                </a:solidFill>
                <a:latin typeface="Arial Black" pitchFamily="34" charset="0"/>
              </a:rPr>
              <a:t>PC : CROSS </a:t>
            </a:r>
            <a:r>
              <a:rPr lang="en-US" altLang="ko-KR" sz="1400" dirty="0" smtClean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latin typeface="Arial Black" pitchFamily="34" charset="0"/>
              </a:rPr>
              <a:t>cable</a:t>
            </a:r>
            <a:r>
              <a:rPr lang="ko-KR" altLang="en-US" sz="1400" dirty="0" smtClean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n-US" altLang="ko-KR" sz="1400" dirty="0" smtClean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latin typeface="Arial Black" pitchFamily="34" charset="0"/>
              </a:rPr>
              <a:t>compatible</a:t>
            </a:r>
            <a:endParaRPr lang="en-US" altLang="ko-KR" sz="1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36" name="Picture 13" descr="C:\Documents and Settings\Pyeon\바탕 화면\013_LP-S07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59688" y="4165372"/>
            <a:ext cx="855662" cy="76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7" name="왼쪽/오른쪽 화살표 36"/>
          <p:cNvSpPr/>
          <p:nvPr/>
        </p:nvSpPr>
        <p:spPr>
          <a:xfrm>
            <a:off x="4224600" y="4352697"/>
            <a:ext cx="895350" cy="409575"/>
          </a:xfrm>
          <a:prstGeom prst="left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97678" y="1927865"/>
            <a:ext cx="16225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■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Cable information</a:t>
            </a:r>
          </a:p>
        </p:txBody>
      </p:sp>
      <p:grpSp>
        <p:nvGrpSpPr>
          <p:cNvPr id="39" name="그룹 38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40" name="직사각형 39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6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Program Up/Download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41" name="직사각형 40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6-2. ETHERNET Interface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Lucida Sans Unicode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I:\캡쳐\tcp ip\tcp i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79812" y="1931967"/>
            <a:ext cx="3384376" cy="3544887"/>
          </a:xfrm>
          <a:prstGeom prst="rect">
            <a:avLst/>
          </a:prstGeom>
          <a:noFill/>
        </p:spPr>
      </p:pic>
      <p:sp>
        <p:nvSpPr>
          <p:cNvPr id="19" name="직사각형 18"/>
          <p:cNvSpPr/>
          <p:nvPr/>
        </p:nvSpPr>
        <p:spPr>
          <a:xfrm>
            <a:off x="5111378" y="3794103"/>
            <a:ext cx="982241" cy="2000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0" name="TextBox 7"/>
          <p:cNvSpPr txBox="1">
            <a:spLocks noChangeArrowheads="1"/>
          </p:cNvSpPr>
          <p:nvPr/>
        </p:nvSpPr>
        <p:spPr bwMode="auto">
          <a:xfrm>
            <a:off x="1571604" y="5640189"/>
            <a:ext cx="6266208" cy="64633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>
              <a:buFont typeface="Wingdings" pitchFamily="2" charset="2"/>
              <a:buChar char="ü"/>
            </a:pP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In order to use Ethernet interface,</a:t>
            </a:r>
            <a:r>
              <a:rPr lang="ko-KR" altLang="en-US" b="1" dirty="0" smtClean="0"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check the IP</a:t>
            </a:r>
            <a:r>
              <a:rPr lang="ko-KR" altLang="en-US" b="1" dirty="0" smtClean="0"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address</a:t>
            </a:r>
          </a:p>
          <a:p>
            <a:pPr algn="l">
              <a:buFont typeface="Wingdings" pitchFamily="2" charset="2"/>
              <a:buChar char="ü"/>
            </a:pPr>
            <a:r>
              <a:rPr lang="ko-KR" altLang="en-US" b="1" dirty="0" smtClean="0"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Control panel</a:t>
            </a:r>
            <a:r>
              <a:rPr lang="ko-KR" altLang="en-US" b="1" dirty="0" smtClean="0">
                <a:latin typeface="나눔고딕" pitchFamily="50" charset="-127"/>
                <a:cs typeface="Arial" pitchFamily="34" charset="0"/>
              </a:rPr>
              <a:t> →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network adapters</a:t>
            </a:r>
            <a:r>
              <a:rPr lang="ko-KR" altLang="en-US" b="1" dirty="0" smtClean="0">
                <a:latin typeface="나눔고딕" pitchFamily="50" charset="-127"/>
                <a:cs typeface="Arial" pitchFamily="34" charset="0"/>
              </a:rPr>
              <a:t> →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local area protocol properties(general) </a:t>
            </a:r>
            <a:r>
              <a:rPr lang="ko-KR" altLang="en-US" b="1" dirty="0" smtClean="0">
                <a:latin typeface="나눔고딕" pitchFamily="50" charset="-127"/>
                <a:cs typeface="Arial" pitchFamily="34" charset="0"/>
              </a:rPr>
              <a:t>→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 </a:t>
            </a:r>
          </a:p>
          <a:p>
            <a:pPr algn="l"/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   Internet Protocol Properties(TCP/IP)</a:t>
            </a:r>
            <a:r>
              <a:rPr lang="ko-KR" altLang="en-US" b="1" dirty="0" smtClean="0">
                <a:latin typeface="나눔고딕" pitchFamily="50" charset="-127"/>
                <a:cs typeface="Arial" pitchFamily="34" charset="0"/>
              </a:rPr>
              <a:t> →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general click, than check</a:t>
            </a:r>
            <a:r>
              <a:rPr lang="ko-KR" altLang="en-US" b="1" dirty="0" smtClean="0"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IP address</a:t>
            </a:r>
            <a:endParaRPr lang="ko-KR" altLang="en-US" b="1" dirty="0">
              <a:latin typeface="나눔고딕" pitchFamily="50" charset="-127"/>
              <a:cs typeface="Arial" pitchFamily="34" charset="0"/>
            </a:endParaRPr>
          </a:p>
        </p:txBody>
      </p:sp>
      <p:pic>
        <p:nvPicPr>
          <p:cNvPr id="21" name="Picture 3" descr="I:\캡쳐\tcp ip\tcp ip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51704" y="3506194"/>
            <a:ext cx="1557615" cy="163006"/>
          </a:xfrm>
          <a:prstGeom prst="rect">
            <a:avLst/>
          </a:prstGeom>
          <a:noFill/>
        </p:spPr>
      </p:pic>
      <p:pic>
        <p:nvPicPr>
          <p:cNvPr id="22" name="Picture 3" descr="I:\캡쳐\tcp ip\tcp ip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28615" y="3415014"/>
            <a:ext cx="2752310" cy="2880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</p:pic>
      <p:pic>
        <p:nvPicPr>
          <p:cNvPr id="23" name="Picture 2" descr="C:\Documents and Settings\Administrator\바탕 화면\커서블랙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96967" y="2172660"/>
            <a:ext cx="400050" cy="371475"/>
          </a:xfrm>
          <a:prstGeom prst="rect">
            <a:avLst/>
          </a:prstGeom>
          <a:noFill/>
        </p:spPr>
      </p:pic>
      <p:pic>
        <p:nvPicPr>
          <p:cNvPr id="24" name="Picture 4" descr="I:\캡쳐\tcp ip\i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30762" y="1931967"/>
            <a:ext cx="3682476" cy="3544887"/>
          </a:xfrm>
          <a:prstGeom prst="rect">
            <a:avLst/>
          </a:prstGeom>
          <a:noFill/>
        </p:spPr>
      </p:pic>
      <p:sp>
        <p:nvSpPr>
          <p:cNvPr id="25" name="직사각형 24"/>
          <p:cNvSpPr/>
          <p:nvPr/>
        </p:nvSpPr>
        <p:spPr>
          <a:xfrm>
            <a:off x="4616846" y="3198990"/>
            <a:ext cx="1219597" cy="671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38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40783" y="3054974"/>
            <a:ext cx="2420938" cy="117951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8" name="직사각형 27"/>
          <p:cNvSpPr/>
          <p:nvPr/>
        </p:nvSpPr>
        <p:spPr>
          <a:xfrm>
            <a:off x="597678" y="1927865"/>
            <a:ext cx="158402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■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PC TCP/IP setting</a:t>
            </a:r>
          </a:p>
        </p:txBody>
      </p:sp>
      <p:grpSp>
        <p:nvGrpSpPr>
          <p:cNvPr id="29" name="그룹 28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30" name="직사각형 29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Program Up/Download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31" name="직사각형 30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6-2. ETHERNET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Interface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C -0.01545 0.00879 -0.01423 0.01643 -0.02222 0.02731 C -0.03125 0.03981 -0.04062 0.05231 -0.05034 0.06481 C -0.05521 0.07083 -0.06215 0.07639 -0.06753 0.08287 C -0.07118 0.08727 -0.0743 0.09282 -0.07847 0.09699 C -0.08437 0.10324 -0.09271 0.10787 -0.0993 0.11319 C -0.1059 0.11875 -0.11232 0.12569 -0.11875 0.13125 C -0.1276 0.13935 -0.13993 0.14491 -0.14809 0.15324 C -0.1526 0.15787 -0.1526 0.16065 -0.15781 0.16481 C -0.16215 0.17477 -0.17673 0.18125 -0.18732 0.1868 C -0.1993 0.19329 -0.19496 0.19236 -0.20295 0.19236 " pathEditMode="relative" rAng="0" ptsTypes="ffffffffffA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00" y="9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295 0.19236 C -0.18576 0.19815 -0.16927 0.20787 -0.15295 0.21597 C -0.14757 0.21875 -0.14375 0.22477 -0.13837 0.22708 C -0.13125 0.23426 -0.12187 0.24005 -0.11337 0.24375 C -0.10503 0.24745 -0.09774 0.25671 -0.08837 0.25764 C -0.07934 0.25856 -0.07031 0.25856 -0.06128 0.25903 C -0.05121 0.25856 -0.04114 0.2588 -0.03107 0.25764 C -0.02882 0.25741 -0.02482 0.25486 -0.02482 0.25486 C -0.02344 0.24954 -0.01962 0.24375 -0.02378 0.24097 " pathEditMode="relative" ptsTypes="ffffffffA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5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6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1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2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7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8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00"/>
                            </p:stCondLst>
                            <p:childTnLst>
                              <p:par>
                                <p:cTn id="6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5796" y="2214553"/>
            <a:ext cx="3672408" cy="3381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3032671" y="2435004"/>
            <a:ext cx="830188" cy="2293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850159" y="4047755"/>
            <a:ext cx="1477962" cy="29686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7" name="TextBox 48"/>
          <p:cNvSpPr txBox="1">
            <a:spLocks noChangeArrowheads="1"/>
          </p:cNvSpPr>
          <p:nvPr/>
        </p:nvSpPr>
        <p:spPr bwMode="auto">
          <a:xfrm>
            <a:off x="2285984" y="5711627"/>
            <a:ext cx="4725974" cy="64633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l">
              <a:buFont typeface="Wingdings" pitchFamily="2" charset="2"/>
              <a:buChar char="ü"/>
            </a:pP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Smart-Studio: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[menu]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→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[Online]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→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[Communication option]</a:t>
            </a:r>
          </a:p>
          <a:p>
            <a:pPr algn="l">
              <a:buFont typeface="Wingdings" pitchFamily="2" charset="2"/>
              <a:buChar char="ü"/>
            </a:pPr>
            <a:r>
              <a:rPr lang="ko-KR" altLang="en-US" b="1" dirty="0" smtClean="0"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Select Ethernet, then set Target</a:t>
            </a:r>
            <a:r>
              <a:rPr lang="ko-KR" altLang="en-US" b="1" dirty="0" smtClean="0"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IP (Same as PC</a:t>
            </a:r>
            <a:r>
              <a:rPr lang="ko-KR" altLang="en-US" b="1" dirty="0" smtClean="0"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IP)</a:t>
            </a:r>
          </a:p>
          <a:p>
            <a:pPr algn="l">
              <a:buFont typeface="Wingdings" pitchFamily="2" charset="2"/>
              <a:buChar char="ü"/>
            </a:pP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[Menu]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→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[Online]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→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[Connection]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→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[Download]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Click</a:t>
            </a:r>
            <a:endParaRPr lang="en-US" altLang="ko-KR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6647" y="2251599"/>
            <a:ext cx="1212850" cy="5000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76687" y="3947172"/>
            <a:ext cx="2754313" cy="4873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597678" y="1927865"/>
            <a:ext cx="308449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■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Smart-Studio Communication setting</a:t>
            </a:r>
          </a:p>
        </p:txBody>
      </p:sp>
      <p:grpSp>
        <p:nvGrpSpPr>
          <p:cNvPr id="22" name="그룹 21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23" name="직사각형 22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Program Up/Download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24" name="직사각형 23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6-2. ETHERNET Interface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2"/>
          <p:cNvGrpSpPr/>
          <p:nvPr/>
        </p:nvGrpSpPr>
        <p:grpSpPr>
          <a:xfrm>
            <a:off x="2122230" y="1765809"/>
            <a:ext cx="4846638" cy="3544887"/>
            <a:chOff x="3754438" y="1988840"/>
            <a:chExt cx="3849687" cy="2646363"/>
          </a:xfrm>
        </p:grpSpPr>
        <p:sp>
          <p:nvSpPr>
            <p:cNvPr id="65" name="모서리가 둥근 직사각형 64"/>
            <p:cNvSpPr/>
            <p:nvPr/>
          </p:nvSpPr>
          <p:spPr bwMode="auto">
            <a:xfrm>
              <a:off x="3754438" y="1988840"/>
              <a:ext cx="3849687" cy="2646363"/>
            </a:xfrm>
            <a:prstGeom prst="roundRect">
              <a:avLst>
                <a:gd name="adj" fmla="val 4182"/>
              </a:avLst>
            </a:prstGeom>
            <a:solidFill>
              <a:schemeClr val="bg2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6" name="모서리가 둥근 직사각형 65"/>
            <p:cNvSpPr/>
            <p:nvPr/>
          </p:nvSpPr>
          <p:spPr bwMode="auto">
            <a:xfrm>
              <a:off x="3844925" y="2050753"/>
              <a:ext cx="3668713" cy="2519362"/>
            </a:xfrm>
            <a:prstGeom prst="roundRect">
              <a:avLst>
                <a:gd name="adj" fmla="val 4182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7" name="모서리가 둥근 직사각형 66"/>
            <p:cNvSpPr/>
            <p:nvPr/>
          </p:nvSpPr>
          <p:spPr bwMode="auto">
            <a:xfrm>
              <a:off x="3921125" y="2096790"/>
              <a:ext cx="3516313" cy="2427288"/>
            </a:xfrm>
            <a:prstGeom prst="roundRect">
              <a:avLst>
                <a:gd name="adj" fmla="val 4182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9" name="TextBox 25"/>
            <p:cNvSpPr txBox="1">
              <a:spLocks noChangeArrowheads="1"/>
            </p:cNvSpPr>
            <p:nvPr/>
          </p:nvSpPr>
          <p:spPr bwMode="auto">
            <a:xfrm>
              <a:off x="4062920" y="2117400"/>
              <a:ext cx="620336" cy="2067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200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LP-S070</a:t>
              </a:r>
              <a:endParaRPr lang="ko-KR" altLang="en-US" sz="1200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grpSp>
        <p:nvGrpSpPr>
          <p:cNvPr id="3" name="그룹 111"/>
          <p:cNvGrpSpPr/>
          <p:nvPr/>
        </p:nvGrpSpPr>
        <p:grpSpPr>
          <a:xfrm>
            <a:off x="2603039" y="2337721"/>
            <a:ext cx="3899296" cy="2483760"/>
            <a:chOff x="4130675" y="2419053"/>
            <a:chExt cx="3097213" cy="1854200"/>
          </a:xfrm>
        </p:grpSpPr>
        <p:sp>
          <p:nvSpPr>
            <p:cNvPr id="70" name="직사각형 69"/>
            <p:cNvSpPr/>
            <p:nvPr/>
          </p:nvSpPr>
          <p:spPr bwMode="auto">
            <a:xfrm>
              <a:off x="4130675" y="2419053"/>
              <a:ext cx="3097213" cy="18542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92" name="직사각형 91"/>
            <p:cNvSpPr/>
            <p:nvPr/>
          </p:nvSpPr>
          <p:spPr bwMode="auto">
            <a:xfrm>
              <a:off x="4678352" y="2758778"/>
              <a:ext cx="2001859" cy="23295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1000" b="1" dirty="0"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USER SCREEN IS NOT FOUND</a:t>
              </a:r>
              <a:endParaRPr lang="ko-KR" altLang="en-US" sz="10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94" name="TextBox 18"/>
          <p:cNvSpPr txBox="1">
            <a:spLocks noChangeArrowheads="1"/>
          </p:cNvSpPr>
          <p:nvPr/>
        </p:nvSpPr>
        <p:spPr bwMode="auto">
          <a:xfrm>
            <a:off x="4726933" y="5697128"/>
            <a:ext cx="336419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b="1" dirty="0" smtClean="0">
                <a:latin typeface="나눔고딕" pitchFamily="50" charset="-127"/>
                <a:cs typeface="Arial" pitchFamily="34" charset="0"/>
              </a:rPr>
              <a:t>Touch left-upper point as default</a:t>
            </a:r>
          </a:p>
          <a:p>
            <a:r>
              <a:rPr lang="en-US" altLang="ko-KR" sz="1600" b="1" dirty="0" smtClean="0">
                <a:latin typeface="나눔고딕" pitchFamily="50" charset="-127"/>
                <a:cs typeface="Arial" pitchFamily="34" charset="0"/>
              </a:rPr>
              <a:t>To access system setting menu</a:t>
            </a:r>
            <a:endParaRPr lang="ko-KR" altLang="en-US" sz="1600" b="1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97" name="타원 96"/>
          <p:cNvSpPr/>
          <p:nvPr/>
        </p:nvSpPr>
        <p:spPr>
          <a:xfrm>
            <a:off x="2548404" y="2303024"/>
            <a:ext cx="679529" cy="723013"/>
          </a:xfrm>
          <a:prstGeom prst="ellipse">
            <a:avLst/>
          </a:prstGeom>
          <a:noFill/>
          <a:ln w="635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800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4" name="그룹 147"/>
          <p:cNvGrpSpPr/>
          <p:nvPr/>
        </p:nvGrpSpPr>
        <p:grpSpPr>
          <a:xfrm>
            <a:off x="2589741" y="2337721"/>
            <a:ext cx="3968492" cy="2483760"/>
            <a:chOff x="2195736" y="4510088"/>
            <a:chExt cx="3152176" cy="1854200"/>
          </a:xfrm>
        </p:grpSpPr>
        <p:sp>
          <p:nvSpPr>
            <p:cNvPr id="147" name="직사각형 146"/>
            <p:cNvSpPr/>
            <p:nvPr/>
          </p:nvSpPr>
          <p:spPr bwMode="auto">
            <a:xfrm>
              <a:off x="2214786" y="4510088"/>
              <a:ext cx="3097213" cy="18542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grpSp>
          <p:nvGrpSpPr>
            <p:cNvPr id="5" name="그룹 113"/>
            <p:cNvGrpSpPr/>
            <p:nvPr/>
          </p:nvGrpSpPr>
          <p:grpSpPr>
            <a:xfrm>
              <a:off x="2195736" y="4530726"/>
              <a:ext cx="3152176" cy="1804987"/>
              <a:chOff x="3402299" y="2519363"/>
              <a:chExt cx="3152176" cy="1804987"/>
            </a:xfrm>
          </p:grpSpPr>
          <p:sp>
            <p:nvSpPr>
              <p:cNvPr id="115" name="직사각형 114"/>
              <p:cNvSpPr/>
              <p:nvPr/>
            </p:nvSpPr>
            <p:spPr bwMode="auto">
              <a:xfrm>
                <a:off x="3441700" y="2824163"/>
                <a:ext cx="615950" cy="1500187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Monitoring</a:t>
                </a:r>
                <a:endParaRPr lang="ko-KR" altLang="en-US" sz="900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116" name="직사각형 115"/>
              <p:cNvSpPr/>
              <p:nvPr/>
            </p:nvSpPr>
            <p:spPr bwMode="auto">
              <a:xfrm>
                <a:off x="4046538" y="2824163"/>
                <a:ext cx="614362" cy="1500187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800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Environment</a:t>
                </a:r>
                <a:endParaRPr lang="ko-KR" altLang="en-US" sz="800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117" name="직사각형 116"/>
              <p:cNvSpPr/>
              <p:nvPr/>
            </p:nvSpPr>
            <p:spPr bwMode="auto">
              <a:xfrm>
                <a:off x="4659313" y="2824163"/>
                <a:ext cx="615950" cy="1500187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Data</a:t>
                </a:r>
              </a:p>
            </p:txBody>
          </p:sp>
          <p:sp>
            <p:nvSpPr>
              <p:cNvPr id="118" name="직사각형 117"/>
              <p:cNvSpPr/>
              <p:nvPr/>
            </p:nvSpPr>
            <p:spPr bwMode="auto">
              <a:xfrm>
                <a:off x="5267325" y="2824163"/>
                <a:ext cx="615950" cy="1500187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800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Functionality</a:t>
                </a:r>
                <a:endParaRPr lang="ko-KR" altLang="en-US" sz="800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119" name="직사각형 118"/>
              <p:cNvSpPr/>
              <p:nvPr/>
            </p:nvSpPr>
            <p:spPr bwMode="auto">
              <a:xfrm>
                <a:off x="5878513" y="2824163"/>
                <a:ext cx="615950" cy="1500187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dirty="0" smtClean="0">
                    <a:latin typeface="나눔고딕" pitchFamily="50" charset="-127"/>
                    <a:cs typeface="Arial" pitchFamily="34" charset="0"/>
                  </a:rPr>
                  <a:t>Diagnostics</a:t>
                </a:r>
                <a:endParaRPr lang="ko-KR" altLang="en-US" sz="900" dirty="0">
                  <a:latin typeface="나눔고딕" pitchFamily="50" charset="-127"/>
                  <a:cs typeface="Arial" pitchFamily="34" charset="0"/>
                </a:endParaRPr>
              </a:p>
            </p:txBody>
          </p:sp>
          <p:sp>
            <p:nvSpPr>
              <p:cNvPr id="120" name="직사각형 119"/>
              <p:cNvSpPr/>
              <p:nvPr/>
            </p:nvSpPr>
            <p:spPr bwMode="auto">
              <a:xfrm>
                <a:off x="3446463" y="2519363"/>
                <a:ext cx="3049587" cy="26987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  <p:grpSp>
            <p:nvGrpSpPr>
              <p:cNvPr id="6" name="그룹 34"/>
              <p:cNvGrpSpPr>
                <a:grpSpLocks/>
              </p:cNvGrpSpPr>
              <p:nvPr/>
            </p:nvGrpSpPr>
            <p:grpSpPr bwMode="auto">
              <a:xfrm>
                <a:off x="3402299" y="2538413"/>
                <a:ext cx="426800" cy="215900"/>
                <a:chOff x="5002499" y="2111363"/>
                <a:chExt cx="426800" cy="215900"/>
              </a:xfrm>
            </p:grpSpPr>
            <p:sp>
              <p:nvSpPr>
                <p:cNvPr id="126" name="타원 125"/>
                <p:cNvSpPr>
                  <a:spLocks noChangeAspect="1"/>
                </p:cNvSpPr>
                <p:nvPr/>
              </p:nvSpPr>
              <p:spPr>
                <a:xfrm>
                  <a:off x="5064125" y="2111363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27" name="TextBox 33"/>
                <p:cNvSpPr txBox="1">
                  <a:spLocks noChangeArrowheads="1"/>
                </p:cNvSpPr>
                <p:nvPr/>
              </p:nvSpPr>
              <p:spPr bwMode="auto">
                <a:xfrm>
                  <a:off x="5002499" y="2135425"/>
                  <a:ext cx="426800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00B05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before</a:t>
                  </a:r>
                  <a:endParaRPr lang="ko-KR" altLang="en-US" sz="900" b="1" dirty="0">
                    <a:solidFill>
                      <a:srgbClr val="00B05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  <p:grpSp>
            <p:nvGrpSpPr>
              <p:cNvPr id="7" name="그룹 35"/>
              <p:cNvGrpSpPr>
                <a:grpSpLocks/>
              </p:cNvGrpSpPr>
              <p:nvPr/>
            </p:nvGrpSpPr>
            <p:grpSpPr bwMode="auto">
              <a:xfrm>
                <a:off x="6196433" y="2536825"/>
                <a:ext cx="358042" cy="215900"/>
                <a:chOff x="5023483" y="2110384"/>
                <a:chExt cx="358042" cy="215900"/>
              </a:xfrm>
            </p:grpSpPr>
            <p:sp>
              <p:nvSpPr>
                <p:cNvPr id="124" name="타원 123"/>
                <p:cNvSpPr>
                  <a:spLocks noChangeAspect="1"/>
                </p:cNvSpPr>
                <p:nvPr/>
              </p:nvSpPr>
              <p:spPr>
                <a:xfrm>
                  <a:off x="5064338" y="2110384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25" name="TextBox 37"/>
                <p:cNvSpPr txBox="1">
                  <a:spLocks noChangeArrowheads="1"/>
                </p:cNvSpPr>
                <p:nvPr/>
              </p:nvSpPr>
              <p:spPr bwMode="auto">
                <a:xfrm>
                  <a:off x="5023483" y="2125900"/>
                  <a:ext cx="358042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FF000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close</a:t>
                  </a:r>
                  <a:endParaRPr lang="ko-KR" altLang="en-US" sz="900" b="1" dirty="0">
                    <a:solidFill>
                      <a:srgbClr val="FF000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  <p:sp>
            <p:nvSpPr>
              <p:cNvPr id="123" name="TextBox 122"/>
              <p:cNvSpPr txBox="1"/>
              <p:nvPr/>
            </p:nvSpPr>
            <p:spPr bwMode="auto">
              <a:xfrm>
                <a:off x="3759015" y="2564904"/>
                <a:ext cx="885175" cy="1723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eaLnBrk="1" hangingPunct="1"/>
                <a:r>
                  <a:rPr lang="en-US" altLang="ko-KR" sz="900" dirty="0" smtClean="0">
                    <a:solidFill>
                      <a:schemeClr val="accent6"/>
                    </a:solidFill>
                    <a:latin typeface="나눔고딕" pitchFamily="50" charset="-127"/>
                    <a:cs typeface="Arial" pitchFamily="34" charset="0"/>
                  </a:rPr>
                  <a:t>SYSTEM SETTING</a:t>
                </a:r>
                <a:endParaRPr lang="ko-KR" altLang="en-US" sz="900" dirty="0" smtClean="0">
                  <a:solidFill>
                    <a:schemeClr val="accent6"/>
                  </a:solidFill>
                  <a:latin typeface="나눔고딕" pitchFamily="50" charset="-127"/>
                  <a:cs typeface="Arial" pitchFamily="34" charset="0"/>
                </a:endParaRPr>
              </a:p>
            </p:txBody>
          </p:sp>
        </p:grpSp>
      </p:grpSp>
      <p:pic>
        <p:nvPicPr>
          <p:cNvPr id="44" name="Picture 2" descr="C:\Documents and Settings\Administrator\바탕 화면\Autonics CI\무배경\Autonics(1).pn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4113501" y="4905040"/>
            <a:ext cx="864096" cy="185204"/>
          </a:xfrm>
          <a:prstGeom prst="rect">
            <a:avLst/>
          </a:prstGeom>
          <a:noFill/>
        </p:spPr>
      </p:pic>
      <p:pic>
        <p:nvPicPr>
          <p:cNvPr id="96" name="Picture 17" descr="C:\Documents and Settings\Pyeon\바탕 화면\GP, LP Series(세미나)_그림 폴더\028_손가락(주이슬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9543" y="2388907"/>
            <a:ext cx="1866705" cy="4754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6" name="직사각형 55"/>
          <p:cNvSpPr/>
          <p:nvPr/>
        </p:nvSpPr>
        <p:spPr>
          <a:xfrm>
            <a:off x="597678" y="1927865"/>
            <a:ext cx="107914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■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LP Setting</a:t>
            </a:r>
          </a:p>
        </p:txBody>
      </p:sp>
      <p:grpSp>
        <p:nvGrpSpPr>
          <p:cNvPr id="8" name="그룹 56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58" name="직사각형 57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Program Up/Download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59" name="직사각형 58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6-1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ETHERNET Interface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48487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500" fill="hold"/>
                                        <p:tgtEl>
                                          <p:spTgt spid="9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500" fill="hold"/>
                                        <p:tgtEl>
                                          <p:spTgt spid="9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97" grpId="0" animBg="1"/>
      <p:bldP spid="97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2"/>
          <p:cNvGrpSpPr/>
          <p:nvPr/>
        </p:nvGrpSpPr>
        <p:grpSpPr>
          <a:xfrm>
            <a:off x="2111597" y="1759574"/>
            <a:ext cx="4846638" cy="3544887"/>
            <a:chOff x="3754438" y="1988840"/>
            <a:chExt cx="3849687" cy="2646363"/>
          </a:xfrm>
        </p:grpSpPr>
        <p:sp>
          <p:nvSpPr>
            <p:cNvPr id="65" name="모서리가 둥근 직사각형 64"/>
            <p:cNvSpPr/>
            <p:nvPr/>
          </p:nvSpPr>
          <p:spPr bwMode="auto">
            <a:xfrm>
              <a:off x="3754438" y="1988840"/>
              <a:ext cx="3849687" cy="2646363"/>
            </a:xfrm>
            <a:prstGeom prst="roundRect">
              <a:avLst>
                <a:gd name="adj" fmla="val 4182"/>
              </a:avLst>
            </a:prstGeom>
            <a:solidFill>
              <a:schemeClr val="bg2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6" name="모서리가 둥근 직사각형 65"/>
            <p:cNvSpPr/>
            <p:nvPr/>
          </p:nvSpPr>
          <p:spPr bwMode="auto">
            <a:xfrm>
              <a:off x="3844925" y="2050753"/>
              <a:ext cx="3668713" cy="2519362"/>
            </a:xfrm>
            <a:prstGeom prst="roundRect">
              <a:avLst>
                <a:gd name="adj" fmla="val 4182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7" name="모서리가 둥근 직사각형 66"/>
            <p:cNvSpPr/>
            <p:nvPr/>
          </p:nvSpPr>
          <p:spPr bwMode="auto">
            <a:xfrm>
              <a:off x="3921125" y="2096790"/>
              <a:ext cx="3516313" cy="2427288"/>
            </a:xfrm>
            <a:prstGeom prst="roundRect">
              <a:avLst>
                <a:gd name="adj" fmla="val 4182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9" name="TextBox 25"/>
            <p:cNvSpPr txBox="1">
              <a:spLocks noChangeArrowheads="1"/>
            </p:cNvSpPr>
            <p:nvPr/>
          </p:nvSpPr>
          <p:spPr bwMode="auto">
            <a:xfrm>
              <a:off x="4062920" y="2117400"/>
              <a:ext cx="620336" cy="2067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200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LP-S070</a:t>
              </a:r>
              <a:endParaRPr lang="ko-KR" altLang="en-US" sz="1200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grpSp>
        <p:nvGrpSpPr>
          <p:cNvPr id="3" name="그룹 147"/>
          <p:cNvGrpSpPr/>
          <p:nvPr/>
        </p:nvGrpSpPr>
        <p:grpSpPr>
          <a:xfrm>
            <a:off x="2579108" y="2333309"/>
            <a:ext cx="3968492" cy="2483760"/>
            <a:chOff x="2195736" y="4510088"/>
            <a:chExt cx="3152176" cy="1854200"/>
          </a:xfrm>
        </p:grpSpPr>
        <p:sp>
          <p:nvSpPr>
            <p:cNvPr id="60" name="직사각형 59"/>
            <p:cNvSpPr/>
            <p:nvPr/>
          </p:nvSpPr>
          <p:spPr bwMode="auto">
            <a:xfrm>
              <a:off x="2214786" y="4510088"/>
              <a:ext cx="3097213" cy="18542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grpSp>
          <p:nvGrpSpPr>
            <p:cNvPr id="4" name="그룹 113"/>
            <p:cNvGrpSpPr/>
            <p:nvPr/>
          </p:nvGrpSpPr>
          <p:grpSpPr>
            <a:xfrm>
              <a:off x="2195736" y="4530726"/>
              <a:ext cx="3152176" cy="1804987"/>
              <a:chOff x="3402299" y="2519363"/>
              <a:chExt cx="3152176" cy="1804987"/>
            </a:xfrm>
          </p:grpSpPr>
          <p:sp>
            <p:nvSpPr>
              <p:cNvPr id="62" name="직사각형 61"/>
              <p:cNvSpPr/>
              <p:nvPr/>
            </p:nvSpPr>
            <p:spPr bwMode="auto">
              <a:xfrm>
                <a:off x="3441700" y="2824163"/>
                <a:ext cx="615950" cy="1500187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Monitoring</a:t>
                </a:r>
                <a:endParaRPr lang="ko-KR" altLang="en-US" sz="900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64" name="직사각형 63"/>
              <p:cNvSpPr/>
              <p:nvPr/>
            </p:nvSpPr>
            <p:spPr bwMode="auto">
              <a:xfrm>
                <a:off x="4046538" y="2824163"/>
                <a:ext cx="614362" cy="1500187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800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Environment</a:t>
                </a:r>
                <a:endParaRPr lang="ko-KR" altLang="en-US" sz="800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71" name="직사각형 70"/>
              <p:cNvSpPr/>
              <p:nvPr/>
            </p:nvSpPr>
            <p:spPr bwMode="auto">
              <a:xfrm>
                <a:off x="4659313" y="2824163"/>
                <a:ext cx="615950" cy="1500187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Data</a:t>
                </a:r>
              </a:p>
            </p:txBody>
          </p:sp>
          <p:sp>
            <p:nvSpPr>
              <p:cNvPr id="72" name="직사각형 71"/>
              <p:cNvSpPr/>
              <p:nvPr/>
            </p:nvSpPr>
            <p:spPr bwMode="auto">
              <a:xfrm>
                <a:off x="5267325" y="2824163"/>
                <a:ext cx="615950" cy="1500187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800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Functionality</a:t>
                </a:r>
                <a:endParaRPr lang="ko-KR" altLang="en-US" sz="800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73" name="직사각형 72"/>
              <p:cNvSpPr/>
              <p:nvPr/>
            </p:nvSpPr>
            <p:spPr bwMode="auto">
              <a:xfrm>
                <a:off x="5878513" y="2824163"/>
                <a:ext cx="615950" cy="1500187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dirty="0" smtClean="0">
                    <a:latin typeface="나눔고딕" pitchFamily="50" charset="-127"/>
                    <a:cs typeface="Arial" pitchFamily="34" charset="0"/>
                  </a:rPr>
                  <a:t>Diagnostics</a:t>
                </a:r>
                <a:endParaRPr lang="ko-KR" altLang="en-US" sz="900" dirty="0">
                  <a:latin typeface="나눔고딕" pitchFamily="50" charset="-127"/>
                  <a:cs typeface="Arial" pitchFamily="34" charset="0"/>
                </a:endParaRPr>
              </a:p>
            </p:txBody>
          </p:sp>
          <p:sp>
            <p:nvSpPr>
              <p:cNvPr id="74" name="직사각형 73"/>
              <p:cNvSpPr/>
              <p:nvPr/>
            </p:nvSpPr>
            <p:spPr bwMode="auto">
              <a:xfrm>
                <a:off x="3446463" y="2519363"/>
                <a:ext cx="3049587" cy="26987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  <p:grpSp>
            <p:nvGrpSpPr>
              <p:cNvPr id="5" name="그룹 34"/>
              <p:cNvGrpSpPr>
                <a:grpSpLocks/>
              </p:cNvGrpSpPr>
              <p:nvPr/>
            </p:nvGrpSpPr>
            <p:grpSpPr bwMode="auto">
              <a:xfrm>
                <a:off x="3402299" y="2538413"/>
                <a:ext cx="426800" cy="215900"/>
                <a:chOff x="5002499" y="2111363"/>
                <a:chExt cx="426800" cy="215900"/>
              </a:xfrm>
            </p:grpSpPr>
            <p:sp>
              <p:nvSpPr>
                <p:cNvPr id="80" name="타원 79"/>
                <p:cNvSpPr>
                  <a:spLocks noChangeAspect="1"/>
                </p:cNvSpPr>
                <p:nvPr/>
              </p:nvSpPr>
              <p:spPr>
                <a:xfrm>
                  <a:off x="5064125" y="2111363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81" name="TextBox 33"/>
                <p:cNvSpPr txBox="1">
                  <a:spLocks noChangeArrowheads="1"/>
                </p:cNvSpPr>
                <p:nvPr/>
              </p:nvSpPr>
              <p:spPr bwMode="auto">
                <a:xfrm>
                  <a:off x="5002499" y="2135425"/>
                  <a:ext cx="426800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00B05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before</a:t>
                  </a:r>
                  <a:endParaRPr lang="ko-KR" altLang="en-US" sz="900" b="1" dirty="0">
                    <a:solidFill>
                      <a:srgbClr val="00B05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  <p:grpSp>
            <p:nvGrpSpPr>
              <p:cNvPr id="6" name="그룹 35"/>
              <p:cNvGrpSpPr>
                <a:grpSpLocks/>
              </p:cNvGrpSpPr>
              <p:nvPr/>
            </p:nvGrpSpPr>
            <p:grpSpPr bwMode="auto">
              <a:xfrm>
                <a:off x="6196433" y="2536825"/>
                <a:ext cx="358042" cy="215900"/>
                <a:chOff x="5023483" y="2110384"/>
                <a:chExt cx="358042" cy="215900"/>
              </a:xfrm>
            </p:grpSpPr>
            <p:sp>
              <p:nvSpPr>
                <p:cNvPr id="78" name="타원 77"/>
                <p:cNvSpPr>
                  <a:spLocks noChangeAspect="1"/>
                </p:cNvSpPr>
                <p:nvPr/>
              </p:nvSpPr>
              <p:spPr>
                <a:xfrm>
                  <a:off x="5064338" y="2110384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79" name="TextBox 37"/>
                <p:cNvSpPr txBox="1">
                  <a:spLocks noChangeArrowheads="1"/>
                </p:cNvSpPr>
                <p:nvPr/>
              </p:nvSpPr>
              <p:spPr bwMode="auto">
                <a:xfrm>
                  <a:off x="5023483" y="2125900"/>
                  <a:ext cx="358042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FF000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close</a:t>
                  </a:r>
                  <a:endParaRPr lang="ko-KR" altLang="en-US" sz="900" b="1" dirty="0">
                    <a:solidFill>
                      <a:srgbClr val="FF000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  <p:sp>
            <p:nvSpPr>
              <p:cNvPr id="77" name="TextBox 76"/>
              <p:cNvSpPr txBox="1"/>
              <p:nvPr/>
            </p:nvSpPr>
            <p:spPr bwMode="auto">
              <a:xfrm>
                <a:off x="3679187" y="2564904"/>
                <a:ext cx="885175" cy="1723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rtlCol="0">
                <a:spAutoFit/>
              </a:bodyPr>
              <a:lstStyle/>
              <a:p>
                <a:pPr eaLnBrk="1" hangingPunct="1"/>
                <a:r>
                  <a:rPr lang="en-US" altLang="ko-KR" sz="900" dirty="0" smtClean="0">
                    <a:solidFill>
                      <a:schemeClr val="accent6"/>
                    </a:solidFill>
                    <a:latin typeface="나눔고딕" pitchFamily="50" charset="-127"/>
                    <a:cs typeface="Arial" pitchFamily="34" charset="0"/>
                  </a:rPr>
                  <a:t>SYSTEM SETTING</a:t>
                </a:r>
                <a:endParaRPr lang="ko-KR" altLang="en-US" sz="900" dirty="0" smtClean="0">
                  <a:solidFill>
                    <a:schemeClr val="accent6"/>
                  </a:solidFill>
                  <a:latin typeface="나눔고딕" pitchFamily="50" charset="-127"/>
                  <a:cs typeface="Arial" pitchFamily="34" charset="0"/>
                </a:endParaRPr>
              </a:p>
            </p:txBody>
          </p:sp>
        </p:grpSp>
      </p:grpSp>
      <p:sp>
        <p:nvSpPr>
          <p:cNvPr id="97" name="타원 96"/>
          <p:cNvSpPr/>
          <p:nvPr/>
        </p:nvSpPr>
        <p:spPr>
          <a:xfrm>
            <a:off x="3424020" y="3393432"/>
            <a:ext cx="679529" cy="723013"/>
          </a:xfrm>
          <a:prstGeom prst="ellipse">
            <a:avLst/>
          </a:prstGeom>
          <a:noFill/>
          <a:ln w="635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800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42" name="TextBox 18"/>
          <p:cNvSpPr txBox="1">
            <a:spLocks noChangeArrowheads="1"/>
          </p:cNvSpPr>
          <p:nvPr/>
        </p:nvSpPr>
        <p:spPr bwMode="auto">
          <a:xfrm>
            <a:off x="5429256" y="5935943"/>
            <a:ext cx="285565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b="1" i="1" dirty="0" smtClean="0">
                <a:latin typeface="나눔고딕" pitchFamily="50" charset="-127"/>
                <a:cs typeface="Arial" pitchFamily="34" charset="0"/>
              </a:rPr>
              <a:t>Touch Environment Setting</a:t>
            </a:r>
            <a:endParaRPr lang="ko-KR" altLang="en-US" sz="1600" b="1" dirty="0">
              <a:latin typeface="나눔고딕" pitchFamily="50" charset="-127"/>
              <a:cs typeface="Arial" pitchFamily="34" charset="0"/>
            </a:endParaRPr>
          </a:p>
        </p:txBody>
      </p:sp>
      <p:grpSp>
        <p:nvGrpSpPr>
          <p:cNvPr id="7" name="그룹 143"/>
          <p:cNvGrpSpPr/>
          <p:nvPr/>
        </p:nvGrpSpPr>
        <p:grpSpPr>
          <a:xfrm>
            <a:off x="2601452" y="2333309"/>
            <a:ext cx="3956384" cy="2483760"/>
            <a:chOff x="4122000" y="2420888"/>
            <a:chExt cx="3142558" cy="1854200"/>
          </a:xfrm>
        </p:grpSpPr>
        <p:grpSp>
          <p:nvGrpSpPr>
            <p:cNvPr id="8" name="그룹 121"/>
            <p:cNvGrpSpPr/>
            <p:nvPr/>
          </p:nvGrpSpPr>
          <p:grpSpPr>
            <a:xfrm>
              <a:off x="4122000" y="2420888"/>
              <a:ext cx="3142558" cy="1854200"/>
              <a:chOff x="3402392" y="2500313"/>
              <a:chExt cx="3142558" cy="1854200"/>
            </a:xfrm>
          </p:grpSpPr>
          <p:sp>
            <p:nvSpPr>
              <p:cNvPr id="128" name="직사각형 127"/>
              <p:cNvSpPr/>
              <p:nvPr/>
            </p:nvSpPr>
            <p:spPr bwMode="auto">
              <a:xfrm>
                <a:off x="3419475" y="2500313"/>
                <a:ext cx="3097213" cy="1854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 w="381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  <p:sp>
            <p:nvSpPr>
              <p:cNvPr id="129" name="직사각형 128"/>
              <p:cNvSpPr/>
              <p:nvPr/>
            </p:nvSpPr>
            <p:spPr bwMode="auto">
              <a:xfrm>
                <a:off x="3444875" y="2830513"/>
                <a:ext cx="1519238" cy="47625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Serial Communication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130" name="직사각형 129"/>
              <p:cNvSpPr/>
              <p:nvPr/>
            </p:nvSpPr>
            <p:spPr bwMode="auto">
              <a:xfrm>
                <a:off x="4968875" y="2830513"/>
                <a:ext cx="1519238" cy="474662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Language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131" name="직사각형 130"/>
              <p:cNvSpPr/>
              <p:nvPr/>
            </p:nvSpPr>
            <p:spPr bwMode="auto">
              <a:xfrm>
                <a:off x="3444875" y="3311525"/>
                <a:ext cx="1519238" cy="503238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Local Ethernet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132" name="직사각형 131"/>
              <p:cNvSpPr/>
              <p:nvPr/>
            </p:nvSpPr>
            <p:spPr bwMode="auto">
              <a:xfrm>
                <a:off x="4968875" y="3311525"/>
                <a:ext cx="1519238" cy="503238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Screen Bright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133" name="직사각형 132"/>
              <p:cNvSpPr/>
              <p:nvPr/>
            </p:nvSpPr>
            <p:spPr bwMode="auto">
              <a:xfrm>
                <a:off x="3444875" y="3819525"/>
                <a:ext cx="1519238" cy="50482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Assistance Setting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134" name="직사각형 133"/>
              <p:cNvSpPr/>
              <p:nvPr/>
            </p:nvSpPr>
            <p:spPr bwMode="auto">
              <a:xfrm>
                <a:off x="4968875" y="3819525"/>
                <a:ext cx="1519238" cy="504825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Clock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135" name="직사각형 134"/>
              <p:cNvSpPr/>
              <p:nvPr/>
            </p:nvSpPr>
            <p:spPr bwMode="auto">
              <a:xfrm>
                <a:off x="3446463" y="2519363"/>
                <a:ext cx="3049587" cy="26987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  <p:grpSp>
            <p:nvGrpSpPr>
              <p:cNvPr id="9" name="그룹 34"/>
              <p:cNvGrpSpPr>
                <a:grpSpLocks/>
              </p:cNvGrpSpPr>
              <p:nvPr/>
            </p:nvGrpSpPr>
            <p:grpSpPr bwMode="auto">
              <a:xfrm>
                <a:off x="3402392" y="2545425"/>
                <a:ext cx="426800" cy="215900"/>
                <a:chOff x="5002592" y="2118375"/>
                <a:chExt cx="426800" cy="215900"/>
              </a:xfrm>
            </p:grpSpPr>
            <p:sp>
              <p:nvSpPr>
                <p:cNvPr id="140" name="타원 139"/>
                <p:cNvSpPr>
                  <a:spLocks noChangeAspect="1"/>
                </p:cNvSpPr>
                <p:nvPr/>
              </p:nvSpPr>
              <p:spPr>
                <a:xfrm>
                  <a:off x="5063792" y="2118375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41" name="TextBox 52"/>
                <p:cNvSpPr txBox="1">
                  <a:spLocks noChangeArrowheads="1"/>
                </p:cNvSpPr>
                <p:nvPr/>
              </p:nvSpPr>
              <p:spPr bwMode="auto">
                <a:xfrm>
                  <a:off x="5002592" y="2139975"/>
                  <a:ext cx="426800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00B05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before</a:t>
                  </a:r>
                  <a:endParaRPr lang="ko-KR" altLang="en-US" sz="900" b="1" dirty="0">
                    <a:solidFill>
                      <a:srgbClr val="00B05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  <p:grpSp>
            <p:nvGrpSpPr>
              <p:cNvPr id="10" name="그룹 35"/>
              <p:cNvGrpSpPr>
                <a:grpSpLocks/>
              </p:cNvGrpSpPr>
              <p:nvPr/>
            </p:nvGrpSpPr>
            <p:grpSpPr bwMode="auto">
              <a:xfrm>
                <a:off x="6186908" y="2536825"/>
                <a:ext cx="358042" cy="215900"/>
                <a:chOff x="5013958" y="2110384"/>
                <a:chExt cx="358042" cy="215900"/>
              </a:xfrm>
            </p:grpSpPr>
            <p:sp>
              <p:nvSpPr>
                <p:cNvPr id="138" name="타원 137"/>
                <p:cNvSpPr>
                  <a:spLocks noChangeAspect="1"/>
                </p:cNvSpPr>
                <p:nvPr/>
              </p:nvSpPr>
              <p:spPr>
                <a:xfrm>
                  <a:off x="5064338" y="2110384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39" name="TextBox 50"/>
                <p:cNvSpPr txBox="1">
                  <a:spLocks noChangeArrowheads="1"/>
                </p:cNvSpPr>
                <p:nvPr/>
              </p:nvSpPr>
              <p:spPr bwMode="auto">
                <a:xfrm>
                  <a:off x="5013958" y="2125900"/>
                  <a:ext cx="358042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FF000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close</a:t>
                  </a:r>
                  <a:endParaRPr lang="ko-KR" altLang="en-US" sz="900" b="1" dirty="0">
                    <a:solidFill>
                      <a:srgbClr val="FF000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</p:grpSp>
        <p:sp>
          <p:nvSpPr>
            <p:cNvPr id="143" name="TextBox 142"/>
            <p:cNvSpPr txBox="1"/>
            <p:nvPr/>
          </p:nvSpPr>
          <p:spPr bwMode="auto">
            <a:xfrm>
              <a:off x="4398075" y="2491200"/>
              <a:ext cx="1674599" cy="1723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eaLnBrk="1" hangingPunct="1"/>
              <a:r>
                <a:rPr lang="en-US" altLang="ko-KR" sz="900" dirty="0" smtClean="0">
                  <a:solidFill>
                    <a:schemeClr val="bg1"/>
                  </a:solidFill>
                  <a:latin typeface="나눔고딕" pitchFamily="50" charset="-127"/>
                  <a:cs typeface="Arial" pitchFamily="34" charset="0"/>
                </a:rPr>
                <a:t>SYSTEM SETTING\ </a:t>
              </a:r>
              <a:r>
                <a:rPr lang="en-US" altLang="ko-KR" sz="900" dirty="0" smtClean="0">
                  <a:solidFill>
                    <a:schemeClr val="accent6"/>
                  </a:solidFill>
                  <a:latin typeface="나눔고딕" pitchFamily="50" charset="-127"/>
                  <a:cs typeface="Arial" pitchFamily="34" charset="0"/>
                </a:rPr>
                <a:t>ENVIRONMENT</a:t>
              </a:r>
              <a:endParaRPr lang="ko-KR" altLang="en-US" sz="900" dirty="0" smtClean="0">
                <a:solidFill>
                  <a:schemeClr val="accent6"/>
                </a:solidFill>
                <a:latin typeface="나눔고딕" pitchFamily="50" charset="-127"/>
                <a:cs typeface="Arial" pitchFamily="34" charset="0"/>
              </a:endParaRPr>
            </a:p>
          </p:txBody>
        </p:sp>
      </p:grpSp>
      <p:pic>
        <p:nvPicPr>
          <p:cNvPr id="70" name="Picture 2" descr="C:\Documents and Settings\Administrator\바탕 화면\Autonics CI\무배경\Autonics(1).pn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4102868" y="4898805"/>
            <a:ext cx="864096" cy="185204"/>
          </a:xfrm>
          <a:prstGeom prst="rect">
            <a:avLst/>
          </a:prstGeom>
          <a:noFill/>
        </p:spPr>
      </p:pic>
      <p:pic>
        <p:nvPicPr>
          <p:cNvPr id="96" name="Picture 17" descr="C:\Documents and Settings\Pyeon\바탕 화면\GP, LP Series(세미나)_그림 폴더\028_손가락(주이슬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0295" y="3575189"/>
            <a:ext cx="1866705" cy="4754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6" name="직사각형 85"/>
          <p:cNvSpPr/>
          <p:nvPr/>
        </p:nvSpPr>
        <p:spPr>
          <a:xfrm>
            <a:off x="597678" y="1927865"/>
            <a:ext cx="107914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■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LP Setting</a:t>
            </a:r>
          </a:p>
        </p:txBody>
      </p:sp>
      <p:grpSp>
        <p:nvGrpSpPr>
          <p:cNvPr id="11" name="그룹 86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88" name="직사각형 87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Program Up/Download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89" name="직사각형 88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6-1. Ethernet Interface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35078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500" fill="hold"/>
                                        <p:tgtEl>
                                          <p:spTgt spid="9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500" fill="hold"/>
                                        <p:tgtEl>
                                          <p:spTgt spid="9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 animBg="1"/>
      <p:bldP spid="97" grpId="1" animBg="1"/>
      <p:bldP spid="14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그룹 112"/>
          <p:cNvGrpSpPr/>
          <p:nvPr/>
        </p:nvGrpSpPr>
        <p:grpSpPr>
          <a:xfrm>
            <a:off x="2124075" y="1768022"/>
            <a:ext cx="4846638" cy="3544886"/>
            <a:chOff x="3754438" y="1988840"/>
            <a:chExt cx="3849687" cy="2646363"/>
          </a:xfrm>
        </p:grpSpPr>
        <p:sp>
          <p:nvSpPr>
            <p:cNvPr id="49" name="모서리가 둥근 직사각형 48"/>
            <p:cNvSpPr/>
            <p:nvPr/>
          </p:nvSpPr>
          <p:spPr bwMode="auto">
            <a:xfrm>
              <a:off x="3754438" y="1988840"/>
              <a:ext cx="3849687" cy="2646363"/>
            </a:xfrm>
            <a:prstGeom prst="roundRect">
              <a:avLst>
                <a:gd name="adj" fmla="val 4182"/>
              </a:avLst>
            </a:prstGeom>
            <a:solidFill>
              <a:schemeClr val="bg2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50" name="모서리가 둥근 직사각형 49"/>
            <p:cNvSpPr/>
            <p:nvPr/>
          </p:nvSpPr>
          <p:spPr bwMode="auto">
            <a:xfrm>
              <a:off x="3844925" y="2050753"/>
              <a:ext cx="3668713" cy="2519362"/>
            </a:xfrm>
            <a:prstGeom prst="roundRect">
              <a:avLst>
                <a:gd name="adj" fmla="val 4182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51" name="모서리가 둥근 직사각형 50"/>
            <p:cNvSpPr/>
            <p:nvPr/>
          </p:nvSpPr>
          <p:spPr bwMode="auto">
            <a:xfrm>
              <a:off x="3921125" y="2096790"/>
              <a:ext cx="3516313" cy="2427288"/>
            </a:xfrm>
            <a:prstGeom prst="roundRect">
              <a:avLst>
                <a:gd name="adj" fmla="val 4182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52" name="TextBox 25"/>
            <p:cNvSpPr txBox="1">
              <a:spLocks noChangeArrowheads="1"/>
            </p:cNvSpPr>
            <p:nvPr/>
          </p:nvSpPr>
          <p:spPr bwMode="auto">
            <a:xfrm>
              <a:off x="4062920" y="2117400"/>
              <a:ext cx="620336" cy="2067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200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LP-S070</a:t>
              </a:r>
              <a:endParaRPr lang="ko-KR" altLang="en-US" sz="1200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53" name="TextBox 18"/>
          <p:cNvSpPr txBox="1">
            <a:spLocks noChangeArrowheads="1"/>
          </p:cNvSpPr>
          <p:nvPr/>
        </p:nvSpPr>
        <p:spPr bwMode="auto">
          <a:xfrm>
            <a:off x="6272445" y="5786454"/>
            <a:ext cx="20798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600" b="1" i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Touch environment</a:t>
            </a:r>
            <a:endParaRPr lang="ko-KR" altLang="en-US" sz="16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54" name="그룹 143"/>
          <p:cNvGrpSpPr/>
          <p:nvPr/>
        </p:nvGrpSpPr>
        <p:grpSpPr>
          <a:xfrm>
            <a:off x="2593834" y="2342235"/>
            <a:ext cx="3956384" cy="2483759"/>
            <a:chOff x="4122000" y="2420888"/>
            <a:chExt cx="3142558" cy="1854200"/>
          </a:xfrm>
        </p:grpSpPr>
        <p:grpSp>
          <p:nvGrpSpPr>
            <p:cNvPr id="55" name="그룹 121"/>
            <p:cNvGrpSpPr/>
            <p:nvPr/>
          </p:nvGrpSpPr>
          <p:grpSpPr>
            <a:xfrm>
              <a:off x="4122000" y="2420888"/>
              <a:ext cx="3142558" cy="1854200"/>
              <a:chOff x="3402392" y="2500313"/>
              <a:chExt cx="3142558" cy="1854200"/>
            </a:xfrm>
          </p:grpSpPr>
          <p:sp>
            <p:nvSpPr>
              <p:cNvPr id="59" name="직사각형 58"/>
              <p:cNvSpPr/>
              <p:nvPr/>
            </p:nvSpPr>
            <p:spPr bwMode="auto">
              <a:xfrm>
                <a:off x="3419475" y="2500313"/>
                <a:ext cx="3097213" cy="1854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 w="381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  <p:sp>
            <p:nvSpPr>
              <p:cNvPr id="60" name="직사각형 59"/>
              <p:cNvSpPr/>
              <p:nvPr/>
            </p:nvSpPr>
            <p:spPr bwMode="auto">
              <a:xfrm>
                <a:off x="3444875" y="2830513"/>
                <a:ext cx="1519238" cy="47625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Serial Communication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61" name="직사각형 60"/>
              <p:cNvSpPr/>
              <p:nvPr/>
            </p:nvSpPr>
            <p:spPr bwMode="auto">
              <a:xfrm>
                <a:off x="4968875" y="2830513"/>
                <a:ext cx="1519238" cy="474662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Language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62" name="직사각형 61"/>
              <p:cNvSpPr/>
              <p:nvPr/>
            </p:nvSpPr>
            <p:spPr bwMode="auto">
              <a:xfrm>
                <a:off x="3444875" y="3311525"/>
                <a:ext cx="1519238" cy="503238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Local Ethernet</a:t>
                </a:r>
                <a:endParaRPr lang="ko-KR" altLang="en-US" sz="900" b="1" dirty="0" smtClean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63" name="직사각형 62"/>
              <p:cNvSpPr/>
              <p:nvPr/>
            </p:nvSpPr>
            <p:spPr bwMode="auto">
              <a:xfrm>
                <a:off x="4968875" y="3311525"/>
                <a:ext cx="1519238" cy="503238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Screen Bright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64" name="직사각형 63"/>
              <p:cNvSpPr/>
              <p:nvPr/>
            </p:nvSpPr>
            <p:spPr bwMode="auto">
              <a:xfrm>
                <a:off x="3444875" y="3819525"/>
                <a:ext cx="1519238" cy="504825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Assistance Setting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65" name="직사각형 64"/>
              <p:cNvSpPr/>
              <p:nvPr/>
            </p:nvSpPr>
            <p:spPr bwMode="auto">
              <a:xfrm>
                <a:off x="4968875" y="3819525"/>
                <a:ext cx="1519238" cy="504825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US" altLang="ko-KR" sz="900" b="1" dirty="0" smtClean="0">
                    <a:latin typeface="나눔고딕" pitchFamily="50" charset="-127"/>
                    <a:ea typeface="굴림" pitchFamily="50" charset="-127"/>
                    <a:cs typeface="Arial" pitchFamily="34" charset="0"/>
                  </a:rPr>
                  <a:t>Clock</a:t>
                </a:r>
                <a:endParaRPr lang="ko-KR" altLang="en-US" sz="900" b="1" dirty="0">
                  <a:latin typeface="나눔고딕" pitchFamily="50" charset="-127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70" name="직사각형 69"/>
              <p:cNvSpPr/>
              <p:nvPr/>
            </p:nvSpPr>
            <p:spPr bwMode="auto">
              <a:xfrm>
                <a:off x="3446463" y="2519363"/>
                <a:ext cx="3049587" cy="26987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  <p:grpSp>
            <p:nvGrpSpPr>
              <p:cNvPr id="71" name="그룹 34"/>
              <p:cNvGrpSpPr>
                <a:grpSpLocks/>
              </p:cNvGrpSpPr>
              <p:nvPr/>
            </p:nvGrpSpPr>
            <p:grpSpPr bwMode="auto">
              <a:xfrm>
                <a:off x="3402392" y="2545425"/>
                <a:ext cx="426800" cy="215900"/>
                <a:chOff x="5002592" y="2118375"/>
                <a:chExt cx="426800" cy="215900"/>
              </a:xfrm>
            </p:grpSpPr>
            <p:sp>
              <p:nvSpPr>
                <p:cNvPr id="91" name="타원 90"/>
                <p:cNvSpPr>
                  <a:spLocks noChangeAspect="1"/>
                </p:cNvSpPr>
                <p:nvPr/>
              </p:nvSpPr>
              <p:spPr>
                <a:xfrm>
                  <a:off x="5063792" y="2118375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98" name="TextBox 52"/>
                <p:cNvSpPr txBox="1">
                  <a:spLocks noChangeArrowheads="1"/>
                </p:cNvSpPr>
                <p:nvPr/>
              </p:nvSpPr>
              <p:spPr bwMode="auto">
                <a:xfrm>
                  <a:off x="5002592" y="2139975"/>
                  <a:ext cx="426800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00B05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before</a:t>
                  </a:r>
                  <a:endParaRPr lang="ko-KR" altLang="en-US" sz="900" b="1" dirty="0">
                    <a:solidFill>
                      <a:srgbClr val="00B05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  <p:grpSp>
            <p:nvGrpSpPr>
              <p:cNvPr id="79" name="그룹 35"/>
              <p:cNvGrpSpPr>
                <a:grpSpLocks/>
              </p:cNvGrpSpPr>
              <p:nvPr/>
            </p:nvGrpSpPr>
            <p:grpSpPr bwMode="auto">
              <a:xfrm>
                <a:off x="6186908" y="2536825"/>
                <a:ext cx="358042" cy="215900"/>
                <a:chOff x="5013958" y="2110384"/>
                <a:chExt cx="358042" cy="215900"/>
              </a:xfrm>
            </p:grpSpPr>
            <p:sp>
              <p:nvSpPr>
                <p:cNvPr id="80" name="타원 79"/>
                <p:cNvSpPr>
                  <a:spLocks noChangeAspect="1"/>
                </p:cNvSpPr>
                <p:nvPr/>
              </p:nvSpPr>
              <p:spPr>
                <a:xfrm>
                  <a:off x="5064338" y="2110384"/>
                  <a:ext cx="215900" cy="2159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90" name="TextBox 50"/>
                <p:cNvSpPr txBox="1">
                  <a:spLocks noChangeArrowheads="1"/>
                </p:cNvSpPr>
                <p:nvPr/>
              </p:nvSpPr>
              <p:spPr bwMode="auto">
                <a:xfrm>
                  <a:off x="5013958" y="2125900"/>
                  <a:ext cx="358042" cy="1723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FF000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close</a:t>
                  </a:r>
                  <a:endParaRPr lang="ko-KR" altLang="en-US" sz="900" b="1" dirty="0">
                    <a:solidFill>
                      <a:srgbClr val="FF000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</p:grpSp>
        <p:sp>
          <p:nvSpPr>
            <p:cNvPr id="56" name="TextBox 55"/>
            <p:cNvSpPr txBox="1"/>
            <p:nvPr/>
          </p:nvSpPr>
          <p:spPr bwMode="auto">
            <a:xfrm>
              <a:off x="4329482" y="2491200"/>
              <a:ext cx="1674599" cy="1723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eaLnBrk="1" hangingPunct="1"/>
              <a:r>
                <a:rPr lang="en-US" altLang="ko-KR" sz="900" dirty="0" smtClean="0">
                  <a:solidFill>
                    <a:schemeClr val="bg1"/>
                  </a:solidFill>
                  <a:latin typeface="나눔고딕" pitchFamily="50" charset="-127"/>
                  <a:cs typeface="Arial" pitchFamily="34" charset="0"/>
                </a:rPr>
                <a:t>SYSTEM SETTING\ </a:t>
              </a:r>
              <a:r>
                <a:rPr lang="en-US" altLang="ko-KR" sz="900" dirty="0" smtClean="0">
                  <a:solidFill>
                    <a:schemeClr val="accent6"/>
                  </a:solidFill>
                  <a:latin typeface="나눔고딕" pitchFamily="50" charset="-127"/>
                  <a:cs typeface="Arial" pitchFamily="34" charset="0"/>
                </a:rPr>
                <a:t>ENVIRONMENT</a:t>
              </a:r>
              <a:endParaRPr lang="ko-KR" altLang="en-US" sz="900" dirty="0" smtClean="0">
                <a:solidFill>
                  <a:schemeClr val="accent6"/>
                </a:solidFill>
                <a:latin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99" name="타원 98"/>
          <p:cNvSpPr/>
          <p:nvPr/>
        </p:nvSpPr>
        <p:spPr>
          <a:xfrm>
            <a:off x="3214437" y="3320658"/>
            <a:ext cx="815903" cy="868113"/>
          </a:xfrm>
          <a:prstGeom prst="ellipse">
            <a:avLst/>
          </a:prstGeom>
          <a:noFill/>
          <a:ln w="635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800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100" name="그룹 99"/>
          <p:cNvGrpSpPr/>
          <p:nvPr/>
        </p:nvGrpSpPr>
        <p:grpSpPr>
          <a:xfrm>
            <a:off x="2581258" y="2342235"/>
            <a:ext cx="3955081" cy="2483759"/>
            <a:chOff x="4221843" y="3645024"/>
            <a:chExt cx="3141527" cy="1854200"/>
          </a:xfrm>
        </p:grpSpPr>
        <p:grpSp>
          <p:nvGrpSpPr>
            <p:cNvPr id="101" name="그룹 97"/>
            <p:cNvGrpSpPr/>
            <p:nvPr/>
          </p:nvGrpSpPr>
          <p:grpSpPr>
            <a:xfrm>
              <a:off x="4221843" y="3645024"/>
              <a:ext cx="3141527" cy="1854200"/>
              <a:chOff x="3402371" y="2500313"/>
              <a:chExt cx="3141527" cy="1854200"/>
            </a:xfrm>
          </p:grpSpPr>
          <p:sp>
            <p:nvSpPr>
              <p:cNvPr id="103" name="직사각형 102"/>
              <p:cNvSpPr/>
              <p:nvPr/>
            </p:nvSpPr>
            <p:spPr bwMode="auto">
              <a:xfrm>
                <a:off x="3419475" y="2500313"/>
                <a:ext cx="3097213" cy="1854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 w="381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  <p:sp>
            <p:nvSpPr>
              <p:cNvPr id="104" name="직사각형 103"/>
              <p:cNvSpPr/>
              <p:nvPr/>
            </p:nvSpPr>
            <p:spPr bwMode="auto">
              <a:xfrm>
                <a:off x="3446463" y="2519363"/>
                <a:ext cx="3049587" cy="26987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  <a:cs typeface="Arial" pitchFamily="34" charset="0"/>
                </a:endParaRPr>
              </a:p>
            </p:txBody>
          </p:sp>
          <p:grpSp>
            <p:nvGrpSpPr>
              <p:cNvPr id="105" name="그룹 35"/>
              <p:cNvGrpSpPr>
                <a:grpSpLocks/>
              </p:cNvGrpSpPr>
              <p:nvPr/>
            </p:nvGrpSpPr>
            <p:grpSpPr bwMode="auto">
              <a:xfrm>
                <a:off x="6185856" y="2536825"/>
                <a:ext cx="358042" cy="215900"/>
                <a:chOff x="5012968" y="2111006"/>
                <a:chExt cx="358451" cy="216000"/>
              </a:xfrm>
            </p:grpSpPr>
            <p:sp>
              <p:nvSpPr>
                <p:cNvPr id="119" name="타원 118"/>
                <p:cNvSpPr>
                  <a:spLocks noChangeAspect="1"/>
                </p:cNvSpPr>
                <p:nvPr/>
              </p:nvSpPr>
              <p:spPr>
                <a:xfrm>
                  <a:off x="5064494" y="2111006"/>
                  <a:ext cx="216148" cy="2160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20" name="TextBox 118"/>
                <p:cNvSpPr txBox="1">
                  <a:spLocks noChangeArrowheads="1"/>
                </p:cNvSpPr>
                <p:nvPr/>
              </p:nvSpPr>
              <p:spPr bwMode="auto">
                <a:xfrm>
                  <a:off x="5012968" y="2126813"/>
                  <a:ext cx="358451" cy="172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FF000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close</a:t>
                  </a:r>
                  <a:endParaRPr lang="ko-KR" altLang="en-US" sz="900" b="1" dirty="0">
                    <a:solidFill>
                      <a:srgbClr val="FF000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  <p:grpSp>
            <p:nvGrpSpPr>
              <p:cNvPr id="106" name="그룹 34"/>
              <p:cNvGrpSpPr>
                <a:grpSpLocks/>
              </p:cNvGrpSpPr>
              <p:nvPr/>
            </p:nvGrpSpPr>
            <p:grpSpPr bwMode="auto">
              <a:xfrm>
                <a:off x="3402371" y="2545425"/>
                <a:ext cx="426800" cy="215900"/>
                <a:chOff x="5002859" y="2118021"/>
                <a:chExt cx="427291" cy="216000"/>
              </a:xfrm>
            </p:grpSpPr>
            <p:sp>
              <p:nvSpPr>
                <p:cNvPr id="117" name="타원 116"/>
                <p:cNvSpPr>
                  <a:spLocks noChangeAspect="1"/>
                </p:cNvSpPr>
                <p:nvPr/>
              </p:nvSpPr>
              <p:spPr>
                <a:xfrm>
                  <a:off x="5064160" y="2118021"/>
                  <a:ext cx="216149" cy="2160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18" name="TextBox 116"/>
                <p:cNvSpPr txBox="1">
                  <a:spLocks noChangeArrowheads="1"/>
                </p:cNvSpPr>
                <p:nvPr/>
              </p:nvSpPr>
              <p:spPr bwMode="auto">
                <a:xfrm>
                  <a:off x="5002859" y="2139631"/>
                  <a:ext cx="427291" cy="172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00B050"/>
                      </a:solidFill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before</a:t>
                  </a:r>
                  <a:endParaRPr lang="ko-KR" altLang="en-US" sz="900" b="1" dirty="0">
                    <a:solidFill>
                      <a:srgbClr val="00B050"/>
                    </a:solidFill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  <p:grpSp>
            <p:nvGrpSpPr>
              <p:cNvPr id="107" name="그룹 63"/>
              <p:cNvGrpSpPr>
                <a:grpSpLocks/>
              </p:cNvGrpSpPr>
              <p:nvPr/>
            </p:nvGrpSpPr>
            <p:grpSpPr bwMode="auto">
              <a:xfrm>
                <a:off x="3810002" y="3125784"/>
                <a:ext cx="2397126" cy="873124"/>
                <a:chOff x="5196476" y="2259767"/>
                <a:chExt cx="2397020" cy="873047"/>
              </a:xfrm>
            </p:grpSpPr>
            <p:sp>
              <p:nvSpPr>
                <p:cNvPr id="108" name="직사각형 107"/>
                <p:cNvSpPr/>
                <p:nvPr/>
              </p:nvSpPr>
              <p:spPr>
                <a:xfrm>
                  <a:off x="5215525" y="2294689"/>
                  <a:ext cx="858800" cy="200007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IP Address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09" name="직사각형 108"/>
                <p:cNvSpPr/>
                <p:nvPr/>
              </p:nvSpPr>
              <p:spPr>
                <a:xfrm>
                  <a:off x="6074326" y="2294689"/>
                  <a:ext cx="1498534" cy="200007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210.124.100. 200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10" name="직사각형 109"/>
                <p:cNvSpPr/>
                <p:nvPr/>
              </p:nvSpPr>
              <p:spPr>
                <a:xfrm>
                  <a:off x="5215525" y="2497871"/>
                  <a:ext cx="858800" cy="200007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Subnet Mask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11" name="직사각형 110"/>
                <p:cNvSpPr/>
                <p:nvPr/>
              </p:nvSpPr>
              <p:spPr>
                <a:xfrm>
                  <a:off x="6074326" y="2497871"/>
                  <a:ext cx="1498534" cy="200007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255.255.255.   0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12" name="직사각형 111"/>
                <p:cNvSpPr/>
                <p:nvPr/>
              </p:nvSpPr>
              <p:spPr>
                <a:xfrm>
                  <a:off x="5220288" y="2704227"/>
                  <a:ext cx="858799" cy="200007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Gateway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13" name="직사각형 112"/>
                <p:cNvSpPr/>
                <p:nvPr/>
              </p:nvSpPr>
              <p:spPr>
                <a:xfrm>
                  <a:off x="6074326" y="2704227"/>
                  <a:ext cx="1496946" cy="200007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210.124.100.250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14" name="직사각형 113"/>
                <p:cNvSpPr/>
                <p:nvPr/>
              </p:nvSpPr>
              <p:spPr>
                <a:xfrm>
                  <a:off x="5215525" y="2905821"/>
                  <a:ext cx="858800" cy="200007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Mac Address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15" name="직사각형 114"/>
                <p:cNvSpPr/>
                <p:nvPr/>
              </p:nvSpPr>
              <p:spPr>
                <a:xfrm>
                  <a:off x="6074326" y="2905821"/>
                  <a:ext cx="1496946" cy="200007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  <a:cs typeface="Arial" pitchFamily="34" charset="0"/>
                    </a:rPr>
                    <a:t>XX – XX - XX – XX - XX – XX 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  <p:sp>
              <p:nvSpPr>
                <p:cNvPr id="116" name="직사각형 115"/>
                <p:cNvSpPr/>
                <p:nvPr/>
              </p:nvSpPr>
              <p:spPr>
                <a:xfrm>
                  <a:off x="5196476" y="2259767"/>
                  <a:ext cx="2397020" cy="873047"/>
                </a:xfrm>
                <a:prstGeom prst="rect">
                  <a:avLst/>
                </a:prstGeom>
                <a:noFill/>
                <a:ln w="47625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2800" dirty="0">
                    <a:latin typeface="나눔고딕" pitchFamily="50" charset="-127"/>
                    <a:ea typeface="나눔고딕" pitchFamily="50" charset="-127"/>
                    <a:cs typeface="Arial" pitchFamily="34" charset="0"/>
                  </a:endParaRPr>
                </a:p>
              </p:txBody>
            </p:sp>
          </p:grpSp>
        </p:grpSp>
        <p:sp>
          <p:nvSpPr>
            <p:cNvPr id="102" name="TextBox 101"/>
            <p:cNvSpPr txBox="1"/>
            <p:nvPr/>
          </p:nvSpPr>
          <p:spPr bwMode="auto">
            <a:xfrm>
              <a:off x="4526689" y="3700634"/>
              <a:ext cx="1674602" cy="275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l"/>
              <a:r>
                <a:rPr lang="en-US" altLang="ko-KR" sz="900" dirty="0" smtClean="0">
                  <a:solidFill>
                    <a:schemeClr val="bg1"/>
                  </a:solidFill>
                  <a:latin typeface="나눔고딕" pitchFamily="50" charset="-127"/>
                  <a:cs typeface="Arial" pitchFamily="34" charset="0"/>
                </a:rPr>
                <a:t>SYSTEM SETTING\ ENVIRONMENT</a:t>
              </a:r>
              <a:endParaRPr lang="ko-KR" altLang="en-US" sz="900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endParaRPr>
            </a:p>
            <a:p>
              <a:pPr algn="l">
                <a:defRPr/>
              </a:pPr>
              <a:r>
                <a:rPr lang="en-US" altLang="ko-KR" sz="9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\ </a:t>
              </a:r>
              <a:r>
                <a:rPr lang="en-US" altLang="ko-KR" sz="900" dirty="0" smtClean="0">
                  <a:solidFill>
                    <a:schemeClr val="accent6"/>
                  </a:solidFill>
                  <a:latin typeface="나눔고딕" pitchFamily="50" charset="-127"/>
                  <a:cs typeface="Arial" pitchFamily="34" charset="0"/>
                </a:rPr>
                <a:t>Local Ethernet</a:t>
              </a:r>
              <a:endParaRPr lang="ko-KR" altLang="en-US" sz="900" dirty="0" smtClean="0">
                <a:solidFill>
                  <a:schemeClr val="accent6"/>
                </a:solidFill>
                <a:latin typeface="나눔고딕" pitchFamily="50" charset="-127"/>
                <a:cs typeface="Arial" pitchFamily="34" charset="0"/>
              </a:endParaRPr>
            </a:p>
          </p:txBody>
        </p:sp>
      </p:grpSp>
      <p:pic>
        <p:nvPicPr>
          <p:cNvPr id="121" name="Picture 17" descr="C:\Documents and Settings\Pyeon\바탕 화면\GP, LP Series(세미나)_그림 폴더\028_손가락(주이슬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5361" y="3603355"/>
            <a:ext cx="1866705" cy="47548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2" name="TextBox 18"/>
          <p:cNvSpPr txBox="1">
            <a:spLocks noChangeArrowheads="1"/>
          </p:cNvSpPr>
          <p:nvPr/>
        </p:nvSpPr>
        <p:spPr bwMode="auto">
          <a:xfrm>
            <a:off x="6215074" y="5786454"/>
            <a:ext cx="218399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altLang="ko-KR" sz="1600" b="1" i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Touch local </a:t>
            </a:r>
            <a:r>
              <a:rPr lang="en-US" altLang="ko-KR" sz="1600" b="1" i="1" dirty="0" err="1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ethernet</a:t>
            </a:r>
            <a:endParaRPr lang="ko-KR" altLang="en-US" sz="16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123" name="Picture 2" descr="C:\Documents and Settings\Administrator\바탕 화면\Autonics CI\무배경\Autonics(1).png"/>
          <p:cNvPicPr>
            <a:picLocks noChangeAspect="1" noChangeArrowheads="1"/>
          </p:cNvPicPr>
          <p:nvPr/>
        </p:nvPicPr>
        <p:blipFill>
          <a:blip r:embed="rId4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4115346" y="4907252"/>
            <a:ext cx="864096" cy="185204"/>
          </a:xfrm>
          <a:prstGeom prst="rect">
            <a:avLst/>
          </a:prstGeom>
          <a:noFill/>
        </p:spPr>
      </p:pic>
      <p:sp>
        <p:nvSpPr>
          <p:cNvPr id="72" name="직사각형 71"/>
          <p:cNvSpPr/>
          <p:nvPr/>
        </p:nvSpPr>
        <p:spPr>
          <a:xfrm>
            <a:off x="597678" y="1927865"/>
            <a:ext cx="107914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■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LP Setting</a:t>
            </a:r>
          </a:p>
        </p:txBody>
      </p:sp>
      <p:grpSp>
        <p:nvGrpSpPr>
          <p:cNvPr id="73" name="그룹 72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74" name="직사각형 7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Program Up/Download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75" name="직사각형 7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6-2. ETHERNET Interface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121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500" fill="hold"/>
                                        <p:tgtEl>
                                          <p:spTgt spid="12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99" grpId="0" animBg="1"/>
      <p:bldP spid="99" grpId="1" animBg="1"/>
      <p:bldP spid="12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그룹 112"/>
          <p:cNvGrpSpPr/>
          <p:nvPr/>
        </p:nvGrpSpPr>
        <p:grpSpPr>
          <a:xfrm>
            <a:off x="2127250" y="1768146"/>
            <a:ext cx="4846638" cy="3544887"/>
            <a:chOff x="3754438" y="1988840"/>
            <a:chExt cx="3849687" cy="2646363"/>
          </a:xfrm>
        </p:grpSpPr>
        <p:sp>
          <p:nvSpPr>
            <p:cNvPr id="55" name="모서리가 둥근 직사각형 54"/>
            <p:cNvSpPr/>
            <p:nvPr/>
          </p:nvSpPr>
          <p:spPr bwMode="auto">
            <a:xfrm>
              <a:off x="3754438" y="1988840"/>
              <a:ext cx="3849687" cy="2646363"/>
            </a:xfrm>
            <a:prstGeom prst="roundRect">
              <a:avLst>
                <a:gd name="adj" fmla="val 4182"/>
              </a:avLst>
            </a:prstGeom>
            <a:solidFill>
              <a:schemeClr val="bg2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57" name="모서리가 둥근 직사각형 56"/>
            <p:cNvSpPr/>
            <p:nvPr/>
          </p:nvSpPr>
          <p:spPr bwMode="auto">
            <a:xfrm>
              <a:off x="3844925" y="2050753"/>
              <a:ext cx="3668713" cy="2519362"/>
            </a:xfrm>
            <a:prstGeom prst="roundRect">
              <a:avLst>
                <a:gd name="adj" fmla="val 4182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58" name="모서리가 둥근 직사각형 57"/>
            <p:cNvSpPr/>
            <p:nvPr/>
          </p:nvSpPr>
          <p:spPr bwMode="auto">
            <a:xfrm>
              <a:off x="3921125" y="2096790"/>
              <a:ext cx="3516313" cy="2427288"/>
            </a:xfrm>
            <a:prstGeom prst="roundRect">
              <a:avLst>
                <a:gd name="adj" fmla="val 4182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2800" dirty="0"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66" name="TextBox 25"/>
            <p:cNvSpPr txBox="1">
              <a:spLocks noChangeArrowheads="1"/>
            </p:cNvSpPr>
            <p:nvPr/>
          </p:nvSpPr>
          <p:spPr bwMode="auto">
            <a:xfrm>
              <a:off x="4062920" y="2117400"/>
              <a:ext cx="607603" cy="2067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1200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LP-S070</a:t>
              </a:r>
              <a:endParaRPr lang="ko-KR" altLang="en-US" sz="1200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67" name="TextBox 18"/>
          <p:cNvSpPr txBox="1">
            <a:spLocks noChangeArrowheads="1"/>
          </p:cNvSpPr>
          <p:nvPr/>
        </p:nvSpPr>
        <p:spPr bwMode="auto">
          <a:xfrm>
            <a:off x="5753716" y="5915489"/>
            <a:ext cx="197361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ko-KR" altLang="en-US" sz="1600" b="1" i="1" dirty="0" err="1">
                <a:latin typeface="나눔고딕" pitchFamily="50" charset="-127"/>
                <a:ea typeface="나눔고딕" pitchFamily="50" charset="-127"/>
              </a:rPr>
              <a:t>로컬이더넷설정</a:t>
            </a:r>
            <a:r>
              <a:rPr lang="ko-KR" altLang="en-US" sz="1600" b="1" dirty="0">
                <a:latin typeface="나눔고딕" pitchFamily="50" charset="-127"/>
                <a:ea typeface="나눔고딕" pitchFamily="50" charset="-127"/>
              </a:rPr>
              <a:t> 터치</a:t>
            </a:r>
          </a:p>
        </p:txBody>
      </p:sp>
      <p:sp>
        <p:nvSpPr>
          <p:cNvPr id="68" name="TextBox 48"/>
          <p:cNvSpPr txBox="1">
            <a:spLocks noChangeArrowheads="1"/>
          </p:cNvSpPr>
          <p:nvPr/>
        </p:nvSpPr>
        <p:spPr bwMode="auto">
          <a:xfrm>
            <a:off x="1121408" y="5464723"/>
            <a:ext cx="7093930" cy="83099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l">
              <a:buFont typeface="Wingdings" pitchFamily="2" charset="2"/>
              <a:buChar char="ü"/>
            </a:pPr>
            <a:r>
              <a:rPr lang="en-US" altLang="ko-KR" sz="1600" b="1" dirty="0" smtClean="0">
                <a:latin typeface="Arial Black" pitchFamily="34" charset="0"/>
              </a:rPr>
              <a:t> IP Address : Do not set equal to end of the Number of PC</a:t>
            </a:r>
            <a:r>
              <a:rPr lang="ko-KR" altLang="en-US" sz="1600" b="1" dirty="0" smtClean="0">
                <a:latin typeface="Arial Black" pitchFamily="34" charset="0"/>
              </a:rPr>
              <a:t> </a:t>
            </a:r>
            <a:r>
              <a:rPr lang="en-US" altLang="ko-KR" sz="1600" b="1" dirty="0" smtClean="0">
                <a:latin typeface="Arial Black" pitchFamily="34" charset="0"/>
              </a:rPr>
              <a:t>IP</a:t>
            </a:r>
          </a:p>
          <a:p>
            <a:pPr algn="l">
              <a:buFont typeface="Wingdings" pitchFamily="2" charset="2"/>
              <a:buChar char="ü"/>
            </a:pPr>
            <a:r>
              <a:rPr lang="en-US" altLang="ko-KR" sz="1600" b="1" dirty="0" smtClean="0">
                <a:latin typeface="Arial Black" pitchFamily="34" charset="0"/>
              </a:rPr>
              <a:t> Subnet Mask : Same as PC</a:t>
            </a:r>
          </a:p>
          <a:p>
            <a:pPr algn="l">
              <a:buFont typeface="Wingdings" pitchFamily="2" charset="2"/>
              <a:buChar char="ü"/>
            </a:pPr>
            <a:r>
              <a:rPr lang="en-US" altLang="ko-KR" sz="1600" b="1" dirty="0" smtClean="0">
                <a:latin typeface="Arial Black" pitchFamily="34" charset="0"/>
              </a:rPr>
              <a:t> Gateway : Same as PC</a:t>
            </a:r>
            <a:endParaRPr lang="en-US" altLang="ko-KR" sz="1600" b="1" dirty="0">
              <a:latin typeface="Arial Black" pitchFamily="34" charset="0"/>
            </a:endParaRPr>
          </a:p>
        </p:txBody>
      </p:sp>
      <p:grpSp>
        <p:nvGrpSpPr>
          <p:cNvPr id="69" name="그룹 153"/>
          <p:cNvGrpSpPr/>
          <p:nvPr/>
        </p:nvGrpSpPr>
        <p:grpSpPr>
          <a:xfrm>
            <a:off x="2595897" y="2342576"/>
            <a:ext cx="3958274" cy="2483760"/>
            <a:chOff x="4221852" y="3645024"/>
            <a:chExt cx="3144059" cy="1854200"/>
          </a:xfrm>
        </p:grpSpPr>
        <p:grpSp>
          <p:nvGrpSpPr>
            <p:cNvPr id="71" name="그룹 97"/>
            <p:cNvGrpSpPr/>
            <p:nvPr/>
          </p:nvGrpSpPr>
          <p:grpSpPr>
            <a:xfrm>
              <a:off x="4221852" y="3645024"/>
              <a:ext cx="3144059" cy="1854200"/>
              <a:chOff x="3402380" y="2500313"/>
              <a:chExt cx="3144059" cy="1854200"/>
            </a:xfrm>
          </p:grpSpPr>
          <p:sp>
            <p:nvSpPr>
              <p:cNvPr id="73" name="직사각형 72"/>
              <p:cNvSpPr/>
              <p:nvPr/>
            </p:nvSpPr>
            <p:spPr bwMode="auto">
              <a:xfrm>
                <a:off x="3419475" y="2500313"/>
                <a:ext cx="3097213" cy="185420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 w="381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</a:endParaRPr>
              </a:p>
            </p:txBody>
          </p:sp>
          <p:sp>
            <p:nvSpPr>
              <p:cNvPr id="74" name="직사각형 73"/>
              <p:cNvSpPr/>
              <p:nvPr/>
            </p:nvSpPr>
            <p:spPr bwMode="auto">
              <a:xfrm>
                <a:off x="3446463" y="2519363"/>
                <a:ext cx="3049587" cy="26987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2800" dirty="0">
                  <a:latin typeface="나눔고딕" pitchFamily="50" charset="-127"/>
                  <a:ea typeface="나눔고딕" pitchFamily="50" charset="-127"/>
                </a:endParaRPr>
              </a:p>
            </p:txBody>
          </p:sp>
          <p:grpSp>
            <p:nvGrpSpPr>
              <p:cNvPr id="75" name="그룹 35"/>
              <p:cNvGrpSpPr>
                <a:grpSpLocks/>
              </p:cNvGrpSpPr>
              <p:nvPr/>
            </p:nvGrpSpPr>
            <p:grpSpPr bwMode="auto">
              <a:xfrm>
                <a:off x="6174390" y="2536825"/>
                <a:ext cx="372049" cy="215900"/>
                <a:chOff x="5001489" y="2111006"/>
                <a:chExt cx="372474" cy="216000"/>
              </a:xfrm>
            </p:grpSpPr>
            <p:sp>
              <p:nvSpPr>
                <p:cNvPr id="92" name="타원 91"/>
                <p:cNvSpPr>
                  <a:spLocks noChangeAspect="1"/>
                </p:cNvSpPr>
                <p:nvPr/>
              </p:nvSpPr>
              <p:spPr>
                <a:xfrm>
                  <a:off x="5064494" y="2111006"/>
                  <a:ext cx="216148" cy="2160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93" name="TextBox 118"/>
                <p:cNvSpPr txBox="1">
                  <a:spLocks noChangeArrowheads="1"/>
                </p:cNvSpPr>
                <p:nvPr/>
              </p:nvSpPr>
              <p:spPr bwMode="auto">
                <a:xfrm>
                  <a:off x="5001489" y="2126813"/>
                  <a:ext cx="372474" cy="172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FF0000"/>
                      </a:solidFill>
                      <a:latin typeface="나눔고딕" pitchFamily="50" charset="-127"/>
                      <a:ea typeface="나눔고딕" pitchFamily="50" charset="-127"/>
                    </a:rPr>
                    <a:t>close</a:t>
                  </a:r>
                  <a:endParaRPr lang="ko-KR" altLang="en-US" sz="900" b="1" dirty="0">
                    <a:solidFill>
                      <a:srgbClr val="FF0000"/>
                    </a:solidFill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</p:grpSp>
          <p:grpSp>
            <p:nvGrpSpPr>
              <p:cNvPr id="76" name="그룹 34"/>
              <p:cNvGrpSpPr>
                <a:grpSpLocks/>
              </p:cNvGrpSpPr>
              <p:nvPr/>
            </p:nvGrpSpPr>
            <p:grpSpPr bwMode="auto">
              <a:xfrm>
                <a:off x="3402380" y="2545425"/>
                <a:ext cx="419160" cy="215900"/>
                <a:chOff x="5002866" y="2118021"/>
                <a:chExt cx="419642" cy="216000"/>
              </a:xfrm>
            </p:grpSpPr>
            <p:sp>
              <p:nvSpPr>
                <p:cNvPr id="88" name="타원 87"/>
                <p:cNvSpPr>
                  <a:spLocks noChangeAspect="1"/>
                </p:cNvSpPr>
                <p:nvPr/>
              </p:nvSpPr>
              <p:spPr>
                <a:xfrm>
                  <a:off x="5064160" y="2118021"/>
                  <a:ext cx="216149" cy="216000"/>
                </a:xfrm>
                <a:prstGeom prst="ellipse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solidFill>
                    <a:schemeClr val="bg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8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89" name="TextBox 116"/>
                <p:cNvSpPr txBox="1">
                  <a:spLocks noChangeArrowheads="1"/>
                </p:cNvSpPr>
                <p:nvPr/>
              </p:nvSpPr>
              <p:spPr bwMode="auto">
                <a:xfrm>
                  <a:off x="5002866" y="2139631"/>
                  <a:ext cx="419642" cy="1724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900" b="1" dirty="0" smtClean="0">
                      <a:solidFill>
                        <a:srgbClr val="00B050"/>
                      </a:solidFill>
                      <a:latin typeface="나눔고딕" pitchFamily="50" charset="-127"/>
                      <a:ea typeface="나눔고딕" pitchFamily="50" charset="-127"/>
                    </a:rPr>
                    <a:t>before</a:t>
                  </a:r>
                  <a:endParaRPr lang="ko-KR" altLang="en-US" sz="900" b="1" dirty="0">
                    <a:solidFill>
                      <a:srgbClr val="00B050"/>
                    </a:solidFill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</p:grpSp>
          <p:grpSp>
            <p:nvGrpSpPr>
              <p:cNvPr id="77" name="그룹 63"/>
              <p:cNvGrpSpPr>
                <a:grpSpLocks/>
              </p:cNvGrpSpPr>
              <p:nvPr/>
            </p:nvGrpSpPr>
            <p:grpSpPr bwMode="auto">
              <a:xfrm>
                <a:off x="3810002" y="3125784"/>
                <a:ext cx="2397126" cy="873124"/>
                <a:chOff x="5196476" y="2259767"/>
                <a:chExt cx="2397020" cy="873047"/>
              </a:xfrm>
            </p:grpSpPr>
            <p:sp>
              <p:nvSpPr>
                <p:cNvPr id="78" name="직사각형 77"/>
                <p:cNvSpPr/>
                <p:nvPr/>
              </p:nvSpPr>
              <p:spPr>
                <a:xfrm>
                  <a:off x="5215525" y="2294689"/>
                  <a:ext cx="858800" cy="200007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IP Address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79" name="직사각형 78"/>
                <p:cNvSpPr/>
                <p:nvPr/>
              </p:nvSpPr>
              <p:spPr>
                <a:xfrm>
                  <a:off x="6074326" y="2294689"/>
                  <a:ext cx="1498534" cy="200007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210.124.100. 200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81" name="직사각형 80"/>
                <p:cNvSpPr/>
                <p:nvPr/>
              </p:nvSpPr>
              <p:spPr>
                <a:xfrm>
                  <a:off x="5215525" y="2497871"/>
                  <a:ext cx="858800" cy="200007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Subnet Mask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82" name="직사각형 81"/>
                <p:cNvSpPr/>
                <p:nvPr/>
              </p:nvSpPr>
              <p:spPr>
                <a:xfrm>
                  <a:off x="6074326" y="2497871"/>
                  <a:ext cx="1498534" cy="200007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255.255.255.   0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83" name="직사각형 82"/>
                <p:cNvSpPr/>
                <p:nvPr/>
              </p:nvSpPr>
              <p:spPr>
                <a:xfrm>
                  <a:off x="5220288" y="2704227"/>
                  <a:ext cx="858799" cy="200007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Gateway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84" name="직사각형 83"/>
                <p:cNvSpPr/>
                <p:nvPr/>
              </p:nvSpPr>
              <p:spPr>
                <a:xfrm>
                  <a:off x="6074326" y="2704227"/>
                  <a:ext cx="1496946" cy="200007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210.124.100.250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85" name="직사각형 84"/>
                <p:cNvSpPr/>
                <p:nvPr/>
              </p:nvSpPr>
              <p:spPr>
                <a:xfrm>
                  <a:off x="5215525" y="2905821"/>
                  <a:ext cx="858800" cy="200007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Mac Address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86" name="직사각형 85"/>
                <p:cNvSpPr/>
                <p:nvPr/>
              </p:nvSpPr>
              <p:spPr>
                <a:xfrm>
                  <a:off x="6074326" y="2905821"/>
                  <a:ext cx="1496946" cy="200007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127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altLang="ko-KR" sz="900" dirty="0">
                      <a:latin typeface="나눔고딕" pitchFamily="50" charset="-127"/>
                      <a:ea typeface="나눔고딕" pitchFamily="50" charset="-127"/>
                    </a:rPr>
                    <a:t>XX – XX - XX – XX - XX – XX </a:t>
                  </a:r>
                  <a:endParaRPr lang="ko-KR" altLang="en-US" sz="9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  <p:sp>
              <p:nvSpPr>
                <p:cNvPr id="87" name="직사각형 86"/>
                <p:cNvSpPr/>
                <p:nvPr/>
              </p:nvSpPr>
              <p:spPr>
                <a:xfrm>
                  <a:off x="5196476" y="2259767"/>
                  <a:ext cx="2397020" cy="873047"/>
                </a:xfrm>
                <a:prstGeom prst="rect">
                  <a:avLst/>
                </a:prstGeom>
                <a:noFill/>
                <a:ln w="47625">
                  <a:solidFill>
                    <a:schemeClr val="tx1">
                      <a:lumMod val="95000"/>
                      <a:lumOff val="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ko-KR" altLang="en-US" sz="2800" dirty="0">
                    <a:latin typeface="나눔고딕" pitchFamily="50" charset="-127"/>
                    <a:ea typeface="나눔고딕" pitchFamily="50" charset="-127"/>
                  </a:endParaRPr>
                </a:p>
              </p:txBody>
            </p:sp>
          </p:grpSp>
        </p:grpSp>
        <p:sp>
          <p:nvSpPr>
            <p:cNvPr id="72" name="TextBox 71"/>
            <p:cNvSpPr txBox="1"/>
            <p:nvPr/>
          </p:nvSpPr>
          <p:spPr bwMode="auto">
            <a:xfrm>
              <a:off x="4570819" y="3700379"/>
              <a:ext cx="1674599" cy="2757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rtlCol="0">
              <a:spAutoFit/>
            </a:bodyPr>
            <a:lstStyle/>
            <a:p>
              <a:pPr algn="l"/>
              <a:r>
                <a:rPr lang="en-US" altLang="ko-KR" sz="900" dirty="0" smtClean="0">
                  <a:solidFill>
                    <a:schemeClr val="bg1"/>
                  </a:solidFill>
                  <a:latin typeface="나눔고딕" pitchFamily="50" charset="-127"/>
                  <a:cs typeface="Arial" pitchFamily="34" charset="0"/>
                </a:rPr>
                <a:t>SYSTEM SETTING\ ENVIRONMENT</a:t>
              </a:r>
              <a:endParaRPr lang="ko-KR" altLang="en-US" sz="900" dirty="0" smtClean="0">
                <a:solidFill>
                  <a:schemeClr val="bg1"/>
                </a:solidFill>
                <a:latin typeface="나눔고딕" pitchFamily="50" charset="-127"/>
                <a:cs typeface="Arial" pitchFamily="34" charset="0"/>
              </a:endParaRPr>
            </a:p>
            <a:p>
              <a:pPr algn="l">
                <a:defRPr/>
              </a:pPr>
              <a:r>
                <a:rPr lang="en-US" altLang="ko-KR" sz="9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\ </a:t>
              </a:r>
              <a:r>
                <a:rPr lang="en-US" altLang="ko-KR" sz="900" dirty="0" smtClean="0">
                  <a:solidFill>
                    <a:schemeClr val="accent6"/>
                  </a:solidFill>
                  <a:latin typeface="나눔고딕" pitchFamily="50" charset="-127"/>
                  <a:cs typeface="Arial" pitchFamily="34" charset="0"/>
                </a:rPr>
                <a:t>Local Ethernet</a:t>
              </a:r>
              <a:endParaRPr lang="ko-KR" altLang="en-US" sz="900" dirty="0" smtClean="0">
                <a:solidFill>
                  <a:schemeClr val="accent6"/>
                </a:solidFill>
                <a:latin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94" name="직사각형 93"/>
          <p:cNvSpPr/>
          <p:nvPr/>
        </p:nvSpPr>
        <p:spPr>
          <a:xfrm>
            <a:off x="3059167" y="3112841"/>
            <a:ext cx="3091574" cy="1253941"/>
          </a:xfrm>
          <a:prstGeom prst="rect">
            <a:avLst/>
          </a:prstGeom>
          <a:noFill/>
          <a:ln w="635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800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95" name="Picture 2" descr="C:\Documents and Settings\Administrator\바탕 화면\Autonics CI\무배경\Autonics(1).png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4118521" y="4907377"/>
            <a:ext cx="864096" cy="185204"/>
          </a:xfrm>
          <a:prstGeom prst="rect">
            <a:avLst/>
          </a:prstGeom>
          <a:noFill/>
        </p:spPr>
      </p:pic>
      <p:sp>
        <p:nvSpPr>
          <p:cNvPr id="40" name="직사각형 39"/>
          <p:cNvSpPr/>
          <p:nvPr/>
        </p:nvSpPr>
        <p:spPr>
          <a:xfrm>
            <a:off x="597678" y="1927865"/>
            <a:ext cx="109196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 smtClean="0">
                <a:latin typeface="나눔고딕" pitchFamily="50" charset="-127"/>
                <a:ea typeface="나눔고딕" pitchFamily="50" charset="-127"/>
              </a:rPr>
              <a:t>■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</a:rPr>
              <a:t>LP Setting</a:t>
            </a:r>
          </a:p>
        </p:txBody>
      </p:sp>
      <p:grpSp>
        <p:nvGrpSpPr>
          <p:cNvPr id="41" name="그룹 40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42" name="직사각형 41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6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Program Up/Download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43" name="직사각형 42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6-2. ETHERNET Interface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Lucida Sans Unicode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8" grpId="0" animBg="1"/>
      <p:bldP spid="9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2" descr="I:\캡쳐\dardwa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6804" y="1790352"/>
            <a:ext cx="4500000" cy="4698988"/>
          </a:xfrm>
          <a:prstGeom prst="rect">
            <a:avLst/>
          </a:prstGeom>
          <a:noFill/>
        </p:spPr>
      </p:pic>
      <p:sp>
        <p:nvSpPr>
          <p:cNvPr id="39" name="직사각형 38"/>
          <p:cNvSpPr/>
          <p:nvPr/>
        </p:nvSpPr>
        <p:spPr>
          <a:xfrm>
            <a:off x="4852140" y="3325900"/>
            <a:ext cx="1636599" cy="2796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40" name="Picture 2" descr="C:\Documents and Settings\Administrator\바탕 화면\커서블랙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48380" y="4922476"/>
            <a:ext cx="400050" cy="371475"/>
          </a:xfrm>
          <a:prstGeom prst="rect">
            <a:avLst/>
          </a:prstGeom>
          <a:noFill/>
        </p:spPr>
      </p:pic>
      <p:sp>
        <p:nvSpPr>
          <p:cNvPr id="55" name="TextBox 7"/>
          <p:cNvSpPr txBox="1">
            <a:spLocks noChangeArrowheads="1"/>
          </p:cNvSpPr>
          <p:nvPr/>
        </p:nvSpPr>
        <p:spPr bwMode="auto">
          <a:xfrm>
            <a:off x="1666862" y="5446356"/>
            <a:ext cx="5832046" cy="738664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l">
              <a:buFont typeface="Wingdings" pitchFamily="2" charset="2"/>
              <a:buChar char="ü"/>
            </a:pPr>
            <a:r>
              <a:rPr lang="ko-KR" altLang="en-US" sz="1400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ko-KR" altLang="en-US" sz="1400" dirty="0" smtClean="0"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sz="1400" dirty="0" smtClean="0">
                <a:latin typeface="나눔고딕" pitchFamily="50" charset="-127"/>
                <a:cs typeface="Arial" pitchFamily="34" charset="0"/>
              </a:rPr>
              <a:t>[Control panel]</a:t>
            </a:r>
            <a:r>
              <a:rPr lang="ko-KR" altLang="en-US" sz="1400" dirty="0" smtClean="0">
                <a:latin typeface="나눔고딕" pitchFamily="50" charset="-127"/>
                <a:cs typeface="Arial" pitchFamily="34" charset="0"/>
              </a:rPr>
              <a:t> → </a:t>
            </a:r>
            <a:r>
              <a:rPr lang="en-US" altLang="ko-KR" sz="1400" dirty="0" smtClean="0">
                <a:latin typeface="나눔고딕" pitchFamily="50" charset="-127"/>
                <a:cs typeface="Arial" pitchFamily="34" charset="0"/>
              </a:rPr>
              <a:t>[System Properties]</a:t>
            </a:r>
            <a:r>
              <a:rPr lang="ko-KR" altLang="en-US" sz="1400" dirty="0" smtClean="0">
                <a:latin typeface="나눔고딕" pitchFamily="50" charset="-127"/>
                <a:cs typeface="Arial" pitchFamily="34" charset="0"/>
              </a:rPr>
              <a:t> → </a:t>
            </a:r>
            <a:r>
              <a:rPr lang="en-US" altLang="ko-KR" sz="1400" dirty="0" smtClean="0">
                <a:latin typeface="나눔고딕" pitchFamily="50" charset="-127"/>
                <a:cs typeface="Arial" pitchFamily="34" charset="0"/>
              </a:rPr>
              <a:t>[Hardware Profiles]</a:t>
            </a:r>
            <a:r>
              <a:rPr lang="ko-KR" altLang="en-US" sz="1400" dirty="0" smtClean="0">
                <a:latin typeface="나눔고딕" pitchFamily="50" charset="-127"/>
                <a:cs typeface="Arial" pitchFamily="34" charset="0"/>
              </a:rPr>
              <a:t> →</a:t>
            </a:r>
            <a:endParaRPr lang="en-US" altLang="ko-KR" sz="1400" dirty="0" smtClean="0">
              <a:latin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sz="1400" dirty="0" smtClean="0">
                <a:latin typeface="나눔고딕" pitchFamily="50" charset="-127"/>
                <a:cs typeface="Arial" pitchFamily="34" charset="0"/>
              </a:rPr>
              <a:t>     [Device Manager]</a:t>
            </a:r>
            <a:r>
              <a:rPr lang="ko-KR" altLang="en-US" sz="1400" dirty="0" smtClean="0">
                <a:latin typeface="나눔고딕" pitchFamily="50" charset="-127"/>
                <a:cs typeface="Arial" pitchFamily="34" charset="0"/>
              </a:rPr>
              <a:t>→</a:t>
            </a:r>
            <a:r>
              <a:rPr lang="en-US" altLang="ko-KR" sz="1400" dirty="0" smtClean="0">
                <a:latin typeface="나눔고딕" pitchFamily="50" charset="-127"/>
                <a:cs typeface="Arial" pitchFamily="34" charset="0"/>
              </a:rPr>
              <a:t> Check GP/LP Series </a:t>
            </a:r>
          </a:p>
          <a:p>
            <a:pPr algn="l">
              <a:buFont typeface="Wingdings" pitchFamily="2" charset="2"/>
              <a:buChar char="ü"/>
            </a:pPr>
            <a:r>
              <a:rPr lang="en-US" altLang="ko-KR" sz="1400" dirty="0" smtClean="0">
                <a:latin typeface="나눔고딕" pitchFamily="50" charset="-127"/>
                <a:cs typeface="Arial" pitchFamily="34" charset="0"/>
              </a:rPr>
              <a:t> Visit out website (</a:t>
            </a:r>
            <a:r>
              <a:rPr lang="en-US" altLang="ko-KR" sz="1400" dirty="0" smtClean="0">
                <a:latin typeface="나눔고딕" pitchFamily="50" charset="-127"/>
                <a:cs typeface="Arial" pitchFamily="34" charset="0"/>
                <a:hlinkClick r:id="rId5"/>
              </a:rPr>
              <a:t>www.autonics.com</a:t>
            </a:r>
            <a:r>
              <a:rPr lang="en-US" altLang="ko-KR" sz="1400" dirty="0" smtClean="0">
                <a:latin typeface="나눔고딕" pitchFamily="50" charset="-127"/>
                <a:cs typeface="Arial" pitchFamily="34" charset="0"/>
              </a:rPr>
              <a:t>) and download “USB driver”</a:t>
            </a:r>
          </a:p>
        </p:txBody>
      </p:sp>
      <p:grpSp>
        <p:nvGrpSpPr>
          <p:cNvPr id="44" name="그룹 43"/>
          <p:cNvGrpSpPr/>
          <p:nvPr/>
        </p:nvGrpSpPr>
        <p:grpSpPr>
          <a:xfrm>
            <a:off x="2056466" y="1775456"/>
            <a:ext cx="5156652" cy="3544887"/>
            <a:chOff x="3164062" y="1612305"/>
            <a:chExt cx="5156652" cy="3544887"/>
          </a:xfrm>
        </p:grpSpPr>
        <p:pic>
          <p:nvPicPr>
            <p:cNvPr id="53250" name="Picture 2" descr="I:\캡쳐\gp driver\gp driver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164062" y="1612305"/>
              <a:ext cx="5030438" cy="3544887"/>
            </a:xfrm>
            <a:prstGeom prst="rect">
              <a:avLst/>
            </a:prstGeom>
            <a:noFill/>
          </p:spPr>
        </p:pic>
        <p:sp>
          <p:nvSpPr>
            <p:cNvPr id="41" name="직사각형 40"/>
            <p:cNvSpPr/>
            <p:nvPr/>
          </p:nvSpPr>
          <p:spPr>
            <a:xfrm>
              <a:off x="3343275" y="2867024"/>
              <a:ext cx="1156718" cy="27394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42" name="줄무늬가 있는 오른쪽 화살표 41"/>
            <p:cNvSpPr/>
            <p:nvPr/>
          </p:nvSpPr>
          <p:spPr>
            <a:xfrm rot="1847658">
              <a:off x="3692893" y="3325014"/>
              <a:ext cx="844342" cy="455186"/>
            </a:xfrm>
            <a:prstGeom prst="stripedRightArrow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pic>
          <p:nvPicPr>
            <p:cNvPr id="43" name="Picture 6" descr="C:\Documents and Settings\Pyeon\바탕 화면\2011-12-28_162846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572000" y="3645024"/>
              <a:ext cx="3748714" cy="963328"/>
            </a:xfrm>
            <a:prstGeom prst="rect">
              <a:avLst/>
            </a:prstGeom>
            <a:noFill/>
            <a:ln w="25400">
              <a:solidFill>
                <a:srgbClr val="FF0000"/>
              </a:solidFill>
              <a:miter lim="800000"/>
              <a:headEnd/>
              <a:tailEnd/>
            </a:ln>
          </p:spPr>
        </p:pic>
      </p:grpSp>
      <p:sp>
        <p:nvSpPr>
          <p:cNvPr id="19" name="직사각형 18"/>
          <p:cNvSpPr/>
          <p:nvPr/>
        </p:nvSpPr>
        <p:spPr>
          <a:xfrm>
            <a:off x="597678" y="1927865"/>
            <a:ext cx="14847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■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Check PC driver</a:t>
            </a:r>
          </a:p>
        </p:txBody>
      </p:sp>
      <p:grpSp>
        <p:nvGrpSpPr>
          <p:cNvPr id="21" name="그룹 20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22" name="직사각형 21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Program Up/Download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23" name="직사각형 22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6-3.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USB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Interface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02779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42285E-6 C 0.01841 -0.01434 0.0382 -0.01226 0.05868 -0.01549 C 0.06875 -0.01734 0.07778 -0.02243 0.08785 -0.02405 C 0.09028 -0.02544 0.09254 -0.02637 0.09497 -0.02775 C 0.09618 -0.02822 0.09844 -0.02937 0.09844 -0.02914 C 0.1 -0.03122 0.10139 -0.03331 0.10313 -0.03446 C 0.10504 -0.03608 0.1073 -0.03631 0.10903 -0.03793 C 0.13056 -0.05829 0.11285 -0.04186 0.12309 -0.05667 C 0.13299 -0.07124 0.14532 -0.08096 0.15348 -0.09784 C 0.15799 -0.1071 0.16268 -0.11542 0.16771 -0.12352 C 0.16997 -0.12699 0.1724 -0.13023 0.17466 -0.13393 C 0.17657 -0.13694 0.18177 -0.14064 0.18177 -0.14041 C 0.18542 -0.14827 0.18959 -0.15452 0.1948 -0.15961 C 0.20052 -0.17187 0.20782 -0.18158 0.21355 -0.19384 C 0.21598 -0.19916 0.22153 -0.20888 0.22188 -0.21605 C 0.22223 -0.22114 0.22188 -0.22646 0.22188 -0.23132 " pathEditMode="relative" rAng="0" ptsTypes="fffffffffffffffA">
                                      <p:cBhvr>
                                        <p:cTn id="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00" y="-1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5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타원 31"/>
          <p:cNvSpPr/>
          <p:nvPr/>
        </p:nvSpPr>
        <p:spPr>
          <a:xfrm>
            <a:off x="3524729" y="2637867"/>
            <a:ext cx="2171700" cy="982662"/>
          </a:xfrm>
          <a:prstGeom prst="ellipse">
            <a:avLst/>
          </a:prstGeom>
          <a:gradFill flip="none" rotWithShape="1">
            <a:gsLst>
              <a:gs pos="25000">
                <a:srgbClr val="FFFF00"/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3" name="TextBox 11"/>
          <p:cNvSpPr txBox="1">
            <a:spLocks noChangeArrowheads="1"/>
          </p:cNvSpPr>
          <p:nvPr/>
        </p:nvSpPr>
        <p:spPr bwMode="auto">
          <a:xfrm>
            <a:off x="3313389" y="3645979"/>
            <a:ext cx="247375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USB </a:t>
            </a:r>
            <a:r>
              <a:rPr lang="en-US" altLang="ko-KR" sz="14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Communication cable</a:t>
            </a:r>
            <a:endParaRPr lang="ko-KR" altLang="en-US" sz="14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2035654" y="4438067"/>
            <a:ext cx="4786313" cy="183356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35" name="Picture 92" descr="C:\Documents and Settings\Pyeon\바탕 화면\009_P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59517" y="3934011"/>
            <a:ext cx="1562100" cy="1128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6" name="TextBox 15"/>
          <p:cNvSpPr txBox="1">
            <a:spLocks noChangeArrowheads="1"/>
          </p:cNvSpPr>
          <p:nvPr/>
        </p:nvSpPr>
        <p:spPr bwMode="auto">
          <a:xfrm>
            <a:off x="2992421" y="5138204"/>
            <a:ext cx="40908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PC</a:t>
            </a:r>
            <a:endParaRPr lang="ko-KR" altLang="en-US" sz="14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7" name="TextBox 16"/>
          <p:cNvSpPr txBox="1">
            <a:spLocks noChangeArrowheads="1"/>
          </p:cNvSpPr>
          <p:nvPr/>
        </p:nvSpPr>
        <p:spPr bwMode="auto">
          <a:xfrm>
            <a:off x="5727513" y="5138204"/>
            <a:ext cx="44435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GP</a:t>
            </a:r>
            <a:endParaRPr lang="ko-KR" altLang="en-US" sz="14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8" name="TextBox 17"/>
          <p:cNvSpPr txBox="1">
            <a:spLocks noChangeArrowheads="1"/>
          </p:cNvSpPr>
          <p:nvPr/>
        </p:nvSpPr>
        <p:spPr bwMode="auto">
          <a:xfrm>
            <a:off x="3075467" y="5429264"/>
            <a:ext cx="2878137" cy="700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 smtClean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latin typeface="나눔고딕" pitchFamily="50" charset="-127"/>
                <a:cs typeface="Arial" pitchFamily="34" charset="0"/>
              </a:rPr>
              <a:t>Compatible with universal</a:t>
            </a:r>
            <a:r>
              <a:rPr lang="ko-KR" altLang="en-US" sz="1400" dirty="0" smtClean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sz="1400" dirty="0" smtClean="0">
                <a:ln w="10541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latin typeface="나눔고딕" pitchFamily="50" charset="-127"/>
                <a:cs typeface="Arial" pitchFamily="34" charset="0"/>
              </a:rPr>
              <a:t>mini USB cable</a:t>
            </a:r>
            <a:endParaRPr lang="en-US" altLang="ko-KR" sz="1400" dirty="0">
              <a:ln w="10541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latin typeface="나눔고딕" pitchFamily="50" charset="-127"/>
              <a:cs typeface="Arial" pitchFamily="34" charset="0"/>
            </a:endParaRPr>
          </a:p>
        </p:txBody>
      </p:sp>
      <p:pic>
        <p:nvPicPr>
          <p:cNvPr id="39" name="Picture 13" descr="C:\Documents and Settings\Pyeon\바탕 화면\013_LP-S07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8467" y="4150035"/>
            <a:ext cx="855662" cy="76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" name="Picture 8" descr="C:\Documents and Settings\Pyeon\바탕 화면\020_USB케이블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16270" y="1860488"/>
            <a:ext cx="2292350" cy="1641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1" name="왼쪽/오른쪽 화살표 40"/>
          <p:cNvSpPr/>
          <p:nvPr/>
        </p:nvSpPr>
        <p:spPr>
          <a:xfrm>
            <a:off x="4153379" y="4388532"/>
            <a:ext cx="895350" cy="409575"/>
          </a:xfrm>
          <a:prstGeom prst="left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97678" y="1927865"/>
            <a:ext cx="167225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■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Cable information</a:t>
            </a:r>
          </a:p>
        </p:txBody>
      </p:sp>
      <p:grpSp>
        <p:nvGrpSpPr>
          <p:cNvPr id="26" name="그룹 25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27" name="직사각형 26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Program Up/Download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28" name="직사각형 27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6-3.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USB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Interface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562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00"/>
                            </p:stCondLst>
                            <p:childTnLst>
                              <p:par>
                                <p:cTn id="4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/>
      <p:bldP spid="34" grpId="0" animBg="1"/>
      <p:bldP spid="36" grpId="0"/>
      <p:bldP spid="3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48"/>
          <p:cNvSpPr txBox="1">
            <a:spLocks noChangeArrowheads="1"/>
          </p:cNvSpPr>
          <p:nvPr/>
        </p:nvSpPr>
        <p:spPr bwMode="auto">
          <a:xfrm>
            <a:off x="1577959" y="5498193"/>
            <a:ext cx="6208751" cy="83099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l">
              <a:buFont typeface="Wingdings" pitchFamily="2" charset="2"/>
              <a:buChar char="ü"/>
            </a:pPr>
            <a:r>
              <a:rPr lang="en-US" altLang="ko-KR" sz="16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Smart-Studio [Menu]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→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[Online]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ko-KR" altLang="en-US" sz="16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→ 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[Communication option]</a:t>
            </a:r>
          </a:p>
          <a:p>
            <a:pPr algn="l">
              <a:buFont typeface="Wingdings" pitchFamily="2" charset="2"/>
              <a:buChar char="ü"/>
            </a:pP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Select USB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endParaRPr lang="en-US" altLang="ko-KR" sz="16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>
              <a:buFont typeface="Wingdings" pitchFamily="2" charset="2"/>
              <a:buChar char="ü"/>
            </a:pPr>
            <a:r>
              <a:rPr lang="en-US" altLang="ko-KR" sz="16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[Menu]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ko-KR" altLang="en-US" sz="16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→ 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[Online]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ko-KR" altLang="en-US" sz="16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→ 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[Connection]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ko-KR" altLang="en-US" sz="1600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→ 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[Download]</a:t>
            </a:r>
            <a:r>
              <a:rPr lang="ko-KR" altLang="en-US" sz="16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</a:t>
            </a:r>
            <a:r>
              <a:rPr lang="en-US" altLang="ko-KR" sz="16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Click</a:t>
            </a:r>
            <a:endParaRPr lang="en-US" altLang="ko-KR" sz="16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14386" y="2214554"/>
            <a:ext cx="3528392" cy="3124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직사각형 29"/>
          <p:cNvSpPr/>
          <p:nvPr/>
        </p:nvSpPr>
        <p:spPr>
          <a:xfrm>
            <a:off x="4125096" y="2287500"/>
            <a:ext cx="932479" cy="2779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37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29754" y="2079984"/>
            <a:ext cx="1499424" cy="748374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597678" y="1927865"/>
            <a:ext cx="308449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ko-KR" altLang="en-US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■ </a:t>
            </a:r>
            <a:r>
              <a:rPr lang="en-US" altLang="ko-KR" b="1" dirty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Smart-Studio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Communication setting</a:t>
            </a:r>
            <a:endParaRPr lang="en-US" altLang="ko-KR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16" name="직사각형 15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Program Up/Download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7" name="직사각형 16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6-3.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USB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Interface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9716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0" presetClass="entr" presetSubtype="0" decel="10000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직사각형 132"/>
          <p:cNvSpPr/>
          <p:nvPr/>
        </p:nvSpPr>
        <p:spPr bwMode="auto">
          <a:xfrm>
            <a:off x="725488" y="1857374"/>
            <a:ext cx="9047162" cy="4400551"/>
          </a:xfrm>
          <a:prstGeom prst="rect">
            <a:avLst/>
          </a:prstGeom>
          <a:gradFill>
            <a:gsLst>
              <a:gs pos="65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0"/>
          </a:gradFill>
          <a:ln w="3492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1028" name="Picture 4" descr="C:\Documents and Settings\MYHOME\바탕 화면\중국 기술교육\병아리\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9837" y="2004993"/>
            <a:ext cx="2077521" cy="3116282"/>
          </a:xfrm>
          <a:prstGeom prst="rect">
            <a:avLst/>
          </a:prstGeom>
          <a:noFill/>
        </p:spPr>
      </p:pic>
      <p:sp>
        <p:nvSpPr>
          <p:cNvPr id="49" name="직사각형 48"/>
          <p:cNvSpPr/>
          <p:nvPr/>
        </p:nvSpPr>
        <p:spPr bwMode="auto">
          <a:xfrm>
            <a:off x="2719407" y="2525715"/>
            <a:ext cx="2052618" cy="169860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1026" name="Picture 2" descr="C:\Documents and Settings\MYHOME\바탕 화면\중국 기술교육\병아리\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9518" y="1998607"/>
            <a:ext cx="2081241" cy="3109991"/>
          </a:xfrm>
          <a:prstGeom prst="rect">
            <a:avLst/>
          </a:prstGeom>
          <a:noFill/>
        </p:spPr>
      </p:pic>
      <p:sp>
        <p:nvSpPr>
          <p:cNvPr id="48" name="직사각형 47"/>
          <p:cNvSpPr/>
          <p:nvPr/>
        </p:nvSpPr>
        <p:spPr bwMode="auto">
          <a:xfrm>
            <a:off x="409518" y="2178033"/>
            <a:ext cx="2081241" cy="146052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1027" name="Picture 3" descr="C:\Documents and Settings\MYHOME\바탕 화면\중국 기술교육\병아리\2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9518" y="5283202"/>
            <a:ext cx="2056449" cy="884273"/>
          </a:xfrm>
          <a:prstGeom prst="rect">
            <a:avLst/>
          </a:prstGeom>
          <a:noFill/>
        </p:spPr>
      </p:pic>
      <p:pic>
        <p:nvPicPr>
          <p:cNvPr id="1029" name="Picture 5" descr="C:\Documents and Settings\MYHOME\바탕 화면\중국 기술교육\병아리\2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73643" y="2114532"/>
            <a:ext cx="1957413" cy="741021"/>
          </a:xfrm>
          <a:prstGeom prst="rect">
            <a:avLst/>
          </a:prstGeom>
          <a:noFill/>
        </p:spPr>
      </p:pic>
      <p:pic>
        <p:nvPicPr>
          <p:cNvPr id="1030" name="Picture 6" descr="C:\Documents and Settings\MYHOME\바탕 화면\중국 기술교육\병아리\3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86636" y="2954331"/>
            <a:ext cx="2114489" cy="782742"/>
          </a:xfrm>
          <a:prstGeom prst="rect">
            <a:avLst/>
          </a:prstGeom>
          <a:noFill/>
        </p:spPr>
      </p:pic>
      <p:pic>
        <p:nvPicPr>
          <p:cNvPr id="1031" name="Picture 7" descr="C:\Documents and Settings\MYHOME\바탕 화면\중국 기술교육\병아리\3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92721" y="3933825"/>
            <a:ext cx="1909731" cy="740633"/>
          </a:xfrm>
          <a:prstGeom prst="rect">
            <a:avLst/>
          </a:prstGeom>
          <a:noFill/>
        </p:spPr>
      </p:pic>
      <p:pic>
        <p:nvPicPr>
          <p:cNvPr id="1032" name="Picture 8" descr="C:\Documents and Settings\MYHOME\바탕 화면\중국 기술교육\병아리\3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34163" y="4889520"/>
            <a:ext cx="2227293" cy="797837"/>
          </a:xfrm>
          <a:prstGeom prst="rect">
            <a:avLst/>
          </a:prstGeom>
          <a:noFill/>
        </p:spPr>
      </p:pic>
      <p:sp>
        <p:nvSpPr>
          <p:cNvPr id="26" name="직사각형 25"/>
          <p:cNvSpPr/>
          <p:nvPr/>
        </p:nvSpPr>
        <p:spPr bwMode="auto">
          <a:xfrm>
            <a:off x="6178572" y="2370123"/>
            <a:ext cx="584208" cy="146052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7" name="직사각형 26"/>
          <p:cNvSpPr/>
          <p:nvPr/>
        </p:nvSpPr>
        <p:spPr bwMode="auto">
          <a:xfrm>
            <a:off x="5591169" y="4440236"/>
            <a:ext cx="542931" cy="150813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24" name="그룹 23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5" name="직사각형 24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Program Up/Download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28" name="직사각형 27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6-4.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Smart-Studio Download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직사각형 132"/>
          <p:cNvSpPr/>
          <p:nvPr/>
        </p:nvSpPr>
        <p:spPr bwMode="auto">
          <a:xfrm>
            <a:off x="725488" y="1857374"/>
            <a:ext cx="9047162" cy="4400551"/>
          </a:xfrm>
          <a:prstGeom prst="rect">
            <a:avLst/>
          </a:prstGeom>
          <a:gradFill>
            <a:gsLst>
              <a:gs pos="6500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0"/>
          </a:gradFill>
          <a:ln w="3492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16" name="Picture 4" descr="C:\Documents and Settings\MYHOME\바탕 화면\중국 기술교육\병아리\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9837" y="2004993"/>
            <a:ext cx="2077521" cy="3116282"/>
          </a:xfrm>
          <a:prstGeom prst="rect">
            <a:avLst/>
          </a:prstGeom>
          <a:noFill/>
        </p:spPr>
      </p:pic>
      <p:sp>
        <p:nvSpPr>
          <p:cNvPr id="17" name="직사각형 16"/>
          <p:cNvSpPr/>
          <p:nvPr/>
        </p:nvSpPr>
        <p:spPr bwMode="auto">
          <a:xfrm>
            <a:off x="2719407" y="2698740"/>
            <a:ext cx="2052618" cy="169860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18" name="Picture 2" descr="C:\Documents and Settings\MYHOME\바탕 화면\중국 기술교육\병아리\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518" y="1998607"/>
            <a:ext cx="2081241" cy="3109991"/>
          </a:xfrm>
          <a:prstGeom prst="rect">
            <a:avLst/>
          </a:prstGeom>
          <a:noFill/>
        </p:spPr>
      </p:pic>
      <p:sp>
        <p:nvSpPr>
          <p:cNvPr id="19" name="직사각형 18"/>
          <p:cNvSpPr/>
          <p:nvPr/>
        </p:nvSpPr>
        <p:spPr bwMode="auto">
          <a:xfrm>
            <a:off x="409518" y="2178033"/>
            <a:ext cx="2081241" cy="146052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20" name="Picture 3" descr="C:\Documents and Settings\MYHOME\바탕 화면\중국 기술교육\병아리\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9518" y="5283202"/>
            <a:ext cx="2056449" cy="884273"/>
          </a:xfrm>
          <a:prstGeom prst="rect">
            <a:avLst/>
          </a:prstGeom>
          <a:noFill/>
        </p:spPr>
      </p:pic>
      <p:pic>
        <p:nvPicPr>
          <p:cNvPr id="2050" name="Picture 2" descr="C:\Documents and Settings\MYHOME\바탕 화면\중국 기술교육\병아리\3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73643" y="2004993"/>
            <a:ext cx="2373345" cy="908941"/>
          </a:xfrm>
          <a:prstGeom prst="rect">
            <a:avLst/>
          </a:prstGeom>
          <a:noFill/>
        </p:spPr>
      </p:pic>
      <p:pic>
        <p:nvPicPr>
          <p:cNvPr id="2051" name="Picture 3" descr="C:\Documents and Settings\MYHOME\바탕 화면\중국 기술교육\병아리\3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43702" y="3027357"/>
            <a:ext cx="2457423" cy="909689"/>
          </a:xfrm>
          <a:prstGeom prst="rect">
            <a:avLst/>
          </a:prstGeom>
          <a:noFill/>
        </p:spPr>
      </p:pic>
      <p:pic>
        <p:nvPicPr>
          <p:cNvPr id="2052" name="Picture 4" descr="C:\Documents and Settings\MYHOME\바탕 화면\중국 기술교육\병아리\3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65747" y="4159260"/>
            <a:ext cx="2117754" cy="777303"/>
          </a:xfrm>
          <a:prstGeom prst="rect">
            <a:avLst/>
          </a:prstGeom>
          <a:noFill/>
        </p:spPr>
      </p:pic>
      <p:grpSp>
        <p:nvGrpSpPr>
          <p:cNvPr id="2" name="그룹 1"/>
          <p:cNvGrpSpPr/>
          <p:nvPr/>
        </p:nvGrpSpPr>
        <p:grpSpPr>
          <a:xfrm>
            <a:off x="128192" y="1169304"/>
            <a:ext cx="1718211" cy="747528"/>
            <a:chOff x="128192" y="652587"/>
            <a:chExt cx="1718211" cy="747528"/>
          </a:xfrm>
        </p:grpSpPr>
        <p:sp>
          <p:nvSpPr>
            <p:cNvPr id="25" name="직사각형 24"/>
            <p:cNvSpPr/>
            <p:nvPr/>
          </p:nvSpPr>
          <p:spPr bwMode="auto">
            <a:xfrm>
              <a:off x="128192" y="652587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Program Up/Download</a:t>
              </a:r>
              <a:endParaRPr lang="ko-KR" altLang="en-US" sz="18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26" name="직사각형 25"/>
            <p:cNvSpPr/>
            <p:nvPr/>
          </p:nvSpPr>
          <p:spPr bwMode="auto">
            <a:xfrm>
              <a:off x="251520" y="1027976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6-5.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Smart-Studio Up load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446594" y="1925413"/>
            <a:ext cx="48141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Autonics Home page reference room(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  <a:hlinkClick r:id="rId2"/>
              </a:rPr>
              <a:t>http://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  <a:hlinkClick r:id="rId2"/>
              </a:rPr>
              <a:t>www.autonics.com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)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Logic panel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→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LP-S070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→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Software</a:t>
            </a:r>
          </a:p>
          <a:p>
            <a:pPr algn="l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Able to download program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No2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at the list.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7" name="직사각형 26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sz="1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 </a:t>
              </a: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LP </a:t>
              </a:r>
              <a:r>
                <a:rPr lang="en-US" altLang="ko-KR" sz="1800" b="1" dirty="0" smtClean="0">
                  <a:latin typeface="+mn-ea"/>
                </a:rPr>
                <a:t>Instruction</a:t>
              </a:r>
            </a:p>
          </p:txBody>
        </p:sp>
        <p:sp>
          <p:nvSpPr>
            <p:cNvPr id="28" name="직사각형 27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-1. Download example of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LP </a:t>
              </a:r>
              <a:r>
                <a:rPr lang="en-US" altLang="ko-KR" b="1" dirty="0" smtClean="0">
                  <a:latin typeface="+mn-ea"/>
                </a:rPr>
                <a:t>Instruction</a:t>
              </a: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568212" y="2492896"/>
            <a:ext cx="4857486" cy="3888432"/>
            <a:chOff x="568212" y="2492896"/>
            <a:chExt cx="4857486" cy="3888432"/>
          </a:xfrm>
        </p:grpSpPr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212" y="2996952"/>
              <a:ext cx="4857486" cy="338437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9488" y="2492896"/>
              <a:ext cx="1146210" cy="504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726" y="4221328"/>
            <a:ext cx="2547961" cy="216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841" y="1916113"/>
            <a:ext cx="2562846" cy="216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직사각형 30"/>
          <p:cNvSpPr/>
          <p:nvPr/>
        </p:nvSpPr>
        <p:spPr>
          <a:xfrm>
            <a:off x="1115616" y="3284984"/>
            <a:ext cx="4161234" cy="28689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963216" y="6066284"/>
            <a:ext cx="3037284" cy="28689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6183140" y="5737049"/>
            <a:ext cx="2232248" cy="658470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400" b="1" dirty="0" smtClean="0">
                <a:solidFill>
                  <a:srgbClr val="00B05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Example of commend</a:t>
            </a:r>
          </a:p>
          <a:p>
            <a:r>
              <a:rPr lang="en-US" altLang="ko-KR" sz="1400" b="1" dirty="0" smtClean="0">
                <a:solidFill>
                  <a:srgbClr val="00B05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Ladder program</a:t>
            </a:r>
            <a:endParaRPr lang="en-US" altLang="ko-KR" sz="1400" b="1" dirty="0">
              <a:solidFill>
                <a:srgbClr val="00B05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6104329" y="3428429"/>
            <a:ext cx="2389869" cy="658470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600" b="1" dirty="0" smtClean="0">
                <a:solidFill>
                  <a:srgbClr val="00B05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Example of commend</a:t>
            </a:r>
          </a:p>
          <a:p>
            <a:r>
              <a:rPr lang="en-US" altLang="ko-KR" sz="1600" b="1" dirty="0" smtClean="0">
                <a:solidFill>
                  <a:srgbClr val="00B05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Drawing program</a:t>
            </a:r>
            <a:endParaRPr lang="en-US" altLang="ko-KR" sz="1600" b="1" dirty="0">
              <a:solidFill>
                <a:srgbClr val="00B05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5" name="오른쪽 화살표 34"/>
          <p:cNvSpPr/>
          <p:nvPr/>
        </p:nvSpPr>
        <p:spPr>
          <a:xfrm rot="18418025">
            <a:off x="3586383" y="4938628"/>
            <a:ext cx="2678024" cy="390728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6" name="오른쪽 화살표 35"/>
          <p:cNvSpPr/>
          <p:nvPr/>
        </p:nvSpPr>
        <p:spPr>
          <a:xfrm rot="20390870">
            <a:off x="4022975" y="5719319"/>
            <a:ext cx="1795376" cy="390728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723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5" grpId="1" animBg="1"/>
      <p:bldP spid="36" grpId="0" animBg="1"/>
      <p:bldP spid="36" grpId="1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직사각형 57"/>
          <p:cNvSpPr/>
          <p:nvPr/>
        </p:nvSpPr>
        <p:spPr bwMode="auto">
          <a:xfrm>
            <a:off x="8296326" y="5558517"/>
            <a:ext cx="619073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5" name="직사각형 54"/>
          <p:cNvSpPr/>
          <p:nvPr/>
        </p:nvSpPr>
        <p:spPr bwMode="auto">
          <a:xfrm>
            <a:off x="7529553" y="5558517"/>
            <a:ext cx="395247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7" name="직사각형 26"/>
          <p:cNvSpPr/>
          <p:nvPr/>
        </p:nvSpPr>
        <p:spPr bwMode="auto">
          <a:xfrm>
            <a:off x="7164423" y="2297710"/>
            <a:ext cx="364183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8" name="직사각형 27"/>
          <p:cNvSpPr/>
          <p:nvPr/>
        </p:nvSpPr>
        <p:spPr bwMode="auto">
          <a:xfrm>
            <a:off x="7164423" y="3035897"/>
            <a:ext cx="364183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25" name="직선 연결선 24"/>
          <p:cNvCxnSpPr/>
          <p:nvPr/>
        </p:nvCxnSpPr>
        <p:spPr bwMode="auto">
          <a:xfrm>
            <a:off x="6584044" y="2577110"/>
            <a:ext cx="2324100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 bwMode="auto">
          <a:xfrm>
            <a:off x="6584044" y="3310535"/>
            <a:ext cx="2324100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 bwMode="auto">
          <a:xfrm rot="16200000" flipH="1">
            <a:off x="5864567" y="2835531"/>
            <a:ext cx="1435099" cy="385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 bwMode="auto">
          <a:xfrm rot="16200000" flipH="1">
            <a:off x="6426884" y="2823171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 bwMode="auto">
          <a:xfrm rot="16200000" flipH="1">
            <a:off x="6804709" y="2823172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36" name="직사각형 35"/>
          <p:cNvSpPr/>
          <p:nvPr/>
        </p:nvSpPr>
        <p:spPr>
          <a:xfrm>
            <a:off x="6211025" y="2309636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X0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6211025" y="3062111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Y0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1" name="직사각형 40"/>
          <p:cNvSpPr/>
          <p:nvPr/>
        </p:nvSpPr>
        <p:spPr bwMode="auto">
          <a:xfrm>
            <a:off x="7931196" y="2297710"/>
            <a:ext cx="368935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2" name="직사각형 41"/>
          <p:cNvSpPr/>
          <p:nvPr/>
        </p:nvSpPr>
        <p:spPr bwMode="auto">
          <a:xfrm>
            <a:off x="7931196" y="3035897"/>
            <a:ext cx="368935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43" name="직선 연결선 42"/>
          <p:cNvCxnSpPr/>
          <p:nvPr/>
        </p:nvCxnSpPr>
        <p:spPr bwMode="auto">
          <a:xfrm rot="16200000" flipH="1">
            <a:off x="7198409" y="2823171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 bwMode="auto">
          <a:xfrm rot="16200000" flipH="1">
            <a:off x="7576234" y="2823172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45" name="직사각형 44"/>
          <p:cNvSpPr/>
          <p:nvPr/>
        </p:nvSpPr>
        <p:spPr bwMode="auto">
          <a:xfrm>
            <a:off x="7164423" y="4796518"/>
            <a:ext cx="364183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6" name="직사각형 45"/>
          <p:cNvSpPr/>
          <p:nvPr/>
        </p:nvSpPr>
        <p:spPr bwMode="auto">
          <a:xfrm>
            <a:off x="6596063" y="5558517"/>
            <a:ext cx="566738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47" name="직선 연결선 46"/>
          <p:cNvCxnSpPr/>
          <p:nvPr/>
        </p:nvCxnSpPr>
        <p:spPr bwMode="auto">
          <a:xfrm>
            <a:off x="6584044" y="5075918"/>
            <a:ext cx="2324100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8" name="직선 연결선 47"/>
          <p:cNvCxnSpPr/>
          <p:nvPr/>
        </p:nvCxnSpPr>
        <p:spPr bwMode="auto">
          <a:xfrm>
            <a:off x="6584044" y="5809343"/>
            <a:ext cx="2324100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 bwMode="auto">
          <a:xfrm rot="16200000" flipH="1">
            <a:off x="5823291" y="5293064"/>
            <a:ext cx="1517650" cy="385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0" name="직선 연결선 49"/>
          <p:cNvCxnSpPr/>
          <p:nvPr/>
        </p:nvCxnSpPr>
        <p:spPr bwMode="auto">
          <a:xfrm rot="16200000" flipH="1">
            <a:off x="6426884" y="5321979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 bwMode="auto">
          <a:xfrm rot="16200000" flipH="1">
            <a:off x="6804709" y="5321980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52" name="직사각형 51"/>
          <p:cNvSpPr/>
          <p:nvPr/>
        </p:nvSpPr>
        <p:spPr>
          <a:xfrm>
            <a:off x="6211025" y="4808444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X0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6211025" y="5560919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Y0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4" name="직사각형 53"/>
          <p:cNvSpPr/>
          <p:nvPr/>
        </p:nvSpPr>
        <p:spPr bwMode="auto">
          <a:xfrm>
            <a:off x="7931196" y="4796518"/>
            <a:ext cx="368935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56" name="직선 연결선 55"/>
          <p:cNvCxnSpPr/>
          <p:nvPr/>
        </p:nvCxnSpPr>
        <p:spPr bwMode="auto">
          <a:xfrm rot="16200000" flipH="1">
            <a:off x="7198409" y="5321979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7" name="직선 연결선 56"/>
          <p:cNvCxnSpPr/>
          <p:nvPr/>
        </p:nvCxnSpPr>
        <p:spPr bwMode="auto">
          <a:xfrm rot="16200000" flipH="1">
            <a:off x="7576234" y="5321980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238" y="3583583"/>
            <a:ext cx="50387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238" y="5944319"/>
            <a:ext cx="50577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9" name="직선 연결선 58"/>
          <p:cNvCxnSpPr/>
          <p:nvPr/>
        </p:nvCxnSpPr>
        <p:spPr>
          <a:xfrm rot="5400000">
            <a:off x="5899155" y="2839814"/>
            <a:ext cx="1434329" cy="2412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직사각형 39"/>
          <p:cNvSpPr/>
          <p:nvPr/>
        </p:nvSpPr>
        <p:spPr>
          <a:xfrm>
            <a:off x="1244132" y="3778286"/>
            <a:ext cx="203668" cy="75173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0" name="타원 59"/>
          <p:cNvSpPr/>
          <p:nvPr/>
        </p:nvSpPr>
        <p:spPr>
          <a:xfrm>
            <a:off x="5256212" y="3785197"/>
            <a:ext cx="173038" cy="73026"/>
          </a:xfrm>
          <a:prstGeom prst="ellipse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29258" y="3289378"/>
            <a:ext cx="789246" cy="184666"/>
          </a:xfrm>
          <a:prstGeom prst="rect">
            <a:avLst/>
          </a:prstGeom>
          <a:solidFill>
            <a:srgbClr val="0033CC"/>
          </a:solidFill>
        </p:spPr>
        <p:txBody>
          <a:bodyPr wrap="none" lIns="36000" tIns="0" rIns="36000" bIns="0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Operation</a:t>
            </a:r>
            <a:endParaRPr lang="ko-KR" altLang="en-US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29258" y="5612519"/>
            <a:ext cx="789246" cy="184666"/>
          </a:xfrm>
          <a:prstGeom prst="rect">
            <a:avLst/>
          </a:prstGeom>
          <a:solidFill>
            <a:srgbClr val="0033CC"/>
          </a:solidFill>
        </p:spPr>
        <p:txBody>
          <a:bodyPr wrap="none" lIns="36000" tIns="0" rIns="36000" bIns="0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Operation</a:t>
            </a:r>
            <a:endParaRPr lang="ko-KR" altLang="en-US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1266824" y="6137954"/>
            <a:ext cx="182565" cy="73026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4" name="타원 63"/>
          <p:cNvSpPr/>
          <p:nvPr/>
        </p:nvSpPr>
        <p:spPr>
          <a:xfrm>
            <a:off x="5245077" y="6148997"/>
            <a:ext cx="207986" cy="63569"/>
          </a:xfrm>
          <a:prstGeom prst="ellipse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65" name="직선 연결선 64"/>
          <p:cNvCxnSpPr/>
          <p:nvPr/>
        </p:nvCxnSpPr>
        <p:spPr>
          <a:xfrm rot="5400000">
            <a:off x="5854318" y="5303312"/>
            <a:ext cx="1525590" cy="826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2" name="그룹 71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73" name="직사각형 72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+mn-ea"/>
                </a:rPr>
                <a:t>Instruction</a:t>
              </a:r>
            </a:p>
          </p:txBody>
        </p:sp>
        <p:sp>
          <p:nvSpPr>
            <p:cNvPr id="74" name="직사각형 73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-2.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Basic I/O Contact and Alternate Instruction</a:t>
              </a:r>
            </a:p>
          </p:txBody>
        </p:sp>
      </p:grpSp>
      <p:sp>
        <p:nvSpPr>
          <p:cNvPr id="66" name="직사각형 65"/>
          <p:cNvSpPr/>
          <p:nvPr/>
        </p:nvSpPr>
        <p:spPr>
          <a:xfrm>
            <a:off x="579445" y="2000240"/>
            <a:ext cx="17716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ea typeface="굴림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ea typeface="굴림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</a:rPr>
              <a:t>LOAD      S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ea typeface="굴림" charset="-127"/>
              <a:cs typeface="Arial" pitchFamily="34" charset="0"/>
            </a:endParaRPr>
          </a:p>
        </p:txBody>
      </p:sp>
      <p:graphicFrame>
        <p:nvGraphicFramePr>
          <p:cNvPr id="67" name="표 66"/>
          <p:cNvGraphicFramePr>
            <a:graphicFrameLocks noGrp="1"/>
          </p:cNvGraphicFramePr>
          <p:nvPr/>
        </p:nvGraphicFramePr>
        <p:xfrm>
          <a:off x="625482" y="2360602"/>
          <a:ext cx="5018088" cy="838200"/>
        </p:xfrm>
        <a:graphic>
          <a:graphicData uri="http://schemas.openxmlformats.org/drawingml/2006/table">
            <a:tbl>
              <a:tblPr/>
              <a:tblGrid>
                <a:gridCol w="666750"/>
                <a:gridCol w="806450"/>
                <a:gridCol w="3544888"/>
              </a:tblGrid>
              <a:tr h="2095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굴림" pitchFamily="50" charset="-127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굴림" pitchFamily="50" charset="-127"/>
                          <a:cs typeface="Arial" pitchFamily="34" charset="0"/>
                        </a:rPr>
                        <a:t>DATA TYPE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①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Available device ② Contents of processing ③ Range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9550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굴림" pitchFamily="50" charset="-127"/>
                          <a:cs typeface="Arial" pitchFamily="34" charset="0"/>
                        </a:rPr>
                        <a:t>S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굴림" pitchFamily="50" charset="-127"/>
                          <a:cs typeface="Arial" pitchFamily="34" charset="0"/>
                        </a:rPr>
                        <a:t>BIT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굴림" pitchFamily="50" charset="-127"/>
                          <a:cs typeface="Arial" pitchFamily="34" charset="0"/>
                        </a:rPr>
                        <a:t> ① X, Y, M, S, F, T, C, UB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95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②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Bit device contact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95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8" name="직사각형 67"/>
          <p:cNvSpPr/>
          <p:nvPr/>
        </p:nvSpPr>
        <p:spPr>
          <a:xfrm>
            <a:off x="580044" y="4302140"/>
            <a:ext cx="18822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ea typeface="굴림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ea typeface="굴림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</a:rPr>
              <a:t>LOADN      S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ea typeface="굴림" charset="-127"/>
              <a:cs typeface="Arial" pitchFamily="34" charset="0"/>
            </a:endParaRPr>
          </a:p>
        </p:txBody>
      </p:sp>
      <p:graphicFrame>
        <p:nvGraphicFramePr>
          <p:cNvPr id="69" name="표 68"/>
          <p:cNvGraphicFramePr>
            <a:graphicFrameLocks noGrp="1"/>
          </p:cNvGraphicFramePr>
          <p:nvPr/>
        </p:nvGraphicFramePr>
        <p:xfrm>
          <a:off x="626081" y="4662502"/>
          <a:ext cx="5017489" cy="838200"/>
        </p:xfrm>
        <a:graphic>
          <a:graphicData uri="http://schemas.openxmlformats.org/drawingml/2006/table">
            <a:tbl>
              <a:tblPr/>
              <a:tblGrid>
                <a:gridCol w="666529"/>
                <a:gridCol w="805391"/>
                <a:gridCol w="3545569"/>
              </a:tblGrid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DATA </a:t>
                      </a:r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TYPE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① 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</a:t>
                      </a:r>
                      <a:r>
                        <a:rPr lang="ko-KR" altLang="en-US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BIT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① </a:t>
                      </a:r>
                      <a:r>
                        <a:rPr lang="fr-FR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S, F, T, C, UB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Bit device contact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550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9" dur="7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17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2" dur="17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17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5" dur="17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1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7" dur="1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1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9" dur="1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mph" presetSubtype="0" grpId="1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 rctx="PPT">
                                        <p:cTn id="21" dur="46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2" dur="46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grpId="1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 rctx="PPT">
                                        <p:cTn id="24" dur="46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5" dur="4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42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8" dur="4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42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1" dur="4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1" presetClass="entr" presetSubtype="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3" dur="1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1" presetClass="entr" presetSubtype="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5" dur="1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9" presetClass="emph" presetSubtype="0" grpId="1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 rctx="PPT">
                                        <p:cTn id="37" dur="21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8" dur="2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mph" presetSubtype="0" grpId="1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 rctx="PPT">
                                        <p:cTn id="40" dur="21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1" dur="2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0"/>
                            </p:stCondLst>
                            <p:childTnLst>
                              <p:par>
                                <p:cTn id="4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53" dur="7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5" dur="18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6" dur="18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mph" presetSubtype="0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 rctx="PPT">
                                        <p:cTn id="62" dur="57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63" dur="57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mph" presetSubtype="0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65" dur="4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66" dur="4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69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1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9" presetClass="emph" presetSubtype="0" grpId="1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 rctx="PPT">
                                        <p:cTn id="73" dur="33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4" dur="3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6" dur="42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7" dur="42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1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9" dur="1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1" presetClass="entr" presetSubtype="0" fill="hold" grpId="2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81" dur="21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mph" presetSubtype="0" grpId="1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 rctx="PPT">
                                        <p:cTn id="83" dur="21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84" dur="21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1" presetClass="entr" presetSubtype="0" fill="hold" grpId="2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86" dur="21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8" dur="54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89" dur="5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</p:childTnLst>
        </p:cTn>
      </p:par>
    </p:tnLst>
    <p:bldLst>
      <p:bldP spid="58" grpId="0" animBg="1"/>
      <p:bldP spid="55" grpId="0" animBg="1"/>
      <p:bldP spid="55" grpId="1" animBg="1"/>
      <p:bldP spid="27" grpId="0" animBg="1"/>
      <p:bldP spid="27" grpId="1" animBg="1"/>
      <p:bldP spid="28" grpId="0" animBg="1"/>
      <p:bldP spid="28" grpId="1" animBg="1"/>
      <p:bldP spid="41" grpId="0" animBg="1"/>
      <p:bldP spid="41" grpId="1" animBg="1"/>
      <p:bldP spid="42" grpId="0" animBg="1"/>
      <p:bldP spid="42" grpId="1" animBg="1"/>
      <p:bldP spid="45" grpId="0" animBg="1"/>
      <p:bldP spid="45" grpId="1" animBg="1"/>
      <p:bldP spid="46" grpId="0" animBg="1"/>
      <p:bldP spid="54" grpId="0" animBg="1"/>
      <p:bldP spid="54" grpId="1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599578" y="1908418"/>
            <a:ext cx="19383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&lt;Ladder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Programming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&gt; 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30238" y="3167227"/>
            <a:ext cx="1640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Graphic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Drawing&gt;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238" y="2218367"/>
            <a:ext cx="4992077" cy="60557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타원 12"/>
          <p:cNvSpPr/>
          <p:nvPr/>
        </p:nvSpPr>
        <p:spPr bwMode="auto">
          <a:xfrm>
            <a:off x="1286852" y="2532692"/>
            <a:ext cx="571500" cy="371475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15" name="직선 화살표 연결선 14"/>
          <p:cNvCxnSpPr>
            <a:stCxn id="13" idx="5"/>
          </p:cNvCxnSpPr>
          <p:nvPr/>
        </p:nvCxnSpPr>
        <p:spPr bwMode="auto">
          <a:xfrm rot="16200000" flipH="1">
            <a:off x="1879792" y="2744631"/>
            <a:ext cx="283001" cy="493269"/>
          </a:xfrm>
          <a:prstGeom prst="straightConnector1">
            <a:avLst/>
          </a:prstGeom>
          <a:solidFill>
            <a:srgbClr val="BAD5E6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6" name="직사각형 15"/>
          <p:cNvSpPr/>
          <p:nvPr/>
        </p:nvSpPr>
        <p:spPr>
          <a:xfrm>
            <a:off x="2201863" y="3079993"/>
            <a:ext cx="84991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Alternate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809625" y="3553413"/>
            <a:ext cx="4783203" cy="2848975"/>
            <a:chOff x="809625" y="3553413"/>
            <a:chExt cx="4783203" cy="2848975"/>
          </a:xfrm>
        </p:grpSpPr>
        <p:pic>
          <p:nvPicPr>
            <p:cNvPr id="4098" name="Picture 2" descr="C:\Documents and Settings\MYHOME\바탕 화면\중국 기술교육\병아리\5.jpg"/>
            <p:cNvPicPr>
              <a:picLocks noChangeAspect="1" noChangeArrowheads="1"/>
            </p:cNvPicPr>
            <p:nvPr/>
          </p:nvPicPr>
          <p:blipFill>
            <a:blip r:embed="rId3" cstate="print"/>
            <a:srcRect t="313" r="6090" b="10044"/>
            <a:stretch>
              <a:fillRect/>
            </a:stretch>
          </p:blipFill>
          <p:spPr bwMode="auto">
            <a:xfrm>
              <a:off x="809625" y="3553413"/>
              <a:ext cx="4783203" cy="284897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9" name="직사각형 8"/>
            <p:cNvSpPr/>
            <p:nvPr/>
          </p:nvSpPr>
          <p:spPr bwMode="auto">
            <a:xfrm>
              <a:off x="996930" y="4344977"/>
              <a:ext cx="1785933" cy="1951048"/>
            </a:xfrm>
            <a:prstGeom prst="rect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0" name="직사각형 9"/>
            <p:cNvSpPr/>
            <p:nvPr/>
          </p:nvSpPr>
          <p:spPr bwMode="auto">
            <a:xfrm>
              <a:off x="3695688" y="3609975"/>
              <a:ext cx="1789137" cy="755847"/>
            </a:xfrm>
            <a:prstGeom prst="rect">
              <a:avLst/>
            </a:prstGeom>
            <a:solidFill>
              <a:schemeClr val="bg1">
                <a:alpha val="64000"/>
              </a:scheme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7" name="직사각형 16"/>
            <p:cNvSpPr/>
            <p:nvPr/>
          </p:nvSpPr>
          <p:spPr bwMode="auto">
            <a:xfrm>
              <a:off x="2819376" y="4295577"/>
              <a:ext cx="2665449" cy="1981437"/>
            </a:xfrm>
            <a:prstGeom prst="rect">
              <a:avLst/>
            </a:prstGeom>
            <a:solidFill>
              <a:schemeClr val="bg1">
                <a:alpha val="64000"/>
              </a:scheme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6" name="직사각형 25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+mn-ea"/>
                </a:rPr>
                <a:t>Instruction</a:t>
              </a:r>
            </a:p>
          </p:txBody>
        </p:sp>
        <p:sp>
          <p:nvSpPr>
            <p:cNvPr id="27" name="직사각형 26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-2.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Basic I/O Contact and Alternate Instruction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직선 연결선 29"/>
          <p:cNvCxnSpPr/>
          <p:nvPr/>
        </p:nvCxnSpPr>
        <p:spPr bwMode="auto">
          <a:xfrm rot="16200000" flipH="1">
            <a:off x="276566" y="5553838"/>
            <a:ext cx="1435099" cy="385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36" name="직사각형 35"/>
          <p:cNvSpPr/>
          <p:nvPr/>
        </p:nvSpPr>
        <p:spPr>
          <a:xfrm>
            <a:off x="623024" y="5027943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X0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623024" y="5466093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X1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596" y="3766653"/>
            <a:ext cx="5575968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0" name="직사각형 59"/>
          <p:cNvSpPr/>
          <p:nvPr/>
        </p:nvSpPr>
        <p:spPr>
          <a:xfrm>
            <a:off x="613499" y="5913768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Y0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7" name="직사각형 26"/>
          <p:cNvSpPr/>
          <p:nvPr/>
        </p:nvSpPr>
        <p:spPr bwMode="auto">
          <a:xfrm>
            <a:off x="1723986" y="5016017"/>
            <a:ext cx="1713644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25" name="직선 연결선 24"/>
          <p:cNvCxnSpPr/>
          <p:nvPr/>
        </p:nvCxnSpPr>
        <p:spPr bwMode="auto">
          <a:xfrm>
            <a:off x="1001153" y="5295417"/>
            <a:ext cx="3570847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 bwMode="auto">
          <a:xfrm>
            <a:off x="1001153" y="5714517"/>
            <a:ext cx="3570847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42" name="직사각형 41"/>
          <p:cNvSpPr/>
          <p:nvPr/>
        </p:nvSpPr>
        <p:spPr bwMode="auto">
          <a:xfrm>
            <a:off x="2563785" y="5439879"/>
            <a:ext cx="1608503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59" name="직선 연결선 58"/>
          <p:cNvCxnSpPr/>
          <p:nvPr/>
        </p:nvCxnSpPr>
        <p:spPr bwMode="auto">
          <a:xfrm>
            <a:off x="986518" y="6162192"/>
            <a:ext cx="3570847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61" name="직사각형 60"/>
          <p:cNvSpPr/>
          <p:nvPr/>
        </p:nvSpPr>
        <p:spPr bwMode="auto">
          <a:xfrm>
            <a:off x="2578837" y="5887554"/>
            <a:ext cx="876312" cy="260350"/>
          </a:xfrm>
          <a:prstGeom prst="rect">
            <a:avLst/>
          </a:prstGeom>
          <a:solidFill>
            <a:srgbClr val="FF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43" name="직선 연결선 42"/>
          <p:cNvCxnSpPr/>
          <p:nvPr/>
        </p:nvCxnSpPr>
        <p:spPr bwMode="auto">
          <a:xfrm rot="16200000" flipH="1">
            <a:off x="1847002" y="5541478"/>
            <a:ext cx="1463672" cy="2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 bwMode="auto">
          <a:xfrm rot="16200000" flipH="1">
            <a:off x="2714158" y="5541479"/>
            <a:ext cx="1463672" cy="2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 rot="5400000">
            <a:off x="289010" y="5553887"/>
            <a:ext cx="1434329" cy="2412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26191" y="3328497"/>
            <a:ext cx="789246" cy="184666"/>
          </a:xfrm>
          <a:prstGeom prst="rect">
            <a:avLst/>
          </a:prstGeom>
          <a:solidFill>
            <a:srgbClr val="0033CC"/>
          </a:solidFill>
        </p:spPr>
        <p:txBody>
          <a:bodyPr wrap="none" lIns="36000" tIns="0" rIns="36000" bIns="0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Operation</a:t>
            </a:r>
            <a:endParaRPr lang="ko-KR" altLang="en-US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329242" y="3957884"/>
            <a:ext cx="205914" cy="80225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5743563" y="3966676"/>
            <a:ext cx="219087" cy="74614"/>
          </a:xfrm>
          <a:prstGeom prst="ellipse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962184" y="3952385"/>
            <a:ext cx="201613" cy="92076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35" name="직사각형 34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38" name="직사각형 37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-3.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AND Contact Instruction</a:t>
              </a:r>
            </a:p>
          </p:txBody>
        </p:sp>
      </p:grpSp>
      <p:sp>
        <p:nvSpPr>
          <p:cNvPr id="26" name="직사각형 25"/>
          <p:cNvSpPr/>
          <p:nvPr/>
        </p:nvSpPr>
        <p:spPr>
          <a:xfrm>
            <a:off x="580109" y="1878939"/>
            <a:ext cx="166173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Format</a:t>
            </a:r>
            <a:r>
              <a:rPr lang="ko-KR" altLang="en-US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  </a:t>
            </a:r>
            <a:r>
              <a:rPr lang="en-US" altLang="ko-KR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:</a:t>
            </a:r>
            <a:r>
              <a:rPr lang="ko-KR" altLang="en-US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   </a:t>
            </a:r>
            <a:r>
              <a:rPr lang="en-US" altLang="ko-KR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AND      S</a:t>
            </a: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611560" y="2287586"/>
          <a:ext cx="5018088" cy="927100"/>
        </p:xfrm>
        <a:graphic>
          <a:graphicData uri="http://schemas.openxmlformats.org/drawingml/2006/table">
            <a:tbl>
              <a:tblPr/>
              <a:tblGrid>
                <a:gridCol w="666750"/>
                <a:gridCol w="804863"/>
                <a:gridCol w="3546475"/>
              </a:tblGrid>
              <a:tr h="2317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굴림" pitchFamily="50" charset="-127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굴림" pitchFamily="50" charset="-127"/>
                          <a:cs typeface="Arial" pitchFamily="34" charset="0"/>
                        </a:rPr>
                        <a:t>DATA TYPE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①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Available device ② Contents of processing ③ Range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1775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굴림" pitchFamily="50" charset="-127"/>
                          <a:cs typeface="Arial" pitchFamily="34" charset="0"/>
                        </a:rPr>
                        <a:t>S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굴림" pitchFamily="50" charset="-127"/>
                          <a:cs typeface="Arial" pitchFamily="34" charset="0"/>
                        </a:rPr>
                        <a:t>BIT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굴림" pitchFamily="50" charset="-127"/>
                          <a:cs typeface="Arial" pitchFamily="34" charset="0"/>
                        </a:rPr>
                        <a:t> ① X, Y, M, F, C, UB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17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②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Bit device contact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나눔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177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나눔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6 L 0.38993 3.7037E-6 " pathEditMode="relative" rAng="0" ptsTypes="AA">
                                      <p:cBhvr>
                                        <p:cTn id="9" dur="7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1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2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33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5" dur="3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3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1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9" dur="3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1" presetClass="entr" presetSubtype="0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1" dur="1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3" dur="33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4" dur="3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mph" presetSubtype="0" grpId="1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 rctx="PPT">
                                        <p:cTn id="26" dur="24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7" dur="24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mph" presetSubtype="0" grpId="1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 rctx="PPT">
                                        <p:cTn id="29" dur="24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0" dur="24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mph" presetSubtype="0" grpId="1" nodeType="withEffect">
                                  <p:stCondLst>
                                    <p:cond delay="6600"/>
                                  </p:stCondLst>
                                  <p:childTnLst>
                                    <p:set>
                                      <p:cBhvr rctx="PPT">
                                        <p:cTn id="32" dur="9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3" dur="9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"/>
                            </p:stCondLst>
                            <p:childTnLst>
                              <p:par>
                                <p:cTn id="3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42" grpId="0" animBg="1"/>
      <p:bldP spid="42" grpId="1" animBg="1"/>
      <p:bldP spid="61" grpId="0" animBg="1"/>
      <p:bldP spid="61" grpId="1" animBg="1"/>
      <p:bldP spid="21" grpId="0" animBg="1"/>
      <p:bldP spid="22" grpId="0" animBg="1"/>
      <p:bldP spid="2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30238" y="1916832"/>
            <a:ext cx="19383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 Ladder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Programming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30238" y="3153069"/>
            <a:ext cx="16930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Graphic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Drawing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238" y="2355369"/>
            <a:ext cx="6096000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2" name="그룹 11"/>
          <p:cNvGrpSpPr/>
          <p:nvPr/>
        </p:nvGrpSpPr>
        <p:grpSpPr>
          <a:xfrm>
            <a:off x="809625" y="3553413"/>
            <a:ext cx="4783203" cy="2848975"/>
            <a:chOff x="809625" y="3553413"/>
            <a:chExt cx="4783203" cy="2848975"/>
          </a:xfrm>
        </p:grpSpPr>
        <p:pic>
          <p:nvPicPr>
            <p:cNvPr id="13" name="Picture 2" descr="C:\Documents and Settings\MYHOME\바탕 화면\중국 기술교육\병아리\5.jpg"/>
            <p:cNvPicPr>
              <a:picLocks noChangeAspect="1" noChangeArrowheads="1"/>
            </p:cNvPicPr>
            <p:nvPr/>
          </p:nvPicPr>
          <p:blipFill>
            <a:blip r:embed="rId3" cstate="print"/>
            <a:srcRect t="313" r="6090" b="10044"/>
            <a:stretch>
              <a:fillRect/>
            </a:stretch>
          </p:blipFill>
          <p:spPr bwMode="auto">
            <a:xfrm>
              <a:off x="809625" y="3553413"/>
              <a:ext cx="4783203" cy="284897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5" name="직사각형 14"/>
            <p:cNvSpPr/>
            <p:nvPr/>
          </p:nvSpPr>
          <p:spPr bwMode="auto">
            <a:xfrm>
              <a:off x="2819376" y="4341825"/>
              <a:ext cx="2628936" cy="985851"/>
            </a:xfrm>
            <a:prstGeom prst="rect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6" name="직사각형 15"/>
            <p:cNvSpPr/>
            <p:nvPr/>
          </p:nvSpPr>
          <p:spPr bwMode="auto">
            <a:xfrm>
              <a:off x="3695688" y="3600449"/>
              <a:ext cx="1789137" cy="676275"/>
            </a:xfrm>
            <a:prstGeom prst="rect">
              <a:avLst/>
            </a:prstGeom>
            <a:solidFill>
              <a:schemeClr val="bg1">
                <a:alpha val="64000"/>
              </a:scheme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8" name="직사각형 17"/>
            <p:cNvSpPr/>
            <p:nvPr/>
          </p:nvSpPr>
          <p:spPr bwMode="auto">
            <a:xfrm>
              <a:off x="2673324" y="5364189"/>
              <a:ext cx="2811501" cy="912824"/>
            </a:xfrm>
            <a:prstGeom prst="rect">
              <a:avLst/>
            </a:prstGeom>
            <a:solidFill>
              <a:schemeClr val="bg1">
                <a:alpha val="64000"/>
              </a:scheme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23" name="직사각형 22"/>
            <p:cNvSpPr/>
            <p:nvPr/>
          </p:nvSpPr>
          <p:spPr bwMode="auto">
            <a:xfrm>
              <a:off x="957213" y="4341825"/>
              <a:ext cx="1789137" cy="1935190"/>
            </a:xfrm>
            <a:prstGeom prst="rect">
              <a:avLst/>
            </a:prstGeom>
            <a:solidFill>
              <a:schemeClr val="bg1">
                <a:alpha val="64000"/>
              </a:scheme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7" name="직사각형 26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28" name="직사각형 27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-3.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AND Contact Instruction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직사각형 60"/>
          <p:cNvSpPr/>
          <p:nvPr/>
        </p:nvSpPr>
        <p:spPr bwMode="auto">
          <a:xfrm>
            <a:off x="3914697" y="5931153"/>
            <a:ext cx="792480" cy="260350"/>
          </a:xfrm>
          <a:prstGeom prst="rect">
            <a:avLst/>
          </a:prstGeom>
          <a:solidFill>
            <a:srgbClr val="FF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1" name="직사각형 20"/>
          <p:cNvSpPr/>
          <p:nvPr/>
        </p:nvSpPr>
        <p:spPr bwMode="auto">
          <a:xfrm>
            <a:off x="645470" y="5926391"/>
            <a:ext cx="2210350" cy="260350"/>
          </a:xfrm>
          <a:prstGeom prst="rect">
            <a:avLst/>
          </a:prstGeom>
          <a:solidFill>
            <a:srgbClr val="FF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30" name="직선 연결선 29"/>
          <p:cNvCxnSpPr/>
          <p:nvPr/>
        </p:nvCxnSpPr>
        <p:spPr bwMode="auto">
          <a:xfrm rot="16200000" flipH="1">
            <a:off x="-88633" y="5597437"/>
            <a:ext cx="1435099" cy="385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36" name="직사각형 35"/>
          <p:cNvSpPr/>
          <p:nvPr/>
        </p:nvSpPr>
        <p:spPr>
          <a:xfrm>
            <a:off x="192752" y="4992177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X0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192752" y="5430327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X1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183227" y="5878002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Y0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597" y="3839683"/>
            <a:ext cx="5403924" cy="868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7" name="직사각형 26"/>
          <p:cNvSpPr/>
          <p:nvPr/>
        </p:nvSpPr>
        <p:spPr bwMode="auto">
          <a:xfrm>
            <a:off x="644190" y="5059633"/>
            <a:ext cx="2204022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25" name="직선 연결선 24"/>
          <p:cNvCxnSpPr/>
          <p:nvPr/>
        </p:nvCxnSpPr>
        <p:spPr bwMode="auto">
          <a:xfrm>
            <a:off x="640425" y="5339016"/>
            <a:ext cx="4661766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9" name="직선 연결선 28"/>
          <p:cNvCxnSpPr/>
          <p:nvPr/>
        </p:nvCxnSpPr>
        <p:spPr bwMode="auto">
          <a:xfrm>
            <a:off x="640425" y="5758116"/>
            <a:ext cx="4661766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42" name="직사각형 41"/>
          <p:cNvSpPr/>
          <p:nvPr/>
        </p:nvSpPr>
        <p:spPr bwMode="auto">
          <a:xfrm>
            <a:off x="3911954" y="5483478"/>
            <a:ext cx="795222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59" name="직선 연결선 58"/>
          <p:cNvCxnSpPr/>
          <p:nvPr/>
        </p:nvCxnSpPr>
        <p:spPr bwMode="auto">
          <a:xfrm>
            <a:off x="621319" y="6205791"/>
            <a:ext cx="4661766" cy="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 bwMode="auto">
          <a:xfrm rot="16200000" flipH="1">
            <a:off x="2123985" y="5585076"/>
            <a:ext cx="1463672" cy="2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 bwMode="auto">
          <a:xfrm rot="16200000" flipH="1">
            <a:off x="3173659" y="5585077"/>
            <a:ext cx="1463672" cy="2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0" name="직사각형 19"/>
          <p:cNvSpPr/>
          <p:nvPr/>
        </p:nvSpPr>
        <p:spPr bwMode="auto">
          <a:xfrm>
            <a:off x="1315489" y="5485066"/>
            <a:ext cx="1029149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23" name="직선 연결선 22"/>
          <p:cNvCxnSpPr/>
          <p:nvPr/>
        </p:nvCxnSpPr>
        <p:spPr>
          <a:xfrm rot="5400000">
            <a:off x="-76857" y="5609797"/>
            <a:ext cx="1434329" cy="2412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18063" y="3571876"/>
            <a:ext cx="760392" cy="184666"/>
          </a:xfrm>
          <a:prstGeom prst="rect">
            <a:avLst/>
          </a:prstGeom>
          <a:solidFill>
            <a:srgbClr val="0033CC"/>
          </a:solidFill>
        </p:spPr>
        <p:txBody>
          <a:bodyPr wrap="none" lIns="36000" tIns="0" rIns="36000" bIns="0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operation</a:t>
            </a:r>
            <a:endParaRPr lang="ko-KR" altLang="en-US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303862" y="4032369"/>
            <a:ext cx="205851" cy="75599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5598718" y="4049532"/>
            <a:ext cx="202007" cy="63199"/>
          </a:xfrm>
          <a:prstGeom prst="ellipse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1314438" y="4310589"/>
            <a:ext cx="190512" cy="83129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32" name="직선 연결선 31"/>
          <p:cNvCxnSpPr/>
          <p:nvPr/>
        </p:nvCxnSpPr>
        <p:spPr bwMode="auto">
          <a:xfrm rot="16200000" flipH="1">
            <a:off x="3986148" y="5585077"/>
            <a:ext cx="1463672" cy="2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grpSp>
        <p:nvGrpSpPr>
          <p:cNvPr id="41" name="그룹 40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45" name="직사각형 44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46" name="직사각형 45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-4.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OR Contact Instruction</a:t>
              </a:r>
            </a:p>
          </p:txBody>
        </p:sp>
      </p:grpSp>
      <p:sp>
        <p:nvSpPr>
          <p:cNvPr id="33" name="직사각형 32"/>
          <p:cNvSpPr/>
          <p:nvPr/>
        </p:nvSpPr>
        <p:spPr>
          <a:xfrm>
            <a:off x="634019" y="1907907"/>
            <a:ext cx="15664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ea typeface="굴림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ea typeface="굴림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</a:rPr>
              <a:t>OR      S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ea typeface="굴림" charset="-127"/>
              <a:cs typeface="Arial" pitchFamily="34" charset="0"/>
            </a:endParaRPr>
          </a:p>
        </p:txBody>
      </p:sp>
      <p:graphicFrame>
        <p:nvGraphicFramePr>
          <p:cNvPr id="34" name="표 33"/>
          <p:cNvGraphicFramePr>
            <a:graphicFrameLocks noGrp="1"/>
          </p:cNvGraphicFramePr>
          <p:nvPr/>
        </p:nvGraphicFramePr>
        <p:xfrm>
          <a:off x="697519" y="2336532"/>
          <a:ext cx="5017489" cy="949592"/>
        </p:xfrm>
        <a:graphic>
          <a:graphicData uri="http://schemas.openxmlformats.org/drawingml/2006/table">
            <a:tbl>
              <a:tblPr/>
              <a:tblGrid>
                <a:gridCol w="666529"/>
                <a:gridCol w="805391"/>
                <a:gridCol w="3545569"/>
              </a:tblGrid>
              <a:tr h="23739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DATA 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TYPE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① 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37398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</a:t>
                      </a:r>
                      <a:r>
                        <a:rPr lang="ko-KR" altLang="en-US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BIT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① </a:t>
                      </a:r>
                      <a:r>
                        <a:rPr lang="fr-FR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</a:t>
                      </a:r>
                      <a:r>
                        <a:rPr lang="fr-F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F</a:t>
                      </a:r>
                      <a:r>
                        <a:rPr lang="fr-FR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, </a:t>
                      </a:r>
                      <a:r>
                        <a:rPr lang="fr-F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</a:t>
                      </a:r>
                      <a:r>
                        <a:rPr lang="fr-FR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, UB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37398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Bit device contact</a:t>
                      </a:r>
                      <a:endParaRPr lang="ko-KR" altLang="en-US" sz="1000" b="1" i="0" u="none" strike="noStrike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37398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96296E-6 L 0.50816 2.96296E-6 " pathEditMode="relative" rAng="0" ptsTypes="AA">
                                      <p:cBhvr>
                                        <p:cTn id="9" dur="7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3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 rctx="PPT">
                                        <p:cTn id="13" dur="39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4" dur="39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1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7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11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1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grpId="1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 rctx="PPT">
                                        <p:cTn id="21" dur="47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2" dur="47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1" presetClass="entr" presetSubtype="0" fill="hold" grpId="1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24" dur="1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6" dur="54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27" dur="54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mph" presetSubtype="0" grpId="1" nodeType="withEffect">
                                  <p:stCondLst>
                                    <p:cond delay="6600"/>
                                  </p:stCondLst>
                                  <p:childTnLst>
                                    <p:set>
                                      <p:cBhvr rctx="PPT">
                                        <p:cTn id="29" dur="9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0" dur="9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3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9" presetClass="emph" presetSubtype="0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 rctx="PPT">
                                        <p:cTn id="34" dur="39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5" dur="39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1" presetClass="entr" presetSubtype="0" fill="hold" grpId="1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37" dur="1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54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0" dur="54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mph" presetSubtype="0" grpId="1" nodeType="withEffect">
                                  <p:stCondLst>
                                    <p:cond delay="6600"/>
                                  </p:stCondLst>
                                  <p:childTnLst>
                                    <p:set>
                                      <p:cBhvr rctx="PPT">
                                        <p:cTn id="42" dur="9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43" dur="9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0"/>
                            </p:stCondLst>
                            <p:childTnLst>
                              <p:par>
                                <p:cTn id="4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61" grpId="0" animBg="1"/>
      <p:bldP spid="61" grpId="1" animBg="1"/>
      <p:bldP spid="21" grpId="0" animBg="1"/>
      <p:bldP spid="27" grpId="0" animBg="1"/>
      <p:bldP spid="42" grpId="0" animBg="1"/>
      <p:bldP spid="42" grpId="1" animBg="1"/>
      <p:bldP spid="20" grpId="0" animBg="1"/>
      <p:bldP spid="20" grpId="1" animBg="1"/>
      <p:bldP spid="26" grpId="0" animBg="1"/>
      <p:bldP spid="28" grpId="0" animBg="1"/>
      <p:bldP spid="28" grpId="1" animBg="1"/>
      <p:bldP spid="31" grpId="0" animBg="1"/>
      <p:bldP spid="31" grpId="1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599578" y="1924131"/>
            <a:ext cx="193835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&lt;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Ladder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Programming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&gt;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30238" y="3208099"/>
            <a:ext cx="16930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&lt;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Graphic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Drawing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&gt;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 bwMode="auto">
          <a:xfrm>
            <a:off x="3421077" y="3562111"/>
            <a:ext cx="1497013" cy="1657746"/>
          </a:xfrm>
          <a:prstGeom prst="rect">
            <a:avLst/>
          </a:prstGeom>
          <a:solidFill>
            <a:schemeClr val="bg1">
              <a:alpha val="64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962" y="2195711"/>
            <a:ext cx="607695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직사각형 20"/>
          <p:cNvSpPr/>
          <p:nvPr/>
        </p:nvSpPr>
        <p:spPr bwMode="auto">
          <a:xfrm>
            <a:off x="164410" y="3630223"/>
            <a:ext cx="1506538" cy="1657746"/>
          </a:xfrm>
          <a:prstGeom prst="rect">
            <a:avLst/>
          </a:prstGeom>
          <a:solidFill>
            <a:schemeClr val="bg1">
              <a:alpha val="64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809625" y="3604361"/>
            <a:ext cx="4783203" cy="2848975"/>
            <a:chOff x="809625" y="3553413"/>
            <a:chExt cx="4783203" cy="2848975"/>
          </a:xfrm>
        </p:grpSpPr>
        <p:pic>
          <p:nvPicPr>
            <p:cNvPr id="15" name="Picture 2" descr="C:\Documents and Settings\MYHOME\바탕 화면\중국 기술교육\병아리\5.jpg"/>
            <p:cNvPicPr>
              <a:picLocks noChangeAspect="1" noChangeArrowheads="1"/>
            </p:cNvPicPr>
            <p:nvPr/>
          </p:nvPicPr>
          <p:blipFill>
            <a:blip r:embed="rId3" cstate="print"/>
            <a:srcRect t="313" r="6090" b="10044"/>
            <a:stretch>
              <a:fillRect/>
            </a:stretch>
          </p:blipFill>
          <p:spPr bwMode="auto">
            <a:xfrm>
              <a:off x="809625" y="3553413"/>
              <a:ext cx="4783203" cy="284897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6" name="직사각형 15"/>
            <p:cNvSpPr/>
            <p:nvPr/>
          </p:nvSpPr>
          <p:spPr bwMode="auto">
            <a:xfrm>
              <a:off x="2819376" y="5291163"/>
              <a:ext cx="2628936" cy="985851"/>
            </a:xfrm>
            <a:prstGeom prst="rect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 bwMode="auto">
            <a:xfrm>
              <a:off x="3695688" y="3648075"/>
              <a:ext cx="1789137" cy="619125"/>
            </a:xfrm>
            <a:prstGeom prst="rect">
              <a:avLst/>
            </a:prstGeom>
            <a:solidFill>
              <a:schemeClr val="bg1">
                <a:alpha val="64000"/>
              </a:scheme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18" name="직사각형 17"/>
            <p:cNvSpPr/>
            <p:nvPr/>
          </p:nvSpPr>
          <p:spPr bwMode="auto">
            <a:xfrm>
              <a:off x="2673324" y="4305271"/>
              <a:ext cx="2811501" cy="912824"/>
            </a:xfrm>
            <a:prstGeom prst="rect">
              <a:avLst/>
            </a:prstGeom>
            <a:solidFill>
              <a:schemeClr val="bg1">
                <a:alpha val="64000"/>
              </a:scheme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22" name="직사각형 21"/>
            <p:cNvSpPr/>
            <p:nvPr/>
          </p:nvSpPr>
          <p:spPr bwMode="auto">
            <a:xfrm>
              <a:off x="957213" y="4341825"/>
              <a:ext cx="1789137" cy="1935190"/>
            </a:xfrm>
            <a:prstGeom prst="rect">
              <a:avLst/>
            </a:prstGeom>
            <a:solidFill>
              <a:schemeClr val="bg1">
                <a:alpha val="64000"/>
              </a:scheme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</a:endParaRPr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8" name="직사각형 27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7. LP </a:t>
              </a:r>
              <a:r>
                <a:rPr lang="en-US" altLang="ko-KR" sz="1800" b="1" dirty="0" smtClean="0">
                  <a:latin typeface="+mn-ea"/>
                </a:rPr>
                <a:t>Instruction</a:t>
              </a:r>
            </a:p>
          </p:txBody>
        </p:sp>
        <p:sp>
          <p:nvSpPr>
            <p:cNvPr id="29" name="직사각형 28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-4.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OR Contact Instruction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573088" y="2042646"/>
            <a:ext cx="7697941" cy="2927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ts val="1700"/>
              </a:lnSpc>
            </a:pP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Once X0 is switched on, Y0 will be turned on and it will keep itself as the on state until X1 is switched on.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7" name="직사각형 26"/>
          <p:cNvSpPr/>
          <p:nvPr/>
        </p:nvSpPr>
        <p:spPr bwMode="auto">
          <a:xfrm>
            <a:off x="1001713" y="4670425"/>
            <a:ext cx="274637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30" name="직선 연결선 29"/>
          <p:cNvCxnSpPr/>
          <p:nvPr/>
        </p:nvCxnSpPr>
        <p:spPr bwMode="auto">
          <a:xfrm rot="16200000" flipH="1">
            <a:off x="276566" y="5208246"/>
            <a:ext cx="1435099" cy="385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36" name="직사각형 35"/>
          <p:cNvSpPr/>
          <p:nvPr/>
        </p:nvSpPr>
        <p:spPr>
          <a:xfrm>
            <a:off x="623024" y="4682351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X0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623024" y="5120501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X1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2" name="직사각형 41"/>
          <p:cNvSpPr/>
          <p:nvPr/>
        </p:nvSpPr>
        <p:spPr bwMode="auto">
          <a:xfrm>
            <a:off x="2351428" y="5089525"/>
            <a:ext cx="380320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613499" y="5568176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Y0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1" name="직사각형 20"/>
          <p:cNvSpPr/>
          <p:nvPr/>
        </p:nvSpPr>
        <p:spPr bwMode="auto">
          <a:xfrm>
            <a:off x="1001714" y="5537200"/>
            <a:ext cx="1343024" cy="260350"/>
          </a:xfrm>
          <a:prstGeom prst="rect">
            <a:avLst/>
          </a:prstGeom>
          <a:solidFill>
            <a:srgbClr val="FF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25" name="직선 연결선 24"/>
          <p:cNvCxnSpPr/>
          <p:nvPr/>
        </p:nvCxnSpPr>
        <p:spPr bwMode="auto">
          <a:xfrm flipV="1">
            <a:off x="996043" y="4946650"/>
            <a:ext cx="5286171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 bwMode="auto">
          <a:xfrm flipV="1">
            <a:off x="1001940" y="5346700"/>
            <a:ext cx="5286171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5" name="직선 연결선 44"/>
          <p:cNvCxnSpPr/>
          <p:nvPr/>
        </p:nvCxnSpPr>
        <p:spPr bwMode="auto">
          <a:xfrm flipV="1">
            <a:off x="1001940" y="5803900"/>
            <a:ext cx="5286171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 bwMode="auto">
          <a:xfrm rot="16200000" flipH="1">
            <a:off x="3076930" y="5186363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46" name="직사각형 45"/>
          <p:cNvSpPr/>
          <p:nvPr/>
        </p:nvSpPr>
        <p:spPr bwMode="auto">
          <a:xfrm>
            <a:off x="3805228" y="4670425"/>
            <a:ext cx="297226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7" name="직사각형 46"/>
          <p:cNvSpPr/>
          <p:nvPr/>
        </p:nvSpPr>
        <p:spPr bwMode="auto">
          <a:xfrm>
            <a:off x="5177531" y="5070450"/>
            <a:ext cx="380320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8" name="직사각형 47"/>
          <p:cNvSpPr/>
          <p:nvPr/>
        </p:nvSpPr>
        <p:spPr bwMode="auto">
          <a:xfrm>
            <a:off x="3805227" y="5535582"/>
            <a:ext cx="1365614" cy="260350"/>
          </a:xfrm>
          <a:prstGeom prst="rect">
            <a:avLst/>
          </a:prstGeom>
          <a:solidFill>
            <a:srgbClr val="FF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49" name="직선 연결선 48"/>
          <p:cNvCxnSpPr/>
          <p:nvPr/>
        </p:nvCxnSpPr>
        <p:spPr bwMode="auto">
          <a:xfrm rot="16200000" flipH="1">
            <a:off x="4439006" y="5195889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0" name="직선 연결선 49"/>
          <p:cNvCxnSpPr/>
          <p:nvPr/>
        </p:nvCxnSpPr>
        <p:spPr bwMode="auto">
          <a:xfrm rot="16200000" flipH="1">
            <a:off x="269878" y="5202237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 bwMode="auto">
          <a:xfrm rot="16200000" flipH="1">
            <a:off x="1622429" y="5211763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52" name="직사각형 51"/>
          <p:cNvSpPr/>
          <p:nvPr/>
        </p:nvSpPr>
        <p:spPr bwMode="auto">
          <a:xfrm>
            <a:off x="1687473" y="4686300"/>
            <a:ext cx="274637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1713" y="3420988"/>
            <a:ext cx="46101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6" name="직선 연결선 25"/>
          <p:cNvCxnSpPr/>
          <p:nvPr/>
        </p:nvCxnSpPr>
        <p:spPr>
          <a:xfrm rot="5400000">
            <a:off x="300456" y="5205681"/>
            <a:ext cx="1434329" cy="2412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939936" y="3016159"/>
            <a:ext cx="800467" cy="184666"/>
          </a:xfrm>
          <a:prstGeom prst="rect">
            <a:avLst/>
          </a:prstGeom>
          <a:solidFill>
            <a:srgbClr val="0033CC"/>
          </a:solidFill>
        </p:spPr>
        <p:txBody>
          <a:bodyPr wrap="none" lIns="36000" tIns="0" rIns="36000" bIns="0" rtlCol="0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Operation</a:t>
            </a:r>
            <a:endParaRPr lang="ko-KR" altLang="en-US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187032" y="3597496"/>
            <a:ext cx="182565" cy="73026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5181577" y="3612747"/>
            <a:ext cx="182575" cy="74608"/>
          </a:xfrm>
          <a:prstGeom prst="ellipse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1192153" y="3854347"/>
            <a:ext cx="182565" cy="73026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760499" y="3597496"/>
            <a:ext cx="182565" cy="73026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53" name="그룹 52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54" name="직사각형 5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55" name="직사각형 5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latinLnBrk="0">
                <a:buClr>
                  <a:srgbClr val="FF0066"/>
                </a:buClr>
                <a:buSzPct val="75000"/>
                <a:buFont typeface="Arial" charset="0"/>
                <a:buNone/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-5. </a:t>
              </a:r>
              <a:r>
                <a:rPr lang="en-US" altLang="ko-KR" b="1" dirty="0" smtClean="0">
                  <a:latin typeface="나눔고딕" pitchFamily="50" charset="-127"/>
                  <a:ea typeface="굴림" charset="-127"/>
                  <a:cs typeface="Arial" pitchFamily="34" charset="0"/>
                </a:rPr>
                <a:t>Self-locking circuit</a:t>
              </a:r>
              <a:endParaRPr lang="en-US" altLang="ko-KR" b="1" dirty="0">
                <a:latin typeface="나눔고딕" pitchFamily="50" charset="-127"/>
                <a:ea typeface="굴림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7.40741E-7 L 0.57778 7.40741E-7 " pathEditMode="relative" rAng="0" ptsTypes="AA">
                                      <p:cBhvr>
                                        <p:cTn id="9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 rctx="PPT">
                                        <p:cTn id="13" dur="53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5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mph" presetSubtype="0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 rctx="PPT">
                                        <p:cTn id="16" dur="67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67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1" presetClass="entr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8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8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grpId="1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 rctx="PPT">
                                        <p:cTn id="24" dur="59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59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7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7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1" dur="17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17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mph" presetSubtype="0" grpId="1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 rctx="PPT">
                                        <p:cTn id="34" dur="48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5" dur="48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1" presetClass="entr" presetSubtype="0" fill="hold" grpId="2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37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9" dur="36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36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mph" presetSubtype="0" grpId="1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 rctx="PPT">
                                        <p:cTn id="42" dur="31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3" dur="3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5" dur="36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6" dur="36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mph" presetSubtype="0" grpId="1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 rctx="PPT">
                                        <p:cTn id="48" dur="1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1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1" presetClass="entr" presetSubtype="0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51" dur="19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1" presetClass="entr" presetSubtype="0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3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5" dur="5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6" dur="5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mph" presetSubtype="0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 rctx="PPT">
                                        <p:cTn id="58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1" presetClass="entr" presetSubtype="0" fill="hold" grpId="2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7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1" presetClass="entr" presetSubtype="0" fill="hold" grpId="1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65" dur="19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7" grpId="0" animBg="1"/>
      <p:bldP spid="42" grpId="0" animBg="1"/>
      <p:bldP spid="42" grpId="1" animBg="1"/>
      <p:bldP spid="21" grpId="0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52" grpId="0" animBg="1"/>
      <p:bldP spid="52" grpId="1" animBg="1"/>
      <p:bldP spid="29" grpId="0" animBg="1"/>
      <p:bldP spid="29" grpId="1" animBg="1"/>
      <p:bldP spid="29" grpId="2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3" grpId="2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30238" y="1898524"/>
            <a:ext cx="189827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30238" y="3157151"/>
            <a:ext cx="16001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&lt;Graphic Drawing &gt;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238" y="2275148"/>
            <a:ext cx="6096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6" name="그룹 15"/>
          <p:cNvGrpSpPr/>
          <p:nvPr/>
        </p:nvGrpSpPr>
        <p:grpSpPr>
          <a:xfrm>
            <a:off x="809625" y="3536950"/>
            <a:ext cx="4794261" cy="2865438"/>
            <a:chOff x="809625" y="3536950"/>
            <a:chExt cx="4794261" cy="2865438"/>
          </a:xfrm>
        </p:grpSpPr>
        <p:pic>
          <p:nvPicPr>
            <p:cNvPr id="5122" name="Picture 2" descr="C:\Documents and Settings\MYHOME\바탕 화면\중국 기술교육\병아리\6.jpg"/>
            <p:cNvPicPr>
              <a:picLocks noChangeAspect="1" noChangeArrowheads="1"/>
            </p:cNvPicPr>
            <p:nvPr/>
          </p:nvPicPr>
          <p:blipFill>
            <a:blip r:embed="rId3" cstate="print"/>
            <a:srcRect r="5758" b="9729"/>
            <a:stretch>
              <a:fillRect/>
            </a:stretch>
          </p:blipFill>
          <p:spPr bwMode="auto">
            <a:xfrm>
              <a:off x="809625" y="3536950"/>
              <a:ext cx="4794261" cy="2865438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0" name="직사각형 9"/>
            <p:cNvSpPr/>
            <p:nvPr/>
          </p:nvSpPr>
          <p:spPr bwMode="auto">
            <a:xfrm>
              <a:off x="3001940" y="4378338"/>
              <a:ext cx="2373345" cy="1862163"/>
            </a:xfrm>
            <a:prstGeom prst="rect">
              <a:avLst/>
            </a:prstGeom>
            <a:solidFill>
              <a:schemeClr val="bg1">
                <a:alpha val="64000"/>
              </a:scheme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20" name="직사각형 19"/>
            <p:cNvSpPr/>
            <p:nvPr/>
          </p:nvSpPr>
          <p:spPr bwMode="auto">
            <a:xfrm>
              <a:off x="976287" y="4378320"/>
              <a:ext cx="2043138" cy="1889130"/>
            </a:xfrm>
            <a:prstGeom prst="rect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12" name="직사각형 11"/>
            <p:cNvSpPr/>
            <p:nvPr/>
          </p:nvSpPr>
          <p:spPr bwMode="auto">
            <a:xfrm>
              <a:off x="3001942" y="3594100"/>
              <a:ext cx="657234" cy="638186"/>
            </a:xfrm>
            <a:prstGeom prst="rect">
              <a:avLst/>
            </a:prstGeom>
            <a:solidFill>
              <a:schemeClr val="bg1">
                <a:alpha val="64000"/>
              </a:scheme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13" name="직사각형 12"/>
            <p:cNvSpPr/>
            <p:nvPr/>
          </p:nvSpPr>
          <p:spPr bwMode="auto">
            <a:xfrm>
              <a:off x="4279896" y="3594100"/>
              <a:ext cx="657234" cy="638186"/>
            </a:xfrm>
            <a:prstGeom prst="rect">
              <a:avLst/>
            </a:prstGeom>
            <a:solidFill>
              <a:schemeClr val="bg1">
                <a:alpha val="64000"/>
              </a:scheme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</a:endParaRP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5" name="직사각형 24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7. LP </a:t>
              </a:r>
              <a:r>
                <a:rPr lang="en-US" altLang="ko-KR" sz="1800" b="1" dirty="0" smtClean="0">
                  <a:latin typeface="+mn-ea"/>
                </a:rPr>
                <a:t>Instruction</a:t>
              </a:r>
            </a:p>
          </p:txBody>
        </p:sp>
        <p:sp>
          <p:nvSpPr>
            <p:cNvPr id="26" name="직사각형 25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latinLnBrk="0">
                <a:buClr>
                  <a:srgbClr val="FF0066"/>
                </a:buClr>
                <a:buSzPct val="75000"/>
                <a:buFont typeface="Arial" charset="0"/>
                <a:buNone/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       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-5. </a:t>
              </a:r>
              <a:r>
                <a:rPr lang="en-US" altLang="ko-KR" b="1" dirty="0" smtClean="0">
                  <a:latin typeface="나눔고딕" pitchFamily="50" charset="-127"/>
                  <a:ea typeface="굴림" charset="-127"/>
                  <a:cs typeface="Arial" pitchFamily="34" charset="0"/>
                </a:rPr>
                <a:t>Self-locking circuit</a:t>
              </a:r>
              <a:endParaRPr lang="en-US" altLang="ko-KR" b="1" dirty="0">
                <a:latin typeface="나눔고딕" pitchFamily="50" charset="-127"/>
                <a:ea typeface="굴림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MYHOME\바탕 화면\2012-08-08_13391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109" y="4459771"/>
            <a:ext cx="6172200" cy="733425"/>
          </a:xfrm>
          <a:prstGeom prst="rect">
            <a:avLst/>
          </a:prstGeom>
          <a:noFill/>
        </p:spPr>
      </p:pic>
      <p:sp>
        <p:nvSpPr>
          <p:cNvPr id="39" name="직사각형 38"/>
          <p:cNvSpPr/>
          <p:nvPr/>
        </p:nvSpPr>
        <p:spPr bwMode="auto">
          <a:xfrm>
            <a:off x="739776" y="5332456"/>
            <a:ext cx="274637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53" name="직선 연결선 52"/>
          <p:cNvCxnSpPr/>
          <p:nvPr/>
        </p:nvCxnSpPr>
        <p:spPr bwMode="auto">
          <a:xfrm rot="16200000" flipH="1">
            <a:off x="14629" y="5870277"/>
            <a:ext cx="1435099" cy="385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54" name="직사각형 53"/>
          <p:cNvSpPr/>
          <p:nvPr/>
        </p:nvSpPr>
        <p:spPr>
          <a:xfrm>
            <a:off x="361087" y="5344382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X0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361087" y="5782532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X1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6" name="직사각형 55"/>
          <p:cNvSpPr/>
          <p:nvPr/>
        </p:nvSpPr>
        <p:spPr bwMode="auto">
          <a:xfrm>
            <a:off x="2089491" y="5751556"/>
            <a:ext cx="380320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51562" y="6230207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Y0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8" name="직사각형 57"/>
          <p:cNvSpPr/>
          <p:nvPr/>
        </p:nvSpPr>
        <p:spPr bwMode="auto">
          <a:xfrm>
            <a:off x="739777" y="6199231"/>
            <a:ext cx="1343024" cy="260350"/>
          </a:xfrm>
          <a:prstGeom prst="rect">
            <a:avLst/>
          </a:prstGeom>
          <a:solidFill>
            <a:srgbClr val="FF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59" name="직선 연결선 58"/>
          <p:cNvCxnSpPr/>
          <p:nvPr/>
        </p:nvCxnSpPr>
        <p:spPr bwMode="auto">
          <a:xfrm flipV="1">
            <a:off x="734106" y="5608681"/>
            <a:ext cx="5286171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1" name="직선 연결선 60"/>
          <p:cNvCxnSpPr/>
          <p:nvPr/>
        </p:nvCxnSpPr>
        <p:spPr bwMode="auto">
          <a:xfrm flipV="1">
            <a:off x="740003" y="6008731"/>
            <a:ext cx="5286171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2" name="직선 연결선 61"/>
          <p:cNvCxnSpPr/>
          <p:nvPr/>
        </p:nvCxnSpPr>
        <p:spPr bwMode="auto">
          <a:xfrm flipV="1">
            <a:off x="740003" y="6465931"/>
            <a:ext cx="5286171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 bwMode="auto">
          <a:xfrm rot="16200000" flipH="1">
            <a:off x="2814993" y="5848394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64" name="직사각형 63"/>
          <p:cNvSpPr/>
          <p:nvPr/>
        </p:nvSpPr>
        <p:spPr bwMode="auto">
          <a:xfrm>
            <a:off x="3543291" y="5332456"/>
            <a:ext cx="297226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5" name="직사각형 64"/>
          <p:cNvSpPr/>
          <p:nvPr/>
        </p:nvSpPr>
        <p:spPr bwMode="auto">
          <a:xfrm>
            <a:off x="4915594" y="5732481"/>
            <a:ext cx="380320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6" name="직사각형 65"/>
          <p:cNvSpPr/>
          <p:nvPr/>
        </p:nvSpPr>
        <p:spPr bwMode="auto">
          <a:xfrm>
            <a:off x="3543290" y="6197613"/>
            <a:ext cx="1365614" cy="260350"/>
          </a:xfrm>
          <a:prstGeom prst="rect">
            <a:avLst/>
          </a:prstGeom>
          <a:solidFill>
            <a:srgbClr val="FF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67" name="직선 연결선 66"/>
          <p:cNvCxnSpPr/>
          <p:nvPr/>
        </p:nvCxnSpPr>
        <p:spPr bwMode="auto">
          <a:xfrm rot="16200000" flipH="1">
            <a:off x="4177069" y="5857920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8" name="직선 연결선 67"/>
          <p:cNvCxnSpPr/>
          <p:nvPr/>
        </p:nvCxnSpPr>
        <p:spPr bwMode="auto">
          <a:xfrm rot="16200000" flipH="1">
            <a:off x="7941" y="5864268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9" name="직선 연결선 68"/>
          <p:cNvCxnSpPr/>
          <p:nvPr/>
        </p:nvCxnSpPr>
        <p:spPr bwMode="auto">
          <a:xfrm rot="16200000" flipH="1">
            <a:off x="1360492" y="5873794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0" name="직사각형 69"/>
          <p:cNvSpPr/>
          <p:nvPr/>
        </p:nvSpPr>
        <p:spPr bwMode="auto">
          <a:xfrm>
            <a:off x="1425536" y="5348331"/>
            <a:ext cx="274637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71" name="직선 연결선 70"/>
          <p:cNvCxnSpPr/>
          <p:nvPr/>
        </p:nvCxnSpPr>
        <p:spPr>
          <a:xfrm rot="5400000">
            <a:off x="38519" y="5867712"/>
            <a:ext cx="1434329" cy="2412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626191" y="4252446"/>
            <a:ext cx="789246" cy="184666"/>
          </a:xfrm>
          <a:prstGeom prst="rect">
            <a:avLst/>
          </a:prstGeom>
          <a:solidFill>
            <a:srgbClr val="0033CC"/>
          </a:solidFill>
        </p:spPr>
        <p:txBody>
          <a:bodyPr wrap="none" lIns="36000" tIns="0" rIns="36000" bIns="0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Operation</a:t>
            </a:r>
            <a:endParaRPr lang="ko-KR" altLang="en-US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957261" y="4735983"/>
            <a:ext cx="268289" cy="77788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4" name="타원 73"/>
          <p:cNvSpPr/>
          <p:nvPr/>
        </p:nvSpPr>
        <p:spPr>
          <a:xfrm>
            <a:off x="6305549" y="4734396"/>
            <a:ext cx="252414" cy="84138"/>
          </a:xfrm>
          <a:prstGeom prst="ellipse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973136" y="5069358"/>
            <a:ext cx="249239" cy="84138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6305549" y="5066914"/>
            <a:ext cx="252414" cy="84138"/>
          </a:xfrm>
          <a:prstGeom prst="ellipse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41" name="직사각형 40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42" name="직사각형 41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-6.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Set &amp; Reset Instruction</a:t>
              </a:r>
            </a:p>
          </p:txBody>
        </p:sp>
      </p:grpSp>
      <p:sp>
        <p:nvSpPr>
          <p:cNvPr id="34" name="직사각형 33"/>
          <p:cNvSpPr/>
          <p:nvPr/>
        </p:nvSpPr>
        <p:spPr>
          <a:xfrm>
            <a:off x="214282" y="1830655"/>
            <a:ext cx="19896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        Format</a:t>
            </a:r>
            <a:r>
              <a:rPr lang="ko-KR" altLang="en-US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ea typeface="굴림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</a:rPr>
              <a:t>SET      D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ea typeface="굴림" charset="-127"/>
              <a:cs typeface="Arial" pitchFamily="34" charset="0"/>
            </a:endParaRPr>
          </a:p>
        </p:txBody>
      </p:sp>
      <p:graphicFrame>
        <p:nvGraphicFramePr>
          <p:cNvPr id="35" name="표 34"/>
          <p:cNvGraphicFramePr>
            <a:graphicFrameLocks noGrp="1"/>
          </p:cNvGraphicFramePr>
          <p:nvPr/>
        </p:nvGraphicFramePr>
        <p:xfrm>
          <a:off x="658813" y="2071678"/>
          <a:ext cx="5017489" cy="838200"/>
        </p:xfrm>
        <a:graphic>
          <a:graphicData uri="http://schemas.openxmlformats.org/drawingml/2006/table">
            <a:tbl>
              <a:tblPr/>
              <a:tblGrid>
                <a:gridCol w="666529"/>
                <a:gridCol w="805391"/>
                <a:gridCol w="3545569"/>
              </a:tblGrid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DATA </a:t>
                      </a:r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TYPE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① 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955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</a:t>
                      </a:r>
                      <a:r>
                        <a:rPr lang="ko-KR" altLang="en-US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BIT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① </a:t>
                      </a:r>
                      <a:r>
                        <a:rPr lang="fr-FR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</a:t>
                      </a:r>
                      <a:r>
                        <a:rPr lang="fr-F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UB</a:t>
                      </a:r>
                      <a:endParaRPr lang="fr-FR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9550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Set a device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9550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36" name="직사각형 35"/>
          <p:cNvSpPr/>
          <p:nvPr/>
        </p:nvSpPr>
        <p:spPr>
          <a:xfrm>
            <a:off x="214282" y="2997201"/>
            <a:ext cx="20409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         Format</a:t>
            </a:r>
            <a:r>
              <a:rPr lang="ko-KR" altLang="en-US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ea typeface="굴림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</a:rPr>
              <a:t>RST      D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ea typeface="굴림" charset="-127"/>
              <a:cs typeface="Arial" pitchFamily="34" charset="0"/>
            </a:endParaRPr>
          </a:p>
        </p:txBody>
      </p:sp>
      <p:graphicFrame>
        <p:nvGraphicFramePr>
          <p:cNvPr id="37" name="표 36"/>
          <p:cNvGraphicFramePr>
            <a:graphicFrameLocks noGrp="1"/>
          </p:cNvGraphicFramePr>
          <p:nvPr/>
        </p:nvGraphicFramePr>
        <p:xfrm>
          <a:off x="677863" y="3233742"/>
          <a:ext cx="5017489" cy="838200"/>
        </p:xfrm>
        <a:graphic>
          <a:graphicData uri="http://schemas.openxmlformats.org/drawingml/2006/table">
            <a:tbl>
              <a:tblPr/>
              <a:tblGrid>
                <a:gridCol w="666529"/>
                <a:gridCol w="805391"/>
                <a:gridCol w="3545569"/>
              </a:tblGrid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DATA </a:t>
                      </a:r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TYPE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① 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955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</a:t>
                      </a:r>
                      <a:r>
                        <a:rPr lang="ko-KR" altLang="en-US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BIT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① </a:t>
                      </a:r>
                      <a:r>
                        <a:rPr lang="fr-FR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</a:t>
                      </a:r>
                      <a:r>
                        <a:rPr lang="fr-F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UB</a:t>
                      </a:r>
                      <a:endParaRPr lang="fr-FR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9550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Reset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a device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9550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7.40741E-7 L 0.57778 7.40741E-7 " pathEditMode="relative" rAng="0" ptsTypes="AA">
                                      <p:cBhvr>
                                        <p:cTn id="9" dur="7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 rctx="PPT">
                                        <p:cTn id="13" dur="53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5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mph" presetSubtype="0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 rctx="PPT">
                                        <p:cTn id="16" dur="67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67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1" presetClass="entr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8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8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grpId="1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 rctx="PPT">
                                        <p:cTn id="24" dur="59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59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1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9" dur="17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0" dur="17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mph" presetSubtype="0" grpId="1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 rctx="PPT">
                                        <p:cTn id="32" dur="48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3" dur="48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1" presetClass="entr" presetSubtype="0" fill="hold" grpId="2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35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7" dur="36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8" dur="36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mph" presetSubtype="0" grpId="1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 rctx="PPT">
                                        <p:cTn id="40" dur="31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1" dur="31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3" dur="36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4" dur="36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mph" presetSubtype="0" grpId="1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 rctx="PPT">
                                        <p:cTn id="46" dur="1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7" dur="1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1" presetClass="entr" presetSubtype="0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1" dur="5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2" dur="5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mph" presetSubtype="0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 rctx="PPT">
                                        <p:cTn id="54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7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1" presetClass="entr" presetSubtype="0" fill="hold" grpId="1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59" dur="19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7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1" presetClass="entr" presetSubtype="0" fill="hold" grpId="1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63" dur="19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39" grpId="0" animBg="1"/>
      <p:bldP spid="56" grpId="0" animBg="1"/>
      <p:bldP spid="56" grpId="1" animBg="1"/>
      <p:bldP spid="58" grpId="0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70" grpId="0" animBg="1"/>
      <p:bldP spid="70" grpId="1" animBg="1"/>
      <p:bldP spid="73" grpId="0" animBg="1"/>
      <p:bldP spid="73" grpId="1" animBg="1"/>
      <p:bldP spid="73" grpId="2" animBg="1"/>
      <p:bldP spid="74" grpId="0" animBg="1"/>
      <p:bldP spid="74" grpId="1" animBg="1"/>
      <p:bldP spid="76" grpId="0" animBg="1"/>
      <p:bldP spid="76" grpId="1" animBg="1"/>
      <p:bldP spid="77" grpId="0" animBg="1"/>
      <p:bldP spid="77" grpId="1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30238" y="2107885"/>
            <a:ext cx="196399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30238" y="3157151"/>
            <a:ext cx="1640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&lt;Graphic Drawing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238" y="2436331"/>
            <a:ext cx="610552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3" name="그룹 12"/>
          <p:cNvGrpSpPr/>
          <p:nvPr/>
        </p:nvGrpSpPr>
        <p:grpSpPr>
          <a:xfrm>
            <a:off x="809625" y="3536950"/>
            <a:ext cx="4794261" cy="2865438"/>
            <a:chOff x="809625" y="3536950"/>
            <a:chExt cx="4794261" cy="2865438"/>
          </a:xfrm>
        </p:grpSpPr>
        <p:pic>
          <p:nvPicPr>
            <p:cNvPr id="15" name="Picture 2" descr="C:\Documents and Settings\MYHOME\바탕 화면\중국 기술교육\병아리\6.jpg"/>
            <p:cNvPicPr>
              <a:picLocks noChangeAspect="1" noChangeArrowheads="1"/>
            </p:cNvPicPr>
            <p:nvPr/>
          </p:nvPicPr>
          <p:blipFill>
            <a:blip r:embed="rId3" cstate="print"/>
            <a:srcRect r="5758" b="9729"/>
            <a:stretch>
              <a:fillRect/>
            </a:stretch>
          </p:blipFill>
          <p:spPr bwMode="auto">
            <a:xfrm>
              <a:off x="809625" y="3536950"/>
              <a:ext cx="4794261" cy="2865438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6" name="직사각형 15"/>
            <p:cNvSpPr/>
            <p:nvPr/>
          </p:nvSpPr>
          <p:spPr bwMode="auto">
            <a:xfrm>
              <a:off x="896973" y="4378338"/>
              <a:ext cx="2227227" cy="1862163"/>
            </a:xfrm>
            <a:prstGeom prst="rect">
              <a:avLst/>
            </a:prstGeom>
            <a:solidFill>
              <a:schemeClr val="bg1">
                <a:alpha val="64000"/>
              </a:scheme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8" name="직사각형 17"/>
            <p:cNvSpPr/>
            <p:nvPr/>
          </p:nvSpPr>
          <p:spPr bwMode="auto">
            <a:xfrm>
              <a:off x="3221019" y="4378320"/>
              <a:ext cx="2043138" cy="1889130"/>
            </a:xfrm>
            <a:prstGeom prst="rect">
              <a:avLst/>
            </a:prstGeom>
            <a:noFill/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9" name="직사각형 18"/>
            <p:cNvSpPr/>
            <p:nvPr/>
          </p:nvSpPr>
          <p:spPr bwMode="auto">
            <a:xfrm>
              <a:off x="3001942" y="3594100"/>
              <a:ext cx="657234" cy="638186"/>
            </a:xfrm>
            <a:prstGeom prst="rect">
              <a:avLst/>
            </a:prstGeom>
            <a:solidFill>
              <a:schemeClr val="bg1">
                <a:alpha val="64000"/>
              </a:scheme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21" name="직사각형 20"/>
            <p:cNvSpPr/>
            <p:nvPr/>
          </p:nvSpPr>
          <p:spPr bwMode="auto">
            <a:xfrm>
              <a:off x="4279896" y="3594100"/>
              <a:ext cx="657234" cy="638186"/>
            </a:xfrm>
            <a:prstGeom prst="rect">
              <a:avLst/>
            </a:prstGeom>
            <a:solidFill>
              <a:schemeClr val="bg1">
                <a:alpha val="64000"/>
              </a:scheme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0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7" name="직사각형 26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28" name="직사각형 27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-6.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SET &amp; RESET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직사각형 37"/>
          <p:cNvSpPr/>
          <p:nvPr/>
        </p:nvSpPr>
        <p:spPr bwMode="auto">
          <a:xfrm>
            <a:off x="2819376" y="3605511"/>
            <a:ext cx="553910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4" name="직사각형 43"/>
          <p:cNvSpPr/>
          <p:nvPr/>
        </p:nvSpPr>
        <p:spPr bwMode="auto">
          <a:xfrm>
            <a:off x="4572000" y="3605511"/>
            <a:ext cx="553910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6" name="직사각형 45"/>
          <p:cNvSpPr/>
          <p:nvPr/>
        </p:nvSpPr>
        <p:spPr bwMode="auto">
          <a:xfrm>
            <a:off x="6178572" y="3605511"/>
            <a:ext cx="553910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6146" name="Picture 2" descr="C:\Documents and Settings\MYHOME\바탕 화면\중국 기술교육\병아리\7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 t="35882" r="5874" b="9290"/>
          <a:stretch>
            <a:fillRect/>
          </a:stretch>
        </p:blipFill>
        <p:spPr bwMode="auto">
          <a:xfrm>
            <a:off x="884187" y="4779981"/>
            <a:ext cx="4841875" cy="1731947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1" name="직사각형 30"/>
          <p:cNvSpPr/>
          <p:nvPr/>
        </p:nvSpPr>
        <p:spPr>
          <a:xfrm>
            <a:off x="1500166" y="1785926"/>
            <a:ext cx="6135013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ts val="1700"/>
              </a:lnSpc>
            </a:pPr>
            <a:r>
              <a:rPr lang="en-US" altLang="ko-KR" dirty="0" smtClean="0">
                <a:latin typeface="나눔고딕" pitchFamily="50" charset="-127"/>
                <a:cs typeface="Arial" pitchFamily="34" charset="0"/>
              </a:rPr>
              <a:t>Program the ladder with considering the features of self-locking circuit and contacts</a:t>
            </a:r>
            <a:endParaRPr lang="ko-KR" altLang="en-US" b="1" dirty="0" smtClean="0">
              <a:latin typeface="나눔고딕" pitchFamily="50" charset="-127"/>
              <a:ea typeface="맑은 고딕" pitchFamily="50" charset="-127"/>
              <a:cs typeface="Arial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1161" y="2307103"/>
            <a:ext cx="6076950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7" name="직사각형 26"/>
          <p:cNvSpPr/>
          <p:nvPr/>
        </p:nvSpPr>
        <p:spPr bwMode="auto">
          <a:xfrm>
            <a:off x="1097050" y="3605511"/>
            <a:ext cx="553910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30" name="직선 연결선 29"/>
          <p:cNvCxnSpPr/>
          <p:nvPr/>
        </p:nvCxnSpPr>
        <p:spPr bwMode="auto">
          <a:xfrm rot="16200000" flipH="1">
            <a:off x="371903" y="4143332"/>
            <a:ext cx="1435099" cy="385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36" name="직사각형 35"/>
          <p:cNvSpPr/>
          <p:nvPr/>
        </p:nvSpPr>
        <p:spPr>
          <a:xfrm>
            <a:off x="680690" y="3617437"/>
            <a:ext cx="4267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M9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491806" y="4055587"/>
            <a:ext cx="6126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M106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2" name="직사각형 41"/>
          <p:cNvSpPr/>
          <p:nvPr/>
        </p:nvSpPr>
        <p:spPr bwMode="auto">
          <a:xfrm>
            <a:off x="1116100" y="4024611"/>
            <a:ext cx="112712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491806" y="4503262"/>
            <a:ext cx="6126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M107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1" name="직사각형 20"/>
          <p:cNvSpPr/>
          <p:nvPr/>
        </p:nvSpPr>
        <p:spPr bwMode="auto">
          <a:xfrm>
            <a:off x="1097050" y="4472286"/>
            <a:ext cx="1722325" cy="260350"/>
          </a:xfrm>
          <a:prstGeom prst="rect">
            <a:avLst/>
          </a:prstGeom>
          <a:solidFill>
            <a:srgbClr val="FF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1091380" y="3881736"/>
            <a:ext cx="6684195" cy="860426"/>
            <a:chOff x="1091380" y="3722685"/>
            <a:chExt cx="6073043" cy="860426"/>
          </a:xfrm>
        </p:grpSpPr>
        <p:cxnSp>
          <p:nvCxnSpPr>
            <p:cNvPr id="25" name="직선 연결선 24"/>
            <p:cNvCxnSpPr/>
            <p:nvPr/>
          </p:nvCxnSpPr>
          <p:spPr bwMode="auto">
            <a:xfrm flipV="1">
              <a:off x="1091380" y="3722685"/>
              <a:ext cx="6066276" cy="3176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41" name="직선 연결선 40"/>
            <p:cNvCxnSpPr/>
            <p:nvPr/>
          </p:nvCxnSpPr>
          <p:spPr bwMode="auto">
            <a:xfrm flipV="1">
              <a:off x="1098147" y="4122735"/>
              <a:ext cx="6066276" cy="3176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45" name="직선 연결선 44"/>
            <p:cNvCxnSpPr/>
            <p:nvPr/>
          </p:nvCxnSpPr>
          <p:spPr bwMode="auto">
            <a:xfrm flipV="1">
              <a:off x="1098147" y="4579935"/>
              <a:ext cx="6066276" cy="3176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48" name="직사각형 47"/>
          <p:cNvSpPr/>
          <p:nvPr/>
        </p:nvSpPr>
        <p:spPr bwMode="auto">
          <a:xfrm>
            <a:off x="4572000" y="4465936"/>
            <a:ext cx="1606572" cy="260350"/>
          </a:xfrm>
          <a:prstGeom prst="rect">
            <a:avLst/>
          </a:prstGeom>
          <a:solidFill>
            <a:srgbClr val="FF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50" name="직선 연결선 49"/>
          <p:cNvCxnSpPr/>
          <p:nvPr/>
        </p:nvCxnSpPr>
        <p:spPr bwMode="auto">
          <a:xfrm rot="16200000" flipH="1">
            <a:off x="365215" y="4137323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40" name="직사각형 39"/>
          <p:cNvSpPr/>
          <p:nvPr/>
        </p:nvSpPr>
        <p:spPr bwMode="auto">
          <a:xfrm>
            <a:off x="2819376" y="4011911"/>
            <a:ext cx="112712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3" name="직사각형 52"/>
          <p:cNvSpPr/>
          <p:nvPr/>
        </p:nvSpPr>
        <p:spPr bwMode="auto">
          <a:xfrm>
            <a:off x="4559299" y="4011911"/>
            <a:ext cx="112712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5" name="직사각형 54"/>
          <p:cNvSpPr/>
          <p:nvPr/>
        </p:nvSpPr>
        <p:spPr bwMode="auto">
          <a:xfrm>
            <a:off x="6178572" y="4011911"/>
            <a:ext cx="112712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56" name="직선 연결선 55"/>
          <p:cNvCxnSpPr/>
          <p:nvPr/>
        </p:nvCxnSpPr>
        <p:spPr bwMode="auto">
          <a:xfrm rot="16200000" flipH="1">
            <a:off x="3836989" y="4137322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 bwMode="auto">
          <a:xfrm rot="16200000" flipH="1">
            <a:off x="2087540" y="4137322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7" name="직선 연결선 56"/>
          <p:cNvCxnSpPr/>
          <p:nvPr/>
        </p:nvCxnSpPr>
        <p:spPr bwMode="auto">
          <a:xfrm rot="16200000" flipH="1">
            <a:off x="5456262" y="4137321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6147" name="Picture 3" descr="C:\Documents and Settings\MYHOME\바탕 화면\중국 기술교육\병아리\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4187" y="4816494"/>
            <a:ext cx="1644621" cy="16666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3" name="직사각형 32"/>
          <p:cNvSpPr/>
          <p:nvPr/>
        </p:nvSpPr>
        <p:spPr bwMode="auto">
          <a:xfrm>
            <a:off x="884187" y="4832347"/>
            <a:ext cx="1644621" cy="167958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47" name="직선 연결선 46"/>
          <p:cNvCxnSpPr/>
          <p:nvPr/>
        </p:nvCxnSpPr>
        <p:spPr>
          <a:xfrm rot="5400000">
            <a:off x="390512" y="4121634"/>
            <a:ext cx="1434329" cy="2412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직사각형 50"/>
          <p:cNvSpPr/>
          <p:nvPr/>
        </p:nvSpPr>
        <p:spPr>
          <a:xfrm>
            <a:off x="1065527" y="2556358"/>
            <a:ext cx="256815" cy="79362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6410232" y="2561961"/>
            <a:ext cx="226788" cy="84249"/>
          </a:xfrm>
          <a:prstGeom prst="ellipse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744571" y="2054870"/>
            <a:ext cx="789246" cy="184666"/>
          </a:xfrm>
          <a:prstGeom prst="rect">
            <a:avLst/>
          </a:prstGeom>
          <a:solidFill>
            <a:srgbClr val="0033CC"/>
          </a:solidFill>
        </p:spPr>
        <p:txBody>
          <a:bodyPr wrap="none" lIns="36000" tIns="0" rIns="36000" bIns="0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Operation</a:t>
            </a:r>
            <a:endParaRPr lang="ko-KR" altLang="en-US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1065527" y="2891311"/>
            <a:ext cx="256815" cy="79362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1827890" y="2891311"/>
            <a:ext cx="256815" cy="79362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1827890" y="3252292"/>
            <a:ext cx="256815" cy="79362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1065890" y="3252292"/>
            <a:ext cx="256815" cy="79362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6410232" y="2891311"/>
            <a:ext cx="226788" cy="84249"/>
          </a:xfrm>
          <a:prstGeom prst="ellipse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69" name="그룹 68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70" name="직사각형 69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71" name="직사각형 70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 latinLnBrk="0">
                <a:buClr>
                  <a:srgbClr val="FF0066"/>
                </a:buClr>
                <a:buSzPct val="75000"/>
                <a:buFont typeface="Arial" charset="0"/>
                <a:buNone/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-7. </a:t>
              </a:r>
              <a:r>
                <a:rPr lang="en-US" altLang="ko-KR" b="1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나눔고딕" pitchFamily="50" charset="-127"/>
                  <a:ea typeface="굴림" charset="-127"/>
                  <a:cs typeface="Arial" pitchFamily="34" charset="0"/>
                </a:rPr>
                <a:t>Circuit Alternate Instruction</a:t>
              </a:r>
              <a:endParaRPr lang="en-US" altLang="ko-KR" b="1" dirty="0">
                <a:effectLst>
                  <a:outerShdw blurRad="38100" dist="38100" dir="2700000" algn="tl">
                    <a:srgbClr val="C0C0C0"/>
                  </a:outerShdw>
                </a:effectLst>
                <a:latin typeface="나눔고딕" pitchFamily="50" charset="-127"/>
                <a:ea typeface="굴림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40741E-7 L 0.72674 7.40741E-7 " pathEditMode="relative" rAng="0" ptsTypes="AA">
                                      <p:cBhvr>
                                        <p:cTn id="9" dur="1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3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2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1" presetClass="entr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9" dur="27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2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2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9" presetClass="emph" presetSubtype="0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 rctx="PPT">
                                        <p:cTn id="25" dur="92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9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mph" presetSubtype="0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 rctx="PPT">
                                        <p:cTn id="28" dur="98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98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mph" presetSubtype="0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 rctx="PPT">
                                        <p:cTn id="31" dur="7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7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1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1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1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1" presetClass="entr" presetSubtype="0" fill="hold" grpId="1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40" dur="2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2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3" dur="2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mph" presetSubtype="0" grpId="1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 rctx="PPT">
                                        <p:cTn id="45" dur="67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6" dur="67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2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2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mph" presetSubtype="0" grpId="1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 rctx="PPT">
                                        <p:cTn id="51" dur="73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2" dur="7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1" presetClass="entr" presetSubtype="0" fill="hold" grpId="2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54" dur="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1" presetClass="entr" presetSubtype="0" fill="hold" grpId="2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56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1" presetClass="entr" presetSubtype="0" fill="hold" grpId="2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58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1" presetClass="entr" presetSubtype="0" fill="hold" grpId="1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60" dur="2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1" presetClass="entr" presetSubtype="0" fill="hold" grpId="1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62" dur="24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1" presetClass="entr" presetSubtype="0" fill="hold" grpId="1" nodeType="withEffect">
                                  <p:stCondLst>
                                    <p:cond delay="7800"/>
                                  </p:stCondLst>
                                  <p:childTnLst>
                                    <p:set>
                                      <p:cBhvr>
                                        <p:cTn id="64" dur="2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1" presetClass="entr" presetSubtype="0" fill="hold" grpId="2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6" dur="2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8" dur="53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9" dur="5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mph" presetSubtype="0" grpId="1" nodeType="withEffect">
                                  <p:stCondLst>
                                    <p:cond delay="6100"/>
                                  </p:stCondLst>
                                  <p:childTnLst>
                                    <p:set>
                                      <p:cBhvr rctx="PPT">
                                        <p:cTn id="71" dur="39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2" dur="39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4" dur="53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5" dur="5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9" presetClass="emph" presetSubtype="0" grpId="1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 rctx="PPT">
                                        <p:cTn id="77" dur="4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8" dur="4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0" dur="53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1" dur="5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9" presetClass="emph" presetSubtype="0" grpId="1" nodeType="withEffect">
                                  <p:stCondLst>
                                    <p:cond delay="7700"/>
                                  </p:stCondLst>
                                  <p:childTnLst>
                                    <p:set>
                                      <p:cBhvr rctx="PPT">
                                        <p:cTn id="83" dur="23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4" dur="2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1" presetClass="entr" presetSubtype="0" fill="hold" grpId="3" nodeType="withEffect">
                                  <p:stCondLst>
                                    <p:cond delay="7700"/>
                                  </p:stCondLst>
                                  <p:childTnLst>
                                    <p:set>
                                      <p:cBhvr>
                                        <p:cTn id="86" dur="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1" presetClass="entr" presetSubtype="0" fill="hold" grpId="3" nodeType="withEffect">
                                  <p:stCondLst>
                                    <p:cond delay="7700"/>
                                  </p:stCondLst>
                                  <p:childTnLst>
                                    <p:set>
                                      <p:cBhvr>
                                        <p:cTn id="88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1" presetClass="entr" presetSubtype="0" fill="hold" grpId="3" nodeType="withEffect">
                                  <p:stCondLst>
                                    <p:cond delay="7700"/>
                                  </p:stCondLst>
                                  <p:childTnLst>
                                    <p:set>
                                      <p:cBhvr>
                                        <p:cTn id="90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1" presetClass="entr" presetSubtype="0" fill="hold" grpId="3" nodeType="withEffect">
                                  <p:stCondLst>
                                    <p:cond delay="7900"/>
                                  </p:stCondLst>
                                  <p:childTnLst>
                                    <p:set>
                                      <p:cBhvr>
                                        <p:cTn id="92" dur="21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4" dur="77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5" dur="77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9" presetClass="emph" presetSubtype="0" grpId="1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 rctx="PPT">
                                        <p:cTn id="97" dur="1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8" dur="1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0" dur="77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1" dur="77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9" presetClass="emph" presetSubtype="0" grpId="1" nodeType="withEffect">
                                  <p:stCondLst>
                                    <p:cond delay="7900"/>
                                  </p:stCondLst>
                                  <p:childTnLst>
                                    <p:set>
                                      <p:cBhvr rctx="PPT">
                                        <p:cTn id="103" dur="21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4" dur="21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44" grpId="0" animBg="1"/>
      <p:bldP spid="44" grpId="1" animBg="1"/>
      <p:bldP spid="46" grpId="0" animBg="1"/>
      <p:bldP spid="46" grpId="1" animBg="1"/>
      <p:bldP spid="27" grpId="0" animBg="1"/>
      <p:bldP spid="42" grpId="0" animBg="1"/>
      <p:bldP spid="21" grpId="0" animBg="1"/>
      <p:bldP spid="48" grpId="0" animBg="1"/>
      <p:bldP spid="48" grpId="1" animBg="1"/>
      <p:bldP spid="40" grpId="0" animBg="1"/>
      <p:bldP spid="40" grpId="1" animBg="1"/>
      <p:bldP spid="53" grpId="0" animBg="1"/>
      <p:bldP spid="53" grpId="1" animBg="1"/>
      <p:bldP spid="55" grpId="0" animBg="1"/>
      <p:bldP spid="55" grpId="1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61" grpId="0" animBg="1"/>
      <p:bldP spid="61" grpId="1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5" grpId="0" animBg="1"/>
      <p:bldP spid="65" grpId="1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/>
          <p:cNvSpPr/>
          <p:nvPr/>
        </p:nvSpPr>
        <p:spPr>
          <a:xfrm>
            <a:off x="5857884" y="1714488"/>
            <a:ext cx="3051204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ko-KR" sz="1000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Step device</a:t>
            </a:r>
          </a:p>
          <a:p>
            <a:pPr algn="l">
              <a:defRPr/>
            </a:pPr>
            <a:r>
              <a:rPr lang="en-US" altLang="ko-KR" sz="1000" b="1" dirty="0" err="1" smtClean="0">
                <a:latin typeface="나눔고딕" pitchFamily="50" charset="-127"/>
                <a:ea typeface="굴림" charset="-127"/>
                <a:cs typeface="Arial" pitchFamily="34" charset="0"/>
              </a:rPr>
              <a:t>yyy</a:t>
            </a:r>
            <a:r>
              <a:rPr lang="en-US" altLang="ko-KR" sz="1000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 : Group No. (0~255)</a:t>
            </a:r>
          </a:p>
          <a:p>
            <a:pPr algn="l">
              <a:defRPr/>
            </a:pPr>
            <a:r>
              <a:rPr lang="en-US" altLang="ko-KR" sz="1000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xx :   Step No.   (0~99)</a:t>
            </a:r>
          </a:p>
          <a:p>
            <a:pPr marL="228600" indent="-228600" algn="l">
              <a:buFontTx/>
              <a:buAutoNum type="arabicPeriod"/>
              <a:defRPr/>
            </a:pPr>
            <a:endParaRPr lang="en-US" altLang="ko-KR" sz="1000" b="1" dirty="0" smtClean="0">
              <a:latin typeface="나눔고딕" pitchFamily="50" charset="-127"/>
              <a:ea typeface="굴림" charset="-127"/>
              <a:cs typeface="Arial" pitchFamily="34" charset="0"/>
            </a:endParaRPr>
          </a:p>
          <a:p>
            <a:pPr marL="228600" indent="-228600" algn="l">
              <a:buFontTx/>
              <a:buAutoNum type="arabicPeriod"/>
              <a:defRPr/>
            </a:pPr>
            <a:r>
              <a:rPr lang="en-US" altLang="ko-KR" sz="1000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The </a:t>
            </a:r>
            <a:r>
              <a:rPr lang="en-US" altLang="ko-KR" sz="1000" b="1" dirty="0" err="1" smtClean="0">
                <a:latin typeface="나눔고딕" pitchFamily="50" charset="-127"/>
                <a:ea typeface="굴림" charset="-127"/>
                <a:cs typeface="Arial" pitchFamily="34" charset="0"/>
              </a:rPr>
              <a:t>Syyy.xx</a:t>
            </a:r>
            <a:r>
              <a:rPr lang="en-US" altLang="ko-KR" sz="1000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 contact will turn on when the previous step of same group and the input is on.</a:t>
            </a:r>
          </a:p>
          <a:p>
            <a:pPr marL="228600" indent="-228600" algn="l">
              <a:buFontTx/>
              <a:buAutoNum type="arabicPeriod"/>
              <a:defRPr/>
            </a:pPr>
            <a:r>
              <a:rPr lang="en-US" altLang="ko-KR" sz="1000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Once </a:t>
            </a:r>
            <a:r>
              <a:rPr lang="en-US" altLang="ko-KR" sz="1000" b="1" dirty="0" err="1" smtClean="0">
                <a:latin typeface="나눔고딕" pitchFamily="50" charset="-127"/>
                <a:ea typeface="굴림" charset="-127"/>
                <a:cs typeface="Arial" pitchFamily="34" charset="0"/>
              </a:rPr>
              <a:t>Syyy.xx</a:t>
            </a:r>
            <a:r>
              <a:rPr lang="en-US" altLang="ko-KR" sz="1000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 is switched on, it keeps on state</a:t>
            </a:r>
          </a:p>
          <a:p>
            <a:pPr marL="228600" indent="-228600" algn="l">
              <a:defRPr/>
            </a:pPr>
            <a:r>
              <a:rPr lang="en-US" altLang="ko-KR" sz="1000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      until the next step turns on or the step controller group is initialized(The Syyy.00 is switched on)</a:t>
            </a:r>
          </a:p>
          <a:p>
            <a:pPr marL="228600" indent="-228600" algn="l">
              <a:buFontTx/>
              <a:buAutoNum type="arabicPeriod" startAt="3"/>
              <a:defRPr/>
            </a:pPr>
            <a:r>
              <a:rPr lang="en-US" altLang="ko-KR" sz="1000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Even if multiple input condition turn on, only one step controller is switched on.</a:t>
            </a:r>
          </a:p>
          <a:p>
            <a:pPr marL="228600" indent="-228600" algn="l">
              <a:buFontTx/>
              <a:buAutoNum type="arabicPeriod" startAt="3"/>
              <a:defRPr/>
            </a:pPr>
            <a:r>
              <a:rPr lang="en-US" altLang="ko-KR" sz="1000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The Syyy.00 is initialization step and the </a:t>
            </a:r>
            <a:r>
              <a:rPr lang="en-US" altLang="ko-KR" sz="1000" b="1" dirty="0" err="1" smtClean="0">
                <a:latin typeface="나눔고딕" pitchFamily="50" charset="-127"/>
                <a:ea typeface="굴림" charset="-127"/>
                <a:cs typeface="Arial" pitchFamily="34" charset="0"/>
              </a:rPr>
              <a:t>Syyy.xx</a:t>
            </a:r>
            <a:r>
              <a:rPr lang="en-US" altLang="ko-KR" sz="1000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 group will be initialized by switching on Syyy.00.</a:t>
            </a:r>
          </a:p>
          <a:p>
            <a:pPr marL="228600" indent="-228600" algn="l">
              <a:defRPr/>
            </a:pPr>
            <a:r>
              <a:rPr lang="en-US" altLang="ko-KR" sz="1000" b="1" dirty="0" smtClean="0">
                <a:latin typeface="나눔고딕" pitchFamily="50" charset="-127"/>
                <a:ea typeface="굴림" charset="-127"/>
                <a:cs typeface="Arial" pitchFamily="34" charset="0"/>
              </a:rPr>
              <a:t>      When the CPU is turned to Run mode , the Syyy.00 is set by default.  </a:t>
            </a:r>
            <a:endParaRPr lang="ko-KR" altLang="en-US" sz="1000" dirty="0">
              <a:latin typeface="나눔고딕" pitchFamily="50" charset="-127"/>
              <a:ea typeface="굴림" charset="-127"/>
              <a:cs typeface="Arial" pitchFamily="34" charset="0"/>
            </a:endParaRPr>
          </a:p>
        </p:txBody>
      </p:sp>
      <p:cxnSp>
        <p:nvCxnSpPr>
          <p:cNvPr id="38" name="직선 연결선 37"/>
          <p:cNvCxnSpPr/>
          <p:nvPr/>
        </p:nvCxnSpPr>
        <p:spPr bwMode="auto">
          <a:xfrm flipV="1">
            <a:off x="990373" y="4114800"/>
            <a:ext cx="5082495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 bwMode="auto">
          <a:xfrm rot="16200000" flipH="1">
            <a:off x="270896" y="4376396"/>
            <a:ext cx="1435099" cy="385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46" name="직사각형 45"/>
          <p:cNvSpPr/>
          <p:nvPr/>
        </p:nvSpPr>
        <p:spPr>
          <a:xfrm>
            <a:off x="617354" y="3850501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X0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617354" y="4288651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X1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607829" y="4736326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X2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59" name="직선 연결선 58"/>
          <p:cNvCxnSpPr/>
          <p:nvPr/>
        </p:nvCxnSpPr>
        <p:spPr bwMode="auto">
          <a:xfrm flipV="1">
            <a:off x="996043" y="4514850"/>
            <a:ext cx="5082495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1" name="직선 연결선 60"/>
          <p:cNvCxnSpPr/>
          <p:nvPr/>
        </p:nvCxnSpPr>
        <p:spPr bwMode="auto">
          <a:xfrm flipV="1">
            <a:off x="996043" y="4972050"/>
            <a:ext cx="5082495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62" name="직사각형 61"/>
          <p:cNvSpPr/>
          <p:nvPr/>
        </p:nvSpPr>
        <p:spPr bwMode="auto">
          <a:xfrm>
            <a:off x="3863069" y="4699000"/>
            <a:ext cx="194581" cy="260350"/>
          </a:xfrm>
          <a:prstGeom prst="rect">
            <a:avLst/>
          </a:prstGeom>
          <a:solidFill>
            <a:srgbClr val="FF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5" name="직사각형 64"/>
          <p:cNvSpPr/>
          <p:nvPr/>
        </p:nvSpPr>
        <p:spPr bwMode="auto">
          <a:xfrm>
            <a:off x="2345417" y="4244975"/>
            <a:ext cx="216807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8" name="직사각형 67"/>
          <p:cNvSpPr/>
          <p:nvPr/>
        </p:nvSpPr>
        <p:spPr bwMode="auto">
          <a:xfrm>
            <a:off x="5193393" y="3835400"/>
            <a:ext cx="216807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70" name="직선 연결선 69"/>
          <p:cNvCxnSpPr/>
          <p:nvPr/>
        </p:nvCxnSpPr>
        <p:spPr bwMode="auto">
          <a:xfrm rot="16200000" flipH="1">
            <a:off x="3128058" y="4370386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1" name="직선 연결선 70"/>
          <p:cNvCxnSpPr/>
          <p:nvPr/>
        </p:nvCxnSpPr>
        <p:spPr bwMode="auto">
          <a:xfrm rot="16200000" flipH="1">
            <a:off x="1613582" y="4370386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2" name="직선 연결선 71"/>
          <p:cNvCxnSpPr/>
          <p:nvPr/>
        </p:nvCxnSpPr>
        <p:spPr bwMode="auto">
          <a:xfrm rot="16200000" flipH="1">
            <a:off x="4471083" y="4370385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4" name="직사각형 73"/>
          <p:cNvSpPr/>
          <p:nvPr/>
        </p:nvSpPr>
        <p:spPr bwMode="auto">
          <a:xfrm>
            <a:off x="997090" y="5159376"/>
            <a:ext cx="1353997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75" name="직선 연결선 74"/>
          <p:cNvCxnSpPr/>
          <p:nvPr/>
        </p:nvCxnSpPr>
        <p:spPr bwMode="auto">
          <a:xfrm flipV="1">
            <a:off x="991421" y="5435601"/>
            <a:ext cx="5082495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6" name="직선 연결선 75"/>
          <p:cNvCxnSpPr/>
          <p:nvPr/>
        </p:nvCxnSpPr>
        <p:spPr bwMode="auto">
          <a:xfrm rot="16200000" flipH="1">
            <a:off x="271944" y="5697197"/>
            <a:ext cx="1435099" cy="385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7" name="직사각형 76"/>
          <p:cNvSpPr/>
          <p:nvPr/>
        </p:nvSpPr>
        <p:spPr>
          <a:xfrm>
            <a:off x="498736" y="5171302"/>
            <a:ext cx="5052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S0.0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498736" y="5609452"/>
            <a:ext cx="5052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S0.1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489211" y="6057127"/>
            <a:ext cx="5052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S0.2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82" name="직선 연결선 81"/>
          <p:cNvCxnSpPr/>
          <p:nvPr/>
        </p:nvCxnSpPr>
        <p:spPr bwMode="auto">
          <a:xfrm flipV="1">
            <a:off x="997091" y="5835651"/>
            <a:ext cx="5082495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83" name="직선 연결선 82"/>
          <p:cNvCxnSpPr/>
          <p:nvPr/>
        </p:nvCxnSpPr>
        <p:spPr bwMode="auto">
          <a:xfrm flipV="1">
            <a:off x="997091" y="6292851"/>
            <a:ext cx="5082495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84" name="직사각형 83"/>
          <p:cNvSpPr/>
          <p:nvPr/>
        </p:nvSpPr>
        <p:spPr bwMode="auto">
          <a:xfrm>
            <a:off x="3864117" y="6019801"/>
            <a:ext cx="1343024" cy="260350"/>
          </a:xfrm>
          <a:prstGeom prst="rect">
            <a:avLst/>
          </a:prstGeom>
          <a:solidFill>
            <a:srgbClr val="FF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87" name="직사각형 86"/>
          <p:cNvSpPr/>
          <p:nvPr/>
        </p:nvSpPr>
        <p:spPr bwMode="auto">
          <a:xfrm>
            <a:off x="2346465" y="5565776"/>
            <a:ext cx="1492109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92" name="직선 연결선 91"/>
          <p:cNvCxnSpPr/>
          <p:nvPr/>
        </p:nvCxnSpPr>
        <p:spPr bwMode="auto">
          <a:xfrm rot="16200000" flipH="1">
            <a:off x="3129106" y="5691187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 bwMode="auto">
          <a:xfrm rot="16200000" flipH="1">
            <a:off x="1614630" y="5691187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95" name="직사각형 94"/>
          <p:cNvSpPr/>
          <p:nvPr/>
        </p:nvSpPr>
        <p:spPr bwMode="auto">
          <a:xfrm>
            <a:off x="5197615" y="5172075"/>
            <a:ext cx="880923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94" name="직선 연결선 93"/>
          <p:cNvCxnSpPr/>
          <p:nvPr/>
        </p:nvCxnSpPr>
        <p:spPr bwMode="auto">
          <a:xfrm rot="16200000" flipH="1">
            <a:off x="4472131" y="5691186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grpSp>
        <p:nvGrpSpPr>
          <p:cNvPr id="41" name="그룹 40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42" name="직사각형 41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43" name="직사각형 42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-8. </a:t>
              </a:r>
              <a:r>
                <a:rPr lang="en-US" altLang="ko-KR" b="1" dirty="0" smtClean="0">
                  <a:latin typeface="나눔고딕" pitchFamily="50" charset="-127"/>
                  <a:ea typeface="굴림" charset="-127"/>
                  <a:cs typeface="Arial" pitchFamily="34" charset="0"/>
                </a:rPr>
                <a:t>Step controller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 Instruction</a:t>
              </a:r>
            </a:p>
          </p:txBody>
        </p:sp>
      </p:grpSp>
      <p:graphicFrame>
        <p:nvGraphicFramePr>
          <p:cNvPr id="35" name="표 34"/>
          <p:cNvGraphicFramePr>
            <a:graphicFrameLocks noGrp="1"/>
          </p:cNvGraphicFramePr>
          <p:nvPr/>
        </p:nvGraphicFramePr>
        <p:xfrm>
          <a:off x="483205" y="2519362"/>
          <a:ext cx="5017489" cy="838200"/>
        </p:xfrm>
        <a:graphic>
          <a:graphicData uri="http://schemas.openxmlformats.org/drawingml/2006/table">
            <a:tbl>
              <a:tblPr/>
              <a:tblGrid>
                <a:gridCol w="666529"/>
                <a:gridCol w="805391"/>
                <a:gridCol w="3545569"/>
              </a:tblGrid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DATA </a:t>
                      </a:r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TYPE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① 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955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</a:t>
                      </a:r>
                      <a:r>
                        <a:rPr lang="ko-KR" altLang="en-US" sz="1000" b="1" i="0" u="none" strike="noStrike" dirty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BIT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① S</a:t>
                      </a:r>
                      <a:endParaRPr lang="fr-FR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9550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</a:t>
                      </a:r>
                      <a:r>
                        <a:rPr lang="en-US" altLang="ko-KR" sz="1000" b="1" i="0" u="none" strike="noStrike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yyy</a:t>
                      </a:r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is group No.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(0~255) xx</a:t>
                      </a:r>
                      <a:r>
                        <a:rPr lang="ko-KR" altLang="en-US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is 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Step No.(0~99)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9550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36" name="직사각형 35"/>
          <p:cNvSpPr/>
          <p:nvPr/>
        </p:nvSpPr>
        <p:spPr>
          <a:xfrm>
            <a:off x="462710" y="2252955"/>
            <a:ext cx="33332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ea typeface="굴림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ea typeface="굴림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</a:rPr>
              <a:t>SET      </a:t>
            </a:r>
            <a:r>
              <a:rPr lang="en-US" altLang="ko-KR" b="1" dirty="0" err="1">
                <a:latin typeface="나눔고딕" pitchFamily="50" charset="-127"/>
                <a:ea typeface="굴림" charset="-127"/>
                <a:cs typeface="Arial" pitchFamily="34" charset="0"/>
              </a:rPr>
              <a:t>Syyy.xx</a:t>
            </a: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</a:rPr>
              <a:t>     D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ea typeface="굴림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ea typeface="굴림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30238" y="1927865"/>
            <a:ext cx="322738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1026" name="Picture 2" descr="C:\Documents and Settings\MYHOME\바탕 화면\2012-08-07_110751.png"/>
          <p:cNvPicPr>
            <a:picLocks noChangeAspect="1" noChangeArrowheads="1"/>
          </p:cNvPicPr>
          <p:nvPr/>
        </p:nvPicPr>
        <p:blipFill>
          <a:blip r:embed="rId2" cstate="print"/>
          <a:srcRect t="6928"/>
          <a:stretch>
            <a:fillRect/>
          </a:stretch>
        </p:blipFill>
        <p:spPr bwMode="auto">
          <a:xfrm>
            <a:off x="1368425" y="2353433"/>
            <a:ext cx="6267450" cy="1471611"/>
          </a:xfrm>
          <a:prstGeom prst="rect">
            <a:avLst/>
          </a:prstGeom>
          <a:noFill/>
        </p:spPr>
      </p:pic>
      <p:sp>
        <p:nvSpPr>
          <p:cNvPr id="61" name="직사각형 60"/>
          <p:cNvSpPr/>
          <p:nvPr/>
        </p:nvSpPr>
        <p:spPr>
          <a:xfrm>
            <a:off x="1675155" y="2593927"/>
            <a:ext cx="260325" cy="90994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2" name="타원 61"/>
          <p:cNvSpPr/>
          <p:nvPr/>
        </p:nvSpPr>
        <p:spPr>
          <a:xfrm>
            <a:off x="7027743" y="2608291"/>
            <a:ext cx="226788" cy="84249"/>
          </a:xfrm>
          <a:prstGeom prst="ellipse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07113" y="2316920"/>
            <a:ext cx="789246" cy="184666"/>
          </a:xfrm>
          <a:prstGeom prst="rect">
            <a:avLst/>
          </a:prstGeom>
          <a:solidFill>
            <a:srgbClr val="0033CC"/>
          </a:solidFill>
        </p:spPr>
        <p:txBody>
          <a:bodyPr wrap="none" lIns="36000" tIns="0" rIns="36000" bIns="0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Operation</a:t>
            </a:r>
            <a:endParaRPr lang="ko-KR" altLang="en-US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1673129" y="2937277"/>
            <a:ext cx="260325" cy="90994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1675155" y="3266258"/>
            <a:ext cx="260325" cy="90994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9" name="타원 68"/>
          <p:cNvSpPr/>
          <p:nvPr/>
        </p:nvSpPr>
        <p:spPr>
          <a:xfrm>
            <a:off x="7036640" y="2936623"/>
            <a:ext cx="226788" cy="84249"/>
          </a:xfrm>
          <a:prstGeom prst="ellipse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0" name="타원 69"/>
          <p:cNvSpPr/>
          <p:nvPr/>
        </p:nvSpPr>
        <p:spPr>
          <a:xfrm>
            <a:off x="7027743" y="3268705"/>
            <a:ext cx="226788" cy="84249"/>
          </a:xfrm>
          <a:prstGeom prst="ellipse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52" name="직선 연결선 51"/>
          <p:cNvCxnSpPr/>
          <p:nvPr/>
        </p:nvCxnSpPr>
        <p:spPr bwMode="auto">
          <a:xfrm flipV="1">
            <a:off x="1431882" y="4122747"/>
            <a:ext cx="5082495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53" name="직선 연결선 52"/>
          <p:cNvCxnSpPr/>
          <p:nvPr/>
        </p:nvCxnSpPr>
        <p:spPr bwMode="auto">
          <a:xfrm rot="16200000" flipH="1">
            <a:off x="712405" y="4384343"/>
            <a:ext cx="1435099" cy="385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54" name="직사각형 53"/>
          <p:cNvSpPr/>
          <p:nvPr/>
        </p:nvSpPr>
        <p:spPr>
          <a:xfrm>
            <a:off x="1058863" y="3858448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X0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1058863" y="4296598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X1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1049338" y="4744273"/>
            <a:ext cx="380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X2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65" name="직선 연결선 64"/>
          <p:cNvCxnSpPr/>
          <p:nvPr/>
        </p:nvCxnSpPr>
        <p:spPr bwMode="auto">
          <a:xfrm flipV="1">
            <a:off x="1437552" y="4522797"/>
            <a:ext cx="5082495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6" name="직선 연결선 65"/>
          <p:cNvCxnSpPr/>
          <p:nvPr/>
        </p:nvCxnSpPr>
        <p:spPr bwMode="auto">
          <a:xfrm flipV="1">
            <a:off x="1437552" y="4979997"/>
            <a:ext cx="5082495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1" name="직사각형 70"/>
          <p:cNvSpPr/>
          <p:nvPr/>
        </p:nvSpPr>
        <p:spPr bwMode="auto">
          <a:xfrm>
            <a:off x="4304578" y="4706947"/>
            <a:ext cx="194581" cy="260350"/>
          </a:xfrm>
          <a:prstGeom prst="rect">
            <a:avLst/>
          </a:prstGeom>
          <a:solidFill>
            <a:srgbClr val="FF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2" name="직사각형 71"/>
          <p:cNvSpPr/>
          <p:nvPr/>
        </p:nvSpPr>
        <p:spPr bwMode="auto">
          <a:xfrm>
            <a:off x="2786926" y="4252922"/>
            <a:ext cx="216807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3" name="직사각형 72"/>
          <p:cNvSpPr/>
          <p:nvPr/>
        </p:nvSpPr>
        <p:spPr bwMode="auto">
          <a:xfrm>
            <a:off x="5634902" y="3843347"/>
            <a:ext cx="216807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74" name="직선 연결선 73"/>
          <p:cNvCxnSpPr/>
          <p:nvPr/>
        </p:nvCxnSpPr>
        <p:spPr bwMode="auto">
          <a:xfrm rot="16200000" flipH="1">
            <a:off x="3569567" y="4378333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5" name="직선 연결선 74"/>
          <p:cNvCxnSpPr/>
          <p:nvPr/>
        </p:nvCxnSpPr>
        <p:spPr bwMode="auto">
          <a:xfrm rot="16200000" flipH="1">
            <a:off x="2055091" y="4378333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6" name="직선 연결선 75"/>
          <p:cNvCxnSpPr/>
          <p:nvPr/>
        </p:nvCxnSpPr>
        <p:spPr bwMode="auto">
          <a:xfrm rot="16200000" flipH="1">
            <a:off x="4912592" y="4378332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77" name="직사각형 76"/>
          <p:cNvSpPr/>
          <p:nvPr/>
        </p:nvSpPr>
        <p:spPr bwMode="auto">
          <a:xfrm>
            <a:off x="1438599" y="5167323"/>
            <a:ext cx="1353997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78" name="직선 연결선 77"/>
          <p:cNvCxnSpPr/>
          <p:nvPr/>
        </p:nvCxnSpPr>
        <p:spPr bwMode="auto">
          <a:xfrm flipV="1">
            <a:off x="1432930" y="5443548"/>
            <a:ext cx="5082495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9" name="직선 연결선 78"/>
          <p:cNvCxnSpPr/>
          <p:nvPr/>
        </p:nvCxnSpPr>
        <p:spPr bwMode="auto">
          <a:xfrm rot="16200000" flipH="1">
            <a:off x="713453" y="5705144"/>
            <a:ext cx="1435099" cy="385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80" name="직사각형 79"/>
          <p:cNvSpPr/>
          <p:nvPr/>
        </p:nvSpPr>
        <p:spPr>
          <a:xfrm>
            <a:off x="940245" y="5179249"/>
            <a:ext cx="5052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S0.0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940245" y="5617399"/>
            <a:ext cx="5052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S0.1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930720" y="6065074"/>
            <a:ext cx="5052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S0.2</a:t>
            </a:r>
            <a:endParaRPr lang="ko-KR" altLang="en-US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83" name="직선 연결선 82"/>
          <p:cNvCxnSpPr/>
          <p:nvPr/>
        </p:nvCxnSpPr>
        <p:spPr bwMode="auto">
          <a:xfrm flipV="1">
            <a:off x="1438600" y="5843598"/>
            <a:ext cx="5082495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84" name="직선 연결선 83"/>
          <p:cNvCxnSpPr/>
          <p:nvPr/>
        </p:nvCxnSpPr>
        <p:spPr bwMode="auto">
          <a:xfrm flipV="1">
            <a:off x="1438600" y="6300798"/>
            <a:ext cx="5082495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85" name="직사각형 84"/>
          <p:cNvSpPr/>
          <p:nvPr/>
        </p:nvSpPr>
        <p:spPr bwMode="auto">
          <a:xfrm>
            <a:off x="4305626" y="6027748"/>
            <a:ext cx="1343024" cy="260350"/>
          </a:xfrm>
          <a:prstGeom prst="rect">
            <a:avLst/>
          </a:prstGeom>
          <a:solidFill>
            <a:srgbClr val="FF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86" name="직사각형 85"/>
          <p:cNvSpPr/>
          <p:nvPr/>
        </p:nvSpPr>
        <p:spPr bwMode="auto">
          <a:xfrm>
            <a:off x="2787974" y="5573723"/>
            <a:ext cx="1533014" cy="260350"/>
          </a:xfrm>
          <a:prstGeom prst="rect">
            <a:avLst/>
          </a:prstGeom>
          <a:solidFill>
            <a:srgbClr val="5DDEE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87" name="직선 연결선 86"/>
          <p:cNvCxnSpPr/>
          <p:nvPr/>
        </p:nvCxnSpPr>
        <p:spPr bwMode="auto">
          <a:xfrm rot="16200000" flipH="1">
            <a:off x="3570615" y="5699134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 bwMode="auto">
          <a:xfrm rot="16200000" flipH="1">
            <a:off x="2056139" y="5699134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89" name="직사각형 88"/>
          <p:cNvSpPr/>
          <p:nvPr/>
        </p:nvSpPr>
        <p:spPr bwMode="auto">
          <a:xfrm>
            <a:off x="5639124" y="5180022"/>
            <a:ext cx="880923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90" name="직선 연결선 89"/>
          <p:cNvCxnSpPr/>
          <p:nvPr/>
        </p:nvCxnSpPr>
        <p:spPr bwMode="auto">
          <a:xfrm rot="16200000" flipH="1">
            <a:off x="4913640" y="5699133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0" name="직선 연결선 59"/>
          <p:cNvCxnSpPr/>
          <p:nvPr/>
        </p:nvCxnSpPr>
        <p:spPr>
          <a:xfrm rot="16200000" flipH="1">
            <a:off x="58109" y="5046276"/>
            <a:ext cx="2755918" cy="3937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그룹 46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48" name="직사각형 47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49" name="직사각형 48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-8. </a:t>
              </a:r>
              <a:r>
                <a:rPr lang="en-US" altLang="ko-KR" b="1" dirty="0" smtClean="0">
                  <a:latin typeface="나눔고딕" pitchFamily="50" charset="-127"/>
                  <a:ea typeface="굴림" charset="-127"/>
                  <a:cs typeface="Arial" pitchFamily="34" charset="0"/>
                </a:rPr>
                <a:t>Step controller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 Instruction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11111E-6 L 0.5559 -1.11111E-6 " pathEditMode="relative" rAng="0" ptsTypes="AA">
                                      <p:cBhvr>
                                        <p:cTn id="11" dur="6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1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3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1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7" dur="1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" dur="16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0" dur="16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16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16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mph" presetSubtype="0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 rctx="PPT">
                                        <p:cTn id="25" dur="44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44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1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8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1" presetClass="entr" presetSubtype="0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0" dur="1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9" presetClass="emph" presetSubtype="0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 rctx="PPT">
                                        <p:cTn id="32" dur="42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3" dur="42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mph" presetSubtype="0" grpId="1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 rctx="PPT">
                                        <p:cTn id="35" dur="26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6" dur="26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8" dur="34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9" dur="3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1" dur="34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2" dur="34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9" presetClass="emph" presetSubtype="0" grpId="1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 rctx="PPT">
                                        <p:cTn id="48" dur="24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2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mph" presetSubtype="0" grpId="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rctx="PPT">
                                        <p:cTn id="51" dur="1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2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5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mph" presetSubtype="0" grpId="1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 rctx="PPT">
                                        <p:cTn id="57" dur="8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8" dur="8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5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1" dur="5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</p:childTnLst>
        </p:cTn>
      </p:par>
    </p:tnLst>
    <p:bldLst>
      <p:bldP spid="62" grpId="0" animBg="1"/>
      <p:bldP spid="62" grpId="1" animBg="1"/>
      <p:bldP spid="67" grpId="0" animBg="1"/>
      <p:bldP spid="68" grpId="0" animBg="1"/>
      <p:bldP spid="69" grpId="0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7" grpId="0" animBg="1"/>
      <p:bldP spid="85" grpId="0" animBg="1"/>
      <p:bldP spid="85" grpId="1" animBg="1"/>
      <p:bldP spid="86" grpId="0" animBg="1"/>
      <p:bldP spid="86" grpId="1" animBg="1"/>
      <p:bldP spid="89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MYHOME\바탕 화면\중국 기술교육\병아리\7.jpg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</a:blip>
          <a:srcRect r="5874" b="9290"/>
          <a:stretch>
            <a:fillRect/>
          </a:stretch>
        </p:blipFill>
        <p:spPr bwMode="auto">
          <a:xfrm>
            <a:off x="809625" y="4221088"/>
            <a:ext cx="4841875" cy="2341868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직사각형 10"/>
          <p:cNvSpPr/>
          <p:nvPr/>
        </p:nvSpPr>
        <p:spPr>
          <a:xfrm>
            <a:off x="630238" y="1924772"/>
            <a:ext cx="337025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11188" y="4593451"/>
            <a:ext cx="1640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&lt;Graphic Drawing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237" y="2140796"/>
            <a:ext cx="5073666" cy="2224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0" name="Picture 2" descr="C:\Documents and Settings\MYHOME\바탕 화면\중국 기술교육\병아리\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35168" y="4827775"/>
            <a:ext cx="3416332" cy="16922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" name="직사각형 18"/>
          <p:cNvSpPr/>
          <p:nvPr/>
        </p:nvSpPr>
        <p:spPr bwMode="auto">
          <a:xfrm>
            <a:off x="2235168" y="4722808"/>
            <a:ext cx="3416332" cy="1839917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2" name="직사각형 21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23" name="직사각형 22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-8. </a:t>
              </a:r>
              <a:r>
                <a:rPr lang="en-US" altLang="ko-KR" b="1" dirty="0" smtClean="0">
                  <a:latin typeface="나눔고딕" pitchFamily="50" charset="-127"/>
                  <a:ea typeface="굴림" charset="-127"/>
                  <a:cs typeface="Arial" pitchFamily="34" charset="0"/>
                </a:rPr>
                <a:t>Step controller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 Instruction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Documents and Settings\MYHOME\바탕 화면\2012-08-08_160637.png"/>
          <p:cNvPicPr>
            <a:picLocks noChangeAspect="1" noChangeArrowheads="1"/>
          </p:cNvPicPr>
          <p:nvPr/>
        </p:nvPicPr>
        <p:blipFill>
          <a:blip r:embed="rId2" cstate="print"/>
          <a:srcRect l="523" t="6611" b="3606"/>
          <a:stretch>
            <a:fillRect/>
          </a:stretch>
        </p:blipFill>
        <p:spPr bwMode="auto">
          <a:xfrm>
            <a:off x="1631576" y="3677289"/>
            <a:ext cx="6168349" cy="1299883"/>
          </a:xfrm>
          <a:prstGeom prst="rect">
            <a:avLst/>
          </a:prstGeom>
          <a:noFill/>
        </p:spPr>
      </p:pic>
      <p:sp>
        <p:nvSpPr>
          <p:cNvPr id="29" name="직사각형 28"/>
          <p:cNvSpPr/>
          <p:nvPr/>
        </p:nvSpPr>
        <p:spPr>
          <a:xfrm>
            <a:off x="526658" y="1890540"/>
            <a:ext cx="23487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CTUD      S         N  </a:t>
            </a:r>
          </a:p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5689208" y="1857364"/>
            <a:ext cx="337945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1. If the count-up pulse is applied to the input rung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when the reset signal is OFF, the </a:t>
            </a:r>
            <a:r>
              <a:rPr lang="en-US" altLang="ko-KR" sz="1000" b="1" dirty="0" err="1" smtClean="0">
                <a:latin typeface="나눔고딕" pitchFamily="50" charset="-127"/>
                <a:cs typeface="Arial" pitchFamily="34" charset="0"/>
              </a:rPr>
              <a:t>the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word value of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S device is increased one by one. Likewise, if the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count-down pulse is applied to the input rung, the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word value of S device is decreased one by one.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2. If the word value of S device is greater than the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setting value “N”, the corresponding counter contact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turns ON, and if the word value of S device is less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than the setting value “N”, the corresponding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counter contact turns OFF.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3. If the reset signal is ON, the word value of S</a:t>
            </a:r>
          </a:p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 device becomes 0.</a:t>
            </a:r>
            <a:endParaRPr lang="en-US" altLang="ko-KR" sz="1000" b="1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35" name="표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0871411"/>
              </p:ext>
            </p:extLst>
          </p:nvPr>
        </p:nvGraphicFramePr>
        <p:xfrm>
          <a:off x="583808" y="2171468"/>
          <a:ext cx="5131200" cy="1473556"/>
        </p:xfrm>
        <a:graphic>
          <a:graphicData uri="http://schemas.openxmlformats.org/drawingml/2006/table">
            <a:tbl>
              <a:tblPr/>
              <a:tblGrid>
                <a:gridCol w="589620"/>
                <a:gridCol w="982144"/>
                <a:gridCol w="3559436"/>
              </a:tblGrid>
              <a:tr h="2105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DATA TYPE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5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S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WORD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① </a:t>
                      </a:r>
                      <a:r>
                        <a:rPr lang="en-US" altLang="ko-KR" sz="1000" b="1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C, UW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5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② </a:t>
                      </a:r>
                      <a:r>
                        <a:rPr lang="en-US" altLang="ko-KR" sz="1000" b="1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Counter contact you want to use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5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③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0(h0000)~65535(</a:t>
                      </a:r>
                      <a:r>
                        <a:rPr lang="en-US" altLang="ko-KR" sz="10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hFFFF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)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5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N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WORD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① </a:t>
                      </a:r>
                      <a:r>
                        <a:rPr lang="nl-NL" altLang="ko-KR" sz="1000" b="1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 , S, T, C, D, Z, F, UW, integer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5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② </a:t>
                      </a:r>
                      <a:r>
                        <a:rPr lang="en-US" altLang="ko-KR" sz="1000" b="1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Setting value of counter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5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③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0(h0000)~65535(</a:t>
                      </a:r>
                      <a:r>
                        <a:rPr lang="en-US" altLang="ko-KR" sz="10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hFFFF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)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7" name="TextBox 136"/>
          <p:cNvSpPr txBox="1"/>
          <p:nvPr/>
        </p:nvSpPr>
        <p:spPr>
          <a:xfrm>
            <a:off x="553165" y="3782346"/>
            <a:ext cx="789246" cy="184666"/>
          </a:xfrm>
          <a:prstGeom prst="rect">
            <a:avLst/>
          </a:prstGeom>
          <a:solidFill>
            <a:srgbClr val="0033CC"/>
          </a:solidFill>
        </p:spPr>
        <p:txBody>
          <a:bodyPr wrap="none" lIns="36000" tIns="0" rIns="36000" bIns="0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Operation</a:t>
            </a:r>
            <a:endParaRPr lang="ko-KR" altLang="en-US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39" name="직사각형 138"/>
          <p:cNvSpPr/>
          <p:nvPr/>
        </p:nvSpPr>
        <p:spPr>
          <a:xfrm>
            <a:off x="1911407" y="3863175"/>
            <a:ext cx="260325" cy="90994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40" name="직사각형 139"/>
          <p:cNvSpPr/>
          <p:nvPr/>
        </p:nvSpPr>
        <p:spPr>
          <a:xfrm>
            <a:off x="1911407" y="4525648"/>
            <a:ext cx="260325" cy="90994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44" name="직사각형 143"/>
          <p:cNvSpPr/>
          <p:nvPr/>
        </p:nvSpPr>
        <p:spPr>
          <a:xfrm>
            <a:off x="1911407" y="4864465"/>
            <a:ext cx="260325" cy="90994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45" name="타원 144"/>
          <p:cNvSpPr/>
          <p:nvPr/>
        </p:nvSpPr>
        <p:spPr>
          <a:xfrm>
            <a:off x="7273962" y="4877736"/>
            <a:ext cx="226788" cy="84249"/>
          </a:xfrm>
          <a:prstGeom prst="ellipse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22222" y="4208793"/>
            <a:ext cx="8334448" cy="2371418"/>
            <a:chOff x="522222" y="3794533"/>
            <a:chExt cx="8334448" cy="2785681"/>
          </a:xfrm>
        </p:grpSpPr>
        <p:sp>
          <p:nvSpPr>
            <p:cNvPr id="120" name="직사각형 119"/>
            <p:cNvSpPr/>
            <p:nvPr/>
          </p:nvSpPr>
          <p:spPr>
            <a:xfrm>
              <a:off x="1911407" y="3794533"/>
              <a:ext cx="260325" cy="90994"/>
            </a:xfrm>
            <a:prstGeom prst="rect">
              <a:avLst/>
            </a:prstGeom>
            <a:solidFill>
              <a:srgbClr val="0033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46" name="직사각형 145"/>
            <p:cNvSpPr/>
            <p:nvPr/>
          </p:nvSpPr>
          <p:spPr>
            <a:xfrm>
              <a:off x="6959599" y="5700714"/>
              <a:ext cx="569954" cy="457164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47" name="직사각형 146"/>
            <p:cNvSpPr/>
            <p:nvPr/>
          </p:nvSpPr>
          <p:spPr>
            <a:xfrm>
              <a:off x="5467669" y="5838858"/>
              <a:ext cx="390206" cy="319019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48" name="직사각형 147"/>
            <p:cNvSpPr/>
            <p:nvPr/>
          </p:nvSpPr>
          <p:spPr>
            <a:xfrm>
              <a:off x="3856039" y="6043613"/>
              <a:ext cx="400049" cy="114263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49" name="직사각형 148"/>
            <p:cNvSpPr/>
            <p:nvPr/>
          </p:nvSpPr>
          <p:spPr>
            <a:xfrm>
              <a:off x="4256089" y="6000750"/>
              <a:ext cx="400050" cy="157126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50" name="직사각형 149"/>
            <p:cNvSpPr/>
            <p:nvPr/>
          </p:nvSpPr>
          <p:spPr>
            <a:xfrm>
              <a:off x="4656139" y="5948363"/>
              <a:ext cx="398461" cy="209513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51" name="직사각형 150"/>
            <p:cNvSpPr/>
            <p:nvPr/>
          </p:nvSpPr>
          <p:spPr>
            <a:xfrm>
              <a:off x="5054601" y="5905499"/>
              <a:ext cx="409574" cy="252377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52" name="직사각형 151"/>
            <p:cNvSpPr/>
            <p:nvPr/>
          </p:nvSpPr>
          <p:spPr>
            <a:xfrm>
              <a:off x="5857874" y="5765832"/>
              <a:ext cx="374651" cy="392045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53" name="직사각형 152"/>
            <p:cNvSpPr/>
            <p:nvPr/>
          </p:nvSpPr>
          <p:spPr>
            <a:xfrm>
              <a:off x="6232525" y="5700714"/>
              <a:ext cx="361950" cy="457164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54" name="직사각형 153"/>
            <p:cNvSpPr/>
            <p:nvPr/>
          </p:nvSpPr>
          <p:spPr>
            <a:xfrm>
              <a:off x="2174875" y="6081713"/>
              <a:ext cx="354013" cy="76164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55" name="직사각형 154"/>
            <p:cNvSpPr/>
            <p:nvPr/>
          </p:nvSpPr>
          <p:spPr>
            <a:xfrm>
              <a:off x="2528889" y="6043613"/>
              <a:ext cx="347662" cy="114263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56" name="직사각형 155"/>
            <p:cNvSpPr/>
            <p:nvPr/>
          </p:nvSpPr>
          <p:spPr>
            <a:xfrm>
              <a:off x="2876551" y="6000750"/>
              <a:ext cx="350838" cy="157126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57" name="직사각형 156"/>
            <p:cNvSpPr/>
            <p:nvPr/>
          </p:nvSpPr>
          <p:spPr>
            <a:xfrm>
              <a:off x="3227388" y="6043613"/>
              <a:ext cx="347662" cy="114263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58" name="직사각형 157"/>
            <p:cNvSpPr/>
            <p:nvPr/>
          </p:nvSpPr>
          <p:spPr>
            <a:xfrm>
              <a:off x="3568700" y="6081713"/>
              <a:ext cx="287338" cy="76164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59" name="직사각형 158"/>
            <p:cNvSpPr/>
            <p:nvPr/>
          </p:nvSpPr>
          <p:spPr>
            <a:xfrm>
              <a:off x="6594474" y="5648325"/>
              <a:ext cx="365125" cy="509553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91" name="직사각형 90"/>
            <p:cNvSpPr/>
            <p:nvPr/>
          </p:nvSpPr>
          <p:spPr>
            <a:xfrm>
              <a:off x="2198655" y="5641974"/>
              <a:ext cx="5330898" cy="51904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88" name="직사각형 87"/>
            <p:cNvSpPr/>
            <p:nvPr/>
          </p:nvSpPr>
          <p:spPr>
            <a:xfrm>
              <a:off x="6959599" y="5700714"/>
              <a:ext cx="569954" cy="457164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6" name="직사각형 65"/>
            <p:cNvSpPr/>
            <p:nvPr/>
          </p:nvSpPr>
          <p:spPr>
            <a:xfrm>
              <a:off x="5467669" y="5838858"/>
              <a:ext cx="390206" cy="319019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3856039" y="6043613"/>
              <a:ext cx="400049" cy="114263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4256089" y="6000750"/>
              <a:ext cx="400050" cy="157126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2" name="직사각형 61"/>
            <p:cNvSpPr/>
            <p:nvPr/>
          </p:nvSpPr>
          <p:spPr>
            <a:xfrm>
              <a:off x="4656139" y="5948363"/>
              <a:ext cx="398461" cy="209513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5" name="직사각형 64"/>
            <p:cNvSpPr/>
            <p:nvPr/>
          </p:nvSpPr>
          <p:spPr>
            <a:xfrm>
              <a:off x="5054601" y="5905499"/>
              <a:ext cx="409574" cy="252377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67" name="직사각형 66"/>
            <p:cNvSpPr/>
            <p:nvPr/>
          </p:nvSpPr>
          <p:spPr>
            <a:xfrm>
              <a:off x="5857874" y="5765832"/>
              <a:ext cx="374651" cy="392045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71" name="직사각형 70"/>
            <p:cNvSpPr/>
            <p:nvPr/>
          </p:nvSpPr>
          <p:spPr>
            <a:xfrm>
              <a:off x="6232525" y="5700714"/>
              <a:ext cx="361950" cy="457164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74" name="직사각형 73"/>
            <p:cNvSpPr/>
            <p:nvPr/>
          </p:nvSpPr>
          <p:spPr>
            <a:xfrm>
              <a:off x="2174875" y="6081713"/>
              <a:ext cx="354013" cy="76164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75" name="직사각형 74"/>
            <p:cNvSpPr/>
            <p:nvPr/>
          </p:nvSpPr>
          <p:spPr>
            <a:xfrm>
              <a:off x="2528889" y="6043613"/>
              <a:ext cx="347662" cy="114263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76" name="직사각형 75"/>
            <p:cNvSpPr/>
            <p:nvPr/>
          </p:nvSpPr>
          <p:spPr>
            <a:xfrm>
              <a:off x="2876551" y="6000750"/>
              <a:ext cx="350838" cy="157126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77" name="직사각형 76"/>
            <p:cNvSpPr/>
            <p:nvPr/>
          </p:nvSpPr>
          <p:spPr>
            <a:xfrm>
              <a:off x="3227388" y="6043613"/>
              <a:ext cx="347662" cy="114263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78" name="직사각형 77"/>
            <p:cNvSpPr/>
            <p:nvPr/>
          </p:nvSpPr>
          <p:spPr>
            <a:xfrm>
              <a:off x="3568700" y="6081713"/>
              <a:ext cx="287338" cy="76164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45" name="직사각형 44"/>
            <p:cNvSpPr/>
            <p:nvPr/>
          </p:nvSpPr>
          <p:spPr bwMode="auto">
            <a:xfrm>
              <a:off x="5867400" y="6257310"/>
              <a:ext cx="1662153" cy="170517"/>
            </a:xfrm>
            <a:prstGeom prst="rect">
              <a:avLst/>
            </a:prstGeom>
            <a:solidFill>
              <a:srgbClr val="FF0000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72" name="직사각형 71"/>
            <p:cNvSpPr/>
            <p:nvPr/>
          </p:nvSpPr>
          <p:spPr>
            <a:xfrm>
              <a:off x="6594474" y="5648325"/>
              <a:ext cx="365125" cy="509553"/>
            </a:xfrm>
            <a:prstGeom prst="rect">
              <a:avLst/>
            </a:prstGeom>
            <a:ln>
              <a:noFill/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14" name="직사각형 113"/>
            <p:cNvSpPr/>
            <p:nvPr/>
          </p:nvSpPr>
          <p:spPr bwMode="auto">
            <a:xfrm>
              <a:off x="7529552" y="4872378"/>
              <a:ext cx="547695" cy="175483"/>
            </a:xfrm>
            <a:prstGeom prst="rect">
              <a:avLst/>
            </a:prstGeom>
            <a:solidFill>
              <a:srgbClr val="DDE14B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cxnSp>
          <p:nvCxnSpPr>
            <p:cNvPr id="37" name="직선 연결선 36"/>
            <p:cNvCxnSpPr/>
            <p:nvPr/>
          </p:nvCxnSpPr>
          <p:spPr bwMode="auto">
            <a:xfrm rot="5400000">
              <a:off x="1170376" y="5236393"/>
              <a:ext cx="985852" cy="1588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sp>
          <p:nvSpPr>
            <p:cNvPr id="39" name="직사각형 38"/>
            <p:cNvSpPr/>
            <p:nvPr/>
          </p:nvSpPr>
          <p:spPr>
            <a:xfrm>
              <a:off x="793245" y="4876032"/>
              <a:ext cx="891591" cy="325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Reset(X2)</a:t>
              </a:r>
              <a:endParaRPr lang="ko-KR" altLang="en-US" b="1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806916" y="5169237"/>
              <a:ext cx="885179" cy="325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Pulse(X0)</a:t>
              </a:r>
              <a:endParaRPr lang="ko-KR" altLang="en-US" b="1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798253" y="5462444"/>
              <a:ext cx="885179" cy="325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Pulse(X1)</a:t>
              </a:r>
              <a:endParaRPr lang="ko-KR" altLang="en-US" b="1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49" name="직사각형 48"/>
            <p:cNvSpPr/>
            <p:nvPr/>
          </p:nvSpPr>
          <p:spPr bwMode="auto">
            <a:xfrm>
              <a:off x="1682720" y="4853008"/>
              <a:ext cx="482193" cy="189888"/>
            </a:xfrm>
            <a:prstGeom prst="rect">
              <a:avLst/>
            </a:prstGeom>
            <a:solidFill>
              <a:srgbClr val="DDE14B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cxnSp>
          <p:nvCxnSpPr>
            <p:cNvPr id="56" name="직선 연결선 55"/>
            <p:cNvCxnSpPr/>
            <p:nvPr/>
          </p:nvCxnSpPr>
          <p:spPr bwMode="auto">
            <a:xfrm rot="5400000">
              <a:off x="1152123" y="6057937"/>
              <a:ext cx="1022365" cy="1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sp>
          <p:nvSpPr>
            <p:cNvPr id="57" name="직사각형 56"/>
            <p:cNvSpPr/>
            <p:nvPr/>
          </p:nvSpPr>
          <p:spPr>
            <a:xfrm>
              <a:off x="522222" y="5747334"/>
              <a:ext cx="1175322" cy="325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Current value</a:t>
              </a:r>
              <a:endParaRPr lang="ko-KR" altLang="en-US" b="1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58" name="직사각형 57"/>
            <p:cNvSpPr/>
            <p:nvPr/>
          </p:nvSpPr>
          <p:spPr>
            <a:xfrm>
              <a:off x="664089" y="6235218"/>
              <a:ext cx="1007007" cy="325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Output(C0)</a:t>
              </a:r>
              <a:endParaRPr lang="ko-KR" altLang="en-US" b="1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grpSp>
          <p:nvGrpSpPr>
            <p:cNvPr id="64" name="그룹 63"/>
            <p:cNvGrpSpPr/>
            <p:nvPr/>
          </p:nvGrpSpPr>
          <p:grpSpPr>
            <a:xfrm>
              <a:off x="1664567" y="5055372"/>
              <a:ext cx="6415452" cy="1366218"/>
              <a:chOff x="1260153" y="5055372"/>
              <a:chExt cx="4629124" cy="1366218"/>
            </a:xfrm>
          </p:grpSpPr>
          <p:cxnSp>
            <p:nvCxnSpPr>
              <p:cNvPr id="36" name="직선 연결선 35"/>
              <p:cNvCxnSpPr/>
              <p:nvPr/>
            </p:nvCxnSpPr>
            <p:spPr bwMode="auto">
              <a:xfrm flipV="1">
                <a:off x="1260153" y="5055372"/>
                <a:ext cx="4623014" cy="208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2" name="직선 연결선 41"/>
              <p:cNvCxnSpPr/>
              <p:nvPr/>
            </p:nvCxnSpPr>
            <p:spPr bwMode="auto">
              <a:xfrm flipV="1">
                <a:off x="1265310" y="5317386"/>
                <a:ext cx="4623014" cy="208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3" name="직선 연결선 42"/>
              <p:cNvCxnSpPr/>
              <p:nvPr/>
            </p:nvCxnSpPr>
            <p:spPr bwMode="auto">
              <a:xfrm flipV="1">
                <a:off x="1265310" y="5616831"/>
                <a:ext cx="4623014" cy="208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63" name="직선 연결선 62"/>
              <p:cNvCxnSpPr/>
              <p:nvPr/>
            </p:nvCxnSpPr>
            <p:spPr bwMode="auto">
              <a:xfrm flipV="1">
                <a:off x="1266263" y="6419510"/>
                <a:ext cx="4623014" cy="208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55" name="직선 연결선 54"/>
              <p:cNvCxnSpPr/>
              <p:nvPr/>
            </p:nvCxnSpPr>
            <p:spPr bwMode="auto">
              <a:xfrm flipV="1">
                <a:off x="1261106" y="6169973"/>
                <a:ext cx="4623014" cy="208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</p:grpSp>
        <p:cxnSp>
          <p:nvCxnSpPr>
            <p:cNvPr id="69" name="직선 연결선 68"/>
            <p:cNvCxnSpPr/>
            <p:nvPr/>
          </p:nvCxnSpPr>
          <p:spPr bwMode="auto">
            <a:xfrm rot="5400000">
              <a:off x="5489629" y="6084915"/>
              <a:ext cx="734056" cy="5840"/>
            </a:xfrm>
            <a:prstGeom prst="line">
              <a:avLst/>
            </a:prstGeom>
            <a:ln w="25400">
              <a:solidFill>
                <a:schemeClr val="tx1"/>
              </a:solidFill>
              <a:prstDash val="sysDash"/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81" name="직선 연결선 80"/>
            <p:cNvCxnSpPr/>
            <p:nvPr/>
          </p:nvCxnSpPr>
          <p:spPr bwMode="auto">
            <a:xfrm rot="5400000">
              <a:off x="7165652" y="6084709"/>
              <a:ext cx="738775" cy="10968"/>
            </a:xfrm>
            <a:prstGeom prst="line">
              <a:avLst/>
            </a:prstGeom>
            <a:ln w="25400">
              <a:solidFill>
                <a:schemeClr val="tx1"/>
              </a:solidFill>
              <a:prstDash val="sysDash"/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sp>
          <p:nvSpPr>
            <p:cNvPr id="131" name="직사각형 130"/>
            <p:cNvSpPr/>
            <p:nvPr/>
          </p:nvSpPr>
          <p:spPr bwMode="auto">
            <a:xfrm>
              <a:off x="6961055" y="5440075"/>
              <a:ext cx="130342" cy="170517"/>
            </a:xfrm>
            <a:prstGeom prst="rect">
              <a:avLst/>
            </a:prstGeom>
            <a:solidFill>
              <a:srgbClr val="5DDEE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48" name="직사각형 47"/>
            <p:cNvSpPr/>
            <p:nvPr/>
          </p:nvSpPr>
          <p:spPr bwMode="auto">
            <a:xfrm>
              <a:off x="2175104" y="5140630"/>
              <a:ext cx="130342" cy="170517"/>
            </a:xfrm>
            <a:prstGeom prst="rect">
              <a:avLst/>
            </a:prstGeom>
            <a:solidFill>
              <a:srgbClr val="5DDEE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cxnSp>
          <p:nvCxnSpPr>
            <p:cNvPr id="51" name="직선 연결선 50"/>
            <p:cNvCxnSpPr/>
            <p:nvPr/>
          </p:nvCxnSpPr>
          <p:spPr bwMode="auto">
            <a:xfrm rot="16200000" flipH="1">
              <a:off x="1695786" y="5222769"/>
              <a:ext cx="958637" cy="2"/>
            </a:xfrm>
            <a:prstGeom prst="line">
              <a:avLst/>
            </a:prstGeom>
            <a:ln w="25400">
              <a:solidFill>
                <a:schemeClr val="tx1"/>
              </a:solidFill>
              <a:prstDash val="sysDash"/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73" name="직선 연결선 72"/>
            <p:cNvCxnSpPr/>
            <p:nvPr/>
          </p:nvCxnSpPr>
          <p:spPr bwMode="auto">
            <a:xfrm rot="5400000">
              <a:off x="1792674" y="6003166"/>
              <a:ext cx="766771" cy="3"/>
            </a:xfrm>
            <a:prstGeom prst="line">
              <a:avLst/>
            </a:prstGeom>
            <a:ln w="25400">
              <a:solidFill>
                <a:schemeClr val="tx1"/>
              </a:solidFill>
              <a:prstDash val="sysDash"/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sp>
          <p:nvSpPr>
            <p:cNvPr id="97" name="직사각형 96"/>
            <p:cNvSpPr/>
            <p:nvPr/>
          </p:nvSpPr>
          <p:spPr bwMode="auto">
            <a:xfrm>
              <a:off x="2523547" y="5140630"/>
              <a:ext cx="130342" cy="170517"/>
            </a:xfrm>
            <a:prstGeom prst="rect">
              <a:avLst/>
            </a:prstGeom>
            <a:solidFill>
              <a:srgbClr val="5DDEE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00" name="직사각형 99"/>
            <p:cNvSpPr/>
            <p:nvPr/>
          </p:nvSpPr>
          <p:spPr bwMode="auto">
            <a:xfrm>
              <a:off x="2871990" y="5140630"/>
              <a:ext cx="130342" cy="170517"/>
            </a:xfrm>
            <a:prstGeom prst="rect">
              <a:avLst/>
            </a:prstGeom>
            <a:solidFill>
              <a:srgbClr val="5DDEE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01" name="직사각형 100"/>
            <p:cNvSpPr/>
            <p:nvPr/>
          </p:nvSpPr>
          <p:spPr bwMode="auto">
            <a:xfrm>
              <a:off x="3220433" y="5440075"/>
              <a:ext cx="130342" cy="170517"/>
            </a:xfrm>
            <a:prstGeom prst="rect">
              <a:avLst/>
            </a:prstGeom>
            <a:solidFill>
              <a:srgbClr val="5DDEE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03" name="직사각형 102"/>
            <p:cNvSpPr/>
            <p:nvPr/>
          </p:nvSpPr>
          <p:spPr bwMode="auto">
            <a:xfrm>
              <a:off x="3568875" y="5440075"/>
              <a:ext cx="136350" cy="170517"/>
            </a:xfrm>
            <a:prstGeom prst="rect">
              <a:avLst/>
            </a:prstGeom>
            <a:solidFill>
              <a:srgbClr val="5DDEE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05" name="직사각형 104"/>
            <p:cNvSpPr/>
            <p:nvPr/>
          </p:nvSpPr>
          <p:spPr bwMode="auto">
            <a:xfrm>
              <a:off x="3854346" y="5140630"/>
              <a:ext cx="130342" cy="170517"/>
            </a:xfrm>
            <a:prstGeom prst="rect">
              <a:avLst/>
            </a:prstGeom>
            <a:solidFill>
              <a:srgbClr val="5DDEE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09" name="직사각형 108"/>
            <p:cNvSpPr/>
            <p:nvPr/>
          </p:nvSpPr>
          <p:spPr bwMode="auto">
            <a:xfrm>
              <a:off x="4255286" y="5140630"/>
              <a:ext cx="130342" cy="170517"/>
            </a:xfrm>
            <a:prstGeom prst="rect">
              <a:avLst/>
            </a:prstGeom>
            <a:solidFill>
              <a:srgbClr val="5DDEE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10" name="직사각형 109"/>
            <p:cNvSpPr/>
            <p:nvPr/>
          </p:nvSpPr>
          <p:spPr bwMode="auto">
            <a:xfrm>
              <a:off x="4656226" y="5140630"/>
              <a:ext cx="130342" cy="170517"/>
            </a:xfrm>
            <a:prstGeom prst="rect">
              <a:avLst/>
            </a:prstGeom>
            <a:solidFill>
              <a:srgbClr val="5DDEE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11" name="직사각형 110"/>
            <p:cNvSpPr/>
            <p:nvPr/>
          </p:nvSpPr>
          <p:spPr bwMode="auto">
            <a:xfrm>
              <a:off x="5057166" y="5140630"/>
              <a:ext cx="130342" cy="170517"/>
            </a:xfrm>
            <a:prstGeom prst="rect">
              <a:avLst/>
            </a:prstGeom>
            <a:solidFill>
              <a:srgbClr val="5DDEE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12" name="직사각형 111"/>
            <p:cNvSpPr/>
            <p:nvPr/>
          </p:nvSpPr>
          <p:spPr bwMode="auto">
            <a:xfrm>
              <a:off x="5458106" y="5140630"/>
              <a:ext cx="130342" cy="170517"/>
            </a:xfrm>
            <a:prstGeom prst="rect">
              <a:avLst/>
            </a:prstGeom>
            <a:solidFill>
              <a:srgbClr val="5DDEE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23" name="직사각형 122"/>
            <p:cNvSpPr/>
            <p:nvPr/>
          </p:nvSpPr>
          <p:spPr bwMode="auto">
            <a:xfrm>
              <a:off x="5859046" y="5140630"/>
              <a:ext cx="141703" cy="170517"/>
            </a:xfrm>
            <a:prstGeom prst="rect">
              <a:avLst/>
            </a:prstGeom>
            <a:solidFill>
              <a:srgbClr val="5DDEE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27" name="직사각형 126"/>
            <p:cNvSpPr/>
            <p:nvPr/>
          </p:nvSpPr>
          <p:spPr bwMode="auto">
            <a:xfrm>
              <a:off x="6230795" y="5140630"/>
              <a:ext cx="130342" cy="170517"/>
            </a:xfrm>
            <a:prstGeom prst="rect">
              <a:avLst/>
            </a:prstGeom>
            <a:solidFill>
              <a:srgbClr val="5DDEE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133" name="직사각형 132"/>
            <p:cNvSpPr/>
            <p:nvPr/>
          </p:nvSpPr>
          <p:spPr bwMode="auto">
            <a:xfrm>
              <a:off x="6595925" y="5140630"/>
              <a:ext cx="130342" cy="170517"/>
            </a:xfrm>
            <a:prstGeom prst="rect">
              <a:avLst/>
            </a:prstGeom>
            <a:solidFill>
              <a:srgbClr val="5DDEE1"/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b="1" i="0" u="none" strike="noStrike" cap="none" normalizeH="0" baseline="0" dirty="0" smtClean="0">
                <a:ln>
                  <a:noFill/>
                </a:ln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cxnSp>
          <p:nvCxnSpPr>
            <p:cNvPr id="90" name="직선 연결선 89"/>
            <p:cNvCxnSpPr/>
            <p:nvPr/>
          </p:nvCxnSpPr>
          <p:spPr bwMode="auto">
            <a:xfrm rot="16200000" flipH="1">
              <a:off x="2558626" y="5729318"/>
              <a:ext cx="1314465" cy="1"/>
            </a:xfrm>
            <a:prstGeom prst="line">
              <a:avLst/>
            </a:prstGeom>
            <a:ln w="25400">
              <a:solidFill>
                <a:schemeClr val="tx1"/>
              </a:solidFill>
              <a:prstDash val="sysDash"/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04" name="직선 연결선 103"/>
            <p:cNvCxnSpPr/>
            <p:nvPr/>
          </p:nvCxnSpPr>
          <p:spPr bwMode="auto">
            <a:xfrm rot="5400000">
              <a:off x="3188050" y="5729320"/>
              <a:ext cx="1315259" cy="793"/>
            </a:xfrm>
            <a:prstGeom prst="line">
              <a:avLst/>
            </a:prstGeom>
            <a:ln w="25400">
              <a:solidFill>
                <a:schemeClr val="tx1"/>
              </a:solidFill>
              <a:prstDash val="sysDash"/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sp>
          <p:nvSpPr>
            <p:cNvPr id="122" name="직사각형 121"/>
            <p:cNvSpPr/>
            <p:nvPr/>
          </p:nvSpPr>
          <p:spPr>
            <a:xfrm>
              <a:off x="7929586" y="5563878"/>
              <a:ext cx="927084" cy="5423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Setting value</a:t>
              </a:r>
              <a:endParaRPr lang="ko-KR" altLang="en-US" b="1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cxnSp>
          <p:nvCxnSpPr>
            <p:cNvPr id="118" name="직선 연결선 117"/>
            <p:cNvCxnSpPr/>
            <p:nvPr/>
          </p:nvCxnSpPr>
          <p:spPr>
            <a:xfrm rot="16200000" flipH="1">
              <a:off x="740517" y="5656683"/>
              <a:ext cx="1836745" cy="10317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직선 연결선 118"/>
            <p:cNvCxnSpPr/>
            <p:nvPr/>
          </p:nvCxnSpPr>
          <p:spPr bwMode="auto">
            <a:xfrm flipV="1">
              <a:off x="1716759" y="5842000"/>
              <a:ext cx="6265191" cy="1494"/>
            </a:xfrm>
            <a:prstGeom prst="line">
              <a:avLst/>
            </a:prstGeom>
            <a:ln w="25400">
              <a:solidFill>
                <a:schemeClr val="tx1"/>
              </a:solidFill>
              <a:prstDash val="sysDash"/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0" name="직선 연결선 49"/>
            <p:cNvCxnSpPr/>
            <p:nvPr/>
          </p:nvCxnSpPr>
          <p:spPr bwMode="auto">
            <a:xfrm rot="16200000" flipH="1">
              <a:off x="5378411" y="5222770"/>
              <a:ext cx="958637" cy="2"/>
            </a:xfrm>
            <a:prstGeom prst="line">
              <a:avLst/>
            </a:prstGeom>
            <a:ln w="25400">
              <a:solidFill>
                <a:schemeClr val="tx1"/>
              </a:solidFill>
              <a:prstDash val="sysDash"/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53" name="직선 연결선 52"/>
            <p:cNvCxnSpPr/>
            <p:nvPr/>
          </p:nvCxnSpPr>
          <p:spPr bwMode="auto">
            <a:xfrm rot="16200000" flipH="1">
              <a:off x="7059359" y="5222768"/>
              <a:ext cx="958637" cy="2"/>
            </a:xfrm>
            <a:prstGeom prst="line">
              <a:avLst/>
            </a:prstGeom>
            <a:ln w="25400">
              <a:solidFill>
                <a:schemeClr val="tx1"/>
              </a:solidFill>
              <a:prstDash val="sysDash"/>
              <a:headEnd type="none" w="med" len="med"/>
              <a:tailEnd type="none" w="med" len="med"/>
            </a:ln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89" name="TextBox 88"/>
          <p:cNvSpPr txBox="1"/>
          <p:nvPr/>
        </p:nvSpPr>
        <p:spPr>
          <a:xfrm>
            <a:off x="7304865" y="3599781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1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7304865" y="3599781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2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7304865" y="3599781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3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7304865" y="3599781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4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7304865" y="3599781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5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7304865" y="3599781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6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7304865" y="3599781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7304865" y="3599781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8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7304865" y="3599781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9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7304865" y="3599781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0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121" name="그룹 120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24" name="직사각형 12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25" name="직사각형 12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-8. </a:t>
              </a:r>
              <a:r>
                <a:rPr lang="en-US" altLang="ko-KR" b="1" dirty="0" smtClean="0">
                  <a:latin typeface="나눔고딕" pitchFamily="50" charset="-127"/>
                  <a:ea typeface="굴림" charset="-127"/>
                  <a:cs typeface="Arial" pitchFamily="34" charset="0"/>
                </a:rPr>
                <a:t>Step controller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 Instruction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1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1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1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0" dur="7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1" presetClass="entr" presetSubtype="0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" dur="9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1" presetClass="entr" presetSubtype="0" fill="hold" grpId="2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6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1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8" dur="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1" presetClass="entr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7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1" presetClass="entr" presetSubtype="0" fill="hold" grpId="1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2" dur="7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1" presetClass="entr" presetSubtype="0" fill="hold" grpId="3" nodeType="with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24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1" presetClass="entr" presetSubtype="0" fill="hold" grpId="2" nodeType="with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26" dur="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1" presetClass="entr" presetSubtype="0" fill="hold" grpId="4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28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1" presetClass="entr" presetSubtype="0" fill="hold" grpId="1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30" dur="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1" presetClass="entr" presetSubtype="0" fill="hold" grpId="5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2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1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1" presetClass="entr" presetSubtype="0" fill="hold" grpId="6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6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1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9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1" presetClass="entr" presetSubtype="0" fill="hold" grpId="7" nodeType="withEffect">
                                  <p:stCondLst>
                                    <p:cond delay="8400"/>
                                  </p:stCondLst>
                                  <p:childTnLst>
                                    <p:set>
                                      <p:cBhvr>
                                        <p:cTn id="40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1" presetClass="entr" presetSubtype="0" fill="hold" grpId="0" nodeType="withEffect">
                                  <p:stCondLst>
                                    <p:cond delay="8400"/>
                                  </p:stCondLst>
                                  <p:childTnLst>
                                    <p:set>
                                      <p:cBhvr>
                                        <p:cTn id="42" dur="7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1" presetClass="entr" presetSubtype="0" fill="hold" grpId="8" nodeType="withEffect">
                                  <p:stCondLst>
                                    <p:cond delay="9200"/>
                                  </p:stCondLst>
                                  <p:childTnLst>
                                    <p:set>
                                      <p:cBhvr>
                                        <p:cTn id="44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1" presetClass="entr" presetSubtype="0" fill="hold" grpId="0" nodeType="withEffect">
                                  <p:stCondLst>
                                    <p:cond delay="9200"/>
                                  </p:stCondLst>
                                  <p:childTnLst>
                                    <p:set>
                                      <p:cBhvr>
                                        <p:cTn id="46" dur="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1" presetClass="entr" presetSubtype="0" fill="hold" grpId="9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8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1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50" dur="7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1" presetClass="entr" presetSubtype="0" fill="hold" grpId="10" nodeType="withEffect">
                                  <p:stCondLst>
                                    <p:cond delay="10700"/>
                                  </p:stCondLst>
                                  <p:childTnLst>
                                    <p:set>
                                      <p:cBhvr>
                                        <p:cTn id="52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1" presetClass="entr" presetSubtype="0" fill="hold" grpId="0" nodeType="withEffect">
                                  <p:stCondLst>
                                    <p:cond delay="10700"/>
                                  </p:stCondLst>
                                  <p:childTnLst>
                                    <p:set>
                                      <p:cBhvr>
                                        <p:cTn id="54" dur="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1" presetClass="entr" presetSubtype="0" fill="hold" grpId="1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56" dur="1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1" presetClass="entr" presetSubtype="0" fill="hold" grpId="1" nodeType="withEffect">
                                  <p:stCondLst>
                                    <p:cond delay="12800"/>
                                  </p:stCondLst>
                                  <p:childTnLst>
                                    <p:set>
                                      <p:cBhvr>
                                        <p:cTn id="58" dur="1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</p:childTnLst>
        </p:cTn>
      </p:par>
    </p:tnLst>
    <p:bldLst>
      <p:bldP spid="139" grpId="0" animBg="1"/>
      <p:bldP spid="139" grpId="1" animBg="1"/>
      <p:bldP spid="139" grpId="2" animBg="1"/>
      <p:bldP spid="139" grpId="3" animBg="1"/>
      <p:bldP spid="139" grpId="4" animBg="1"/>
      <p:bldP spid="139" grpId="5" animBg="1"/>
      <p:bldP spid="139" grpId="6" animBg="1"/>
      <p:bldP spid="139" grpId="7" animBg="1"/>
      <p:bldP spid="139" grpId="8" animBg="1"/>
      <p:bldP spid="139" grpId="9" animBg="1"/>
      <p:bldP spid="139" grpId="10" animBg="1"/>
      <p:bldP spid="89" grpId="0"/>
      <p:bldP spid="89" grpId="1"/>
      <p:bldP spid="92" grpId="0"/>
      <p:bldP spid="92" grpId="1"/>
      <p:bldP spid="92" grpId="2"/>
      <p:bldP spid="93" grpId="0"/>
      <p:bldP spid="93" grpId="1"/>
      <p:bldP spid="94" grpId="0"/>
      <p:bldP spid="95" grpId="0"/>
      <p:bldP spid="96" grpId="0"/>
      <p:bldP spid="98" grpId="0"/>
      <p:bldP spid="99" grpId="0"/>
      <p:bldP spid="99" grpId="1"/>
      <p:bldP spid="102" grpId="0"/>
      <p:bldP spid="106" grpId="0"/>
      <p:bldP spid="106" grpId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30238" y="1927865"/>
            <a:ext cx="308450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99578" y="3764069"/>
            <a:ext cx="1640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&lt;Graphic Drawing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238" y="2240868"/>
            <a:ext cx="6105525" cy="1507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4" name="Picture 2" descr="C:\Documents and Settings\MYHOME\바탕 화면\중국 기술교육\병아리\10.jpg"/>
          <p:cNvPicPr>
            <a:picLocks noChangeAspect="1" noChangeArrowheads="1"/>
          </p:cNvPicPr>
          <p:nvPr/>
        </p:nvPicPr>
        <p:blipFill>
          <a:blip r:embed="rId3" cstate="print"/>
          <a:srcRect r="5934" b="9510"/>
          <a:stretch>
            <a:fillRect/>
          </a:stretch>
        </p:blipFill>
        <p:spPr bwMode="auto">
          <a:xfrm>
            <a:off x="809626" y="4041068"/>
            <a:ext cx="4347927" cy="24122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2" name="그룹 11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4" name="직사각형 1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5" name="직사각형 1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-9.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Counter Instruction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MYHOME\바탕 화면\2012-08-07_15564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4908" y="4287180"/>
            <a:ext cx="6200775" cy="762000"/>
          </a:xfrm>
          <a:prstGeom prst="rect">
            <a:avLst/>
          </a:prstGeom>
          <a:noFill/>
        </p:spPr>
      </p:pic>
      <p:sp>
        <p:nvSpPr>
          <p:cNvPr id="147" name="이등변 삼각형 146"/>
          <p:cNvSpPr/>
          <p:nvPr/>
        </p:nvSpPr>
        <p:spPr bwMode="auto">
          <a:xfrm>
            <a:off x="1836738" y="5611694"/>
            <a:ext cx="1811337" cy="425449"/>
          </a:xfrm>
          <a:prstGeom prst="triangle">
            <a:avLst/>
          </a:prstGeom>
          <a:solidFill>
            <a:srgbClr val="92D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48" name="직사각형 147"/>
          <p:cNvSpPr/>
          <p:nvPr/>
        </p:nvSpPr>
        <p:spPr bwMode="auto">
          <a:xfrm>
            <a:off x="2770188" y="5621219"/>
            <a:ext cx="877887" cy="396875"/>
          </a:xfrm>
          <a:prstGeom prst="rect">
            <a:avLst/>
          </a:prstGeom>
          <a:solidFill>
            <a:srgbClr val="92D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49" name="이등변 삼각형 148"/>
          <p:cNvSpPr/>
          <p:nvPr/>
        </p:nvSpPr>
        <p:spPr bwMode="auto">
          <a:xfrm>
            <a:off x="4267201" y="5611694"/>
            <a:ext cx="1811337" cy="425449"/>
          </a:xfrm>
          <a:prstGeom prst="triangle">
            <a:avLst/>
          </a:prstGeom>
          <a:solidFill>
            <a:srgbClr val="92D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50" name="직사각형 149"/>
          <p:cNvSpPr/>
          <p:nvPr/>
        </p:nvSpPr>
        <p:spPr bwMode="auto">
          <a:xfrm>
            <a:off x="5200651" y="5630744"/>
            <a:ext cx="877887" cy="39687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14" name="직사각형 113"/>
          <p:cNvSpPr/>
          <p:nvPr/>
        </p:nvSpPr>
        <p:spPr bwMode="auto">
          <a:xfrm>
            <a:off x="4342493" y="5230694"/>
            <a:ext cx="867682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36" name="직선 연결선 35"/>
          <p:cNvCxnSpPr/>
          <p:nvPr/>
        </p:nvCxnSpPr>
        <p:spPr bwMode="auto">
          <a:xfrm flipV="1">
            <a:off x="1552348" y="5503744"/>
            <a:ext cx="5082495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 bwMode="auto">
          <a:xfrm rot="16200000" flipH="1">
            <a:off x="832871" y="5765340"/>
            <a:ext cx="1435099" cy="385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39" name="직사각형 38"/>
          <p:cNvSpPr/>
          <p:nvPr/>
        </p:nvSpPr>
        <p:spPr>
          <a:xfrm>
            <a:off x="112551" y="5229920"/>
            <a:ext cx="1459053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50" b="1" dirty="0" smtClean="0">
                <a:latin typeface="나눔고딕" pitchFamily="50" charset="-127"/>
                <a:cs typeface="Arial" pitchFamily="34" charset="0"/>
              </a:rPr>
              <a:t>Input Condition</a:t>
            </a:r>
            <a:r>
              <a:rPr lang="en-US" altLang="ko-KR" sz="105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(X0)</a:t>
            </a:r>
            <a:endParaRPr lang="ko-KR" altLang="en-US" sz="105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519408" y="5677595"/>
            <a:ext cx="1011815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50" b="1" dirty="0" smtClean="0">
                <a:latin typeface="나눔고딕" pitchFamily="50" charset="-127"/>
                <a:cs typeface="Arial" pitchFamily="34" charset="0"/>
              </a:rPr>
              <a:t>Device Value</a:t>
            </a:r>
            <a:endParaRPr lang="ko-KR" altLang="en-US" sz="1050" b="1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642910" y="6125270"/>
            <a:ext cx="891591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50" b="1" dirty="0" smtClean="0">
                <a:latin typeface="나눔고딕" pitchFamily="50" charset="-127"/>
                <a:cs typeface="Arial" pitchFamily="34" charset="0"/>
              </a:rPr>
              <a:t>Output</a:t>
            </a:r>
            <a:r>
              <a:rPr lang="en-US" altLang="ko-KR" sz="105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(T0)</a:t>
            </a:r>
            <a:endParaRPr lang="ko-KR" altLang="en-US" sz="105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43" name="직선 연결선 42"/>
          <p:cNvCxnSpPr/>
          <p:nvPr/>
        </p:nvCxnSpPr>
        <p:spPr bwMode="auto">
          <a:xfrm flipV="1">
            <a:off x="1558018" y="6480097"/>
            <a:ext cx="5082495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49" name="직사각형 48"/>
          <p:cNvSpPr/>
          <p:nvPr/>
        </p:nvSpPr>
        <p:spPr bwMode="auto">
          <a:xfrm>
            <a:off x="1836737" y="5224344"/>
            <a:ext cx="1811337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50" name="직선 연결선 49"/>
          <p:cNvCxnSpPr/>
          <p:nvPr/>
        </p:nvCxnSpPr>
        <p:spPr bwMode="auto">
          <a:xfrm rot="16200000" flipH="1">
            <a:off x="3604310" y="5762505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8" name="직선 연결선 137"/>
          <p:cNvCxnSpPr/>
          <p:nvPr/>
        </p:nvCxnSpPr>
        <p:spPr bwMode="auto">
          <a:xfrm rot="16200000" flipH="1">
            <a:off x="1104903" y="5772030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39" name="직사각형 138"/>
          <p:cNvSpPr/>
          <p:nvPr/>
        </p:nvSpPr>
        <p:spPr bwMode="auto">
          <a:xfrm>
            <a:off x="2760663" y="6170494"/>
            <a:ext cx="887412" cy="304327"/>
          </a:xfrm>
          <a:prstGeom prst="rect">
            <a:avLst/>
          </a:prstGeom>
          <a:solidFill>
            <a:srgbClr val="FF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42" name="직선 연결선 41"/>
          <p:cNvCxnSpPr/>
          <p:nvPr/>
        </p:nvCxnSpPr>
        <p:spPr bwMode="auto">
          <a:xfrm flipV="1">
            <a:off x="1558018" y="6037144"/>
            <a:ext cx="5082495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0" name="직선 연결선 139"/>
          <p:cNvCxnSpPr/>
          <p:nvPr/>
        </p:nvCxnSpPr>
        <p:spPr bwMode="auto">
          <a:xfrm>
            <a:off x="1657353" y="5611694"/>
            <a:ext cx="4981572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51" name="직사각형 150"/>
          <p:cNvSpPr/>
          <p:nvPr/>
        </p:nvSpPr>
        <p:spPr>
          <a:xfrm>
            <a:off x="6631068" y="5473358"/>
            <a:ext cx="11533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+mn-ea"/>
              </a:rPr>
              <a:t>Setting Value</a:t>
            </a:r>
            <a:endParaRPr lang="ko-KR" altLang="en-US" b="1" dirty="0">
              <a:latin typeface="+mn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89678" y="4303961"/>
            <a:ext cx="789246" cy="184666"/>
          </a:xfrm>
          <a:prstGeom prst="rect">
            <a:avLst/>
          </a:prstGeom>
          <a:solidFill>
            <a:srgbClr val="0033CC"/>
          </a:solidFill>
        </p:spPr>
        <p:txBody>
          <a:bodyPr wrap="none" lIns="36000" tIns="0" rIns="36000" bIns="0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Operation</a:t>
            </a:r>
            <a:endParaRPr lang="ko-KR" altLang="en-US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1808120" y="4564784"/>
            <a:ext cx="258841" cy="93865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7149147" y="4917411"/>
            <a:ext cx="226788" cy="84249"/>
          </a:xfrm>
          <a:prstGeom prst="ellipse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7" name="직사각형 46"/>
          <p:cNvSpPr/>
          <p:nvPr/>
        </p:nvSpPr>
        <p:spPr bwMode="auto">
          <a:xfrm>
            <a:off x="1906551" y="5630744"/>
            <a:ext cx="1752624" cy="39687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51" name="직선 연결선 50"/>
          <p:cNvCxnSpPr/>
          <p:nvPr/>
        </p:nvCxnSpPr>
        <p:spPr bwMode="auto">
          <a:xfrm rot="16200000" flipH="1">
            <a:off x="2928033" y="5762505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 bwMode="auto">
          <a:xfrm>
            <a:off x="4352922" y="5630744"/>
            <a:ext cx="877887" cy="39687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28" name="직선 연결선 27"/>
          <p:cNvCxnSpPr/>
          <p:nvPr/>
        </p:nvCxnSpPr>
        <p:spPr>
          <a:xfrm rot="5400000">
            <a:off x="811161" y="5757777"/>
            <a:ext cx="1533546" cy="1588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직선 연결선 142"/>
          <p:cNvCxnSpPr/>
          <p:nvPr/>
        </p:nvCxnSpPr>
        <p:spPr bwMode="auto">
          <a:xfrm rot="16200000" flipH="1">
            <a:off x="2255843" y="5989518"/>
            <a:ext cx="1009645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53" name="직사각형 52"/>
          <p:cNvSpPr/>
          <p:nvPr/>
        </p:nvSpPr>
        <p:spPr>
          <a:xfrm>
            <a:off x="1808120" y="4898149"/>
            <a:ext cx="258841" cy="93865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450661" y="4288062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0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450661" y="4288062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1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450661" y="4288062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2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450661" y="4288062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3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450661" y="4288062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4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450661" y="4288062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5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450661" y="4288062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6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450661" y="4288062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450661" y="4288062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8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450661" y="4288062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9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400166" y="4288062"/>
            <a:ext cx="18594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10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6450661" y="4288062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1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6450661" y="4288062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2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6450661" y="4288062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3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6450661" y="4288062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4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450661" y="4288062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5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450661" y="4288062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6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450661" y="4288062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6450661" y="4288062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8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6450661" y="4288062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9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78" name="그룹 77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79" name="직사각형 78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80" name="직사각형 79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-10.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Counter Instruction</a:t>
              </a: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597678" y="1927865"/>
            <a:ext cx="29690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■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Timer Instruction (ON DELAY TIMER)</a:t>
            </a:r>
          </a:p>
        </p:txBody>
      </p:sp>
      <p:sp>
        <p:nvSpPr>
          <p:cNvPr id="57" name="직사각형 56"/>
          <p:cNvSpPr/>
          <p:nvPr/>
        </p:nvSpPr>
        <p:spPr>
          <a:xfrm>
            <a:off x="428596" y="2252955"/>
            <a:ext cx="22449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TON      S         N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82" name="표 81"/>
          <p:cNvGraphicFramePr>
            <a:graphicFrameLocks noGrp="1"/>
          </p:cNvGraphicFramePr>
          <p:nvPr/>
        </p:nvGraphicFramePr>
        <p:xfrm>
          <a:off x="503548" y="2505080"/>
          <a:ext cx="5030650" cy="1719263"/>
        </p:xfrm>
        <a:graphic>
          <a:graphicData uri="http://schemas.openxmlformats.org/drawingml/2006/table">
            <a:tbl>
              <a:tblPr/>
              <a:tblGrid>
                <a:gridCol w="578066"/>
                <a:gridCol w="962898"/>
                <a:gridCol w="3489686"/>
              </a:tblGrid>
              <a:tr h="24560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DATA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TYPE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S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WORD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①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T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②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Timer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contact  number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③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0(h0000)~65535(</a:t>
                      </a:r>
                      <a:r>
                        <a:rPr lang="en-US" altLang="ko-KR" sz="10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hFFFF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)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N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WORD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①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Constant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, Z,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X, Y,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M, D, S, F, T,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C, UW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②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Timer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setting value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③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0(h0000)~65535(</a:t>
                      </a:r>
                      <a:r>
                        <a:rPr lang="en-US" altLang="ko-KR" sz="10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hFFFF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)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3" name="직사각형 82"/>
          <p:cNvSpPr/>
          <p:nvPr/>
        </p:nvSpPr>
        <p:spPr>
          <a:xfrm>
            <a:off x="5580112" y="2550300"/>
            <a:ext cx="3180679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1.The device value will start to increase when the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input condition turns on, It will increase by 1 at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every 0.1 or 0.01 sec until the setting value or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input condition turns off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.</a:t>
            </a:r>
          </a:p>
          <a:p>
            <a:pPr marL="228600" indent="-228600" algn="l">
              <a:defRPr/>
            </a:pPr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2. The timer contact and current value is cleared 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when the input condition turns off or RST 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instruction is executed.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08119E-6 L 0.55069 3.08119E-6 " pathEditMode="relative" rAng="0" ptsTypes="AA">
                                      <p:cBhvr>
                                        <p:cTn id="13" dur="1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22" presetClass="exit" presetSubtype="8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" dur="36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5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6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6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3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1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1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9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1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1" dur="1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1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3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1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5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7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9" presetClass="emph" presetSubtype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 rctx="PPT">
                                        <p:cTn id="41" dur="58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2" dur="58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3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6" dur="22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7" dur="22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1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9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1" presetClass="entr" presetSubtype="0" fill="hold" grpId="1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51" dur="1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9" presetClass="emph" presetSubtype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 rctx="PPT">
                                        <p:cTn id="53" dur="58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4" dur="58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1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6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1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8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2" presetClass="exit" presetSubtype="8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0" dur="19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8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3" dur="54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4" dur="54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mph" presetSubtype="0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 rctx="PPT">
                                        <p:cTn id="66" dur="27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27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1" presetClass="entr" presetSubtype="0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69" dur="19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1" presetClass="entr" presetSubtype="0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71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1" presetClass="entr" presetSubtype="0" fill="hold" nodeType="withEffect">
                                  <p:stCondLst>
                                    <p:cond delay="5600"/>
                                  </p:stCondLst>
                                  <p:childTnLst>
                                    <p:set>
                                      <p:cBhvr>
                                        <p:cTn id="73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1" presetClass="entr" presetSubtype="0" fill="hold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75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7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1" presetClass="entr" presetSubtype="0" fill="hold" nodeType="withEffect">
                                  <p:stCondLst>
                                    <p:cond delay="6200"/>
                                  </p:stCondLst>
                                  <p:childTnLst>
                                    <p:set>
                                      <p:cBhvr>
                                        <p:cTn id="79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1" presetClass="entr" presetSubtype="0" fill="hold" nodeType="withEffect">
                                  <p:stCondLst>
                                    <p:cond delay="6400"/>
                                  </p:stCondLst>
                                  <p:childTnLst>
                                    <p:set>
                                      <p:cBhvr>
                                        <p:cTn id="81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1" presetClass="entr" presetSubtype="0" fill="hold" nodeType="withEffect">
                                  <p:stCondLst>
                                    <p:cond delay="6600"/>
                                  </p:stCondLst>
                                  <p:childTnLst>
                                    <p:set>
                                      <p:cBhvr>
                                        <p:cTn id="83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1" presetClass="entr" presetSubtype="0" fill="hold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85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1" presetClass="entr" presetSubtype="0" fill="hold" nodeType="withEffect">
                                  <p:stCondLst>
                                    <p:cond delay="7100"/>
                                  </p:stCondLst>
                                  <p:childTnLst>
                                    <p:set>
                                      <p:cBhvr>
                                        <p:cTn id="87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1" presetClass="entr" presetSubtype="0" fill="hold" grpId="2" nodeType="withEffect">
                                  <p:stCondLst>
                                    <p:cond delay="7300"/>
                                  </p:stCondLst>
                                  <p:childTnLst>
                                    <p:set>
                                      <p:cBhvr>
                                        <p:cTn id="89" dur="27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49" grpId="0" animBg="1"/>
      <p:bldP spid="47" grpId="0" animBg="1"/>
      <p:bldP spid="47" grpId="1" animBg="1"/>
      <p:bldP spid="48" grpId="0" animBg="1"/>
      <p:bldP spid="58" grpId="0"/>
      <p:bldP spid="58" grpId="1"/>
      <p:bldP spid="58" grpId="2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이등변 삼각형 60"/>
          <p:cNvSpPr/>
          <p:nvPr/>
        </p:nvSpPr>
        <p:spPr bwMode="auto">
          <a:xfrm>
            <a:off x="3659175" y="5546725"/>
            <a:ext cx="1811337" cy="425449"/>
          </a:xfrm>
          <a:prstGeom prst="triangle">
            <a:avLst/>
          </a:prstGeom>
          <a:solidFill>
            <a:srgbClr val="92D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4" name="직사각형 63"/>
          <p:cNvSpPr/>
          <p:nvPr/>
        </p:nvSpPr>
        <p:spPr bwMode="auto">
          <a:xfrm>
            <a:off x="3659175" y="5583267"/>
            <a:ext cx="693747" cy="401643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48" name="직사각형 147"/>
          <p:cNvSpPr/>
          <p:nvPr/>
        </p:nvSpPr>
        <p:spPr bwMode="auto">
          <a:xfrm>
            <a:off x="1850231" y="5565775"/>
            <a:ext cx="892969" cy="396875"/>
          </a:xfrm>
          <a:prstGeom prst="rect">
            <a:avLst/>
          </a:prstGeom>
          <a:solidFill>
            <a:srgbClr val="92D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49" name="이등변 삼각형 148"/>
          <p:cNvSpPr/>
          <p:nvPr/>
        </p:nvSpPr>
        <p:spPr bwMode="auto">
          <a:xfrm>
            <a:off x="1905001" y="5546725"/>
            <a:ext cx="1811337" cy="425449"/>
          </a:xfrm>
          <a:prstGeom prst="triangle">
            <a:avLst/>
          </a:prstGeom>
          <a:solidFill>
            <a:srgbClr val="92D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4" name="직사각형 43"/>
          <p:cNvSpPr/>
          <p:nvPr/>
        </p:nvSpPr>
        <p:spPr bwMode="auto">
          <a:xfrm>
            <a:off x="1847055" y="5544374"/>
            <a:ext cx="1800226" cy="41195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37" name="직선 연결선 36"/>
          <p:cNvCxnSpPr/>
          <p:nvPr/>
        </p:nvCxnSpPr>
        <p:spPr bwMode="auto">
          <a:xfrm rot="16200000" flipH="1">
            <a:off x="832871" y="5700371"/>
            <a:ext cx="1435099" cy="385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49" name="직사각형 48"/>
          <p:cNvSpPr/>
          <p:nvPr/>
        </p:nvSpPr>
        <p:spPr bwMode="auto">
          <a:xfrm>
            <a:off x="1836737" y="5159375"/>
            <a:ext cx="944563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138" name="직선 연결선 137"/>
          <p:cNvCxnSpPr/>
          <p:nvPr/>
        </p:nvCxnSpPr>
        <p:spPr bwMode="auto">
          <a:xfrm rot="16200000" flipH="1">
            <a:off x="1104903" y="5707061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39" name="직사각형 138"/>
          <p:cNvSpPr/>
          <p:nvPr/>
        </p:nvSpPr>
        <p:spPr bwMode="auto">
          <a:xfrm>
            <a:off x="1847850" y="6105525"/>
            <a:ext cx="1800225" cy="304327"/>
          </a:xfrm>
          <a:prstGeom prst="rect">
            <a:avLst/>
          </a:prstGeom>
          <a:solidFill>
            <a:srgbClr val="FF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51" name="직선 연결선 50"/>
          <p:cNvCxnSpPr/>
          <p:nvPr/>
        </p:nvCxnSpPr>
        <p:spPr bwMode="auto">
          <a:xfrm rot="16200000" flipH="1">
            <a:off x="2928033" y="5697536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3" name="직선 연결선 142"/>
          <p:cNvCxnSpPr/>
          <p:nvPr/>
        </p:nvCxnSpPr>
        <p:spPr bwMode="auto">
          <a:xfrm rot="16200000" flipH="1">
            <a:off x="2255843" y="5924549"/>
            <a:ext cx="1009645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 bwMode="auto">
          <a:xfrm flipV="1">
            <a:off x="1552348" y="5438775"/>
            <a:ext cx="5005829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 bwMode="auto">
          <a:xfrm flipV="1">
            <a:off x="1557932" y="6418907"/>
            <a:ext cx="5014884" cy="4159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2050" name="Picture 2" descr="C:\Documents and Settings\MYHOME\바탕 화면\2012-08-07_16021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4908" y="4232126"/>
            <a:ext cx="6172200" cy="781050"/>
          </a:xfrm>
          <a:prstGeom prst="rect">
            <a:avLst/>
          </a:prstGeom>
          <a:noFill/>
        </p:spPr>
      </p:pic>
      <p:sp>
        <p:nvSpPr>
          <p:cNvPr id="32" name="TextBox 31"/>
          <p:cNvSpPr txBox="1"/>
          <p:nvPr/>
        </p:nvSpPr>
        <p:spPr>
          <a:xfrm>
            <a:off x="589678" y="4215390"/>
            <a:ext cx="789246" cy="184666"/>
          </a:xfrm>
          <a:prstGeom prst="rect">
            <a:avLst/>
          </a:prstGeom>
          <a:solidFill>
            <a:srgbClr val="0033CC"/>
          </a:solidFill>
        </p:spPr>
        <p:txBody>
          <a:bodyPr wrap="none" lIns="36000" tIns="0" rIns="36000" bIns="0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Operation</a:t>
            </a:r>
            <a:endParaRPr lang="ko-KR" altLang="en-US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1793444" y="4529581"/>
            <a:ext cx="258841" cy="93865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7145117" y="4863803"/>
            <a:ext cx="226788" cy="84249"/>
          </a:xfrm>
          <a:prstGeom prst="ellipse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1793444" y="4862946"/>
            <a:ext cx="258841" cy="93865"/>
          </a:xfrm>
          <a:prstGeom prst="rect">
            <a:avLst/>
          </a:prstGeom>
          <a:solidFill>
            <a:srgbClr val="00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2" name="직사각형 61"/>
          <p:cNvSpPr/>
          <p:nvPr/>
        </p:nvSpPr>
        <p:spPr bwMode="auto">
          <a:xfrm>
            <a:off x="4341809" y="5159375"/>
            <a:ext cx="203031" cy="260350"/>
          </a:xfrm>
          <a:prstGeom prst="rect">
            <a:avLst/>
          </a:prstGeom>
          <a:solidFill>
            <a:srgbClr val="DDE14B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3" name="직사각형 62"/>
          <p:cNvSpPr/>
          <p:nvPr/>
        </p:nvSpPr>
        <p:spPr bwMode="auto">
          <a:xfrm>
            <a:off x="4352922" y="6105525"/>
            <a:ext cx="1095390" cy="304327"/>
          </a:xfrm>
          <a:prstGeom prst="rect">
            <a:avLst/>
          </a:prstGeom>
          <a:solidFill>
            <a:srgbClr val="FF0000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1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0" name="직사각형 59"/>
          <p:cNvSpPr/>
          <p:nvPr/>
        </p:nvSpPr>
        <p:spPr bwMode="auto">
          <a:xfrm>
            <a:off x="4355304" y="5565775"/>
            <a:ext cx="180184" cy="396875"/>
          </a:xfrm>
          <a:prstGeom prst="rect">
            <a:avLst/>
          </a:prstGeom>
          <a:solidFill>
            <a:srgbClr val="92D05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5" name="직사각형 44"/>
          <p:cNvSpPr/>
          <p:nvPr/>
        </p:nvSpPr>
        <p:spPr bwMode="auto">
          <a:xfrm>
            <a:off x="4316409" y="5546754"/>
            <a:ext cx="1095390" cy="40957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50" name="직선 연결선 49"/>
          <p:cNvCxnSpPr/>
          <p:nvPr/>
        </p:nvCxnSpPr>
        <p:spPr bwMode="auto">
          <a:xfrm rot="16200000" flipH="1">
            <a:off x="3604310" y="5697536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40" name="직선 연결선 139"/>
          <p:cNvCxnSpPr/>
          <p:nvPr/>
        </p:nvCxnSpPr>
        <p:spPr bwMode="auto">
          <a:xfrm>
            <a:off x="1655769" y="5546725"/>
            <a:ext cx="4906428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2" name="직선 연결선 41"/>
          <p:cNvCxnSpPr/>
          <p:nvPr/>
        </p:nvCxnSpPr>
        <p:spPr bwMode="auto">
          <a:xfrm flipV="1">
            <a:off x="1557932" y="5972175"/>
            <a:ext cx="5005829" cy="3176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7" name="직선 연결선 66"/>
          <p:cNvCxnSpPr/>
          <p:nvPr/>
        </p:nvCxnSpPr>
        <p:spPr bwMode="auto">
          <a:xfrm rot="16200000" flipH="1">
            <a:off x="4018418" y="5916422"/>
            <a:ext cx="1009645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68" name="직선 연결선 67"/>
          <p:cNvCxnSpPr/>
          <p:nvPr/>
        </p:nvCxnSpPr>
        <p:spPr bwMode="auto">
          <a:xfrm rot="16200000" flipH="1">
            <a:off x="4709992" y="5697537"/>
            <a:ext cx="1463672" cy="1"/>
          </a:xfrm>
          <a:prstGeom prst="line">
            <a:avLst/>
          </a:prstGeom>
          <a:ln w="2540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46" name="직선 연결선 45"/>
          <p:cNvCxnSpPr/>
          <p:nvPr/>
        </p:nvCxnSpPr>
        <p:spPr>
          <a:xfrm rot="5400000">
            <a:off x="775442" y="5692808"/>
            <a:ext cx="1533546" cy="1588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0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1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2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3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4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5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6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8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9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395546" y="4288450"/>
            <a:ext cx="18594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10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0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1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2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3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4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5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6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7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8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446041" y="4288450"/>
            <a:ext cx="92974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9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395546" y="4288450"/>
            <a:ext cx="18594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10</a:t>
            </a:r>
            <a:endParaRPr lang="ko-KR" altLang="en-US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83" name="그룹 82"/>
          <p:cNvGrpSpPr/>
          <p:nvPr/>
        </p:nvGrpSpPr>
        <p:grpSpPr>
          <a:xfrm>
            <a:off x="128192" y="1173728"/>
            <a:ext cx="1718211" cy="747528"/>
            <a:chOff x="128192" y="821363"/>
            <a:chExt cx="1718211" cy="747528"/>
          </a:xfrm>
        </p:grpSpPr>
        <p:sp>
          <p:nvSpPr>
            <p:cNvPr id="84" name="직사각형 8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85" name="직사각형 8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-10.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Counter Instruction</a:t>
              </a:r>
            </a:p>
          </p:txBody>
        </p:sp>
      </p:grpSp>
      <p:sp>
        <p:nvSpPr>
          <p:cNvPr id="86" name="직사각형 85"/>
          <p:cNvSpPr/>
          <p:nvPr/>
        </p:nvSpPr>
        <p:spPr>
          <a:xfrm>
            <a:off x="597678" y="1927865"/>
            <a:ext cx="312752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defRPr/>
            </a:pP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■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Timer Instruction (OFF DELAY TIMER)</a:t>
            </a:r>
          </a:p>
        </p:txBody>
      </p:sp>
      <p:sp>
        <p:nvSpPr>
          <p:cNvPr id="88" name="직사각형 87"/>
          <p:cNvSpPr/>
          <p:nvPr/>
        </p:nvSpPr>
        <p:spPr>
          <a:xfrm>
            <a:off x="255073" y="6165304"/>
            <a:ext cx="14761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Output (T0)</a:t>
            </a:r>
            <a:endParaRPr lang="ko-KR" altLang="en-US" b="1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89" name="직사각형 88"/>
          <p:cNvSpPr/>
          <p:nvPr/>
        </p:nvSpPr>
        <p:spPr>
          <a:xfrm>
            <a:off x="131090" y="5143512"/>
            <a:ext cx="1511952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50" b="1" dirty="0" smtClean="0">
                <a:latin typeface="나눔고딕" pitchFamily="50" charset="-127"/>
                <a:cs typeface="Arial" pitchFamily="34" charset="0"/>
              </a:rPr>
              <a:t>Input Condition (X0)</a:t>
            </a:r>
            <a:endParaRPr lang="ko-KR" altLang="en-US" sz="1050" b="1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90" name="직사각형 89"/>
          <p:cNvSpPr/>
          <p:nvPr/>
        </p:nvSpPr>
        <p:spPr>
          <a:xfrm>
            <a:off x="432971" y="5684634"/>
            <a:ext cx="111806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Device Value</a:t>
            </a:r>
            <a:endParaRPr lang="ko-KR" altLang="en-US" b="1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91" name="직사각형 90"/>
          <p:cNvSpPr/>
          <p:nvPr/>
        </p:nvSpPr>
        <p:spPr>
          <a:xfrm>
            <a:off x="6698588" y="5408389"/>
            <a:ext cx="11533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Setting Value</a:t>
            </a:r>
            <a:endParaRPr lang="ko-KR" altLang="en-US" b="1" dirty="0">
              <a:latin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92" name="표 91"/>
          <p:cNvGraphicFramePr>
            <a:graphicFrameLocks noGrp="1"/>
          </p:cNvGraphicFramePr>
          <p:nvPr/>
        </p:nvGraphicFramePr>
        <p:xfrm>
          <a:off x="556360" y="2492135"/>
          <a:ext cx="5030650" cy="1719263"/>
        </p:xfrm>
        <a:graphic>
          <a:graphicData uri="http://schemas.openxmlformats.org/drawingml/2006/table">
            <a:tbl>
              <a:tblPr/>
              <a:tblGrid>
                <a:gridCol w="578066"/>
                <a:gridCol w="962898"/>
                <a:gridCol w="3489686"/>
              </a:tblGrid>
              <a:tr h="24560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DATA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TYPE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S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WORD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①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T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②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Timer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contact  number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③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0(h0000)~65535(</a:t>
                      </a:r>
                      <a:r>
                        <a:rPr lang="en-US" altLang="ko-KR" sz="10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hFFFF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)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N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WORD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①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Constant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, Z,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X, Y,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M, D, S, F, T,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C, UW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②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Timer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setting value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③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0(h0000)~65535(</a:t>
                      </a:r>
                      <a:r>
                        <a:rPr lang="en-US" altLang="ko-KR" sz="10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hFFFF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)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3" name="직사각형 92"/>
          <p:cNvSpPr/>
          <p:nvPr/>
        </p:nvSpPr>
        <p:spPr>
          <a:xfrm>
            <a:off x="462530" y="2252955"/>
            <a:ext cx="23235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TOFF      S         N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94" name="직사각형 93"/>
          <p:cNvSpPr/>
          <p:nvPr/>
        </p:nvSpPr>
        <p:spPr>
          <a:xfrm>
            <a:off x="5603166" y="2143116"/>
            <a:ext cx="3326552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1. When the input condition turns on, the device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value will be set as the setting value and the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timer contact will turn on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.</a:t>
            </a:r>
          </a:p>
          <a:p>
            <a:pPr marL="228600" indent="-228600" algn="l">
              <a:defRPr/>
            </a:pPr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2. When the input condition turns off, the device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value will decrease by 1 at every 0.1 or 0.01 sec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until it reaches to 0 or input condition turns off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.</a:t>
            </a:r>
          </a:p>
          <a:p>
            <a:pPr algn="l">
              <a:defRPr/>
            </a:pPr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3. When the input condition turns off or RST 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instruction is executed, the timer contact will 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turn off and the current value will be cleared as 0.</a:t>
            </a: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08119E-6 L 0.55069 3.08119E-6 " pathEditMode="relative" rAng="0" ptsTypes="AA">
                                      <p:cBhvr>
                                        <p:cTn id="18" dur="1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2" presetClass="exit" presetSubtype="8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0" dur="36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5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3" dur="1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8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9" dur="6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0" dur="6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2" dur="6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3" dur="6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mph" presetSubtype="0" grpId="1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 rctx="PPT">
                                        <p:cTn id="35" dur="76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6" dur="76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1" presetClass="entr" presetSubtype="0" fill="hold" grpId="1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8" dur="1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1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42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1" presetClass="entr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44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1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46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1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48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1" presetClass="entr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2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1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54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1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6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9" presetClass="emph" presetSubtype="0" grpId="1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 rctx="PPT">
                                        <p:cTn id="58" dur="58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59" dur="58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1" dur="3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3" dur="3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2" presetClass="exit" presetSubtype="8" fill="hold" grpId="1" nodeType="withEffect">
                                  <p:stCondLst>
                                    <p:cond delay="54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5" dur="2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8" dur="54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9" dur="54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1" dur="54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2" dur="54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9" presetClass="emph" presetSubtype="0" grpId="1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 rctx="PPT">
                                        <p:cTn id="74" dur="42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5" dur="42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1" presetClass="entr" presetSubtype="0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77" dur="4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1" presetClass="entr" presetSubtype="0" fill="hold" nodeType="withEffect">
                                  <p:stCondLst>
                                    <p:cond delay="7600"/>
                                  </p:stCondLst>
                                  <p:childTnLst>
                                    <p:set>
                                      <p:cBhvr>
                                        <p:cTn id="79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1" presetClass="entr" presetSubtype="0" fill="hold" nodeType="withEffect">
                                  <p:stCondLst>
                                    <p:cond delay="7400"/>
                                  </p:stCondLst>
                                  <p:childTnLst>
                                    <p:set>
                                      <p:cBhvr>
                                        <p:cTn id="81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1" presetClass="entr" presetSubtype="0" fill="hold" nodeType="withEffect">
                                  <p:stCondLst>
                                    <p:cond delay="7200"/>
                                  </p:stCondLst>
                                  <p:childTnLst>
                                    <p:set>
                                      <p:cBhvr>
                                        <p:cTn id="83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1" presetClass="entr" presetSubtype="0" fill="hold" nodeType="withEffect">
                                  <p:stCondLst>
                                    <p:cond delay="6900"/>
                                  </p:stCondLst>
                                  <p:childTnLst>
                                    <p:set>
                                      <p:cBhvr>
                                        <p:cTn id="85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1" presetClass="entr" presetSubtype="0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87" dur="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1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9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1" presetClass="entr" presetSubtype="0" fill="hold" nodeType="withEffect">
                                  <p:stCondLst>
                                    <p:cond delay="6200"/>
                                  </p:stCondLst>
                                  <p:childTnLst>
                                    <p:set>
                                      <p:cBhvr>
                                        <p:cTn id="91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3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1" presetClass="entr" presetSubtype="0" fill="hold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95" dur="1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1" presetClass="entr" presetSubtype="0" fill="hold" grpId="0" nodeType="withEffect">
                                  <p:stCondLst>
                                    <p:cond delay="7800"/>
                                  </p:stCondLst>
                                  <p:childTnLst>
                                    <p:set>
                                      <p:cBhvr>
                                        <p:cTn id="97" dur="22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9" presetClass="emph" presetSubtype="0" grpId="1" nodeType="withEffect">
                                  <p:stCondLst>
                                    <p:cond delay="7800"/>
                                  </p:stCondLst>
                                  <p:childTnLst>
                                    <p:set>
                                      <p:cBhvr rctx="PPT">
                                        <p:cTn id="99" dur="22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0" dur="22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1" presetClass="entr" presetSubtype="0" fill="hold" grpId="1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102" dur="4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1" presetClass="entr" presetSubtype="0" fill="hold" grpId="1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104" dur="24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1" presetClass="entr" presetSubtype="0" fill="hold" grpId="1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106" dur="24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9" grpId="0" animBg="1"/>
      <p:bldP spid="49" grpId="1" animBg="1"/>
      <p:bldP spid="139" grpId="0" animBg="1"/>
      <p:bldP spid="139" grpId="1" animBg="1"/>
      <p:bldP spid="34" grpId="0" animBg="1"/>
      <p:bldP spid="34" grpId="1" animBg="1"/>
      <p:bldP spid="38" grpId="0" animBg="1"/>
      <p:bldP spid="38" grpId="1" animBg="1"/>
      <p:bldP spid="47" grpId="0" animBg="1"/>
      <p:bldP spid="47" grpId="1" animBg="1"/>
      <p:bldP spid="62" grpId="0" animBg="1"/>
      <p:bldP spid="62" grpId="1" animBg="1"/>
      <p:bldP spid="63" grpId="0" animBg="1"/>
      <p:bldP spid="63" grpId="1" animBg="1"/>
      <p:bldP spid="45" grpId="0" animBg="1"/>
      <p:bldP spid="45" grpId="1" animBg="1"/>
      <p:bldP spid="48" grpId="1"/>
      <p:bldP spid="48" grpId="2"/>
      <p:bldP spid="69" grpId="0"/>
      <p:bldP spid="69" grpId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30238" y="1916832"/>
            <a:ext cx="308450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99578" y="4016097"/>
            <a:ext cx="1640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&lt;Graphic Drawing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9218" name="Picture 2" descr="C:\Documents and Settings\MYHOME\바탕 화면\중국 기술교육\병아리\11.jpg"/>
          <p:cNvPicPr>
            <a:picLocks noChangeAspect="1" noChangeArrowheads="1"/>
          </p:cNvPicPr>
          <p:nvPr/>
        </p:nvPicPr>
        <p:blipFill>
          <a:blip r:embed="rId2" cstate="print"/>
          <a:srcRect r="5817" b="9322"/>
          <a:stretch>
            <a:fillRect/>
          </a:stretch>
        </p:blipFill>
        <p:spPr bwMode="auto">
          <a:xfrm>
            <a:off x="809625" y="4329100"/>
            <a:ext cx="4346583" cy="22159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4" name="Picture 2" descr="C:\Documents and Settings\MYHOME\바탕 화면\중국 기술교육\병아리\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138" y="2178742"/>
            <a:ext cx="5788051" cy="1914301"/>
          </a:xfrm>
          <a:prstGeom prst="rect">
            <a:avLst/>
          </a:prstGeom>
          <a:noFill/>
        </p:spPr>
      </p:pic>
      <p:grpSp>
        <p:nvGrpSpPr>
          <p:cNvPr id="12" name="그룹 11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4" name="직사각형 1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5" name="직사각형 1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-10.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Counter Instruction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46"/>
          <p:cNvGrpSpPr/>
          <p:nvPr/>
        </p:nvGrpSpPr>
        <p:grpSpPr>
          <a:xfrm>
            <a:off x="630238" y="5502876"/>
            <a:ext cx="4175225" cy="823098"/>
            <a:chOff x="1274763" y="4357301"/>
            <a:chExt cx="4175225" cy="823098"/>
          </a:xfrm>
        </p:grpSpPr>
        <p:sp>
          <p:nvSpPr>
            <p:cNvPr id="28" name="직사각형 27"/>
            <p:cNvSpPr/>
            <p:nvPr/>
          </p:nvSpPr>
          <p:spPr>
            <a:xfrm>
              <a:off x="1274763" y="4357301"/>
              <a:ext cx="1957587" cy="276999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LOAD= H0001      h3456</a:t>
              </a: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1274763" y="4888726"/>
              <a:ext cx="1957587" cy="276999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LOAD= H0001      </a:t>
              </a:r>
              <a:r>
                <a:rPr lang="en-US" altLang="ko-KR" b="1" dirty="0" err="1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h0001</a:t>
              </a:r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cxnSp>
          <p:nvCxnSpPr>
            <p:cNvPr id="32" name="직선 화살표 연결선 31"/>
            <p:cNvCxnSpPr/>
            <p:nvPr/>
          </p:nvCxnSpPr>
          <p:spPr bwMode="auto">
            <a:xfrm>
              <a:off x="3362325" y="4508500"/>
              <a:ext cx="1362075" cy="1588"/>
            </a:xfrm>
            <a:prstGeom prst="straightConnector1">
              <a:avLst/>
            </a:prstGeom>
            <a:solidFill>
              <a:srgbClr val="BAD5E6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38" name="직사각형 37"/>
            <p:cNvSpPr/>
            <p:nvPr/>
          </p:nvSpPr>
          <p:spPr>
            <a:xfrm>
              <a:off x="4970463" y="4370000"/>
              <a:ext cx="460382" cy="276999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OFF</a:t>
              </a:r>
            </a:p>
          </p:txBody>
        </p:sp>
        <p:cxnSp>
          <p:nvCxnSpPr>
            <p:cNvPr id="44" name="직선 화살표 연결선 43"/>
            <p:cNvCxnSpPr/>
            <p:nvPr/>
          </p:nvCxnSpPr>
          <p:spPr bwMode="auto">
            <a:xfrm>
              <a:off x="3371850" y="5041900"/>
              <a:ext cx="1362075" cy="1588"/>
            </a:xfrm>
            <a:prstGeom prst="straightConnector1">
              <a:avLst/>
            </a:prstGeom>
            <a:solidFill>
              <a:srgbClr val="BAD5E6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46" name="직사각형 45"/>
            <p:cNvSpPr/>
            <p:nvPr/>
          </p:nvSpPr>
          <p:spPr>
            <a:xfrm>
              <a:off x="4979988" y="4903400"/>
              <a:ext cx="470000" cy="276999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ON</a:t>
              </a:r>
              <a:r>
                <a:rPr lang="en-US" altLang="ko-KR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</a:t>
              </a:r>
            </a:p>
          </p:txBody>
        </p:sp>
      </p:grpSp>
      <p:sp>
        <p:nvSpPr>
          <p:cNvPr id="54" name="직사각형 53"/>
          <p:cNvSpPr/>
          <p:nvPr/>
        </p:nvSpPr>
        <p:spPr>
          <a:xfrm>
            <a:off x="570124" y="5204229"/>
            <a:ext cx="86754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Example)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239" y="4414242"/>
            <a:ext cx="489585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1" name="그룹 20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2" name="직사각형 21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23" name="직사각형 22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-11.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Comparison Instruction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25" name="직사각형 24"/>
          <p:cNvSpPr/>
          <p:nvPr/>
        </p:nvSpPr>
        <p:spPr>
          <a:xfrm>
            <a:off x="2661447" y="5357826"/>
            <a:ext cx="14766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Comparison result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2686893" y="5861882"/>
            <a:ext cx="14766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Comparison result</a:t>
            </a:r>
          </a:p>
        </p:txBody>
      </p:sp>
      <p:sp>
        <p:nvSpPr>
          <p:cNvPr id="27" name="직사각형 26"/>
          <p:cNvSpPr/>
          <p:nvPr/>
        </p:nvSpPr>
        <p:spPr>
          <a:xfrm>
            <a:off x="214282" y="2110079"/>
            <a:ext cx="24368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LOAD =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S1       S2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31" name="표 30"/>
          <p:cNvGraphicFramePr>
            <a:graphicFrameLocks noGrp="1"/>
          </p:cNvGraphicFramePr>
          <p:nvPr/>
        </p:nvGraphicFramePr>
        <p:xfrm>
          <a:off x="285720" y="2396284"/>
          <a:ext cx="5102089" cy="1719263"/>
        </p:xfrm>
        <a:graphic>
          <a:graphicData uri="http://schemas.openxmlformats.org/drawingml/2006/table">
            <a:tbl>
              <a:tblPr/>
              <a:tblGrid>
                <a:gridCol w="586275"/>
                <a:gridCol w="976572"/>
                <a:gridCol w="3539242"/>
              </a:tblGrid>
              <a:tr h="24560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DATA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TYPE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S1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INT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①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integer, *, Z,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X, Y,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M, D, L, S, F, T,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C, UW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②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Data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or address to be compared with S2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③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-32768(h8000)~32767(h7FFF)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S2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INT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①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Constant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, *, Z,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X, Y,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M, D, L, S, F, T,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C, UW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②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Data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or address to be compared with S1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③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-32768(h8000)~32767(h7FFF)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6" name="직사각형 35"/>
          <p:cNvSpPr/>
          <p:nvPr/>
        </p:nvSpPr>
        <p:spPr>
          <a:xfrm>
            <a:off x="5467705" y="2404993"/>
            <a:ext cx="337624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buAutoNum type="arabicPeriod"/>
              <a:defRPr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If 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S1 and S2 are same, The switch is turned on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.</a:t>
            </a:r>
          </a:p>
          <a:p>
            <a:pPr marL="228600" indent="-228600" algn="l">
              <a:buAutoNum type="arabicPeriod"/>
              <a:defRPr/>
            </a:pPr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2. If S1 and S2 are not same, The switch is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turned off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.</a:t>
            </a:r>
          </a:p>
          <a:p>
            <a:pPr marL="228600" indent="-228600" algn="l">
              <a:defRPr/>
            </a:pPr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3. The comparison is executed as signed operation.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(h8000(-32768)~</a:t>
            </a:r>
            <a:r>
              <a:rPr lang="en-US" altLang="ko-KR" sz="1000" b="1" dirty="0" err="1">
                <a:latin typeface="나눔고딕" pitchFamily="50" charset="-127"/>
                <a:cs typeface="Arial" pitchFamily="34" charset="0"/>
              </a:rPr>
              <a:t>hFFFF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(-1)&lt;0  ~  h7FFF(32767))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그룹 46"/>
          <p:cNvGrpSpPr/>
          <p:nvPr/>
        </p:nvGrpSpPr>
        <p:grpSpPr>
          <a:xfrm>
            <a:off x="630238" y="5626701"/>
            <a:ext cx="4175225" cy="823098"/>
            <a:chOff x="1274763" y="4357301"/>
            <a:chExt cx="4175225" cy="823098"/>
          </a:xfrm>
        </p:grpSpPr>
        <p:sp>
          <p:nvSpPr>
            <p:cNvPr id="28" name="직사각형 27"/>
            <p:cNvSpPr/>
            <p:nvPr/>
          </p:nvSpPr>
          <p:spPr>
            <a:xfrm>
              <a:off x="1274763" y="4357301"/>
              <a:ext cx="1941557" cy="276999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LOAD&gt; H0001      h3456</a:t>
              </a: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1274763" y="4888726"/>
              <a:ext cx="1941557" cy="276999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LOAD&gt; H0003      h0001</a:t>
              </a:r>
            </a:p>
          </p:txBody>
        </p:sp>
        <p:cxnSp>
          <p:nvCxnSpPr>
            <p:cNvPr id="32" name="직선 화살표 연결선 31"/>
            <p:cNvCxnSpPr/>
            <p:nvPr/>
          </p:nvCxnSpPr>
          <p:spPr bwMode="auto">
            <a:xfrm>
              <a:off x="3362325" y="4508500"/>
              <a:ext cx="1362075" cy="1588"/>
            </a:xfrm>
            <a:prstGeom prst="straightConnector1">
              <a:avLst/>
            </a:prstGeom>
            <a:solidFill>
              <a:srgbClr val="BAD5E6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38" name="직사각형 37"/>
            <p:cNvSpPr/>
            <p:nvPr/>
          </p:nvSpPr>
          <p:spPr>
            <a:xfrm>
              <a:off x="4970463" y="4370000"/>
              <a:ext cx="460382" cy="276999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OFF</a:t>
              </a:r>
            </a:p>
          </p:txBody>
        </p:sp>
        <p:cxnSp>
          <p:nvCxnSpPr>
            <p:cNvPr id="44" name="직선 화살표 연결선 43"/>
            <p:cNvCxnSpPr/>
            <p:nvPr/>
          </p:nvCxnSpPr>
          <p:spPr bwMode="auto">
            <a:xfrm>
              <a:off x="3371850" y="5041900"/>
              <a:ext cx="1362075" cy="1588"/>
            </a:xfrm>
            <a:prstGeom prst="straightConnector1">
              <a:avLst/>
            </a:prstGeom>
            <a:solidFill>
              <a:srgbClr val="BAD5E6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46" name="직사각형 45"/>
            <p:cNvSpPr/>
            <p:nvPr/>
          </p:nvSpPr>
          <p:spPr>
            <a:xfrm>
              <a:off x="4979988" y="4903400"/>
              <a:ext cx="470000" cy="276999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ON</a:t>
              </a:r>
              <a:r>
                <a:rPr lang="en-US" altLang="ko-KR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</a:t>
              </a:r>
            </a:p>
          </p:txBody>
        </p:sp>
      </p:grpSp>
      <p:sp>
        <p:nvSpPr>
          <p:cNvPr id="54" name="직사각형 53"/>
          <p:cNvSpPr/>
          <p:nvPr/>
        </p:nvSpPr>
        <p:spPr>
          <a:xfrm>
            <a:off x="570124" y="5164951"/>
            <a:ext cx="8675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Example)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238" y="4259860"/>
            <a:ext cx="48958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1" name="그룹 20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2" name="직사각형 21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23" name="직사각형 22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-11.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Comparison Instruction</a:t>
              </a:r>
              <a:endPara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25" name="직사각형 24"/>
          <p:cNvSpPr/>
          <p:nvPr/>
        </p:nvSpPr>
        <p:spPr>
          <a:xfrm>
            <a:off x="2661447" y="5456257"/>
            <a:ext cx="14766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Comparison result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2686893" y="5960313"/>
            <a:ext cx="14766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Comparison result</a:t>
            </a:r>
          </a:p>
        </p:txBody>
      </p:sp>
      <p:graphicFrame>
        <p:nvGraphicFramePr>
          <p:cNvPr id="27" name="표 26"/>
          <p:cNvGraphicFramePr>
            <a:graphicFrameLocks noGrp="1"/>
          </p:cNvGraphicFramePr>
          <p:nvPr/>
        </p:nvGraphicFramePr>
        <p:xfrm>
          <a:off x="369160" y="2352679"/>
          <a:ext cx="5102089" cy="1719263"/>
        </p:xfrm>
        <a:graphic>
          <a:graphicData uri="http://schemas.openxmlformats.org/drawingml/2006/table">
            <a:tbl>
              <a:tblPr/>
              <a:tblGrid>
                <a:gridCol w="586275"/>
                <a:gridCol w="976572"/>
                <a:gridCol w="3539242"/>
              </a:tblGrid>
              <a:tr h="24560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DATA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TYPE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S1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INT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①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Constant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, *, Z,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X, Y,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M, D, L, S, F, T,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C, UW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②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Data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or address to be compared with S2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③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-32768(h8000)~32767(h7FFF)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S2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INT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①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Constant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, *, Z,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X, Y,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M, D, L, S, F, T,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C, UW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②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Data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or address to be compared with S1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③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-32768(h8000)~32767(h7FFF)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1" name="직사각형 30"/>
          <p:cNvSpPr/>
          <p:nvPr/>
        </p:nvSpPr>
        <p:spPr>
          <a:xfrm>
            <a:off x="321008" y="2038641"/>
            <a:ext cx="23936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LOAD&gt;   S1       S2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5607278" y="2361388"/>
            <a:ext cx="323197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buAutoNum type="arabicPeriod"/>
              <a:defRPr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If 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S1 is greater than S2, The switch is turned on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.</a:t>
            </a:r>
          </a:p>
          <a:p>
            <a:pPr marL="228600" indent="-228600" algn="l">
              <a:buAutoNum type="arabicPeriod"/>
              <a:defRPr/>
            </a:pPr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2. If S1 is less than S2, The switch is turned off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.</a:t>
            </a:r>
          </a:p>
          <a:p>
            <a:pPr marL="228600" indent="-228600" algn="l">
              <a:defRPr/>
            </a:pPr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3. The comparison is executed as signed operation.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(h8000(-32768)~</a:t>
            </a:r>
            <a:r>
              <a:rPr lang="en-US" altLang="ko-KR" sz="1000" b="1" dirty="0" err="1">
                <a:latin typeface="나눔고딕" pitchFamily="50" charset="-127"/>
                <a:cs typeface="Arial" pitchFamily="34" charset="0"/>
              </a:rPr>
              <a:t>hFFFF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(-1)&lt;0  ~  h7FFF(32767))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46"/>
          <p:cNvGrpSpPr/>
          <p:nvPr/>
        </p:nvGrpSpPr>
        <p:grpSpPr>
          <a:xfrm>
            <a:off x="630238" y="5626701"/>
            <a:ext cx="4165700" cy="823098"/>
            <a:chOff x="1274763" y="4357301"/>
            <a:chExt cx="4165700" cy="823098"/>
          </a:xfrm>
        </p:grpSpPr>
        <p:sp>
          <p:nvSpPr>
            <p:cNvPr id="28" name="직사각형 27"/>
            <p:cNvSpPr/>
            <p:nvPr/>
          </p:nvSpPr>
          <p:spPr>
            <a:xfrm>
              <a:off x="1274763" y="4357301"/>
              <a:ext cx="1941557" cy="276999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LOAD&lt; H0001      h3456</a:t>
              </a: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1274763" y="4888726"/>
              <a:ext cx="1941557" cy="276999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LOAD&lt; H0001      h0007</a:t>
              </a:r>
            </a:p>
          </p:txBody>
        </p:sp>
        <p:cxnSp>
          <p:nvCxnSpPr>
            <p:cNvPr id="32" name="직선 화살표 연결선 31"/>
            <p:cNvCxnSpPr/>
            <p:nvPr/>
          </p:nvCxnSpPr>
          <p:spPr bwMode="auto">
            <a:xfrm>
              <a:off x="3362325" y="4508500"/>
              <a:ext cx="1362075" cy="1588"/>
            </a:xfrm>
            <a:prstGeom prst="straightConnector1">
              <a:avLst/>
            </a:prstGeom>
            <a:solidFill>
              <a:srgbClr val="BAD5E6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38" name="직사각형 37"/>
            <p:cNvSpPr/>
            <p:nvPr/>
          </p:nvSpPr>
          <p:spPr>
            <a:xfrm>
              <a:off x="4970463" y="4370000"/>
              <a:ext cx="470000" cy="276999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ON</a:t>
              </a:r>
              <a:r>
                <a:rPr lang="en-US" altLang="ko-KR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.</a:t>
              </a:r>
            </a:p>
          </p:txBody>
        </p:sp>
        <p:cxnSp>
          <p:nvCxnSpPr>
            <p:cNvPr id="44" name="직선 화살표 연결선 43"/>
            <p:cNvCxnSpPr/>
            <p:nvPr/>
          </p:nvCxnSpPr>
          <p:spPr bwMode="auto">
            <a:xfrm>
              <a:off x="3371850" y="5041900"/>
              <a:ext cx="1362075" cy="1588"/>
            </a:xfrm>
            <a:prstGeom prst="straightConnector1">
              <a:avLst/>
            </a:prstGeom>
            <a:solidFill>
              <a:srgbClr val="BAD5E6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46" name="직사각형 45"/>
            <p:cNvSpPr/>
            <p:nvPr/>
          </p:nvSpPr>
          <p:spPr>
            <a:xfrm>
              <a:off x="4979988" y="4903400"/>
              <a:ext cx="460382" cy="276999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OFF</a:t>
              </a:r>
              <a:endParaRPr lang="en-US" altLang="ko-KR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54" name="직사각형 53"/>
          <p:cNvSpPr/>
          <p:nvPr/>
        </p:nvSpPr>
        <p:spPr>
          <a:xfrm>
            <a:off x="570124" y="5295141"/>
            <a:ext cx="8675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Example)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238" y="4315423"/>
            <a:ext cx="489585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1" name="그룹 20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2" name="직사각형 21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23" name="직사각형 22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-11.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Comparison Instruction</a:t>
              </a:r>
              <a:endPara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19" name="직사각형 18"/>
          <p:cNvSpPr/>
          <p:nvPr/>
        </p:nvSpPr>
        <p:spPr>
          <a:xfrm>
            <a:off x="5535840" y="2463247"/>
            <a:ext cx="323678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buAutoNum type="arabicPeriod"/>
              <a:defRPr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If 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S1 is less than S2,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the 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switch is turned off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.</a:t>
            </a: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2. If S2 is greater than S2,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the 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switch is turned on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.</a:t>
            </a: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3. The comparison is executed as signed operation.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(h8000(-32768)~</a:t>
            </a:r>
            <a:r>
              <a:rPr lang="en-US" altLang="ko-KR" sz="1000" b="1" dirty="0" err="1">
                <a:latin typeface="나눔고딕" pitchFamily="50" charset="-127"/>
                <a:cs typeface="Arial" pitchFamily="34" charset="0"/>
              </a:rPr>
              <a:t>hFFFF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(-1)&lt;0  ~  h7FFF(32767))</a:t>
            </a:r>
          </a:p>
        </p:txBody>
      </p:sp>
      <p:graphicFrame>
        <p:nvGraphicFramePr>
          <p:cNvPr id="20" name="표 19"/>
          <p:cNvGraphicFramePr>
            <a:graphicFrameLocks noGrp="1"/>
          </p:cNvGraphicFramePr>
          <p:nvPr/>
        </p:nvGraphicFramePr>
        <p:xfrm>
          <a:off x="433182" y="2424117"/>
          <a:ext cx="5030650" cy="1719263"/>
        </p:xfrm>
        <a:graphic>
          <a:graphicData uri="http://schemas.openxmlformats.org/drawingml/2006/table">
            <a:tbl>
              <a:tblPr/>
              <a:tblGrid>
                <a:gridCol w="578066"/>
                <a:gridCol w="962898"/>
                <a:gridCol w="3489686"/>
              </a:tblGrid>
              <a:tr h="24560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DATA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TYPE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S1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INT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①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Constant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, *, Z,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X, Y,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M, D, L, S, F, T,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C, UW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②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Data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or address to be compared with S2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③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-32768(h8000)~32767(h7FFF)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S2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INT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①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Integer, *, Z,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X, Y,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M, D, L, S, F, T,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C, UW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②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Data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or address to be compared with S1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③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-32768(h8000)~32767(h7FFF)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4" name="직사각형 23"/>
          <p:cNvSpPr/>
          <p:nvPr/>
        </p:nvSpPr>
        <p:spPr>
          <a:xfrm>
            <a:off x="357158" y="2143116"/>
            <a:ext cx="24801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LOAD&lt;     S1       S2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2661447" y="5505465"/>
            <a:ext cx="14766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Comparison result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2686893" y="6009521"/>
            <a:ext cx="14766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Comparison result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30238" y="1927865"/>
            <a:ext cx="31559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99578" y="3933056"/>
            <a:ext cx="1640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&lt;Graphic Drawing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238" y="2233611"/>
            <a:ext cx="6124575" cy="1699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2" name="Picture 2" descr="C:\Documents and Settings\MYHOME\바탕 화면\중국 기술교육\병아리\12.jpg"/>
          <p:cNvPicPr>
            <a:picLocks noChangeAspect="1" noChangeArrowheads="1"/>
          </p:cNvPicPr>
          <p:nvPr/>
        </p:nvPicPr>
        <p:blipFill>
          <a:blip r:embed="rId3" cstate="print"/>
          <a:srcRect r="5817" b="9510"/>
          <a:stretch>
            <a:fillRect/>
          </a:stretch>
        </p:blipFill>
        <p:spPr bwMode="auto">
          <a:xfrm>
            <a:off x="809626" y="4257092"/>
            <a:ext cx="4324350" cy="21602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2" name="그룹 11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4" name="직사각형 1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5" name="직사각형 1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-11.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Comparison Instruction</a:t>
              </a:r>
              <a:endPara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46"/>
          <p:cNvGrpSpPr/>
          <p:nvPr/>
        </p:nvGrpSpPr>
        <p:grpSpPr>
          <a:xfrm>
            <a:off x="696913" y="6055626"/>
            <a:ext cx="2713278" cy="289698"/>
            <a:chOff x="2589213" y="4357301"/>
            <a:chExt cx="2713278" cy="289698"/>
          </a:xfrm>
        </p:grpSpPr>
        <p:sp>
          <p:nvSpPr>
            <p:cNvPr id="28" name="직사각형 27"/>
            <p:cNvSpPr/>
            <p:nvPr/>
          </p:nvSpPr>
          <p:spPr>
            <a:xfrm>
              <a:off x="2589213" y="4357301"/>
              <a:ext cx="497252" cy="276999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S bit</a:t>
              </a:r>
            </a:p>
          </p:txBody>
        </p:sp>
        <p:cxnSp>
          <p:nvCxnSpPr>
            <p:cNvPr id="32" name="직선 화살표 연결선 31"/>
            <p:cNvCxnSpPr/>
            <p:nvPr/>
          </p:nvCxnSpPr>
          <p:spPr bwMode="auto">
            <a:xfrm>
              <a:off x="3362325" y="4508500"/>
              <a:ext cx="1362075" cy="1588"/>
            </a:xfrm>
            <a:prstGeom prst="straightConnector1">
              <a:avLst/>
            </a:prstGeom>
            <a:solidFill>
              <a:srgbClr val="BAD5E6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38" name="직사각형 37"/>
            <p:cNvSpPr/>
            <p:nvPr/>
          </p:nvSpPr>
          <p:spPr>
            <a:xfrm>
              <a:off x="4818063" y="4370000"/>
              <a:ext cx="484428" cy="276999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err="1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Dbit</a:t>
              </a:r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54" name="직사각형 53"/>
          <p:cNvSpPr/>
          <p:nvPr/>
        </p:nvSpPr>
        <p:spPr>
          <a:xfrm>
            <a:off x="570124" y="5593876"/>
            <a:ext cx="8675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Example)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239" y="4675795"/>
            <a:ext cx="489585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6" name="그룹 15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7" name="직사각형 16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8" name="직사각형 17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-12.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Bit Data Transfer Instruction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202874" y="2038641"/>
            <a:ext cx="22974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BMOV    S         D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/>
        </p:nvGraphicFramePr>
        <p:xfrm>
          <a:off x="287194" y="2281241"/>
          <a:ext cx="5816468" cy="1719263"/>
        </p:xfrm>
        <a:graphic>
          <a:graphicData uri="http://schemas.openxmlformats.org/drawingml/2006/table">
            <a:tbl>
              <a:tblPr/>
              <a:tblGrid>
                <a:gridCol w="668363"/>
                <a:gridCol w="1113309"/>
                <a:gridCol w="4034796"/>
              </a:tblGrid>
              <a:tr h="24560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DATA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TYPE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S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BIT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①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Constant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X, Y,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M, F, T,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C, UB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②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The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source device at which the data to be transferred is stored.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D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BIT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①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Y,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M, F, 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UB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②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The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device of transfer destination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endParaRPr lang="ko-KR" altLang="en-US" sz="1000" b="1" i="0" u="none" strike="noStrike" dirty="0" smtClean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" name="직사각형 18"/>
          <p:cNvSpPr/>
          <p:nvPr/>
        </p:nvSpPr>
        <p:spPr>
          <a:xfrm>
            <a:off x="6183150" y="2277235"/>
            <a:ext cx="246894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1. Transfer the data of device specified</a:t>
            </a:r>
          </a:p>
          <a:p>
            <a:pPr marL="228600" indent="-228600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at [S] to the device specified at [D].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30238" y="1914464"/>
            <a:ext cx="422751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99578" y="3440033"/>
            <a:ext cx="16001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&lt;Graphic Drawing &gt;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238" y="2292288"/>
            <a:ext cx="6067425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6" name="Picture 2" descr="C:\Documents and Settings\MYHOME\바탕 화면\중국 기술교육\병아리\13.jpg"/>
          <p:cNvPicPr>
            <a:picLocks noChangeAspect="1" noChangeArrowheads="1"/>
          </p:cNvPicPr>
          <p:nvPr/>
        </p:nvPicPr>
        <p:blipFill>
          <a:blip r:embed="rId3" cstate="print"/>
          <a:srcRect r="5934" b="9510"/>
          <a:stretch>
            <a:fillRect/>
          </a:stretch>
        </p:blipFill>
        <p:spPr bwMode="auto">
          <a:xfrm>
            <a:off x="809626" y="3789039"/>
            <a:ext cx="4841874" cy="26542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직사각형 14"/>
          <p:cNvSpPr/>
          <p:nvPr/>
        </p:nvSpPr>
        <p:spPr bwMode="auto">
          <a:xfrm>
            <a:off x="896973" y="5327676"/>
            <a:ext cx="4624365" cy="949338"/>
          </a:xfrm>
          <a:prstGeom prst="rect">
            <a:avLst/>
          </a:prstGeom>
          <a:solidFill>
            <a:schemeClr val="bg1">
              <a:alpha val="64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 bwMode="auto">
          <a:xfrm>
            <a:off x="957212" y="4341825"/>
            <a:ext cx="4564125" cy="912825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2" name="직사각형 21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7. LP </a:t>
              </a:r>
              <a:r>
                <a:rPr lang="en-US" altLang="ko-KR" sz="1800" b="1" dirty="0" smtClean="0">
                  <a:latin typeface="+mn-ea"/>
                </a:rPr>
                <a:t>Instruction</a:t>
              </a:r>
            </a:p>
          </p:txBody>
        </p:sp>
        <p:sp>
          <p:nvSpPr>
            <p:cNvPr id="23" name="직사각형 22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-12.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Bit Data Transfer Instruction</a:t>
              </a:r>
              <a:endPara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46"/>
          <p:cNvGrpSpPr/>
          <p:nvPr/>
        </p:nvGrpSpPr>
        <p:grpSpPr>
          <a:xfrm>
            <a:off x="696913" y="5626701"/>
            <a:ext cx="2936095" cy="289698"/>
            <a:chOff x="2589213" y="4357301"/>
            <a:chExt cx="2936095" cy="289698"/>
          </a:xfrm>
        </p:grpSpPr>
        <p:sp>
          <p:nvSpPr>
            <p:cNvPr id="28" name="직사각형 27"/>
            <p:cNvSpPr/>
            <p:nvPr/>
          </p:nvSpPr>
          <p:spPr>
            <a:xfrm>
              <a:off x="2589213" y="4357301"/>
              <a:ext cx="699230" cy="276999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S word</a:t>
              </a:r>
            </a:p>
          </p:txBody>
        </p:sp>
        <p:cxnSp>
          <p:nvCxnSpPr>
            <p:cNvPr id="32" name="직선 화살표 연결선 31"/>
            <p:cNvCxnSpPr/>
            <p:nvPr/>
          </p:nvCxnSpPr>
          <p:spPr bwMode="auto">
            <a:xfrm>
              <a:off x="3362325" y="4508500"/>
              <a:ext cx="1362075" cy="1588"/>
            </a:xfrm>
            <a:prstGeom prst="straightConnector1">
              <a:avLst/>
            </a:prstGeom>
            <a:solidFill>
              <a:srgbClr val="BAD5E6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38" name="직사각형 37"/>
            <p:cNvSpPr/>
            <p:nvPr/>
          </p:nvSpPr>
          <p:spPr>
            <a:xfrm>
              <a:off x="4818063" y="4370000"/>
              <a:ext cx="707245" cy="276999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D word</a:t>
              </a:r>
            </a:p>
          </p:txBody>
        </p:sp>
      </p:grpSp>
      <p:sp>
        <p:nvSpPr>
          <p:cNvPr id="54" name="직사각형 53"/>
          <p:cNvSpPr/>
          <p:nvPr/>
        </p:nvSpPr>
        <p:spPr>
          <a:xfrm>
            <a:off x="570124" y="5164951"/>
            <a:ext cx="8675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Example)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239" y="4236318"/>
            <a:ext cx="48958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6" name="그룹 15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7" name="직사각형 16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8" name="직사각형 17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-12. </a:t>
              </a:r>
              <a:r>
                <a:rPr lang="en-US" altLang="ko-KR" b="1" dirty="0" smtClean="0">
                  <a:latin typeface="+mn-ea"/>
                </a:rPr>
                <a:t>Word Data Transfer Instruction</a:t>
              </a:r>
              <a:endPara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332213" y="2031935"/>
            <a:ext cx="20569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MOV    S      D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/>
        </p:nvGraphicFramePr>
        <p:xfrm>
          <a:off x="404221" y="2283963"/>
          <a:ext cx="5602154" cy="1787979"/>
        </p:xfrm>
        <a:graphic>
          <a:graphicData uri="http://schemas.openxmlformats.org/drawingml/2006/table">
            <a:tbl>
              <a:tblPr/>
              <a:tblGrid>
                <a:gridCol w="623245"/>
                <a:gridCol w="1038156"/>
                <a:gridCol w="3940753"/>
              </a:tblGrid>
              <a:tr h="24560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DATA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TYPE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S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BIT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① </a:t>
                      </a: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Constant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, *, 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Z,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Y,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M, D, L,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F, T,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C, UW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②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The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source device at  which the  word data to be transferred </a:t>
                      </a:r>
                    </a:p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   is stored.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③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0(h0000)~65535(</a:t>
                      </a:r>
                      <a:r>
                        <a:rPr lang="en-US" altLang="ko-KR" sz="10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hFFFF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)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D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BIT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①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*, 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Z,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Y,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M, D, L,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F, T,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C, UW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②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The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device of transfer destination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56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③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0(h0000)~65535(</a:t>
                      </a:r>
                      <a:r>
                        <a:rPr lang="en-US" altLang="ko-KR" sz="10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hFFFF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cs typeface="Arial" pitchFamily="34" charset="0"/>
                        </a:rPr>
                        <a:t>)</a:t>
                      </a:r>
                      <a:endParaRPr lang="ko-KR" altLang="en-US" sz="1000" b="1" i="0" u="none" strike="noStrike" dirty="0" smtClean="0">
                        <a:solidFill>
                          <a:srgbClr val="000000"/>
                        </a:solidFill>
                        <a:latin typeface="나눔고딕" pitchFamily="50" charset="-127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" name="직사각형 18"/>
          <p:cNvSpPr/>
          <p:nvPr/>
        </p:nvSpPr>
        <p:spPr>
          <a:xfrm>
            <a:off x="6092853" y="2305990"/>
            <a:ext cx="23743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buFontTx/>
              <a:buAutoNum type="arabicPeriod"/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Transfer the word data of device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  specified at [S] to the device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  specified at [D].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30238" y="1905977"/>
            <a:ext cx="337025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12" name="Picture 2" descr="C:\Documents and Settings\MYHOME\바탕 화면\중국 기술교육\병아리\13.jpg"/>
          <p:cNvPicPr>
            <a:picLocks noChangeAspect="1" noChangeArrowheads="1"/>
          </p:cNvPicPr>
          <p:nvPr/>
        </p:nvPicPr>
        <p:blipFill>
          <a:blip r:embed="rId2" cstate="print"/>
          <a:srcRect r="5934" b="9510"/>
          <a:stretch>
            <a:fillRect/>
          </a:stretch>
        </p:blipFill>
        <p:spPr bwMode="auto">
          <a:xfrm>
            <a:off x="809626" y="3681027"/>
            <a:ext cx="4841874" cy="27622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직사각형 13"/>
          <p:cNvSpPr/>
          <p:nvPr/>
        </p:nvSpPr>
        <p:spPr>
          <a:xfrm>
            <a:off x="599578" y="3368025"/>
            <a:ext cx="1640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&lt;Graphic Drawing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5" name="직사각형 14"/>
          <p:cNvSpPr/>
          <p:nvPr/>
        </p:nvSpPr>
        <p:spPr bwMode="auto">
          <a:xfrm>
            <a:off x="896973" y="4341825"/>
            <a:ext cx="4624365" cy="949338"/>
          </a:xfrm>
          <a:prstGeom prst="rect">
            <a:avLst/>
          </a:prstGeom>
          <a:solidFill>
            <a:schemeClr val="bg1">
              <a:alpha val="64000"/>
            </a:scheme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6" name="직사각형 15"/>
          <p:cNvSpPr/>
          <p:nvPr/>
        </p:nvSpPr>
        <p:spPr bwMode="auto">
          <a:xfrm>
            <a:off x="957212" y="5411775"/>
            <a:ext cx="4564125" cy="912825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200" b="0" i="0" u="none" strike="noStrike" cap="none" normalizeH="0" baseline="0" dirty="0" smtClean="0">
              <a:ln>
                <a:noFill/>
              </a:ln>
              <a:effectLst/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4098" name="Picture 2" descr="C:\Documents and Settings\MYHOME\바탕 화면\중국 기술교육\병아리\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138" y="2229805"/>
            <a:ext cx="6105525" cy="1019175"/>
          </a:xfrm>
          <a:prstGeom prst="rect">
            <a:avLst/>
          </a:prstGeom>
          <a:noFill/>
        </p:spPr>
      </p:pic>
      <p:grpSp>
        <p:nvGrpSpPr>
          <p:cNvPr id="19" name="그룹 18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0" name="직사각형 19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21" name="직사각형 20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-12. </a:t>
              </a:r>
              <a:r>
                <a:rPr lang="en-US" altLang="ko-KR" b="1" dirty="0" smtClean="0">
                  <a:latin typeface="+mn-ea"/>
                </a:rPr>
                <a:t>Word Data Transfer Instruction</a:t>
              </a:r>
              <a:endParaRPr lang="ko-KR" altLang="en-US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46"/>
          <p:cNvGrpSpPr/>
          <p:nvPr/>
        </p:nvGrpSpPr>
        <p:grpSpPr>
          <a:xfrm>
            <a:off x="706438" y="5055201"/>
            <a:ext cx="4123086" cy="1480325"/>
            <a:chOff x="2589213" y="4357301"/>
            <a:chExt cx="3235223" cy="1567534"/>
          </a:xfrm>
        </p:grpSpPr>
        <p:sp>
          <p:nvSpPr>
            <p:cNvPr id="28" name="직사각형 27"/>
            <p:cNvSpPr/>
            <p:nvPr/>
          </p:nvSpPr>
          <p:spPr>
            <a:xfrm>
              <a:off x="2589213" y="4357301"/>
              <a:ext cx="305900" cy="293318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(S)</a:t>
              </a: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4960067" y="4360475"/>
              <a:ext cx="864369" cy="1564360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(D)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            </a:t>
              </a:r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(D)+1</a:t>
              </a:r>
            </a:p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(D)+2</a:t>
              </a:r>
            </a:p>
            <a:p>
              <a:pPr algn="l"/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    ●</a:t>
              </a:r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    ●</a:t>
              </a:r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(D)+((N)-1)</a:t>
              </a:r>
            </a:p>
            <a:p>
              <a:pPr algn="l"/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</a:t>
              </a:r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54" name="직사각형 53"/>
          <p:cNvSpPr/>
          <p:nvPr/>
        </p:nvSpPr>
        <p:spPr>
          <a:xfrm>
            <a:off x="570124" y="4707751"/>
            <a:ext cx="8675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Example)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cxnSp>
        <p:nvCxnSpPr>
          <p:cNvPr id="18" name="직선 화살표 연결선 17"/>
          <p:cNvCxnSpPr/>
          <p:nvPr/>
        </p:nvCxnSpPr>
        <p:spPr bwMode="auto">
          <a:xfrm>
            <a:off x="1198563" y="5200650"/>
            <a:ext cx="2346325" cy="1588"/>
          </a:xfrm>
          <a:prstGeom prst="straightConnector1">
            <a:avLst/>
          </a:prstGeom>
          <a:solidFill>
            <a:srgbClr val="BAD5E6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" name="직선 화살표 연결선 19"/>
          <p:cNvCxnSpPr/>
          <p:nvPr/>
        </p:nvCxnSpPr>
        <p:spPr bwMode="auto">
          <a:xfrm>
            <a:off x="2246313" y="6175375"/>
            <a:ext cx="1298575" cy="1588"/>
          </a:xfrm>
          <a:prstGeom prst="straightConnector1">
            <a:avLst/>
          </a:prstGeom>
          <a:solidFill>
            <a:srgbClr val="BAD5E6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" name="직선 연결선 21"/>
          <p:cNvCxnSpPr/>
          <p:nvPr/>
        </p:nvCxnSpPr>
        <p:spPr bwMode="auto">
          <a:xfrm rot="5400000">
            <a:off x="1754188" y="5692775"/>
            <a:ext cx="984250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직선 화살표 연결선 22"/>
          <p:cNvCxnSpPr/>
          <p:nvPr/>
        </p:nvCxnSpPr>
        <p:spPr bwMode="auto">
          <a:xfrm>
            <a:off x="2246313" y="5384800"/>
            <a:ext cx="1298575" cy="1588"/>
          </a:xfrm>
          <a:prstGeom prst="straightConnector1">
            <a:avLst/>
          </a:prstGeom>
          <a:solidFill>
            <a:srgbClr val="BAD5E6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4" name="직선 화살표 연결선 23"/>
          <p:cNvCxnSpPr/>
          <p:nvPr/>
        </p:nvCxnSpPr>
        <p:spPr bwMode="auto">
          <a:xfrm>
            <a:off x="2246313" y="5565775"/>
            <a:ext cx="1298575" cy="1588"/>
          </a:xfrm>
          <a:prstGeom prst="straightConnector1">
            <a:avLst/>
          </a:prstGeom>
          <a:solidFill>
            <a:srgbClr val="BAD5E6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6" name="직사각형 25"/>
          <p:cNvSpPr/>
          <p:nvPr/>
        </p:nvSpPr>
        <p:spPr>
          <a:xfrm>
            <a:off x="2755455" y="5614601"/>
            <a:ext cx="223138" cy="1384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●</a:t>
            </a:r>
            <a:endParaRPr lang="ko-KR" altLang="en-US" sz="30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757044" y="5738426"/>
            <a:ext cx="223138" cy="1384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●</a:t>
            </a:r>
            <a:endParaRPr lang="ko-KR" altLang="en-US" sz="30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755455" y="5843201"/>
            <a:ext cx="223138" cy="1384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●</a:t>
            </a:r>
            <a:endParaRPr lang="ko-KR" altLang="en-US" sz="30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757044" y="5967026"/>
            <a:ext cx="223138" cy="1384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●</a:t>
            </a:r>
            <a:endParaRPr lang="ko-KR" altLang="en-US" sz="30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6246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000504"/>
            <a:ext cx="485457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34" name="그룹 33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35" name="직사각형 34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36" name="직사각형 35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-12.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Multiple Bit Data Transfer Instruction (1:N)</a:t>
              </a:r>
            </a:p>
          </p:txBody>
        </p:sp>
      </p:grpSp>
      <p:sp>
        <p:nvSpPr>
          <p:cNvPr id="25" name="직사각형 24"/>
          <p:cNvSpPr/>
          <p:nvPr/>
        </p:nvSpPr>
        <p:spPr>
          <a:xfrm>
            <a:off x="271074" y="1895765"/>
            <a:ext cx="25864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BMOVL    S      D      N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32" name="표 31"/>
          <p:cNvGraphicFramePr>
            <a:graphicFrameLocks noGrp="1"/>
          </p:cNvGraphicFramePr>
          <p:nvPr/>
        </p:nvGraphicFramePr>
        <p:xfrm>
          <a:off x="359056" y="2156678"/>
          <a:ext cx="5380037" cy="1787528"/>
        </p:xfrm>
        <a:graphic>
          <a:graphicData uri="http://schemas.openxmlformats.org/drawingml/2006/table">
            <a:tbl>
              <a:tblPr/>
              <a:tblGrid>
                <a:gridCol w="598488"/>
                <a:gridCol w="1009650"/>
                <a:gridCol w="3771899"/>
              </a:tblGrid>
              <a:tr h="172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DATA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TYPE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Available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device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② Contents of processing ③ Range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BIT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fr-F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①  </a:t>
                      </a:r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X, Y, M, F, T, C, UB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start address of source data area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BIT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①  Y, M, F, UB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start address of destination area will store transferred data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WORD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constant, 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X, Y, M, D, L, F, T, C, UW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number of transferred data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③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0(h0000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)~65535(</a:t>
                      </a:r>
                      <a:r>
                        <a:rPr lang="en-US" sz="900" b="1" i="0" u="none" strike="noStrike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hFFFF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7" name="직사각형 36"/>
          <p:cNvSpPr/>
          <p:nvPr/>
        </p:nvSpPr>
        <p:spPr>
          <a:xfrm>
            <a:off x="5946000" y="2166072"/>
            <a:ext cx="269336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1.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Transfer the  bit data of device specified</a:t>
            </a:r>
          </a:p>
          <a:p>
            <a:pPr marL="228600" indent="-228600" algn="l">
              <a:defRPr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at [S] to the bit device specified at [D] </a:t>
            </a:r>
          </a:p>
          <a:p>
            <a:pPr marL="228600" indent="-228600" algn="l">
              <a:defRPr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as many as designated as “N”.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6588" y="2137023"/>
            <a:ext cx="607695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직사각형 10"/>
          <p:cNvSpPr/>
          <p:nvPr/>
        </p:nvSpPr>
        <p:spPr>
          <a:xfrm>
            <a:off x="630238" y="1916832"/>
            <a:ext cx="394176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99578" y="3789040"/>
            <a:ext cx="1640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&lt;Graphic Drawing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9" name="Picture 2" descr="C:\Documents and Settings\MYHOME\바탕 화면\중국 기술교육\병아리\14.jpg"/>
          <p:cNvPicPr>
            <a:picLocks noChangeAspect="1" noChangeArrowheads="1"/>
          </p:cNvPicPr>
          <p:nvPr/>
        </p:nvPicPr>
        <p:blipFill>
          <a:blip r:embed="rId3" cstate="print"/>
          <a:srcRect r="5817" b="9510"/>
          <a:stretch>
            <a:fillRect/>
          </a:stretch>
        </p:blipFill>
        <p:spPr bwMode="auto">
          <a:xfrm>
            <a:off x="809626" y="4113076"/>
            <a:ext cx="4164018" cy="23265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4" name="그룹 13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5" name="직사각형 14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6" name="직사각형 15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-12.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Multiple Bit Data Transfer Instruction (1:N)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46"/>
          <p:cNvGrpSpPr/>
          <p:nvPr/>
        </p:nvGrpSpPr>
        <p:grpSpPr>
          <a:xfrm>
            <a:off x="706438" y="5055200"/>
            <a:ext cx="4123086" cy="1480395"/>
            <a:chOff x="2589213" y="4357301"/>
            <a:chExt cx="3235223" cy="1531971"/>
          </a:xfrm>
        </p:grpSpPr>
        <p:sp>
          <p:nvSpPr>
            <p:cNvPr id="28" name="직사각형 27"/>
            <p:cNvSpPr/>
            <p:nvPr/>
          </p:nvSpPr>
          <p:spPr>
            <a:xfrm>
              <a:off x="2589213" y="4357301"/>
              <a:ext cx="305900" cy="286649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(S)</a:t>
              </a: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4960067" y="4360475"/>
              <a:ext cx="864369" cy="1528797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(D)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            </a:t>
              </a:r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(D)+1</a:t>
              </a:r>
            </a:p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(D)+2</a:t>
              </a:r>
            </a:p>
            <a:p>
              <a:pPr algn="l"/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    ●</a:t>
              </a:r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    ●</a:t>
              </a:r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(D)+((N)-1)</a:t>
              </a:r>
            </a:p>
            <a:p>
              <a:pPr algn="l"/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</a:t>
              </a:r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54" name="직사각형 53"/>
          <p:cNvSpPr/>
          <p:nvPr/>
        </p:nvSpPr>
        <p:spPr>
          <a:xfrm>
            <a:off x="570124" y="4795075"/>
            <a:ext cx="8675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Example)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cxnSp>
        <p:nvCxnSpPr>
          <p:cNvPr id="18" name="직선 화살표 연결선 17"/>
          <p:cNvCxnSpPr/>
          <p:nvPr/>
        </p:nvCxnSpPr>
        <p:spPr bwMode="auto">
          <a:xfrm>
            <a:off x="1198563" y="5200650"/>
            <a:ext cx="2346325" cy="1588"/>
          </a:xfrm>
          <a:prstGeom prst="straightConnector1">
            <a:avLst/>
          </a:prstGeom>
          <a:solidFill>
            <a:srgbClr val="BAD5E6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" name="직선 화살표 연결선 19"/>
          <p:cNvCxnSpPr/>
          <p:nvPr/>
        </p:nvCxnSpPr>
        <p:spPr bwMode="auto">
          <a:xfrm>
            <a:off x="2246313" y="6175375"/>
            <a:ext cx="1298575" cy="1588"/>
          </a:xfrm>
          <a:prstGeom prst="straightConnector1">
            <a:avLst/>
          </a:prstGeom>
          <a:solidFill>
            <a:srgbClr val="BAD5E6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" name="직선 연결선 21"/>
          <p:cNvCxnSpPr/>
          <p:nvPr/>
        </p:nvCxnSpPr>
        <p:spPr bwMode="auto">
          <a:xfrm rot="5400000">
            <a:off x="1754188" y="5692775"/>
            <a:ext cx="984250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직선 화살표 연결선 22"/>
          <p:cNvCxnSpPr/>
          <p:nvPr/>
        </p:nvCxnSpPr>
        <p:spPr bwMode="auto">
          <a:xfrm>
            <a:off x="2246313" y="5384800"/>
            <a:ext cx="1298575" cy="1588"/>
          </a:xfrm>
          <a:prstGeom prst="straightConnector1">
            <a:avLst/>
          </a:prstGeom>
          <a:solidFill>
            <a:srgbClr val="BAD5E6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4" name="직선 화살표 연결선 23"/>
          <p:cNvCxnSpPr/>
          <p:nvPr/>
        </p:nvCxnSpPr>
        <p:spPr bwMode="auto">
          <a:xfrm>
            <a:off x="2246313" y="5565775"/>
            <a:ext cx="1298575" cy="1588"/>
          </a:xfrm>
          <a:prstGeom prst="straightConnector1">
            <a:avLst/>
          </a:prstGeom>
          <a:solidFill>
            <a:srgbClr val="BAD5E6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6" name="직사각형 25"/>
          <p:cNvSpPr/>
          <p:nvPr/>
        </p:nvSpPr>
        <p:spPr>
          <a:xfrm>
            <a:off x="2755455" y="5614601"/>
            <a:ext cx="223138" cy="1384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●</a:t>
            </a:r>
            <a:endParaRPr lang="ko-KR" altLang="en-US" sz="30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757044" y="5738426"/>
            <a:ext cx="223138" cy="1384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●</a:t>
            </a:r>
            <a:endParaRPr lang="ko-KR" altLang="en-US" sz="30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755455" y="5843201"/>
            <a:ext cx="223138" cy="1384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●</a:t>
            </a:r>
            <a:endParaRPr lang="ko-KR" altLang="en-US" sz="30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757044" y="5967026"/>
            <a:ext cx="223138" cy="1384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●</a:t>
            </a:r>
            <a:endParaRPr lang="ko-KR" altLang="en-US" sz="300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6588" y="4109256"/>
            <a:ext cx="4860925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34" name="그룹 33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35" name="직사각형 34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36" name="직사각형 35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-12.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Multiple Word Data Transfer Instruction (1:N)</a:t>
              </a:r>
            </a:p>
          </p:txBody>
        </p:sp>
      </p:grpSp>
      <p:sp>
        <p:nvSpPr>
          <p:cNvPr id="25" name="직사각형 24"/>
          <p:cNvSpPr/>
          <p:nvPr/>
        </p:nvSpPr>
        <p:spPr>
          <a:xfrm>
            <a:off x="357158" y="1997070"/>
            <a:ext cx="25864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BMOVL    S      D      N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32" name="표 31"/>
          <p:cNvGraphicFramePr>
            <a:graphicFrameLocks noGrp="1"/>
          </p:cNvGraphicFramePr>
          <p:nvPr/>
        </p:nvGraphicFramePr>
        <p:xfrm>
          <a:off x="467544" y="2284414"/>
          <a:ext cx="5380037" cy="1787528"/>
        </p:xfrm>
        <a:graphic>
          <a:graphicData uri="http://schemas.openxmlformats.org/drawingml/2006/table">
            <a:tbl>
              <a:tblPr/>
              <a:tblGrid>
                <a:gridCol w="598488"/>
                <a:gridCol w="1009650"/>
                <a:gridCol w="3771899"/>
              </a:tblGrid>
              <a:tr h="172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DATA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TYPE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Available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device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② Contents of processing ③ Range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BIT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Constant, 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X, Y, M, D, L, F, T, C, UW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start address of source data area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③ 0(h0000)~65535(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BIT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Constant, 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X, Y, M, D, L, F, T, C, UW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start address of destination area will store transferred data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③ 0(h0000)~65535(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WORD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Constant, 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X, Y, M, D, L, F, T, C, UW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number of transferred data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③ Until</a:t>
                      </a:r>
                      <a:r>
                        <a:rPr lang="en-US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the rest  of destination device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7" name="직사각형 36"/>
          <p:cNvSpPr/>
          <p:nvPr/>
        </p:nvSpPr>
        <p:spPr>
          <a:xfrm>
            <a:off x="5907622" y="2307746"/>
            <a:ext cx="284885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1.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Transfer the  word data of device specified</a:t>
            </a:r>
          </a:p>
          <a:p>
            <a:pPr marL="228600" indent="-228600" algn="l">
              <a:defRPr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at [S] to the word device specified at [D] </a:t>
            </a:r>
          </a:p>
          <a:p>
            <a:pPr marL="228600" indent="-228600" algn="l">
              <a:defRPr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as many as designated as “N”.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30238" y="1927865"/>
            <a:ext cx="458470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99578" y="3512041"/>
            <a:ext cx="16001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&lt;Graphic Drawing &gt;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6588" y="2214554"/>
            <a:ext cx="60579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 descr="C:\Documents and Settings\MYHOME\바탕 화면\중국 기술교육\병아리\15.jpg"/>
          <p:cNvPicPr>
            <a:picLocks noChangeAspect="1" noChangeArrowheads="1"/>
          </p:cNvPicPr>
          <p:nvPr/>
        </p:nvPicPr>
        <p:blipFill>
          <a:blip r:embed="rId3" cstate="print"/>
          <a:srcRect r="5817" b="9510"/>
          <a:stretch>
            <a:fillRect/>
          </a:stretch>
        </p:blipFill>
        <p:spPr bwMode="auto">
          <a:xfrm>
            <a:off x="809626" y="3825044"/>
            <a:ext cx="4841874" cy="26051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4" name="그룹 13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5" name="직사각형 14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7. LP </a:t>
              </a:r>
              <a:r>
                <a:rPr lang="en-US" altLang="ko-KR" sz="1800" b="1" dirty="0" smtClean="0">
                  <a:latin typeface="+mn-ea"/>
                </a:rPr>
                <a:t>Instruction</a:t>
              </a:r>
            </a:p>
          </p:txBody>
        </p:sp>
        <p:sp>
          <p:nvSpPr>
            <p:cNvPr id="16" name="직사각형 15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-12.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Multiple Word Data Transfer Instruction (1:N)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직사각형 53"/>
          <p:cNvSpPr/>
          <p:nvPr/>
        </p:nvSpPr>
        <p:spPr>
          <a:xfrm>
            <a:off x="570124" y="4844189"/>
            <a:ext cx="8675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Example)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946641" y="5135525"/>
            <a:ext cx="3882884" cy="1486070"/>
            <a:chOff x="946641" y="5013176"/>
            <a:chExt cx="3882884" cy="1619321"/>
          </a:xfrm>
        </p:grpSpPr>
        <p:sp>
          <p:nvSpPr>
            <p:cNvPr id="38" name="직사각형 37"/>
            <p:cNvSpPr/>
            <p:nvPr/>
          </p:nvSpPr>
          <p:spPr>
            <a:xfrm>
              <a:off x="3727941" y="5013176"/>
              <a:ext cx="1101584" cy="1609795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(D)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            </a:t>
              </a:r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(D)+1</a:t>
              </a:r>
            </a:p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(D)+2</a:t>
              </a:r>
            </a:p>
            <a:p>
              <a:pPr algn="l"/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    ●</a:t>
              </a:r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    ●</a:t>
              </a:r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(D)+((N)-1)</a:t>
              </a:r>
            </a:p>
            <a:p>
              <a:pPr algn="l"/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</a:t>
              </a:r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cxnSp>
          <p:nvCxnSpPr>
            <p:cNvPr id="20" name="직선 화살표 연결선 19"/>
            <p:cNvCxnSpPr/>
            <p:nvPr/>
          </p:nvCxnSpPr>
          <p:spPr bwMode="auto">
            <a:xfrm>
              <a:off x="2246313" y="6130176"/>
              <a:ext cx="1298575" cy="1588"/>
            </a:xfrm>
            <a:prstGeom prst="straightConnector1">
              <a:avLst/>
            </a:prstGeom>
            <a:solidFill>
              <a:srgbClr val="BAD5E6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3" name="직선 화살표 연결선 22"/>
            <p:cNvCxnSpPr/>
            <p:nvPr/>
          </p:nvCxnSpPr>
          <p:spPr bwMode="auto">
            <a:xfrm>
              <a:off x="2246313" y="5339601"/>
              <a:ext cx="1298575" cy="1588"/>
            </a:xfrm>
            <a:prstGeom prst="straightConnector1">
              <a:avLst/>
            </a:prstGeom>
            <a:solidFill>
              <a:srgbClr val="BAD5E6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24" name="직선 화살표 연결선 23"/>
            <p:cNvCxnSpPr/>
            <p:nvPr/>
          </p:nvCxnSpPr>
          <p:spPr bwMode="auto">
            <a:xfrm>
              <a:off x="2246313" y="5520576"/>
              <a:ext cx="1298575" cy="1588"/>
            </a:xfrm>
            <a:prstGeom prst="straightConnector1">
              <a:avLst/>
            </a:prstGeom>
            <a:solidFill>
              <a:srgbClr val="BAD5E6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26" name="직사각형 25"/>
            <p:cNvSpPr/>
            <p:nvPr/>
          </p:nvSpPr>
          <p:spPr>
            <a:xfrm>
              <a:off x="2755455" y="5569403"/>
              <a:ext cx="223138" cy="1509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●</a:t>
              </a:r>
              <a:endParaRPr lang="ko-KR" altLang="en-US" sz="3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2757044" y="5693228"/>
              <a:ext cx="223138" cy="1509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●</a:t>
              </a:r>
              <a:endParaRPr lang="ko-KR" altLang="en-US" sz="3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2755455" y="5798003"/>
              <a:ext cx="223138" cy="1509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●</a:t>
              </a:r>
              <a:endParaRPr lang="ko-KR" altLang="en-US" sz="3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2757044" y="5921828"/>
              <a:ext cx="223138" cy="1509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●</a:t>
              </a:r>
              <a:endParaRPr lang="ko-KR" altLang="en-US" sz="3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cxnSp>
          <p:nvCxnSpPr>
            <p:cNvPr id="21" name="직선 화살표 연결선 20"/>
            <p:cNvCxnSpPr/>
            <p:nvPr/>
          </p:nvCxnSpPr>
          <p:spPr bwMode="auto">
            <a:xfrm>
              <a:off x="2246313" y="5158626"/>
              <a:ext cx="1298575" cy="1588"/>
            </a:xfrm>
            <a:prstGeom prst="straightConnector1">
              <a:avLst/>
            </a:prstGeom>
            <a:solidFill>
              <a:srgbClr val="BAD5E6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25" name="직사각형 24"/>
            <p:cNvSpPr/>
            <p:nvPr/>
          </p:nvSpPr>
          <p:spPr>
            <a:xfrm>
              <a:off x="946641" y="5022702"/>
              <a:ext cx="1082348" cy="1609795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(S)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            </a:t>
              </a:r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(S)+1</a:t>
              </a:r>
            </a:p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(S)+2</a:t>
              </a:r>
            </a:p>
            <a:p>
              <a:pPr algn="l"/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    ●</a:t>
              </a:r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    ●</a:t>
              </a:r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(S)+((N)-1)</a:t>
              </a:r>
            </a:p>
            <a:p>
              <a:pPr algn="l"/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</a:t>
              </a:r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6588" y="4156732"/>
            <a:ext cx="48609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32" name="그룹 31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34" name="직사각형 3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35" name="직사각형 3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-12.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Multiple Bit Data Transfer Instruction (N:N)</a:t>
              </a:r>
            </a:p>
          </p:txBody>
        </p:sp>
      </p:grpSp>
      <p:sp>
        <p:nvSpPr>
          <p:cNvPr id="22" name="직사각형 21"/>
          <p:cNvSpPr/>
          <p:nvPr/>
        </p:nvSpPr>
        <p:spPr>
          <a:xfrm>
            <a:off x="285720" y="2000240"/>
            <a:ext cx="28745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BMOVG    S         D         N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61148" y="2284414"/>
          <a:ext cx="5316403" cy="1787528"/>
        </p:xfrm>
        <a:graphic>
          <a:graphicData uri="http://schemas.openxmlformats.org/drawingml/2006/table">
            <a:tbl>
              <a:tblPr/>
              <a:tblGrid>
                <a:gridCol w="591409"/>
                <a:gridCol w="997708"/>
                <a:gridCol w="3727286"/>
              </a:tblGrid>
              <a:tr h="172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DATA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TYPE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BIT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X, Y, M, F, C, UB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start address of source data area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BIT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Y, M, F, UB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start address of destination area will store transferred data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N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WORD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Integer, 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T, C, UW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Information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for start bit and number of transferred bits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③Until the rest of</a:t>
                      </a:r>
                      <a:r>
                        <a:rPr lang="en-US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 source device and destination device.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6" name="직사각형 35"/>
          <p:cNvSpPr/>
          <p:nvPr/>
        </p:nvSpPr>
        <p:spPr>
          <a:xfrm>
            <a:off x="5769268" y="2260314"/>
            <a:ext cx="3127779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1.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Transfer the  group of bit data device specified</a:t>
            </a:r>
          </a:p>
          <a:p>
            <a:pPr marL="228600" indent="-228600" algn="l" eaLnBrk="0" hangingPunct="0">
              <a:spcBef>
                <a:spcPct val="30000"/>
              </a:spcBef>
              <a:defRPr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at [S] to the group of bit device specified at [D]. </a:t>
            </a:r>
          </a:p>
          <a:p>
            <a:pPr marL="228600" indent="-228600" algn="l">
              <a:defRPr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“N” = the number of bits as a group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30238" y="1931728"/>
            <a:ext cx="387032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99578" y="3620053"/>
            <a:ext cx="1640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&lt;Graphic Drawing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6588" y="2296852"/>
            <a:ext cx="6105525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38" name="Picture 2" descr="C:\Documents and Settings\MYHOME\바탕 화면\중국 기술교육\병아리\16.jpg"/>
          <p:cNvPicPr>
            <a:picLocks noChangeAspect="1" noChangeArrowheads="1"/>
          </p:cNvPicPr>
          <p:nvPr/>
        </p:nvPicPr>
        <p:blipFill>
          <a:blip r:embed="rId3" cstate="print"/>
          <a:srcRect r="5817" b="9322"/>
          <a:stretch>
            <a:fillRect/>
          </a:stretch>
        </p:blipFill>
        <p:spPr bwMode="auto">
          <a:xfrm>
            <a:off x="809625" y="4005064"/>
            <a:ext cx="4841875" cy="24406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4" name="그룹 13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5" name="직사각형 14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6" name="직사각형 15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-12.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Multiple Bit Data Transfer Instruction (N:N)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570124" y="4797152"/>
            <a:ext cx="4259401" cy="1810331"/>
            <a:chOff x="570124" y="4707750"/>
            <a:chExt cx="4259401" cy="1957907"/>
          </a:xfrm>
        </p:grpSpPr>
        <p:sp>
          <p:nvSpPr>
            <p:cNvPr id="21" name="직사각형 20"/>
            <p:cNvSpPr/>
            <p:nvPr/>
          </p:nvSpPr>
          <p:spPr>
            <a:xfrm>
              <a:off x="3727941" y="5058375"/>
              <a:ext cx="1101584" cy="1597758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(D)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            </a:t>
              </a:r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(D)+1</a:t>
              </a:r>
            </a:p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(D)+2</a:t>
              </a:r>
            </a:p>
            <a:p>
              <a:pPr algn="l"/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    ●</a:t>
              </a:r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    ●</a:t>
              </a:r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(D)+((N)-1)</a:t>
              </a:r>
            </a:p>
            <a:p>
              <a:pPr algn="l"/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</a:t>
              </a:r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570124" y="4707750"/>
              <a:ext cx="867545" cy="29958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Example)</a:t>
              </a:r>
              <a:endParaRPr lang="ko-KR" altLang="en-US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cxnSp>
          <p:nvCxnSpPr>
            <p:cNvPr id="32" name="직선 화살표 연결선 31"/>
            <p:cNvCxnSpPr/>
            <p:nvPr/>
          </p:nvCxnSpPr>
          <p:spPr bwMode="auto">
            <a:xfrm>
              <a:off x="2246313" y="6175375"/>
              <a:ext cx="1298575" cy="1588"/>
            </a:xfrm>
            <a:prstGeom prst="straightConnector1">
              <a:avLst/>
            </a:prstGeom>
            <a:solidFill>
              <a:srgbClr val="BAD5E6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34" name="직선 화살표 연결선 33"/>
            <p:cNvCxnSpPr/>
            <p:nvPr/>
          </p:nvCxnSpPr>
          <p:spPr bwMode="auto">
            <a:xfrm>
              <a:off x="2246313" y="5384800"/>
              <a:ext cx="1298575" cy="1588"/>
            </a:xfrm>
            <a:prstGeom prst="straightConnector1">
              <a:avLst/>
            </a:prstGeom>
            <a:solidFill>
              <a:srgbClr val="BAD5E6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35" name="직선 화살표 연결선 34"/>
            <p:cNvCxnSpPr/>
            <p:nvPr/>
          </p:nvCxnSpPr>
          <p:spPr bwMode="auto">
            <a:xfrm>
              <a:off x="2246313" y="5565775"/>
              <a:ext cx="1298575" cy="1588"/>
            </a:xfrm>
            <a:prstGeom prst="straightConnector1">
              <a:avLst/>
            </a:prstGeom>
            <a:solidFill>
              <a:srgbClr val="BAD5E6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36" name="직사각형 35"/>
            <p:cNvSpPr/>
            <p:nvPr/>
          </p:nvSpPr>
          <p:spPr>
            <a:xfrm>
              <a:off x="2755455" y="5614600"/>
              <a:ext cx="223138" cy="1497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●</a:t>
              </a:r>
              <a:endParaRPr lang="ko-KR" altLang="en-US" sz="3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2757044" y="5738424"/>
              <a:ext cx="223138" cy="1497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●</a:t>
              </a:r>
              <a:endParaRPr lang="ko-KR" altLang="en-US" sz="3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2755455" y="5843200"/>
              <a:ext cx="223138" cy="1497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●</a:t>
              </a:r>
              <a:endParaRPr lang="ko-KR" altLang="en-US" sz="3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2757044" y="5967025"/>
              <a:ext cx="223138" cy="1497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●</a:t>
              </a:r>
              <a:endParaRPr lang="ko-KR" altLang="en-US" sz="300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cxnSp>
          <p:nvCxnSpPr>
            <p:cNvPr id="41" name="직선 화살표 연결선 40"/>
            <p:cNvCxnSpPr/>
            <p:nvPr/>
          </p:nvCxnSpPr>
          <p:spPr bwMode="auto">
            <a:xfrm>
              <a:off x="2246313" y="5203825"/>
              <a:ext cx="1298575" cy="1588"/>
            </a:xfrm>
            <a:prstGeom prst="straightConnector1">
              <a:avLst/>
            </a:prstGeom>
            <a:solidFill>
              <a:srgbClr val="BAD5E6"/>
            </a:solidFill>
            <a:ln w="1905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42" name="직사각형 41"/>
            <p:cNvSpPr/>
            <p:nvPr/>
          </p:nvSpPr>
          <p:spPr>
            <a:xfrm>
              <a:off x="946641" y="5067899"/>
              <a:ext cx="1082348" cy="1597758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none">
              <a:spAutoFit/>
            </a:bodyPr>
            <a:lstStyle/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(S)</a:t>
              </a:r>
              <a:r>
                <a:rPr lang="ko-KR" altLang="en-US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            </a:t>
              </a:r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(S)+1</a:t>
              </a:r>
            </a:p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(S)+2</a:t>
              </a:r>
            </a:p>
            <a:p>
              <a:pPr algn="l"/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    ●</a:t>
              </a:r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    ●</a:t>
              </a:r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(S)+((N)-1)</a:t>
              </a:r>
            </a:p>
            <a:p>
              <a:pPr algn="l"/>
              <a:r>
                <a:rPr lang="ko-KR" altLang="en-US" sz="300" b="1" dirty="0" smtClean="0">
                  <a:solidFill>
                    <a:srgbClr val="FF0000"/>
                  </a:solidFill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    </a:t>
              </a:r>
              <a:endParaRPr lang="en-US" altLang="ko-KR" sz="3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  <a:p>
              <a:pPr algn="l"/>
              <a:endPara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6588" y="4082777"/>
            <a:ext cx="48609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3" name="그룹 22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4" name="직사각형 2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26" name="직사각형 25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-12.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Multiple Word Data Transfer Instruction (N:N)</a:t>
              </a:r>
            </a:p>
          </p:txBody>
        </p:sp>
      </p:grpSp>
      <p:sp>
        <p:nvSpPr>
          <p:cNvPr id="22" name="직사각형 21"/>
          <p:cNvSpPr/>
          <p:nvPr/>
        </p:nvSpPr>
        <p:spPr>
          <a:xfrm>
            <a:off x="5653166" y="2368326"/>
            <a:ext cx="3238387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defRPr/>
            </a:pPr>
            <a:r>
              <a:rPr lang="en-US" altLang="ko-KR" sz="1000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1.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Transfer the  group of word data device specified</a:t>
            </a:r>
          </a:p>
          <a:p>
            <a:pPr marL="228600" indent="-228600" algn="l" eaLnBrk="0" hangingPunct="0">
              <a:spcBef>
                <a:spcPct val="30000"/>
              </a:spcBef>
              <a:defRPr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at [S] to the group of word device specified at [D]. </a:t>
            </a:r>
          </a:p>
          <a:p>
            <a:pPr marL="228600" indent="-228600" algn="l">
              <a:defRPr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“N” = the number of words as a group</a:t>
            </a:r>
          </a:p>
        </p:txBody>
      </p:sp>
      <p:sp>
        <p:nvSpPr>
          <p:cNvPr id="27" name="직사각형 26"/>
          <p:cNvSpPr/>
          <p:nvPr/>
        </p:nvSpPr>
        <p:spPr>
          <a:xfrm>
            <a:off x="214282" y="2038641"/>
            <a:ext cx="27638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MOVG    S         D         N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237125" y="2284414"/>
          <a:ext cx="5380037" cy="1787528"/>
        </p:xfrm>
        <a:graphic>
          <a:graphicData uri="http://schemas.openxmlformats.org/drawingml/2006/table">
            <a:tbl>
              <a:tblPr/>
              <a:tblGrid>
                <a:gridCol w="598488"/>
                <a:gridCol w="1009650"/>
                <a:gridCol w="3771899"/>
              </a:tblGrid>
              <a:tr h="172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DATA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TYPE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BIT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T, C, UW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start address of source data area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0(h0000)~65535(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)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BIT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T, C, UW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start address of destination area will store transferred data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0(h0000)~65535(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)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N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WORD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①Constant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, 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T, C, UW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Information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for start word and number of transferred words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③Until the rest of</a:t>
                      </a:r>
                      <a:r>
                        <a:rPr lang="en-US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 source device and destination device.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30238" y="1939559"/>
            <a:ext cx="32988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36588" y="4736177"/>
            <a:ext cx="1640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&lt;Graphic Drawing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6588" y="2251843"/>
            <a:ext cx="6105525" cy="2473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2" name="Picture 2" descr="C:\Documents and Settings\MYHOME\바탕 화면\중국 기술교육\병아리\17.jpg"/>
          <p:cNvPicPr>
            <a:picLocks noChangeAspect="1" noChangeArrowheads="1"/>
          </p:cNvPicPr>
          <p:nvPr/>
        </p:nvPicPr>
        <p:blipFill>
          <a:blip r:embed="rId3" cstate="print"/>
          <a:srcRect r="5817" b="9510"/>
          <a:stretch>
            <a:fillRect/>
          </a:stretch>
        </p:blipFill>
        <p:spPr bwMode="auto">
          <a:xfrm>
            <a:off x="2214546" y="4786322"/>
            <a:ext cx="3570293" cy="17940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3" name="그룹 12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4" name="직사각형 1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5" name="직사각형 1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-12.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Multiple Word Data Transfer Instruction (N:N)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3690739" y="5374724"/>
            <a:ext cx="479618" cy="276999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(S2)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570124" y="5024100"/>
            <a:ext cx="8675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Example)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41" name="직선 화살표 연결선 40"/>
          <p:cNvCxnSpPr/>
          <p:nvPr/>
        </p:nvCxnSpPr>
        <p:spPr bwMode="auto">
          <a:xfrm>
            <a:off x="2324087" y="5520174"/>
            <a:ext cx="1298575" cy="1588"/>
          </a:xfrm>
          <a:prstGeom prst="straightConnector1">
            <a:avLst/>
          </a:prstGeom>
          <a:solidFill>
            <a:srgbClr val="BAD5E6"/>
          </a:solidFill>
          <a:ln w="19050" cap="flat" cmpd="sng" algn="ctr">
            <a:solidFill>
              <a:srgbClr val="FF0000"/>
            </a:solidFill>
            <a:prstDash val="solid"/>
            <a:round/>
            <a:headEnd type="triangle" w="med" len="med"/>
            <a:tailEnd type="triangle"/>
          </a:ln>
          <a:effectLst/>
        </p:spPr>
      </p:cxnSp>
      <p:sp>
        <p:nvSpPr>
          <p:cNvPr id="42" name="직사각형 41"/>
          <p:cNvSpPr/>
          <p:nvPr/>
        </p:nvSpPr>
        <p:spPr>
          <a:xfrm>
            <a:off x="1775316" y="5384249"/>
            <a:ext cx="479618" cy="276999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(S1)</a:t>
            </a:r>
            <a:endParaRPr lang="en-US" altLang="ko-KR" sz="300" b="1" dirty="0" smtClean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6588" y="3892987"/>
            <a:ext cx="48609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6" name="그룹 15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7" name="직사각형 16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8" name="직사각형 17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-13.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Exchange Instruction</a:t>
              </a: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6115402" y="2317739"/>
            <a:ext cx="23807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1.Exchanges word contents of two </a:t>
            </a:r>
          </a:p>
          <a:p>
            <a:pPr marL="228600" indent="-228600"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 devices specified at [ S1 ] and [ S2 ].</a:t>
            </a:r>
          </a:p>
        </p:txBody>
      </p:sp>
      <p:graphicFrame>
        <p:nvGraphicFramePr>
          <p:cNvPr id="15" name="표 14"/>
          <p:cNvGraphicFramePr>
            <a:graphicFrameLocks noGrp="1"/>
          </p:cNvGraphicFramePr>
          <p:nvPr/>
        </p:nvGraphicFramePr>
        <p:xfrm>
          <a:off x="395536" y="2334096"/>
          <a:ext cx="5380037" cy="1237780"/>
        </p:xfrm>
        <a:graphic>
          <a:graphicData uri="http://schemas.openxmlformats.org/drawingml/2006/table">
            <a:tbl>
              <a:tblPr/>
              <a:tblGrid>
                <a:gridCol w="598488"/>
                <a:gridCol w="1009650"/>
                <a:gridCol w="3771899"/>
              </a:tblGrid>
              <a:tr h="172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DATA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TYPE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Available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device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② Contents of processing ③ Range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WORD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X, Y, M, D, L, F, T, C, UW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word that its content is exchanged with S2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③ 0(h0000)~65535(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WORD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X, Y, M, D, L, F, T, C, UW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word that its content is exchanged with S1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③ 0(h0000)~65535(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" name="직사각형 18"/>
          <p:cNvSpPr/>
          <p:nvPr/>
        </p:nvSpPr>
        <p:spPr>
          <a:xfrm>
            <a:off x="357158" y="2038641"/>
            <a:ext cx="26244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XCH    S1         S2       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30238" y="1927865"/>
            <a:ext cx="294163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36588" y="4002032"/>
            <a:ext cx="1640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&lt;Graphic Drawing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6588" y="2281956"/>
            <a:ext cx="6096000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6" name="Picture 2" descr="C:\Documents and Settings\MYHOME\바탕 화면\중국 기술교육\병아리\18.jpg"/>
          <p:cNvPicPr>
            <a:picLocks noChangeAspect="1" noChangeArrowheads="1"/>
          </p:cNvPicPr>
          <p:nvPr/>
        </p:nvPicPr>
        <p:blipFill>
          <a:blip r:embed="rId3" cstate="print"/>
          <a:srcRect r="5934" b="9510"/>
          <a:stretch>
            <a:fillRect/>
          </a:stretch>
        </p:blipFill>
        <p:spPr bwMode="auto">
          <a:xfrm>
            <a:off x="809625" y="4293096"/>
            <a:ext cx="4346583" cy="21417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3" name="그룹 12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4" name="직사각형 1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5" name="직사각형 1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-13.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Exchange Instruction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646113" y="4593451"/>
            <a:ext cx="8675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Example)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6588" y="3830749"/>
            <a:ext cx="48609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049098"/>
              </p:ext>
            </p:extLst>
          </p:nvPr>
        </p:nvGraphicFramePr>
        <p:xfrm>
          <a:off x="998538" y="5618691"/>
          <a:ext cx="4860928" cy="157692"/>
        </p:xfrm>
        <a:graphic>
          <a:graphicData uri="http://schemas.openxmlformats.org/drawingml/2006/table">
            <a:tbl>
              <a:tblPr/>
              <a:tblGrid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</a:tblGrid>
              <a:tr h="11641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18" name="직선 화살표 연결선 17"/>
          <p:cNvCxnSpPr/>
          <p:nvPr/>
        </p:nvCxnSpPr>
        <p:spPr bwMode="auto">
          <a:xfrm>
            <a:off x="998538" y="5432425"/>
            <a:ext cx="4860925" cy="1588"/>
          </a:xfrm>
          <a:prstGeom prst="straightConnector1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" name="직선 연결선 19"/>
          <p:cNvCxnSpPr/>
          <p:nvPr/>
        </p:nvCxnSpPr>
        <p:spPr bwMode="auto">
          <a:xfrm>
            <a:off x="827088" y="6061075"/>
            <a:ext cx="5278437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직선 연결선 22"/>
          <p:cNvCxnSpPr/>
          <p:nvPr/>
        </p:nvCxnSpPr>
        <p:spPr bwMode="auto">
          <a:xfrm rot="5400000">
            <a:off x="650876" y="5884862"/>
            <a:ext cx="352425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6" name="직선 화살표 연결선 25"/>
          <p:cNvCxnSpPr/>
          <p:nvPr/>
        </p:nvCxnSpPr>
        <p:spPr bwMode="auto">
          <a:xfrm>
            <a:off x="827088" y="5708650"/>
            <a:ext cx="173037" cy="1588"/>
          </a:xfrm>
          <a:prstGeom prst="straightConnector1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직선 화살표 연결선 27"/>
          <p:cNvCxnSpPr/>
          <p:nvPr/>
        </p:nvCxnSpPr>
        <p:spPr bwMode="auto">
          <a:xfrm>
            <a:off x="5868988" y="5708650"/>
            <a:ext cx="407987" cy="1588"/>
          </a:xfrm>
          <a:prstGeom prst="straightConnector1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1" name="직선 연결선 30"/>
          <p:cNvCxnSpPr/>
          <p:nvPr/>
        </p:nvCxnSpPr>
        <p:spPr bwMode="auto">
          <a:xfrm rot="5400000" flipH="1" flipV="1">
            <a:off x="5930901" y="5884863"/>
            <a:ext cx="352425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4" name="직선 연결선 33"/>
          <p:cNvCxnSpPr/>
          <p:nvPr/>
        </p:nvCxnSpPr>
        <p:spPr bwMode="auto">
          <a:xfrm rot="5400000">
            <a:off x="860426" y="5434012"/>
            <a:ext cx="295275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5" name="직선 연결선 34"/>
          <p:cNvCxnSpPr/>
          <p:nvPr/>
        </p:nvCxnSpPr>
        <p:spPr bwMode="auto">
          <a:xfrm rot="5400000">
            <a:off x="5721350" y="5432425"/>
            <a:ext cx="295275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6" name="직사각형 35"/>
          <p:cNvSpPr/>
          <p:nvPr/>
        </p:nvSpPr>
        <p:spPr>
          <a:xfrm>
            <a:off x="5698108" y="4974451"/>
            <a:ext cx="34817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B0</a:t>
            </a:r>
            <a:endParaRPr lang="ko-KR" altLang="en-US" sz="1000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801115" y="4964926"/>
            <a:ext cx="41870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B15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726308" y="6061075"/>
            <a:ext cx="292900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sz="1000" b="1" dirty="0" smtClean="0">
                <a:latin typeface="+mn-ea"/>
              </a:rPr>
              <a:t>Rotate to the direction of CW as many as N.</a:t>
            </a:r>
            <a:endParaRPr lang="ko-KR" altLang="en-US" sz="1000" dirty="0"/>
          </a:p>
        </p:txBody>
      </p:sp>
      <p:sp>
        <p:nvSpPr>
          <p:cNvPr id="39" name="직사각형 38"/>
          <p:cNvSpPr/>
          <p:nvPr/>
        </p:nvSpPr>
        <p:spPr>
          <a:xfrm>
            <a:off x="5281949" y="6193651"/>
            <a:ext cx="177805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sz="1000" b="1" dirty="0" smtClean="0">
                <a:latin typeface="+mn-ea"/>
              </a:rPr>
              <a:t>LSB is rotated to the MSB</a:t>
            </a:r>
            <a:endParaRPr lang="ko-KR" altLang="en-US" sz="1000" dirty="0" smtClean="0"/>
          </a:p>
        </p:txBody>
      </p:sp>
      <p:sp>
        <p:nvSpPr>
          <p:cNvPr id="40" name="직사각형 39"/>
          <p:cNvSpPr/>
          <p:nvPr/>
        </p:nvSpPr>
        <p:spPr>
          <a:xfrm>
            <a:off x="6437931" y="5570150"/>
            <a:ext cx="29367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C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41" name="직사각형 40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42" name="직사각형 41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-14.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Rotation Instruction (ROR)</a:t>
              </a:r>
            </a:p>
          </p:txBody>
        </p:sp>
      </p:grpSp>
      <p:sp>
        <p:nvSpPr>
          <p:cNvPr id="24" name="직사각형 23"/>
          <p:cNvSpPr/>
          <p:nvPr/>
        </p:nvSpPr>
        <p:spPr>
          <a:xfrm>
            <a:off x="5904624" y="2369806"/>
            <a:ext cx="246734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buAutoNum type="arabicPeriod"/>
              <a:defRPr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Rotate 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the source device 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in the direction of CW as many as “C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”. </a:t>
            </a: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27" name="표 26"/>
          <p:cNvGraphicFramePr>
            <a:graphicFrameLocks noGrp="1"/>
          </p:cNvGraphicFramePr>
          <p:nvPr/>
        </p:nvGraphicFramePr>
        <p:xfrm>
          <a:off x="468020" y="2334096"/>
          <a:ext cx="5380037" cy="1237780"/>
        </p:xfrm>
        <a:graphic>
          <a:graphicData uri="http://schemas.openxmlformats.org/drawingml/2006/table">
            <a:tbl>
              <a:tblPr/>
              <a:tblGrid>
                <a:gridCol w="598488"/>
                <a:gridCol w="1009650"/>
                <a:gridCol w="3771899"/>
              </a:tblGrid>
              <a:tr h="172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DATA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TYPE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Available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device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② Contents of processing ③ Range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WORD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X, Y, M, D, L, F, T, C, UW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device to be rotated right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③ 0(h0000)~65535(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WORD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Constant, 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X, Y, M, D, L, F, T, C, UW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The number of rotation to the right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③ 0 ~ 255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0" name="직사각형 29"/>
          <p:cNvSpPr/>
          <p:nvPr/>
        </p:nvSpPr>
        <p:spPr>
          <a:xfrm>
            <a:off x="377322" y="2038641"/>
            <a:ext cx="24801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ROR    S         C       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646113" y="4593451"/>
            <a:ext cx="8675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Example)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7657852"/>
              </p:ext>
            </p:extLst>
          </p:nvPr>
        </p:nvGraphicFramePr>
        <p:xfrm>
          <a:off x="998538" y="5618691"/>
          <a:ext cx="4860928" cy="157692"/>
        </p:xfrm>
        <a:graphic>
          <a:graphicData uri="http://schemas.openxmlformats.org/drawingml/2006/table">
            <a:tbl>
              <a:tblPr/>
              <a:tblGrid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</a:tblGrid>
              <a:tr h="11641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18" name="직선 화살표 연결선 17"/>
          <p:cNvCxnSpPr/>
          <p:nvPr/>
        </p:nvCxnSpPr>
        <p:spPr bwMode="auto">
          <a:xfrm>
            <a:off x="998538" y="5432425"/>
            <a:ext cx="4860925" cy="1588"/>
          </a:xfrm>
          <a:prstGeom prst="straightConnector1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none"/>
          </a:ln>
          <a:effectLst/>
        </p:spPr>
      </p:cxnSp>
      <p:cxnSp>
        <p:nvCxnSpPr>
          <p:cNvPr id="20" name="직선 연결선 19"/>
          <p:cNvCxnSpPr/>
          <p:nvPr/>
        </p:nvCxnSpPr>
        <p:spPr bwMode="auto">
          <a:xfrm>
            <a:off x="827088" y="6061075"/>
            <a:ext cx="5278437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직선 연결선 22"/>
          <p:cNvCxnSpPr/>
          <p:nvPr/>
        </p:nvCxnSpPr>
        <p:spPr bwMode="auto">
          <a:xfrm rot="5400000">
            <a:off x="650876" y="5884862"/>
            <a:ext cx="352425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8" name="직선 화살표 연결선 27"/>
          <p:cNvCxnSpPr/>
          <p:nvPr/>
        </p:nvCxnSpPr>
        <p:spPr bwMode="auto">
          <a:xfrm>
            <a:off x="584994" y="5703887"/>
            <a:ext cx="407987" cy="1588"/>
          </a:xfrm>
          <a:prstGeom prst="straightConnector1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none"/>
          </a:ln>
          <a:effectLst/>
        </p:spPr>
      </p:cxnSp>
      <p:cxnSp>
        <p:nvCxnSpPr>
          <p:cNvPr id="31" name="직선 연결선 30"/>
          <p:cNvCxnSpPr/>
          <p:nvPr/>
        </p:nvCxnSpPr>
        <p:spPr bwMode="auto">
          <a:xfrm rot="5400000" flipH="1" flipV="1">
            <a:off x="5930901" y="5884863"/>
            <a:ext cx="352425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4" name="직선 연결선 33"/>
          <p:cNvCxnSpPr/>
          <p:nvPr/>
        </p:nvCxnSpPr>
        <p:spPr bwMode="auto">
          <a:xfrm rot="5400000">
            <a:off x="860426" y="5434012"/>
            <a:ext cx="295275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5" name="직선 연결선 34"/>
          <p:cNvCxnSpPr/>
          <p:nvPr/>
        </p:nvCxnSpPr>
        <p:spPr bwMode="auto">
          <a:xfrm rot="5400000">
            <a:off x="5721350" y="5432425"/>
            <a:ext cx="295275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6" name="직사각형 35"/>
          <p:cNvSpPr/>
          <p:nvPr/>
        </p:nvSpPr>
        <p:spPr>
          <a:xfrm>
            <a:off x="5698108" y="4974451"/>
            <a:ext cx="34817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B0</a:t>
            </a:r>
            <a:endParaRPr lang="ko-KR" altLang="en-US" sz="1000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801115" y="4964926"/>
            <a:ext cx="41870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B15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041133" y="6108700"/>
            <a:ext cx="286168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Rotate to the direction of CCW as many as N.</a:t>
            </a:r>
            <a:endParaRPr lang="ko-KR" altLang="en-US" sz="1000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873141" y="6146026"/>
            <a:ext cx="168026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MSB is rotated to the LSB</a:t>
            </a:r>
            <a:endParaRPr lang="ko-KR" altLang="en-US" sz="1000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275256" y="5584051"/>
            <a:ext cx="29367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C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24" name="직선 화살표 연결선 23"/>
          <p:cNvCxnSpPr/>
          <p:nvPr/>
        </p:nvCxnSpPr>
        <p:spPr bwMode="auto">
          <a:xfrm>
            <a:off x="5932488" y="5715000"/>
            <a:ext cx="173037" cy="1588"/>
          </a:xfrm>
          <a:prstGeom prst="straightConnector1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none"/>
          </a:ln>
          <a:effectLst/>
        </p:spPr>
      </p:cxn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113" y="3840274"/>
            <a:ext cx="48609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32" name="그룹 31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41" name="직사각형 40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42" name="직사각형 41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-14.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Rotation Instruction (ROL)</a:t>
              </a:r>
            </a:p>
          </p:txBody>
        </p:sp>
      </p:grpSp>
      <p:sp>
        <p:nvSpPr>
          <p:cNvPr id="26" name="직사각형 25"/>
          <p:cNvSpPr/>
          <p:nvPr/>
        </p:nvSpPr>
        <p:spPr>
          <a:xfrm>
            <a:off x="6022038" y="2369806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buAutoNum type="arabicPeriod"/>
              <a:defRPr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Rotate 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the source device 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in the direction of CCW as many as “C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”. </a:t>
            </a: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27" name="표 26"/>
          <p:cNvGraphicFramePr>
            <a:graphicFrameLocks noGrp="1"/>
          </p:cNvGraphicFramePr>
          <p:nvPr/>
        </p:nvGraphicFramePr>
        <p:xfrm>
          <a:off x="513426" y="2334096"/>
          <a:ext cx="5380037" cy="1237780"/>
        </p:xfrm>
        <a:graphic>
          <a:graphicData uri="http://schemas.openxmlformats.org/drawingml/2006/table">
            <a:tbl>
              <a:tblPr/>
              <a:tblGrid>
                <a:gridCol w="598488"/>
                <a:gridCol w="1009650"/>
                <a:gridCol w="3771899"/>
              </a:tblGrid>
              <a:tr h="172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DATA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TYPE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WORD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T, C, UW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 to be rotated left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0(h0000)~65535(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)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WORD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Constant, 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T, C, UW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 number of rotation to the left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0 ~ 255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0" name="직사각형 29"/>
          <p:cNvSpPr/>
          <p:nvPr/>
        </p:nvSpPr>
        <p:spPr>
          <a:xfrm>
            <a:off x="405414" y="1951696"/>
            <a:ext cx="24613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ROL    S         C       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30238" y="1917825"/>
            <a:ext cx="31559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36588" y="3620053"/>
            <a:ext cx="1640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&lt;Graphic Drawing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757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113" y="2282949"/>
            <a:ext cx="607695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0" name="Picture 2" descr="C:\Documents and Settings\MYHOME\바탕 화면\중국 기술교육\병아리\19.jpg"/>
          <p:cNvPicPr>
            <a:picLocks noChangeAspect="1" noChangeArrowheads="1"/>
          </p:cNvPicPr>
          <p:nvPr/>
        </p:nvPicPr>
        <p:blipFill>
          <a:blip r:embed="rId3" cstate="print"/>
          <a:srcRect r="5934" b="9134"/>
          <a:stretch>
            <a:fillRect/>
          </a:stretch>
        </p:blipFill>
        <p:spPr bwMode="auto">
          <a:xfrm>
            <a:off x="809625" y="3969059"/>
            <a:ext cx="4565661" cy="25087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9" name="그룹 8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0" name="직사각형 9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2" name="직사각형 11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-14.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Rotation Instruction 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646113" y="4983976"/>
            <a:ext cx="86754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Example)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4827441"/>
              </p:ext>
            </p:extLst>
          </p:nvPr>
        </p:nvGraphicFramePr>
        <p:xfrm>
          <a:off x="998538" y="5618691"/>
          <a:ext cx="4860928" cy="157692"/>
        </p:xfrm>
        <a:graphic>
          <a:graphicData uri="http://schemas.openxmlformats.org/drawingml/2006/table">
            <a:tbl>
              <a:tblPr/>
              <a:tblGrid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</a:tblGrid>
              <a:tr h="11641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20" name="직선 연결선 19"/>
          <p:cNvCxnSpPr/>
          <p:nvPr/>
        </p:nvCxnSpPr>
        <p:spPr bwMode="auto">
          <a:xfrm>
            <a:off x="1008063" y="5965825"/>
            <a:ext cx="1392237" cy="0"/>
          </a:xfrm>
          <a:prstGeom prst="line">
            <a:avLst/>
          </a:prstGeom>
          <a:solidFill>
            <a:srgbClr val="BAD5E6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36" name="직사각형 35"/>
          <p:cNvSpPr/>
          <p:nvPr/>
        </p:nvSpPr>
        <p:spPr>
          <a:xfrm>
            <a:off x="5698108" y="5336401"/>
            <a:ext cx="34817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B0</a:t>
            </a:r>
            <a:endParaRPr lang="ko-KR" altLang="en-US" sz="1000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801115" y="5326876"/>
            <a:ext cx="41870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B15</a:t>
            </a:r>
            <a:endParaRPr lang="ko-KR" altLang="en-US" sz="1000" b="1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1008063" y="5965825"/>
            <a:ext cx="265489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Shift to the direction of CW as many as N.</a:t>
            </a:r>
            <a:endParaRPr lang="ko-KR" altLang="en-US" sz="1000" b="1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311680" y="5612626"/>
            <a:ext cx="69923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S word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cxnSp>
        <p:nvCxnSpPr>
          <p:cNvPr id="30" name="직선 연결선 29"/>
          <p:cNvCxnSpPr/>
          <p:nvPr/>
        </p:nvCxnSpPr>
        <p:spPr bwMode="auto">
          <a:xfrm rot="5400000">
            <a:off x="879476" y="5957887"/>
            <a:ext cx="257175" cy="0"/>
          </a:xfrm>
          <a:prstGeom prst="line">
            <a:avLst/>
          </a:prstGeom>
          <a:solidFill>
            <a:srgbClr val="BAD5E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113" y="3975189"/>
            <a:ext cx="486092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9" name="그룹 18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1" name="직사각형 20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22" name="직사각형 21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-15.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Shift Instruction</a:t>
              </a:r>
            </a:p>
          </p:txBody>
        </p:sp>
      </p:grpSp>
      <p:sp>
        <p:nvSpPr>
          <p:cNvPr id="17" name="직사각형 16"/>
          <p:cNvSpPr/>
          <p:nvPr/>
        </p:nvSpPr>
        <p:spPr>
          <a:xfrm>
            <a:off x="6107113" y="2344244"/>
            <a:ext cx="234872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buAutoNum type="arabicPeriod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16bit of source word is shifted </a:t>
            </a:r>
          </a:p>
          <a:p>
            <a:pPr marL="228600" indent="-228600"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to the direction of CW as many as N.</a:t>
            </a:r>
          </a:p>
        </p:txBody>
      </p:sp>
      <p:graphicFrame>
        <p:nvGraphicFramePr>
          <p:cNvPr id="18" name="표 17"/>
          <p:cNvGraphicFramePr>
            <a:graphicFrameLocks noGrp="1"/>
          </p:cNvGraphicFramePr>
          <p:nvPr/>
        </p:nvGraphicFramePr>
        <p:xfrm>
          <a:off x="503548" y="2277968"/>
          <a:ext cx="5380037" cy="1222470"/>
        </p:xfrm>
        <a:graphic>
          <a:graphicData uri="http://schemas.openxmlformats.org/drawingml/2006/table">
            <a:tbl>
              <a:tblPr/>
              <a:tblGrid>
                <a:gridCol w="598488"/>
                <a:gridCol w="1009650"/>
                <a:gridCol w="3771899"/>
              </a:tblGrid>
              <a:tr h="172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DATA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TYPE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WORD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T, C, UW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 device to be shifted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6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0(h0000)~65535(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)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N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WORD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Constant, 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T, C, UW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 number of bit to be shift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in right direction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0 ~ 16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3" name="직사각형 22"/>
          <p:cNvSpPr/>
          <p:nvPr/>
        </p:nvSpPr>
        <p:spPr>
          <a:xfrm>
            <a:off x="438340" y="2000240"/>
            <a:ext cx="24400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SFTR    S         N       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30238" y="1942773"/>
            <a:ext cx="358457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36588" y="4016097"/>
            <a:ext cx="1640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&lt;Graphic Drawing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113" y="2220652"/>
            <a:ext cx="608647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434" name="Picture 2" descr="C:\Documents and Settings\MYHOME\바탕 화면\중국 기술교육\병아리\20.jpg"/>
          <p:cNvPicPr>
            <a:picLocks noChangeAspect="1" noChangeArrowheads="1"/>
          </p:cNvPicPr>
          <p:nvPr/>
        </p:nvPicPr>
        <p:blipFill>
          <a:blip r:embed="rId3" cstate="print"/>
          <a:srcRect r="6012" b="9448"/>
          <a:stretch>
            <a:fillRect/>
          </a:stretch>
        </p:blipFill>
        <p:spPr bwMode="auto">
          <a:xfrm>
            <a:off x="809626" y="4329100"/>
            <a:ext cx="4346582" cy="21304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3" name="그룹 12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4" name="직사각형 1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5" name="직사각형 1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-15.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Shift Instruction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113" y="4497871"/>
            <a:ext cx="61055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1" name="그룹 10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2" name="직사각형 11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3" name="직사각형 12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-16.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Arithmetic Instruction (ADD)</a:t>
              </a:r>
            </a:p>
          </p:txBody>
        </p:sp>
      </p:grp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395536" y="2338620"/>
          <a:ext cx="5380037" cy="1787528"/>
        </p:xfrm>
        <a:graphic>
          <a:graphicData uri="http://schemas.openxmlformats.org/drawingml/2006/table">
            <a:tbl>
              <a:tblPr/>
              <a:tblGrid>
                <a:gridCol w="598488"/>
                <a:gridCol w="1009650"/>
                <a:gridCol w="3771899"/>
              </a:tblGrid>
              <a:tr h="172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DATA</a:t>
                      </a:r>
                      <a:r>
                        <a:rPr lang="en-US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TYPE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S1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INT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Constant, 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T, C, UW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 device is added up S2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-32768(h8000) ~ 32767(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)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S2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INT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Y, M, F, UB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 device is added up S1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-32768(h8000) ~ 32767(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)</a:t>
                      </a:r>
                      <a:endParaRPr lang="ko-KR" altLang="en-US" sz="900" b="1" i="0" u="none" strike="noStrike" dirty="0" smtClean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INT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</a:t>
                      </a:r>
                      <a:r>
                        <a:rPr lang="fr-FR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C, UW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 at which the addition result is stored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-32768(h8000) ~ 32767(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)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332359" y="2038641"/>
            <a:ext cx="29537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ADD    S1       S2       D       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809046" y="2253801"/>
            <a:ext cx="333495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1. Performs the addition of source word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specified at [S1] and [S2]. The addition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result is stored at the device specified at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[D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].</a:t>
            </a: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2. The addition is executed as signed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operation.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(h8000(-32768) ~ </a:t>
            </a:r>
            <a:r>
              <a:rPr lang="en-US" altLang="ko-KR" sz="1000" b="1" dirty="0" err="1">
                <a:latin typeface="나눔고딕" pitchFamily="50" charset="-127"/>
                <a:cs typeface="Arial" pitchFamily="34" charset="0"/>
              </a:rPr>
              <a:t>hFFFF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(-1) &lt; 0 ~</a:t>
            </a:r>
            <a:r>
              <a:rPr lang="en-US" altLang="ko-KR" sz="1000" b="1" dirty="0" err="1">
                <a:latin typeface="나눔고딕" pitchFamily="50" charset="-127"/>
                <a:cs typeface="Arial" pitchFamily="34" charset="0"/>
              </a:rPr>
              <a:t>hFFFF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(32767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))</a:t>
            </a: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3. When the addition result is over 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sz="1000" b="1" dirty="0" err="1">
                <a:latin typeface="나눔고딕" pitchFamily="50" charset="-127"/>
                <a:cs typeface="Arial" pitchFamily="34" charset="0"/>
              </a:rPr>
              <a:t>hFFFF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(32767), the carry flag  is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set.</a:t>
            </a:r>
          </a:p>
          <a:p>
            <a:pPr algn="l">
              <a:defRPr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 </a:t>
            </a: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4. When the addition result is h0000, 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the zero flag is set.</a:t>
            </a:r>
            <a:r>
              <a:rPr lang="ko-KR" altLang="en-US" sz="1000" b="1" dirty="0">
                <a:latin typeface="나눔고딕" pitchFamily="50" charset="-127"/>
                <a:cs typeface="Arial" pitchFamily="34" charset="0"/>
              </a:rPr>
              <a:t> </a:t>
            </a: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113" y="4478821"/>
            <a:ext cx="610552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3" name="그룹 12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4" name="직사각형 1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5" name="직사각형 1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-16.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Arithmetic Instruction (SUB)</a:t>
              </a:r>
            </a:p>
          </p:txBody>
        </p:sp>
      </p:grp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345325" y="2293745"/>
          <a:ext cx="5380037" cy="1787528"/>
        </p:xfrm>
        <a:graphic>
          <a:graphicData uri="http://schemas.openxmlformats.org/drawingml/2006/table">
            <a:tbl>
              <a:tblPr/>
              <a:tblGrid>
                <a:gridCol w="598488"/>
                <a:gridCol w="1009650"/>
                <a:gridCol w="3771899"/>
              </a:tblGrid>
              <a:tr h="172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DATA TYPE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Available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device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② Contents of processing ③ Range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S1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INT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Constant, 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X, Y, M, D, L, F, T, C, UW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device is subtracted from S2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③ -32768(h8000) ~ 32767(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S2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INT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① Y, M, F, UB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device is subtracted from S1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③ -32768(h8000) ~ 32767(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INT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①</a:t>
                      </a:r>
                      <a:r>
                        <a:rPr lang="fr-FR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X, Y, M, D, L, F, C, UW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device at which the subtraction result is stored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③ -32768(h8000) ~ 32767(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263229" y="2000240"/>
            <a:ext cx="29514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SUB    S1       S2       D       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809953" y="1957037"/>
            <a:ext cx="3038011" cy="24006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1. Performs the subtraction of source word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    specified at [S1] and [S2]. The subtraction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    result is stored at the device specified at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    [D</a:t>
            </a:r>
            <a:r>
              <a:rPr lang="en-US" altLang="ko-KR" sz="1000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].</a:t>
            </a: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ea typeface="맑은 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2. The subtraction is executed as signed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    operation</a:t>
            </a:r>
            <a:r>
              <a:rPr lang="en-US" altLang="ko-KR" sz="1000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.</a:t>
            </a:r>
            <a:endParaRPr lang="en-US" altLang="ko-KR" sz="1000" b="1" dirty="0">
              <a:latin typeface="나눔고딕" pitchFamily="50" charset="-127"/>
              <a:ea typeface="맑은 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(h8000(-32768) ~ </a:t>
            </a:r>
            <a:r>
              <a:rPr lang="en-US" altLang="ko-KR" sz="1000" b="1" dirty="0" err="1">
                <a:latin typeface="나눔고딕" pitchFamily="50" charset="-127"/>
                <a:ea typeface="맑은 고딕" pitchFamily="50" charset="-127"/>
                <a:cs typeface="Arial" pitchFamily="34" charset="0"/>
              </a:rPr>
              <a:t>hFFFF</a:t>
            </a: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(-1) &lt; 0 ~</a:t>
            </a:r>
            <a:r>
              <a:rPr lang="en-US" altLang="ko-KR" sz="1000" b="1" dirty="0" err="1">
                <a:latin typeface="나눔고딕" pitchFamily="50" charset="-127"/>
                <a:ea typeface="맑은 고딕" pitchFamily="50" charset="-127"/>
                <a:cs typeface="Arial" pitchFamily="34" charset="0"/>
              </a:rPr>
              <a:t>hFFFF</a:t>
            </a: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(32767))</a:t>
            </a:r>
          </a:p>
          <a:p>
            <a:pPr algn="l">
              <a:defRPr/>
            </a:pPr>
            <a:endParaRPr lang="en-US" altLang="ko-KR" sz="1000" b="1" dirty="0" smtClean="0">
              <a:latin typeface="나눔고딕" pitchFamily="50" charset="-127"/>
              <a:ea typeface="맑은 고딕" pitchFamily="50" charset="-127"/>
              <a:cs typeface="Arial" pitchFamily="34" charset="0"/>
            </a:endParaRPr>
          </a:p>
          <a:p>
            <a:pPr algn="l">
              <a:defRPr/>
            </a:pPr>
            <a:r>
              <a:rPr lang="en-US" altLang="ko-KR" sz="1000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3</a:t>
            </a: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. When the subtraction result is less than 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   h8000(-32767), the  borrow flag  is set </a:t>
            </a:r>
            <a:r>
              <a:rPr lang="en-US" altLang="ko-KR" sz="1000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.</a:t>
            </a:r>
          </a:p>
          <a:p>
            <a:pPr algn="l">
              <a:defRPr/>
            </a:pPr>
            <a:endParaRPr lang="en-US" altLang="ko-KR" sz="1000" b="1" dirty="0">
              <a:latin typeface="나눔고딕" pitchFamily="50" charset="-127"/>
              <a:ea typeface="맑은 고딕" pitchFamily="50" charset="-127"/>
              <a:cs typeface="Arial" pitchFamily="34" charset="0"/>
            </a:endParaRP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4.When the subtraction result is h0000, 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   the zero flag is set</a:t>
            </a: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ea typeface="맑은 고딕" pitchFamily="50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113" y="4488346"/>
            <a:ext cx="61055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3" name="그룹 12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4" name="직사각형 1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5" name="직사각형 1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-16.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Arithmetic Instruction (MUL)</a:t>
              </a:r>
            </a:p>
          </p:txBody>
        </p:sp>
      </p:grpSp>
      <p:sp>
        <p:nvSpPr>
          <p:cNvPr id="10" name="직사각형 9"/>
          <p:cNvSpPr/>
          <p:nvPr/>
        </p:nvSpPr>
        <p:spPr>
          <a:xfrm>
            <a:off x="299649" y="1967203"/>
            <a:ext cx="29150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MUL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S1       S2       D       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387593" y="2284414"/>
          <a:ext cx="5380037" cy="1787528"/>
        </p:xfrm>
        <a:graphic>
          <a:graphicData uri="http://schemas.openxmlformats.org/drawingml/2006/table">
            <a:tbl>
              <a:tblPr/>
              <a:tblGrid>
                <a:gridCol w="598488"/>
                <a:gridCol w="1009650"/>
                <a:gridCol w="3771899"/>
              </a:tblGrid>
              <a:tr h="172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DATA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TYPE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S1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INT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Constant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, 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T, C, UW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 is multiplied by S2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-32768(h8000) ~ 32767(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)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S2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INT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Y, M, F, UB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 is multiplied by S1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-32768(h8000) ~ 32767(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)</a:t>
                      </a:r>
                      <a:endParaRPr lang="ko-KR" altLang="en-US" sz="900" b="1" i="0" u="none" strike="noStrike" dirty="0" smtClean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DINT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</a:t>
                      </a:r>
                      <a:r>
                        <a:rPr lang="fr-FR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C, UW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 device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at which multiplication result is stored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-32768(h8000) ~ 32767(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)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5934779" y="2417394"/>
            <a:ext cx="2725426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1. Performs the multiplication of source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word specified at [S1] and [S2]. The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multiplication result is stored at the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device specified at[D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].</a:t>
            </a: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2. The multiplication is executed as signed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operation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.</a:t>
            </a: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3.When the multiplication result is h0000, 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the zero flag is set.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113" y="4469296"/>
            <a:ext cx="6105525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2" name="그룹 11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3" name="직사각형 12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4" name="직사각형 13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-16.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Arithmetic Instruction (DIV)</a:t>
              </a: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214282" y="1967203"/>
            <a:ext cx="28408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DIV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S1       S2       D       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323528" y="2212976"/>
          <a:ext cx="5380037" cy="1787528"/>
        </p:xfrm>
        <a:graphic>
          <a:graphicData uri="http://schemas.openxmlformats.org/drawingml/2006/table">
            <a:tbl>
              <a:tblPr/>
              <a:tblGrid>
                <a:gridCol w="598488"/>
                <a:gridCol w="1009650"/>
                <a:gridCol w="3771899"/>
              </a:tblGrid>
              <a:tr h="172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DATA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TYPE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S1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INT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Constant, 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T, C, UW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 device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is divided by S2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-32768(h8000) ~ 32767(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)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S2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INT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Y, M, F, UB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 divides S1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-32768(h8000) ~ 32767(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)</a:t>
                      </a:r>
                      <a:endParaRPr lang="ko-KR" altLang="en-US" sz="900" b="1" i="0" u="none" strike="noStrike" dirty="0" smtClean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INT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</a:t>
                      </a:r>
                      <a:r>
                        <a:rPr lang="fr-FR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C, UW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 at which division result is stored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-32768(h8000) ~ 32767(</a:t>
                      </a:r>
                      <a:r>
                        <a:rPr lang="en-US" altLang="ko-KR" sz="900" b="1" i="0" u="none" strike="noStrike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hFFFF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)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5729101" y="2176972"/>
            <a:ext cx="2972289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1. Performs the division of source word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specified as [ S1 ] and [ S2 ], and stores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the division result into the device specified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as [ D+1, D ]. The quotient is stored at [ D ],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and the remainder is stored at [ D+1 ]. </a:t>
            </a:r>
            <a:endParaRPr lang="en-US" altLang="ko-KR" sz="1000" b="1" dirty="0" smtClean="0">
              <a:latin typeface="나눔고딕" pitchFamily="50" charset="-127"/>
              <a:cs typeface="Arial" pitchFamily="34" charset="0"/>
            </a:endParaRPr>
          </a:p>
          <a:p>
            <a:pPr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2. The division is executed as signed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operation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.</a:t>
            </a: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3.When the division result  is h0000,  the zero 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flag is set.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113" y="2065932"/>
            <a:ext cx="6076950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직사각형 10"/>
          <p:cNvSpPr/>
          <p:nvPr/>
        </p:nvSpPr>
        <p:spPr>
          <a:xfrm>
            <a:off x="415924" y="1837542"/>
            <a:ext cx="25844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36588" y="4016097"/>
            <a:ext cx="16001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&lt;Graphic Drawing &gt;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19458" name="Picture 2" descr="C:\Documents and Settings\MYHOME\바탕 화면\중국 기술교육\병아리\21.jpg"/>
          <p:cNvPicPr>
            <a:picLocks noChangeAspect="1" noChangeArrowheads="1"/>
          </p:cNvPicPr>
          <p:nvPr/>
        </p:nvPicPr>
        <p:blipFill>
          <a:blip r:embed="rId3" cstate="print"/>
          <a:srcRect r="5817" b="9322"/>
          <a:stretch>
            <a:fillRect/>
          </a:stretch>
        </p:blipFill>
        <p:spPr bwMode="auto">
          <a:xfrm>
            <a:off x="820739" y="4342437"/>
            <a:ext cx="4116392" cy="20748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3" name="그룹 12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4" name="직사각형 1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7. LP </a:t>
              </a:r>
              <a:r>
                <a:rPr lang="en-US" altLang="ko-KR" sz="1800" b="1" dirty="0" smtClean="0">
                  <a:latin typeface="+mn-ea"/>
                </a:rPr>
                <a:t>Instruction</a:t>
              </a:r>
            </a:p>
          </p:txBody>
        </p:sp>
        <p:sp>
          <p:nvSpPr>
            <p:cNvPr id="15" name="직사각형 1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Lucida Sans Unicode" pitchFamily="34" charset="0"/>
                </a:rPr>
                <a:t>-16.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Arithmetic Instruction 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Lucida Sans Unicode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그룹 46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48" name="직사각형 47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49" name="직사각형 48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-17.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Master Control Instruction (MCS)</a:t>
              </a:r>
            </a:p>
          </p:txBody>
        </p:sp>
      </p:grpSp>
      <p:graphicFrame>
        <p:nvGraphicFramePr>
          <p:cNvPr id="38" name="표 37"/>
          <p:cNvGraphicFramePr>
            <a:graphicFrameLocks noGrp="1"/>
          </p:cNvGraphicFramePr>
          <p:nvPr/>
        </p:nvGraphicFramePr>
        <p:xfrm>
          <a:off x="429166" y="2137656"/>
          <a:ext cx="4459146" cy="688032"/>
        </p:xfrm>
        <a:graphic>
          <a:graphicData uri="http://schemas.openxmlformats.org/drawingml/2006/table">
            <a:tbl>
              <a:tblPr/>
              <a:tblGrid>
                <a:gridCol w="496046"/>
                <a:gridCol w="836830"/>
                <a:gridCol w="3126270"/>
              </a:tblGrid>
              <a:tr h="172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DATA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TYPE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Available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device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② Contents of processing ③ Range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CONSTANT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Constant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MCS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No.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(0~7)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③ 0~7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603" y="2857504"/>
            <a:ext cx="42148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3" name="직선 연결선 7"/>
          <p:cNvCxnSpPr>
            <a:cxnSpLocks noChangeShapeType="1"/>
          </p:cNvCxnSpPr>
          <p:nvPr/>
        </p:nvCxnSpPr>
        <p:spPr bwMode="auto">
          <a:xfrm>
            <a:off x="627603" y="4341835"/>
            <a:ext cx="260350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4" name="직선 연결선 8"/>
          <p:cNvCxnSpPr>
            <a:cxnSpLocks noChangeShapeType="1"/>
          </p:cNvCxnSpPr>
          <p:nvPr/>
        </p:nvCxnSpPr>
        <p:spPr bwMode="auto">
          <a:xfrm rot="5400000">
            <a:off x="797465" y="4346598"/>
            <a:ext cx="180975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5" name="직선 연결선 9"/>
          <p:cNvCxnSpPr>
            <a:cxnSpLocks noChangeShapeType="1"/>
          </p:cNvCxnSpPr>
          <p:nvPr/>
        </p:nvCxnSpPr>
        <p:spPr bwMode="auto">
          <a:xfrm rot="5400000">
            <a:off x="899065" y="4346598"/>
            <a:ext cx="180975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6" name="직선 연결선 10"/>
          <p:cNvCxnSpPr>
            <a:cxnSpLocks noChangeShapeType="1"/>
          </p:cNvCxnSpPr>
          <p:nvPr/>
        </p:nvCxnSpPr>
        <p:spPr bwMode="auto">
          <a:xfrm>
            <a:off x="989553" y="4341835"/>
            <a:ext cx="1704975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50" name="직사각형 49"/>
          <p:cNvSpPr/>
          <p:nvPr/>
        </p:nvSpPr>
        <p:spPr bwMode="auto">
          <a:xfrm>
            <a:off x="2694528" y="4256110"/>
            <a:ext cx="1150938" cy="180975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latinLnBrk="0">
              <a:defRPr/>
            </a:pPr>
            <a:r>
              <a:rPr kumimoji="0" lang="en-US" altLang="ko-KR" sz="1200" b="1" dirty="0">
                <a:latin typeface="나눔고딕" pitchFamily="50" charset="-127"/>
                <a:cs typeface="Arial" pitchFamily="34" charset="0"/>
              </a:rPr>
              <a:t>MCS 0</a:t>
            </a:r>
            <a:endParaRPr kumimoji="0" lang="ko-KR" altLang="en-US" sz="1200" b="1" dirty="0">
              <a:latin typeface="나눔고딕" pitchFamily="50" charset="-127"/>
              <a:cs typeface="Arial" pitchFamily="34" charset="0"/>
            </a:endParaRPr>
          </a:p>
        </p:txBody>
      </p:sp>
      <p:cxnSp>
        <p:nvCxnSpPr>
          <p:cNvPr id="51" name="직선 연결선 12"/>
          <p:cNvCxnSpPr>
            <a:cxnSpLocks noChangeShapeType="1"/>
          </p:cNvCxnSpPr>
          <p:nvPr/>
        </p:nvCxnSpPr>
        <p:spPr bwMode="auto">
          <a:xfrm>
            <a:off x="627603" y="5019698"/>
            <a:ext cx="260350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2" name="직선 연결선 13"/>
          <p:cNvCxnSpPr>
            <a:cxnSpLocks noChangeShapeType="1"/>
          </p:cNvCxnSpPr>
          <p:nvPr/>
        </p:nvCxnSpPr>
        <p:spPr bwMode="auto">
          <a:xfrm rot="5400000">
            <a:off x="797465" y="5024461"/>
            <a:ext cx="180975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3" name="직선 연결선 14"/>
          <p:cNvCxnSpPr>
            <a:cxnSpLocks noChangeShapeType="1"/>
          </p:cNvCxnSpPr>
          <p:nvPr/>
        </p:nvCxnSpPr>
        <p:spPr bwMode="auto">
          <a:xfrm rot="5400000">
            <a:off x="899065" y="5024461"/>
            <a:ext cx="180975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4" name="직선 연결선 15"/>
          <p:cNvCxnSpPr>
            <a:cxnSpLocks noChangeShapeType="1"/>
          </p:cNvCxnSpPr>
          <p:nvPr/>
        </p:nvCxnSpPr>
        <p:spPr bwMode="auto">
          <a:xfrm>
            <a:off x="989553" y="5019698"/>
            <a:ext cx="1704975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55" name="직사각형 54"/>
          <p:cNvSpPr/>
          <p:nvPr/>
        </p:nvSpPr>
        <p:spPr bwMode="auto">
          <a:xfrm>
            <a:off x="2694528" y="4933973"/>
            <a:ext cx="1150938" cy="180975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latinLnBrk="0">
              <a:defRPr/>
            </a:pPr>
            <a:r>
              <a:rPr kumimoji="0" lang="en-US" altLang="ko-KR" sz="1200" b="1" dirty="0">
                <a:latin typeface="나눔고딕" pitchFamily="50" charset="-127"/>
                <a:cs typeface="Arial" pitchFamily="34" charset="0"/>
              </a:rPr>
              <a:t>MCS 1</a:t>
            </a:r>
            <a:endParaRPr kumimoji="0" lang="ko-KR" altLang="en-US" sz="1200" b="1" dirty="0">
              <a:latin typeface="나눔고딕" pitchFamily="50" charset="-127"/>
              <a:cs typeface="Arial" pitchFamily="34" charset="0"/>
            </a:endParaRPr>
          </a:p>
        </p:txBody>
      </p:sp>
      <p:cxnSp>
        <p:nvCxnSpPr>
          <p:cNvPr id="56" name="직선 연결선 17"/>
          <p:cNvCxnSpPr>
            <a:cxnSpLocks noChangeShapeType="1"/>
          </p:cNvCxnSpPr>
          <p:nvPr/>
        </p:nvCxnSpPr>
        <p:spPr bwMode="auto">
          <a:xfrm>
            <a:off x="627603" y="5688035"/>
            <a:ext cx="2066925" cy="1588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57" name="직사각형 56"/>
          <p:cNvSpPr/>
          <p:nvPr/>
        </p:nvSpPr>
        <p:spPr bwMode="auto">
          <a:xfrm>
            <a:off x="2694528" y="5603898"/>
            <a:ext cx="1150938" cy="180975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latinLnBrk="0">
              <a:defRPr/>
            </a:pPr>
            <a:r>
              <a:rPr kumimoji="0" lang="en-US" altLang="ko-KR" sz="1200" b="1" dirty="0">
                <a:latin typeface="나눔고딕" pitchFamily="50" charset="-127"/>
                <a:cs typeface="Arial" pitchFamily="34" charset="0"/>
              </a:rPr>
              <a:t>MCR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1</a:t>
            </a:r>
            <a:endParaRPr kumimoji="0" lang="ko-KR" altLang="en-US" sz="1200" b="1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58" name="직사각형 57"/>
          <p:cNvSpPr/>
          <p:nvPr/>
        </p:nvSpPr>
        <p:spPr bwMode="auto">
          <a:xfrm>
            <a:off x="2694528" y="6250010"/>
            <a:ext cx="1150938" cy="180975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latinLnBrk="0">
              <a:defRPr/>
            </a:pPr>
            <a:r>
              <a:rPr kumimoji="0" lang="en-US" altLang="ko-KR" sz="1200" b="1" dirty="0">
                <a:latin typeface="나눔고딕" pitchFamily="50" charset="-127"/>
                <a:cs typeface="Arial" pitchFamily="34" charset="0"/>
              </a:rPr>
              <a:t>MCR 0</a:t>
            </a:r>
            <a:endParaRPr kumimoji="0" lang="ko-KR" altLang="en-US" sz="1200" b="1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59" name="직사각형 20"/>
          <p:cNvSpPr>
            <a:spLocks noChangeArrowheads="1"/>
          </p:cNvSpPr>
          <p:nvPr/>
        </p:nvSpPr>
        <p:spPr bwMode="auto">
          <a:xfrm>
            <a:off x="768860" y="4070373"/>
            <a:ext cx="34657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cs typeface="Arial" pitchFamily="34" charset="0"/>
              </a:rPr>
              <a:t>X0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60" name="직사각형 21"/>
          <p:cNvSpPr>
            <a:spLocks noChangeArrowheads="1"/>
          </p:cNvSpPr>
          <p:nvPr/>
        </p:nvSpPr>
        <p:spPr bwMode="auto">
          <a:xfrm>
            <a:off x="759335" y="4748235"/>
            <a:ext cx="34657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cs typeface="Arial" pitchFamily="34" charset="0"/>
              </a:rPr>
              <a:t>X1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cxnSp>
        <p:nvCxnSpPr>
          <p:cNvPr id="61" name="직선 연결선 22"/>
          <p:cNvCxnSpPr>
            <a:cxnSpLocks noChangeShapeType="1"/>
          </p:cNvCxnSpPr>
          <p:nvPr/>
        </p:nvCxnSpPr>
        <p:spPr bwMode="auto">
          <a:xfrm>
            <a:off x="627603" y="6343673"/>
            <a:ext cx="2066925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62" name="직사각형 23"/>
          <p:cNvSpPr>
            <a:spLocks noChangeArrowheads="1"/>
          </p:cNvSpPr>
          <p:nvPr/>
        </p:nvSpPr>
        <p:spPr bwMode="auto">
          <a:xfrm>
            <a:off x="557753" y="4038623"/>
            <a:ext cx="6151563" cy="2605087"/>
          </a:xfrm>
          <a:prstGeom prst="rect">
            <a:avLst/>
          </a:prstGeom>
          <a:noFill/>
          <a:ln w="15875" algn="ctr">
            <a:solidFill>
              <a:schemeClr val="tx1"/>
            </a:solidFill>
            <a:prstDash val="sysDash"/>
            <a:round/>
            <a:headEnd/>
            <a:tailEnd/>
          </a:ln>
        </p:spPr>
        <p:txBody>
          <a:bodyPr wrap="none" anchor="ctr"/>
          <a:lstStyle/>
          <a:p>
            <a:pPr algn="ctr" latinLnBrk="0"/>
            <a:endParaRPr kumimoji="0" lang="ko-KR" altLang="en-US" sz="1200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63" name="자유형 24"/>
          <p:cNvSpPr>
            <a:spLocks noChangeArrowheads="1"/>
          </p:cNvSpPr>
          <p:nvPr/>
        </p:nvSpPr>
        <p:spPr bwMode="auto">
          <a:xfrm>
            <a:off x="3031078" y="4470423"/>
            <a:ext cx="236538" cy="388937"/>
          </a:xfrm>
          <a:custGeom>
            <a:avLst/>
            <a:gdLst>
              <a:gd name="T0" fmla="*/ 243396 w 235788"/>
              <a:gd name="T1" fmla="*/ 0 h 388189"/>
              <a:gd name="T2" fmla="*/ 2965 w 235788"/>
              <a:gd name="T3" fmla="*/ 149500 h 388189"/>
              <a:gd name="T4" fmla="*/ 225588 w 235788"/>
              <a:gd name="T5" fmla="*/ 237441 h 388189"/>
              <a:gd name="T6" fmla="*/ 83112 w 235788"/>
              <a:gd name="T7" fmla="*/ 395734 h 388189"/>
              <a:gd name="T8" fmla="*/ 0 60000 65536"/>
              <a:gd name="T9" fmla="*/ 0 60000 65536"/>
              <a:gd name="T10" fmla="*/ 0 60000 65536"/>
              <a:gd name="T11" fmla="*/ 0 60000 65536"/>
              <a:gd name="T12" fmla="*/ 0 w 235788"/>
              <a:gd name="T13" fmla="*/ 0 h 388189"/>
              <a:gd name="T14" fmla="*/ 235788 w 235788"/>
              <a:gd name="T15" fmla="*/ 388189 h 38818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5788" h="388189">
                <a:moveTo>
                  <a:pt x="235788" y="0"/>
                </a:moveTo>
                <a:cubicBezTo>
                  <a:pt x="120769" y="53915"/>
                  <a:pt x="5750" y="107830"/>
                  <a:pt x="2875" y="146649"/>
                </a:cubicBezTo>
                <a:cubicBezTo>
                  <a:pt x="0" y="185468"/>
                  <a:pt x="205596" y="192656"/>
                  <a:pt x="218536" y="232913"/>
                </a:cubicBezTo>
                <a:cubicBezTo>
                  <a:pt x="231476" y="273170"/>
                  <a:pt x="123645" y="343619"/>
                  <a:pt x="80513" y="388189"/>
                </a:cubicBezTo>
              </a:path>
            </a:pathLst>
          </a:cu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latinLnBrk="0"/>
            <a:endParaRPr kumimoji="0" lang="ko-KR" altLang="en-US" sz="1200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64" name="직사각형 25"/>
          <p:cNvSpPr>
            <a:spLocks noChangeArrowheads="1"/>
          </p:cNvSpPr>
          <p:nvPr/>
        </p:nvSpPr>
        <p:spPr bwMode="auto">
          <a:xfrm>
            <a:off x="2807241" y="4551385"/>
            <a:ext cx="277641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cs typeface="Arial" pitchFamily="34" charset="0"/>
              </a:rPr>
              <a:t>A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65" name="자유형 26"/>
          <p:cNvSpPr>
            <a:spLocks noChangeArrowheads="1"/>
          </p:cNvSpPr>
          <p:nvPr/>
        </p:nvSpPr>
        <p:spPr bwMode="auto">
          <a:xfrm>
            <a:off x="3054891" y="5186385"/>
            <a:ext cx="234950" cy="388938"/>
          </a:xfrm>
          <a:custGeom>
            <a:avLst/>
            <a:gdLst>
              <a:gd name="T0" fmla="*/ 227542 w 235788"/>
              <a:gd name="T1" fmla="*/ 0 h 388189"/>
              <a:gd name="T2" fmla="*/ 2775 w 235788"/>
              <a:gd name="T3" fmla="*/ 149504 h 388189"/>
              <a:gd name="T4" fmla="*/ 210892 w 235788"/>
              <a:gd name="T5" fmla="*/ 237445 h 388189"/>
              <a:gd name="T6" fmla="*/ 77698 w 235788"/>
              <a:gd name="T7" fmla="*/ 395744 h 388189"/>
              <a:gd name="T8" fmla="*/ 0 60000 65536"/>
              <a:gd name="T9" fmla="*/ 0 60000 65536"/>
              <a:gd name="T10" fmla="*/ 0 60000 65536"/>
              <a:gd name="T11" fmla="*/ 0 60000 65536"/>
              <a:gd name="T12" fmla="*/ 0 w 235788"/>
              <a:gd name="T13" fmla="*/ 0 h 388189"/>
              <a:gd name="T14" fmla="*/ 235788 w 235788"/>
              <a:gd name="T15" fmla="*/ 388189 h 38818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5788" h="388189">
                <a:moveTo>
                  <a:pt x="235788" y="0"/>
                </a:moveTo>
                <a:cubicBezTo>
                  <a:pt x="120769" y="53915"/>
                  <a:pt x="5750" y="107830"/>
                  <a:pt x="2875" y="146649"/>
                </a:cubicBezTo>
                <a:cubicBezTo>
                  <a:pt x="0" y="185468"/>
                  <a:pt x="205596" y="192656"/>
                  <a:pt x="218536" y="232913"/>
                </a:cubicBezTo>
                <a:cubicBezTo>
                  <a:pt x="231476" y="273170"/>
                  <a:pt x="123645" y="343619"/>
                  <a:pt x="80513" y="388189"/>
                </a:cubicBezTo>
              </a:path>
            </a:pathLst>
          </a:cu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latinLnBrk="0"/>
            <a:endParaRPr kumimoji="0" lang="ko-KR" altLang="en-US" sz="1200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66" name="직사각형 27"/>
          <p:cNvSpPr>
            <a:spLocks noChangeArrowheads="1"/>
          </p:cNvSpPr>
          <p:nvPr/>
        </p:nvSpPr>
        <p:spPr bwMode="auto">
          <a:xfrm>
            <a:off x="2835893" y="5268935"/>
            <a:ext cx="26161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cs typeface="Arial" pitchFamily="34" charset="0"/>
              </a:rPr>
              <a:t>B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67" name="자유형 28"/>
          <p:cNvSpPr>
            <a:spLocks noChangeArrowheads="1"/>
          </p:cNvSpPr>
          <p:nvPr/>
        </p:nvSpPr>
        <p:spPr bwMode="auto">
          <a:xfrm>
            <a:off x="3062828" y="5830910"/>
            <a:ext cx="236538" cy="387350"/>
          </a:xfrm>
          <a:custGeom>
            <a:avLst/>
            <a:gdLst>
              <a:gd name="T0" fmla="*/ 243396 w 235788"/>
              <a:gd name="T1" fmla="*/ 0 h 388189"/>
              <a:gd name="T2" fmla="*/ 2965 w 235788"/>
              <a:gd name="T3" fmla="*/ 143510 h 388189"/>
              <a:gd name="T4" fmla="*/ 225588 w 235788"/>
              <a:gd name="T5" fmla="*/ 227928 h 388189"/>
              <a:gd name="T6" fmla="*/ 83112 w 235788"/>
              <a:gd name="T7" fmla="*/ 379880 h 388189"/>
              <a:gd name="T8" fmla="*/ 0 60000 65536"/>
              <a:gd name="T9" fmla="*/ 0 60000 65536"/>
              <a:gd name="T10" fmla="*/ 0 60000 65536"/>
              <a:gd name="T11" fmla="*/ 0 60000 65536"/>
              <a:gd name="T12" fmla="*/ 0 w 235788"/>
              <a:gd name="T13" fmla="*/ 0 h 388189"/>
              <a:gd name="T14" fmla="*/ 235788 w 235788"/>
              <a:gd name="T15" fmla="*/ 388189 h 38818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5788" h="388189">
                <a:moveTo>
                  <a:pt x="235788" y="0"/>
                </a:moveTo>
                <a:cubicBezTo>
                  <a:pt x="120769" y="53915"/>
                  <a:pt x="5750" y="107830"/>
                  <a:pt x="2875" y="146649"/>
                </a:cubicBezTo>
                <a:cubicBezTo>
                  <a:pt x="0" y="185468"/>
                  <a:pt x="205596" y="192656"/>
                  <a:pt x="218536" y="232913"/>
                </a:cubicBezTo>
                <a:cubicBezTo>
                  <a:pt x="231476" y="273170"/>
                  <a:pt x="123645" y="343619"/>
                  <a:pt x="80513" y="388189"/>
                </a:cubicBezTo>
              </a:path>
            </a:pathLst>
          </a:custGeom>
          <a:noFill/>
          <a:ln w="19050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latinLnBrk="0"/>
            <a:endParaRPr kumimoji="0" lang="ko-KR" altLang="en-US" sz="1200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68" name="직사각형 29"/>
          <p:cNvSpPr>
            <a:spLocks noChangeArrowheads="1"/>
          </p:cNvSpPr>
          <p:nvPr/>
        </p:nvSpPr>
        <p:spPr bwMode="auto">
          <a:xfrm>
            <a:off x="2834228" y="5911873"/>
            <a:ext cx="27764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00"/>
                </a:solidFill>
                <a:latin typeface="나눔고딕" pitchFamily="50" charset="-127"/>
                <a:cs typeface="Arial" pitchFamily="34" charset="0"/>
              </a:rPr>
              <a:t>C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358228" y="4100535"/>
            <a:ext cx="1838965" cy="24006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EX) 1.  X0 ON</a:t>
            </a:r>
          </a:p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      X1 </a:t>
            </a:r>
            <a:r>
              <a:rPr lang="ko-KR" altLang="en-US" sz="1000" b="1" dirty="0"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OFF </a:t>
            </a:r>
          </a:p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      A ,</a:t>
            </a:r>
            <a:r>
              <a:rPr lang="ko-KR" altLang="en-US" sz="1000" b="1" dirty="0"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C program ON</a:t>
            </a:r>
          </a:p>
          <a:p>
            <a:pPr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  2. X0 ON</a:t>
            </a:r>
          </a:p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     X1 ON </a:t>
            </a:r>
          </a:p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      A , B, C program ON </a:t>
            </a:r>
            <a:endParaRPr lang="ko-KR" altLang="en-US" sz="1000" dirty="0">
              <a:latin typeface="나눔고딕" pitchFamily="50" charset="-127"/>
              <a:cs typeface="Arial" pitchFamily="34" charset="0"/>
            </a:endParaRPr>
          </a:p>
          <a:p>
            <a:pPr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  3. X0 OFF</a:t>
            </a:r>
          </a:p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     X1 ON </a:t>
            </a:r>
          </a:p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      A , B, C program OFF</a:t>
            </a:r>
          </a:p>
          <a:p>
            <a:pPr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  4. X0 OFF</a:t>
            </a:r>
          </a:p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     X1 OFF </a:t>
            </a:r>
          </a:p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      A , B, C program OFF</a:t>
            </a:r>
            <a:endParaRPr lang="ko-KR" altLang="en-US" sz="1000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357158" y="1824327"/>
            <a:ext cx="19880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MCS    N       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4890810" y="2159102"/>
            <a:ext cx="3871573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1. If MCS input condition is on, It is executed until MCS No.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and MCR No. are same. If MCS input condition is off, It is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not executed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.</a:t>
            </a: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2. Each MCS instructions are followed by a number (n) that 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shows the priority master control . 0 is the highest priority, 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and 7 is lowest priority. The MCS instruction should be 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used in order of priority level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.</a:t>
            </a:r>
          </a:p>
          <a:p>
            <a:pPr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3. When the high priority MCS is reset, all of MCS ,which the 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 priority is lower, is reset too.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3" name="직사각형 12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4" name="직사각형 13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-17.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Master Control Instruction (MCR)</a:t>
              </a: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424185" y="2000240"/>
            <a:ext cx="19527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MCR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N       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461423" y="2334547"/>
          <a:ext cx="4459146" cy="688032"/>
        </p:xfrm>
        <a:graphic>
          <a:graphicData uri="http://schemas.openxmlformats.org/drawingml/2006/table">
            <a:tbl>
              <a:tblPr/>
              <a:tblGrid>
                <a:gridCol w="496046"/>
                <a:gridCol w="836831"/>
                <a:gridCol w="3126269"/>
              </a:tblGrid>
              <a:tr h="172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DATA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TYPE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Available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device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② Contents of processing ③ Range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CONSTANT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Constant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MCR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No.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(0~7)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③ 0~7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5439" y="3333456"/>
            <a:ext cx="4030662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5141943" y="2468542"/>
            <a:ext cx="34820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1.Master control reset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The MCR instruction shows the end of master control. 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When a MCR n instruction is executed,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30238" y="1913768"/>
            <a:ext cx="25844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36588" y="4808185"/>
            <a:ext cx="1640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&lt;Graphic Drawing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113" y="2226051"/>
            <a:ext cx="5006196" cy="2535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2" name="Picture 2" descr="C:\Documents and Settings\MYHOME\바탕 화면\중국 기술교육\병아리\22.jpg"/>
          <p:cNvPicPr>
            <a:picLocks noChangeAspect="1" noChangeArrowheads="1"/>
          </p:cNvPicPr>
          <p:nvPr/>
        </p:nvPicPr>
        <p:blipFill>
          <a:blip r:embed="rId3" cstate="print"/>
          <a:srcRect l="12280" r="5934" b="9322"/>
          <a:stretch>
            <a:fillRect/>
          </a:stretch>
        </p:blipFill>
        <p:spPr bwMode="auto">
          <a:xfrm>
            <a:off x="1301784" y="4833156"/>
            <a:ext cx="2941599" cy="17056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3" name="그룹 12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4" name="직사각형 1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5" name="직사각형 1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-17.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Master Control Instruction 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37" name="직사각형 36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38" name="직사각형 37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-18.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Conversion Instruction (BIN2BCD)</a:t>
              </a:r>
            </a:p>
          </p:txBody>
        </p:sp>
      </p:grpSp>
      <p:sp>
        <p:nvSpPr>
          <p:cNvPr id="33" name="직사각형 32"/>
          <p:cNvSpPr/>
          <p:nvPr/>
        </p:nvSpPr>
        <p:spPr>
          <a:xfrm>
            <a:off x="357158" y="1789135"/>
            <a:ext cx="29065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BIN2BCD        S        D      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34" name="표 33"/>
          <p:cNvGraphicFramePr>
            <a:graphicFrameLocks noGrp="1"/>
          </p:cNvGraphicFramePr>
          <p:nvPr/>
        </p:nvGraphicFramePr>
        <p:xfrm>
          <a:off x="524694" y="2073298"/>
          <a:ext cx="5037318" cy="1349617"/>
        </p:xfrm>
        <a:graphic>
          <a:graphicData uri="http://schemas.openxmlformats.org/drawingml/2006/table">
            <a:tbl>
              <a:tblPr/>
              <a:tblGrid>
                <a:gridCol w="598488"/>
                <a:gridCol w="1009650"/>
                <a:gridCol w="3429180"/>
              </a:tblGrid>
              <a:tr h="172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DATA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TYPE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WORD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Constant, 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T, C, UW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 source device at which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the data to be converted to      BCD format is stored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0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~ 9999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(h0000 ~ h270F)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WORD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T, C, UW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 device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at which the converted result is stored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③h0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~ h9999 </a:t>
                      </a:r>
                      <a:endParaRPr lang="ko-KR" altLang="en-US" sz="900" b="1" i="0" u="none" strike="noStrike" dirty="0" smtClean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5" name="표 34"/>
          <p:cNvGraphicFramePr>
            <a:graphicFrameLocks noGrp="1"/>
          </p:cNvGraphicFramePr>
          <p:nvPr/>
        </p:nvGraphicFramePr>
        <p:xfrm>
          <a:off x="540569" y="4814910"/>
          <a:ext cx="4860925" cy="157692"/>
        </p:xfrm>
        <a:graphic>
          <a:graphicData uri="http://schemas.openxmlformats.org/drawingml/2006/table">
            <a:tbl>
              <a:tblPr/>
              <a:tblGrid>
                <a:gridCol w="303213"/>
                <a:gridCol w="304800"/>
                <a:gridCol w="303212"/>
                <a:gridCol w="304800"/>
                <a:gridCol w="303213"/>
                <a:gridCol w="303212"/>
                <a:gridCol w="304800"/>
                <a:gridCol w="303213"/>
                <a:gridCol w="303212"/>
                <a:gridCol w="304800"/>
                <a:gridCol w="303213"/>
                <a:gridCol w="304800"/>
                <a:gridCol w="303212"/>
                <a:gridCol w="303213"/>
                <a:gridCol w="304800"/>
                <a:gridCol w="303212"/>
              </a:tblGrid>
              <a:tr h="11588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9" name="표 38"/>
          <p:cNvGraphicFramePr>
            <a:graphicFrameLocks noGrp="1"/>
          </p:cNvGraphicFramePr>
          <p:nvPr/>
        </p:nvGraphicFramePr>
        <p:xfrm>
          <a:off x="540569" y="5916635"/>
          <a:ext cx="4860925" cy="157692"/>
        </p:xfrm>
        <a:graphic>
          <a:graphicData uri="http://schemas.openxmlformats.org/drawingml/2006/table">
            <a:tbl>
              <a:tblPr/>
              <a:tblGrid>
                <a:gridCol w="303213"/>
                <a:gridCol w="304800"/>
                <a:gridCol w="303212"/>
                <a:gridCol w="304800"/>
                <a:gridCol w="303213"/>
                <a:gridCol w="303212"/>
                <a:gridCol w="304800"/>
                <a:gridCol w="303213"/>
                <a:gridCol w="303212"/>
                <a:gridCol w="304800"/>
                <a:gridCol w="303213"/>
                <a:gridCol w="304800"/>
                <a:gridCol w="303212"/>
                <a:gridCol w="303213"/>
                <a:gridCol w="304800"/>
                <a:gridCol w="303212"/>
              </a:tblGrid>
              <a:tr h="11588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DDE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DDE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DDE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5DDE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</a:p>
                  </a:txBody>
                  <a:tcPr marL="5292" marR="5292" marT="5292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40" name="Picture 2" descr="D:\기술지원팀\기술지원팀_1\이동환\바탕화면\버튼 및 이미지\0D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8757" y="5021285"/>
            <a:ext cx="876300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직사각형 40"/>
          <p:cNvSpPr/>
          <p:nvPr/>
        </p:nvSpPr>
        <p:spPr>
          <a:xfrm>
            <a:off x="5161782" y="4541860"/>
            <a:ext cx="34817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B0</a:t>
            </a:r>
            <a:endParaRPr lang="ko-KR" altLang="en-US" sz="1000" dirty="0">
              <a:latin typeface="나눔고딕" pitchFamily="50" charset="-127"/>
              <a:cs typeface="Arial" pitchFamily="34" charset="0"/>
            </a:endParaRPr>
          </a:p>
        </p:txBody>
      </p:sp>
      <p:cxnSp>
        <p:nvCxnSpPr>
          <p:cNvPr id="42" name="직선 연결선 10"/>
          <p:cNvCxnSpPr>
            <a:cxnSpLocks noChangeShapeType="1"/>
          </p:cNvCxnSpPr>
          <p:nvPr/>
        </p:nvCxnSpPr>
        <p:spPr bwMode="auto">
          <a:xfrm rot="5400000">
            <a:off x="380231" y="6345261"/>
            <a:ext cx="320675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3" name="직선 연결선 11"/>
          <p:cNvCxnSpPr>
            <a:cxnSpLocks noChangeShapeType="1"/>
          </p:cNvCxnSpPr>
          <p:nvPr/>
        </p:nvCxnSpPr>
        <p:spPr bwMode="auto">
          <a:xfrm>
            <a:off x="540569" y="6505598"/>
            <a:ext cx="1225550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4" name="직선 연결선 12"/>
          <p:cNvCxnSpPr>
            <a:cxnSpLocks noChangeShapeType="1"/>
          </p:cNvCxnSpPr>
          <p:nvPr/>
        </p:nvCxnSpPr>
        <p:spPr bwMode="auto">
          <a:xfrm rot="5400000" flipH="1" flipV="1">
            <a:off x="1605781" y="6345261"/>
            <a:ext cx="320675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5" name="직선 연결선 13"/>
          <p:cNvCxnSpPr>
            <a:cxnSpLocks noChangeShapeType="1"/>
          </p:cNvCxnSpPr>
          <p:nvPr/>
        </p:nvCxnSpPr>
        <p:spPr bwMode="auto">
          <a:xfrm>
            <a:off x="1761357" y="6505598"/>
            <a:ext cx="1225550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6" name="직선 연결선 14"/>
          <p:cNvCxnSpPr>
            <a:cxnSpLocks noChangeShapeType="1"/>
          </p:cNvCxnSpPr>
          <p:nvPr/>
        </p:nvCxnSpPr>
        <p:spPr bwMode="auto">
          <a:xfrm rot="5400000" flipH="1" flipV="1">
            <a:off x="2809106" y="6345261"/>
            <a:ext cx="320675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7" name="직선 연결선 15"/>
          <p:cNvCxnSpPr>
            <a:cxnSpLocks noChangeShapeType="1"/>
          </p:cNvCxnSpPr>
          <p:nvPr/>
        </p:nvCxnSpPr>
        <p:spPr bwMode="auto">
          <a:xfrm>
            <a:off x="2971032" y="6505598"/>
            <a:ext cx="1225550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8" name="직선 연결선 16"/>
          <p:cNvCxnSpPr>
            <a:cxnSpLocks noChangeShapeType="1"/>
          </p:cNvCxnSpPr>
          <p:nvPr/>
        </p:nvCxnSpPr>
        <p:spPr bwMode="auto">
          <a:xfrm rot="5400000" flipH="1" flipV="1">
            <a:off x="4036244" y="6345261"/>
            <a:ext cx="320675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9" name="직선 연결선 17"/>
          <p:cNvCxnSpPr>
            <a:cxnSpLocks noChangeShapeType="1"/>
          </p:cNvCxnSpPr>
          <p:nvPr/>
        </p:nvCxnSpPr>
        <p:spPr bwMode="auto">
          <a:xfrm>
            <a:off x="4177532" y="6505598"/>
            <a:ext cx="1225550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" name="직선 연결선 18"/>
          <p:cNvCxnSpPr>
            <a:cxnSpLocks noChangeShapeType="1"/>
          </p:cNvCxnSpPr>
          <p:nvPr/>
        </p:nvCxnSpPr>
        <p:spPr bwMode="auto">
          <a:xfrm rot="5400000" flipH="1" flipV="1">
            <a:off x="5242744" y="6345261"/>
            <a:ext cx="320675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51" name="직사각형 50"/>
          <p:cNvSpPr/>
          <p:nvPr/>
        </p:nvSpPr>
        <p:spPr>
          <a:xfrm>
            <a:off x="997855" y="6367098"/>
            <a:ext cx="277641" cy="276999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5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2220230" y="6367098"/>
            <a:ext cx="277641" cy="276999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0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471180" y="6367098"/>
            <a:ext cx="277641" cy="276999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7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4695937" y="6367098"/>
            <a:ext cx="277640" cy="276999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7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412607" y="4746648"/>
            <a:ext cx="12319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 5077</a:t>
            </a:r>
            <a:r>
              <a:rPr lang="en-US" altLang="ko-KR" sz="500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(10)</a:t>
            </a:r>
            <a:endParaRPr lang="ko-KR" altLang="en-US" sz="500" dirty="0">
              <a:latin typeface="나눔고딕" pitchFamily="50" charset="-127"/>
              <a:cs typeface="Arial" pitchFamily="34" charset="0"/>
            </a:endParaRPr>
          </a:p>
        </p:txBody>
      </p:sp>
      <p:pic>
        <p:nvPicPr>
          <p:cNvPr id="5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0569" y="3538560"/>
            <a:ext cx="5300663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직사각형 56"/>
          <p:cNvSpPr/>
          <p:nvPr/>
        </p:nvSpPr>
        <p:spPr>
          <a:xfrm>
            <a:off x="5643563" y="2151259"/>
            <a:ext cx="318548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1.Converts binary data (0 to H270F) of the device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specified at [ S ] into BCD format and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transfers the result to the device specified at [ D 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].</a:t>
            </a:r>
          </a:p>
          <a:p>
            <a:pPr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2. When the converted data is out of “0~9999” 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range, Error flag is set.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22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24" name="직사각형 2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25" name="직사각형 2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-18.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Conversion Instruction (BCD2DASC)</a:t>
              </a:r>
            </a:p>
          </p:txBody>
        </p:sp>
      </p:grpSp>
      <p:sp>
        <p:nvSpPr>
          <p:cNvPr id="21" name="직사각형 20"/>
          <p:cNvSpPr/>
          <p:nvPr/>
        </p:nvSpPr>
        <p:spPr>
          <a:xfrm>
            <a:off x="359532" y="1812947"/>
            <a:ext cx="29899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BCD2DASC        S        D      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22" name="표 21"/>
          <p:cNvGraphicFramePr>
            <a:graphicFrameLocks noGrp="1"/>
          </p:cNvGraphicFramePr>
          <p:nvPr/>
        </p:nvGraphicFramePr>
        <p:xfrm>
          <a:off x="416682" y="2097110"/>
          <a:ext cx="5037318" cy="1349617"/>
        </p:xfrm>
        <a:graphic>
          <a:graphicData uri="http://schemas.openxmlformats.org/drawingml/2006/table">
            <a:tbl>
              <a:tblPr/>
              <a:tblGrid>
                <a:gridCol w="598488"/>
                <a:gridCol w="1009650"/>
                <a:gridCol w="3429180"/>
              </a:tblGrid>
              <a:tr h="172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DATA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TYPE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WORD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Constant, 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T, C, UW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 source device at which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the data to be converted to      ASCII format is stored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③h0000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~ </a:t>
                      </a:r>
                      <a:r>
                        <a:rPr lang="en-US" altLang="ko-KR" sz="900" b="1" i="0" u="none" strike="noStrike" baseline="0" dirty="0" err="1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hFFFF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WORD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T, C, UW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 device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at which the converted result is stored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byte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per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(h30~h39) available range</a:t>
                      </a:r>
                      <a:endParaRPr lang="ko-KR" altLang="en-US" sz="900" b="1" i="0" u="none" strike="noStrike" dirty="0" smtClean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2557" y="3659210"/>
            <a:ext cx="5499100" cy="89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직사각형 26"/>
          <p:cNvSpPr/>
          <p:nvPr/>
        </p:nvSpPr>
        <p:spPr>
          <a:xfrm>
            <a:off x="1875594" y="5127647"/>
            <a:ext cx="714375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12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BCD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1875594" y="5926160"/>
            <a:ext cx="714375" cy="461665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34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BCD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3090032" y="5224485"/>
            <a:ext cx="857250" cy="276999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h3433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090032" y="6007122"/>
            <a:ext cx="857250" cy="276999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h3231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4254254" y="5240281"/>
            <a:ext cx="1159292" cy="246221"/>
          </a:xfrm>
          <a:prstGeom prst="rect">
            <a:avLst/>
          </a:prstGeom>
          <a:solidFill>
            <a:schemeClr val="bg1"/>
          </a:solidFill>
          <a:ln w="15875">
            <a:noFill/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High order word</a:t>
            </a:r>
            <a:endParaRPr lang="ko-KR" altLang="en-US" sz="1000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4304469" y="6056335"/>
            <a:ext cx="1165225" cy="246062"/>
          </a:xfrm>
          <a:prstGeom prst="rect">
            <a:avLst/>
          </a:prstGeom>
          <a:solidFill>
            <a:schemeClr val="bg1"/>
          </a:solidFill>
          <a:ln w="15875">
            <a:noFill/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Low order word</a:t>
            </a:r>
            <a:endParaRPr lang="ko-KR" altLang="en-US" sz="1000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2883657" y="4953022"/>
            <a:ext cx="1074333" cy="246221"/>
          </a:xfrm>
          <a:prstGeom prst="rect">
            <a:avLst/>
          </a:prstGeom>
          <a:solidFill>
            <a:schemeClr val="bg1"/>
          </a:solidFill>
          <a:ln w="15875">
            <a:noFill/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D double word</a:t>
            </a:r>
            <a:endParaRPr lang="ko-KR" altLang="en-US" sz="1000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1927982" y="4872060"/>
            <a:ext cx="611066" cy="246221"/>
          </a:xfrm>
          <a:prstGeom prst="rect">
            <a:avLst/>
          </a:prstGeom>
          <a:solidFill>
            <a:schemeClr val="bg1"/>
          </a:solidFill>
          <a:ln w="15875">
            <a:noFill/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S word</a:t>
            </a:r>
            <a:endParaRPr lang="ko-KR" altLang="en-US" sz="1000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518282" y="5270522"/>
            <a:ext cx="1130438" cy="246221"/>
          </a:xfrm>
          <a:prstGeom prst="rect">
            <a:avLst/>
          </a:prstGeom>
          <a:solidFill>
            <a:schemeClr val="bg1"/>
          </a:solidFill>
          <a:ln w="15875">
            <a:noFill/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High order 8 bit</a:t>
            </a:r>
            <a:endParaRPr lang="ko-KR" altLang="en-US" sz="1000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616069" y="6056256"/>
            <a:ext cx="1083950" cy="246221"/>
          </a:xfrm>
          <a:prstGeom prst="rect">
            <a:avLst/>
          </a:prstGeom>
          <a:solidFill>
            <a:schemeClr val="bg1"/>
          </a:solidFill>
          <a:ln w="15875">
            <a:noFill/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Low order</a:t>
            </a:r>
            <a:r>
              <a:rPr lang="ko-KR" altLang="en-US" sz="1000" b="1" dirty="0"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8 bit</a:t>
            </a:r>
            <a:endParaRPr lang="ko-KR" altLang="en-US" sz="1000" dirty="0">
              <a:latin typeface="나눔고딕" pitchFamily="50" charset="-127"/>
              <a:cs typeface="Arial" pitchFamily="34" charset="0"/>
            </a:endParaRPr>
          </a:p>
        </p:txBody>
      </p:sp>
      <p:cxnSp>
        <p:nvCxnSpPr>
          <p:cNvPr id="50" name="직선 화살표 연결선 17"/>
          <p:cNvCxnSpPr>
            <a:cxnSpLocks noChangeShapeType="1"/>
            <a:stCxn id="28" idx="3"/>
            <a:endCxn id="30" idx="1"/>
          </p:cNvCxnSpPr>
          <p:nvPr/>
        </p:nvCxnSpPr>
        <p:spPr bwMode="auto">
          <a:xfrm flipV="1">
            <a:off x="2589969" y="5362985"/>
            <a:ext cx="500063" cy="794008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51" name="직선 화살표 연결선 18"/>
          <p:cNvCxnSpPr>
            <a:cxnSpLocks noChangeShapeType="1"/>
            <a:stCxn id="27" idx="3"/>
            <a:endCxn id="31" idx="1"/>
          </p:cNvCxnSpPr>
          <p:nvPr/>
        </p:nvCxnSpPr>
        <p:spPr bwMode="auto">
          <a:xfrm>
            <a:off x="2589969" y="5358480"/>
            <a:ext cx="500063" cy="787142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52" name="직사각형 51"/>
          <p:cNvSpPr/>
          <p:nvPr/>
        </p:nvSpPr>
        <p:spPr>
          <a:xfrm>
            <a:off x="5487660" y="1992967"/>
            <a:ext cx="3328155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ea typeface="맑은 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1.Converts BCD of the device specified at [ S ] into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   ASCII format and transfers the result to the device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   specified at [ D </a:t>
            </a:r>
            <a:r>
              <a:rPr lang="en-US" altLang="ko-KR" sz="1000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].</a:t>
            </a: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ea typeface="맑은 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2. Operating range is H0000 ~ H </a:t>
            </a:r>
            <a:r>
              <a:rPr lang="en-US" altLang="ko-KR" sz="1000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9999</a:t>
            </a: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ea typeface="맑은 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3. When S device is not BCD code, </a:t>
            </a:r>
            <a:r>
              <a:rPr lang="en-US" altLang="ko-KR" sz="1000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Error flag is set.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그룹 27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30" name="직사각형 29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31" name="직사각형 30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-18.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Conversion Instruction (DASC2BCD)</a:t>
              </a:r>
            </a:p>
          </p:txBody>
        </p:sp>
      </p:grpSp>
      <p:sp>
        <p:nvSpPr>
          <p:cNvPr id="25" name="직사각형 24"/>
          <p:cNvSpPr/>
          <p:nvPr/>
        </p:nvSpPr>
        <p:spPr>
          <a:xfrm>
            <a:off x="1095115" y="5478483"/>
            <a:ext cx="1547218" cy="215444"/>
          </a:xfrm>
          <a:prstGeom prst="rect">
            <a:avLst/>
          </a:prstGeom>
          <a:solidFill>
            <a:schemeClr val="bg1"/>
          </a:solidFill>
          <a:ln w="15875">
            <a:noFill/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ko-KR" sz="800" b="1" dirty="0">
                <a:latin typeface="나눔고딕" pitchFamily="50" charset="-127"/>
                <a:cs typeface="Arial" pitchFamily="34" charset="0"/>
              </a:rPr>
              <a:t>B15        B8          B7         B0</a:t>
            </a:r>
            <a:endParaRPr lang="ko-KR" altLang="en-US" sz="800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431540" y="1900258"/>
            <a:ext cx="29899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DASC2BCD        S        D      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27" name="표 26"/>
          <p:cNvGraphicFramePr>
            <a:graphicFrameLocks noGrp="1"/>
          </p:cNvGraphicFramePr>
          <p:nvPr/>
        </p:nvGraphicFramePr>
        <p:xfrm>
          <a:off x="488690" y="2184421"/>
          <a:ext cx="5037318" cy="1349617"/>
        </p:xfrm>
        <a:graphic>
          <a:graphicData uri="http://schemas.openxmlformats.org/drawingml/2006/table">
            <a:tbl>
              <a:tblPr/>
              <a:tblGrid>
                <a:gridCol w="598488"/>
                <a:gridCol w="1009650"/>
                <a:gridCol w="3429180"/>
              </a:tblGrid>
              <a:tr h="172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DATA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TYPE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WORD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Constant, 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T, C, UW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② 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 source device at which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the data to be converted to      BCD format is stored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0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~ 9999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(h0000 ~ h270F)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WORD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T, C, UW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 device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at which the converted result is stored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byte</a:t>
                      </a:r>
                      <a:r>
                        <a:rPr lang="ko-KR" altLang="en-US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per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(h30~h39) available range</a:t>
                      </a:r>
                      <a:endParaRPr lang="ko-KR" altLang="en-US" sz="900" b="1" i="0" u="none" strike="noStrike" dirty="0" smtClean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2" name="직사각형 31"/>
          <p:cNvSpPr/>
          <p:nvPr/>
        </p:nvSpPr>
        <p:spPr>
          <a:xfrm>
            <a:off x="1161790" y="5683271"/>
            <a:ext cx="590550" cy="276999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h36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161790" y="6059508"/>
            <a:ext cx="590550" cy="276999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h30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733540" y="5715021"/>
            <a:ext cx="1192213" cy="400050"/>
          </a:xfrm>
          <a:prstGeom prst="rect">
            <a:avLst/>
          </a:prstGeom>
          <a:solidFill>
            <a:schemeClr val="bg1"/>
          </a:solidFill>
          <a:ln w="15875">
            <a:noFill/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4660</a:t>
            </a: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Decimal number</a:t>
            </a:r>
            <a:endParaRPr lang="ko-KR" altLang="en-US" sz="1000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18853" y="5715021"/>
            <a:ext cx="614362" cy="246062"/>
          </a:xfrm>
          <a:prstGeom prst="rect">
            <a:avLst/>
          </a:prstGeom>
          <a:solidFill>
            <a:schemeClr val="bg1"/>
          </a:solidFill>
          <a:ln w="15875">
            <a:noFill/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S</a:t>
            </a:r>
            <a:r>
              <a:rPr lang="ko-KR" altLang="en-US" sz="1000" b="1" dirty="0"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word</a:t>
            </a:r>
            <a:endParaRPr lang="ko-KR" altLang="en-US" sz="1000" b="1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1947603" y="5643583"/>
            <a:ext cx="644525" cy="276999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h34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1947603" y="6059508"/>
            <a:ext cx="655637" cy="276999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h36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6643836" y="5691208"/>
            <a:ext cx="952500" cy="276999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h4660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5951278" y="5738833"/>
            <a:ext cx="638175" cy="246063"/>
          </a:xfrm>
          <a:prstGeom prst="rect">
            <a:avLst/>
          </a:prstGeom>
          <a:solidFill>
            <a:schemeClr val="bg1"/>
          </a:solidFill>
          <a:ln w="15875">
            <a:noFill/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D</a:t>
            </a:r>
            <a:r>
              <a:rPr lang="ko-KR" altLang="en-US" sz="1000" b="1" dirty="0">
                <a:latin typeface="나눔고딕" pitchFamily="50" charset="-127"/>
                <a:cs typeface="Arial" pitchFamily="34" charset="0"/>
              </a:rPr>
              <a:t> 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word</a:t>
            </a:r>
            <a:endParaRPr lang="ko-KR" altLang="en-US" sz="1000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48" name="직사각형 16"/>
          <p:cNvSpPr>
            <a:spLocks noChangeArrowheads="1"/>
          </p:cNvSpPr>
          <p:nvPr/>
        </p:nvSpPr>
        <p:spPr bwMode="auto">
          <a:xfrm>
            <a:off x="2773093" y="5584767"/>
            <a:ext cx="1024640" cy="246221"/>
          </a:xfrm>
          <a:prstGeom prst="rect">
            <a:avLst/>
          </a:prstGeom>
          <a:solidFill>
            <a:schemeClr val="bg1"/>
          </a:solidFill>
          <a:ln w="1587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Code Convert</a:t>
            </a:r>
            <a:endParaRPr lang="ko-KR" altLang="en-US" sz="1000" b="1" dirty="0">
              <a:latin typeface="나눔고딕" pitchFamily="50" charset="-127"/>
              <a:cs typeface="Arial" pitchFamily="34" charset="0"/>
            </a:endParaRPr>
          </a:p>
        </p:txBody>
      </p:sp>
      <p:cxnSp>
        <p:nvCxnSpPr>
          <p:cNvPr id="49" name="직선 화살표 연결선 17"/>
          <p:cNvCxnSpPr>
            <a:cxnSpLocks noChangeShapeType="1"/>
          </p:cNvCxnSpPr>
          <p:nvPr/>
        </p:nvCxnSpPr>
        <p:spPr bwMode="auto">
          <a:xfrm>
            <a:off x="2604828" y="5827733"/>
            <a:ext cx="1177925" cy="1588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50" name="직선 화살표 연결선 18"/>
          <p:cNvCxnSpPr>
            <a:cxnSpLocks noChangeShapeType="1"/>
          </p:cNvCxnSpPr>
          <p:nvPr/>
        </p:nvCxnSpPr>
        <p:spPr bwMode="auto">
          <a:xfrm>
            <a:off x="4784465" y="5827733"/>
            <a:ext cx="1177925" cy="1588"/>
          </a:xfrm>
          <a:prstGeom prst="straightConnector1">
            <a:avLst/>
          </a:prstGeom>
          <a:noFill/>
          <a:ln w="19050" algn="ctr">
            <a:solidFill>
              <a:schemeClr val="tx1"/>
            </a:solidFill>
            <a:round/>
            <a:headEnd/>
            <a:tailEnd type="triangle" w="med" len="med"/>
          </a:ln>
        </p:spPr>
      </p:cxn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565" y="3919558"/>
            <a:ext cx="53721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" name="직사각형 51"/>
          <p:cNvSpPr/>
          <p:nvPr/>
        </p:nvSpPr>
        <p:spPr>
          <a:xfrm>
            <a:off x="5643563" y="2180924"/>
            <a:ext cx="3145413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1.Translate S word data to ASCII and read decimal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number, Convert the decimal number to BCD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code and stored D word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.</a:t>
            </a: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2. It is stored unsigned, The operating range is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H0000 ~ H9999</a:t>
            </a: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.</a:t>
            </a:r>
          </a:p>
          <a:p>
            <a:pPr marL="228600" indent="-228600" algn="l">
              <a:defRPr/>
            </a:pPr>
            <a:endParaRPr lang="en-US" altLang="ko-KR" sz="1000" b="1" dirty="0">
              <a:latin typeface="나눔고딕" pitchFamily="50" charset="-127"/>
              <a:cs typeface="Arial" pitchFamily="34" charset="0"/>
            </a:endParaRP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3. When S word ASCII is not “H30 ~ H39” ,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   Error flag is set.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37" name="직사각형 36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38" name="직사각형 37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-18.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Conversion Instruction (BCD2BIN)</a:t>
              </a:r>
            </a:p>
          </p:txBody>
        </p:sp>
      </p:grpSp>
      <p:sp>
        <p:nvSpPr>
          <p:cNvPr id="33" name="직사각형 32"/>
          <p:cNvSpPr/>
          <p:nvPr/>
        </p:nvSpPr>
        <p:spPr>
          <a:xfrm>
            <a:off x="503548" y="1789135"/>
            <a:ext cx="29065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BCD2BIN        S        D        </a:t>
            </a:r>
          </a:p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graphicFrame>
        <p:nvGraphicFramePr>
          <p:cNvPr id="34" name="표 33"/>
          <p:cNvGraphicFramePr>
            <a:graphicFrameLocks noGrp="1"/>
          </p:cNvGraphicFramePr>
          <p:nvPr/>
        </p:nvGraphicFramePr>
        <p:xfrm>
          <a:off x="560698" y="2073298"/>
          <a:ext cx="5037318" cy="1349617"/>
        </p:xfrm>
        <a:graphic>
          <a:graphicData uri="http://schemas.openxmlformats.org/drawingml/2006/table">
            <a:tbl>
              <a:tblPr/>
              <a:tblGrid>
                <a:gridCol w="598488"/>
                <a:gridCol w="1009650"/>
                <a:gridCol w="3429180"/>
              </a:tblGrid>
              <a:tr h="172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DATA 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TYPE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WORD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Constant, 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T, C, UW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 source device at which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the data to be converted to      BIN format is stored.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0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~ 9999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(h0000 ~ h270F)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WORD</a:t>
                      </a: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T, C, UW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 device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at which the converted result is stored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endParaRPr lang="ko-KR" altLang="en-US" sz="900" b="1" i="0" u="none" strike="noStrike" dirty="0" smtClean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5" name="표 34"/>
          <p:cNvGraphicFramePr>
            <a:graphicFrameLocks noGrp="1"/>
          </p:cNvGraphicFramePr>
          <p:nvPr/>
        </p:nvGraphicFramePr>
        <p:xfrm>
          <a:off x="576573" y="4814910"/>
          <a:ext cx="4860928" cy="157692"/>
        </p:xfrm>
        <a:graphic>
          <a:graphicData uri="http://schemas.openxmlformats.org/drawingml/2006/table">
            <a:tbl>
              <a:tblPr/>
              <a:tblGrid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</a:tblGrid>
              <a:tr h="11641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9" name="표 38"/>
          <p:cNvGraphicFramePr>
            <a:graphicFrameLocks noGrp="1"/>
          </p:cNvGraphicFramePr>
          <p:nvPr/>
        </p:nvGraphicFramePr>
        <p:xfrm>
          <a:off x="576573" y="5916635"/>
          <a:ext cx="4860928" cy="157692"/>
        </p:xfrm>
        <a:graphic>
          <a:graphicData uri="http://schemas.openxmlformats.org/drawingml/2006/table">
            <a:tbl>
              <a:tblPr/>
              <a:tblGrid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  <a:gridCol w="303808"/>
              </a:tblGrid>
              <a:tr h="11641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DDE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DDE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DDE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DDE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0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5292" marR="5292" marT="52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pic>
        <p:nvPicPr>
          <p:cNvPr id="40" name="Picture 2" descr="D:\기술지원팀\기술지원팀_1\이동환\바탕화면\버튼 및 이미지\0D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84761" y="5021285"/>
            <a:ext cx="876300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직사각형 40"/>
          <p:cNvSpPr/>
          <p:nvPr/>
        </p:nvSpPr>
        <p:spPr>
          <a:xfrm>
            <a:off x="5197786" y="4541860"/>
            <a:ext cx="34817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000" b="1" dirty="0">
                <a:latin typeface="나눔고딕" pitchFamily="50" charset="-127"/>
                <a:cs typeface="Arial" pitchFamily="34" charset="0"/>
              </a:rPr>
              <a:t>B0</a:t>
            </a:r>
            <a:endParaRPr lang="ko-KR" altLang="en-US" sz="1000" dirty="0">
              <a:latin typeface="나눔고딕" pitchFamily="50" charset="-127"/>
              <a:cs typeface="Arial" pitchFamily="34" charset="0"/>
            </a:endParaRPr>
          </a:p>
        </p:txBody>
      </p:sp>
      <p:cxnSp>
        <p:nvCxnSpPr>
          <p:cNvPr id="42" name="직선 연결선 10"/>
          <p:cNvCxnSpPr>
            <a:cxnSpLocks noChangeShapeType="1"/>
          </p:cNvCxnSpPr>
          <p:nvPr/>
        </p:nvCxnSpPr>
        <p:spPr bwMode="auto">
          <a:xfrm rot="5400000">
            <a:off x="416235" y="6345261"/>
            <a:ext cx="320675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3" name="직선 연결선 11"/>
          <p:cNvCxnSpPr>
            <a:cxnSpLocks noChangeShapeType="1"/>
          </p:cNvCxnSpPr>
          <p:nvPr/>
        </p:nvCxnSpPr>
        <p:spPr bwMode="auto">
          <a:xfrm>
            <a:off x="576573" y="6505598"/>
            <a:ext cx="1225550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4" name="직선 연결선 12"/>
          <p:cNvCxnSpPr>
            <a:cxnSpLocks noChangeShapeType="1"/>
          </p:cNvCxnSpPr>
          <p:nvPr/>
        </p:nvCxnSpPr>
        <p:spPr bwMode="auto">
          <a:xfrm rot="5400000" flipH="1" flipV="1">
            <a:off x="1641785" y="6345261"/>
            <a:ext cx="320675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5" name="직선 연결선 13"/>
          <p:cNvCxnSpPr>
            <a:cxnSpLocks noChangeShapeType="1"/>
          </p:cNvCxnSpPr>
          <p:nvPr/>
        </p:nvCxnSpPr>
        <p:spPr bwMode="auto">
          <a:xfrm>
            <a:off x="1797361" y="6505598"/>
            <a:ext cx="1225550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6" name="직선 연결선 14"/>
          <p:cNvCxnSpPr>
            <a:cxnSpLocks noChangeShapeType="1"/>
          </p:cNvCxnSpPr>
          <p:nvPr/>
        </p:nvCxnSpPr>
        <p:spPr bwMode="auto">
          <a:xfrm rot="5400000" flipH="1" flipV="1">
            <a:off x="2845110" y="6345261"/>
            <a:ext cx="320675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7" name="직선 연결선 15"/>
          <p:cNvCxnSpPr>
            <a:cxnSpLocks noChangeShapeType="1"/>
          </p:cNvCxnSpPr>
          <p:nvPr/>
        </p:nvCxnSpPr>
        <p:spPr bwMode="auto">
          <a:xfrm>
            <a:off x="3007036" y="6505598"/>
            <a:ext cx="1225550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8" name="직선 연결선 16"/>
          <p:cNvCxnSpPr>
            <a:cxnSpLocks noChangeShapeType="1"/>
          </p:cNvCxnSpPr>
          <p:nvPr/>
        </p:nvCxnSpPr>
        <p:spPr bwMode="auto">
          <a:xfrm rot="5400000" flipH="1" flipV="1">
            <a:off x="4072248" y="6345261"/>
            <a:ext cx="320675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49" name="직선 연결선 17"/>
          <p:cNvCxnSpPr>
            <a:cxnSpLocks noChangeShapeType="1"/>
          </p:cNvCxnSpPr>
          <p:nvPr/>
        </p:nvCxnSpPr>
        <p:spPr bwMode="auto">
          <a:xfrm>
            <a:off x="4213536" y="6505598"/>
            <a:ext cx="1225550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50" name="직선 연결선 18"/>
          <p:cNvCxnSpPr>
            <a:cxnSpLocks noChangeShapeType="1"/>
          </p:cNvCxnSpPr>
          <p:nvPr/>
        </p:nvCxnSpPr>
        <p:spPr bwMode="auto">
          <a:xfrm rot="5400000" flipH="1" flipV="1">
            <a:off x="5278748" y="6345261"/>
            <a:ext cx="320675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51" name="직사각형 50"/>
          <p:cNvSpPr/>
          <p:nvPr/>
        </p:nvSpPr>
        <p:spPr>
          <a:xfrm>
            <a:off x="1033859" y="6367098"/>
            <a:ext cx="277641" cy="276999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1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2256234" y="6367098"/>
            <a:ext cx="277641" cy="276999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3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497567" y="6367098"/>
            <a:ext cx="296876" cy="276999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</a:rPr>
              <a:t>D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4731816" y="6367485"/>
            <a:ext cx="277640" cy="276999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US" altLang="ko-KR" dirty="0" smtClean="0">
                <a:latin typeface="나눔고딕" pitchFamily="50" charset="-127"/>
                <a:cs typeface="Arial" pitchFamily="34" charset="0"/>
              </a:rPr>
              <a:t>5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402573" y="4743473"/>
            <a:ext cx="140335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 5077</a:t>
            </a:r>
            <a:r>
              <a:rPr lang="en-US" altLang="ko-KR" sz="1000" b="1" dirty="0">
                <a:latin typeface="나눔고딕" pitchFamily="50" charset="-127"/>
                <a:cs typeface="Arial" pitchFamily="34" charset="0"/>
                <a:sym typeface="Wingdings" pitchFamily="2" charset="2"/>
              </a:rPr>
              <a:t>(BCD)</a:t>
            </a:r>
            <a:endParaRPr lang="ko-KR" altLang="en-US" sz="1000" dirty="0">
              <a:latin typeface="나눔고딕" pitchFamily="50" charset="-127"/>
              <a:cs typeface="Arial" pitchFamily="34" charset="0"/>
            </a:endParaRPr>
          </a:p>
        </p:txBody>
      </p:sp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573" y="3644923"/>
            <a:ext cx="506412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직사각형 56"/>
          <p:cNvSpPr/>
          <p:nvPr/>
        </p:nvSpPr>
        <p:spPr>
          <a:xfrm>
            <a:off x="5643563" y="2071202"/>
            <a:ext cx="318548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1.Converts BCD (0 to 9999) of the device </a:t>
            </a:r>
          </a:p>
          <a:p>
            <a:pPr marL="228600" indent="-228600"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  specified at [ S ] into BIN format and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  transfers the result to the device specified at [ D </a:t>
            </a:r>
            <a:r>
              <a:rPr lang="en-US" altLang="ko-KR" sz="1000" b="1" dirty="0" smtClean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].</a:t>
            </a:r>
          </a:p>
          <a:p>
            <a:pPr algn="l">
              <a:defRPr/>
            </a:pPr>
            <a:endParaRPr lang="en-US" altLang="ko-KR" sz="1000" b="1" dirty="0">
              <a:latin typeface="나눔고딕" pitchFamily="50" charset="-127"/>
              <a:ea typeface="맑은 고딕" pitchFamily="50" charset="-127"/>
              <a:cs typeface="Arial" pitchFamily="34" charset="0"/>
            </a:endParaRP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2.When S word is not BCD code, </a:t>
            </a:r>
          </a:p>
          <a:p>
            <a:pPr algn="l">
              <a:defRPr/>
            </a:pPr>
            <a:r>
              <a:rPr lang="en-US" altLang="ko-KR" sz="1000" b="1" dirty="0">
                <a:latin typeface="나눔고딕" pitchFamily="50" charset="-127"/>
                <a:ea typeface="맑은 고딕" pitchFamily="50" charset="-127"/>
                <a:cs typeface="Arial" pitchFamily="34" charset="0"/>
              </a:rPr>
              <a:t>   Error flag is set.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30238" y="1916832"/>
            <a:ext cx="25844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46113" y="4016097"/>
            <a:ext cx="1640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&lt;Graphic Drawing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113" y="2193831"/>
            <a:ext cx="6076950" cy="1883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6" name="Picture 2" descr="C:\Documents and Settings\MYHOME\바탕 화면\중국 기술교육\병아리\23.jpg"/>
          <p:cNvPicPr>
            <a:picLocks noChangeAspect="1" noChangeArrowheads="1"/>
          </p:cNvPicPr>
          <p:nvPr/>
        </p:nvPicPr>
        <p:blipFill>
          <a:blip r:embed="rId3" cstate="print"/>
          <a:srcRect l="6717" t="2166" r="5934" b="12712"/>
          <a:stretch>
            <a:fillRect/>
          </a:stretch>
        </p:blipFill>
        <p:spPr bwMode="auto">
          <a:xfrm>
            <a:off x="833407" y="4329100"/>
            <a:ext cx="3957672" cy="21096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3" name="그룹 12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4" name="직사각형 1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5" name="직사각형 1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-18.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Conversion Instruction 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5" name="직사각형 14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7" name="직사각형 16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-19. 7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Segment Instruction</a:t>
              </a: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500034" y="2110079"/>
            <a:ext cx="29209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Format</a:t>
            </a:r>
            <a:r>
              <a:rPr lang="ko-KR" altLang="en-US" b="1" dirty="0" smtClean="0">
                <a:latin typeface="나눔고딕" pitchFamily="50" charset="-127"/>
                <a:cs typeface="Arial" pitchFamily="34" charset="0"/>
              </a:rPr>
              <a:t> 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:</a:t>
            </a:r>
            <a:r>
              <a:rPr lang="ko-KR" altLang="en-US" b="1" dirty="0" smtClean="0">
                <a:latin typeface="나눔고딕" pitchFamily="50" charset="-127"/>
                <a:cs typeface="Arial" pitchFamily="34" charset="0"/>
              </a:rPr>
              <a:t>   </a:t>
            </a:r>
            <a:r>
              <a:rPr lang="en-US" altLang="ko-KR" b="1" dirty="0" smtClean="0">
                <a:latin typeface="나눔고딕" pitchFamily="50" charset="-127"/>
                <a:cs typeface="Arial" pitchFamily="34" charset="0"/>
              </a:rPr>
              <a:t>SEG       S       D       N         </a:t>
            </a:r>
          </a:p>
          <a:p>
            <a:pPr algn="l"/>
            <a:r>
              <a:rPr lang="en-US" altLang="ko-KR" b="1" dirty="0" smtClean="0">
                <a:latin typeface="나눔고딕" pitchFamily="50" charset="-127"/>
                <a:cs typeface="Arial" pitchFamily="34" charset="0"/>
                <a:sym typeface="Wingdings" pitchFamily="2" charset="2"/>
              </a:rPr>
              <a:t> </a:t>
            </a:r>
            <a:endParaRPr lang="ko-KR" altLang="en-US" dirty="0">
              <a:latin typeface="나눔고딕" pitchFamily="50" charset="-127"/>
              <a:cs typeface="Arial" pitchFamily="34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919759" y="2415802"/>
            <a:ext cx="287290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 algn="l">
              <a:buAutoNum type="arabicPeriod"/>
            </a:pPr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Decode the data of S bit into 7-segment, </a:t>
            </a:r>
          </a:p>
          <a:p>
            <a:pPr marL="228600" indent="-228600"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as many as designated as N, and then store </a:t>
            </a:r>
          </a:p>
          <a:p>
            <a:pPr marL="228600" indent="-228600" algn="l"/>
            <a:r>
              <a:rPr lang="en-US" altLang="ko-KR" sz="1000" b="1" dirty="0" smtClean="0">
                <a:latin typeface="나눔고딕" pitchFamily="50" charset="-127"/>
                <a:cs typeface="Arial" pitchFamily="34" charset="0"/>
              </a:rPr>
              <a:t>the decoded data at D device in 8-bit unit.</a:t>
            </a:r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557183" y="2386027"/>
          <a:ext cx="5380037" cy="1787528"/>
        </p:xfrm>
        <a:graphic>
          <a:graphicData uri="http://schemas.openxmlformats.org/drawingml/2006/table">
            <a:tbl>
              <a:tblPr/>
              <a:tblGrid>
                <a:gridCol w="598488"/>
                <a:gridCol w="1009650"/>
                <a:gridCol w="3771899"/>
              </a:tblGrid>
              <a:tr h="17200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DATA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TYPE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Available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device</a:t>
                      </a:r>
                      <a:r>
                        <a:rPr lang="en-US" altLang="ko-KR" sz="900" b="1" i="0" u="none" strike="noStrike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Contents of processing ③ Range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BIT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X, Y, M, UB </a:t>
                      </a:r>
                      <a:endParaRPr lang="fr-FR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 source device for the data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to be decoded as 7-segment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N.A.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BIT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 X, Y, M, UB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The device at which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decoded data is stored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N.A</a:t>
                      </a:r>
                      <a:endParaRPr lang="ko-KR" altLang="en-US" sz="900" b="1" i="0" u="none" strike="noStrike" dirty="0" smtClean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N</a:t>
                      </a:r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WORD 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①</a:t>
                      </a:r>
                      <a:r>
                        <a:rPr lang="fr-FR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Constant,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*, Z, </a:t>
                      </a:r>
                      <a:r>
                        <a:rPr lang="fr-FR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X, Y, M, D, L, F, C, UW 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②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Number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of data to be decoded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0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i="0" u="none" strike="noStrike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③ Up to remaining device of S,</a:t>
                      </a:r>
                      <a:r>
                        <a:rPr lang="en-US" altLang="ko-KR" sz="900" b="1" i="0" u="none" strike="noStrike" baseline="0" dirty="0" smtClean="0">
                          <a:solidFill>
                            <a:srgbClr val="000000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 D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나눔고딕" pitchFamily="50" charset="-127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059" y="4643451"/>
            <a:ext cx="5418257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30238" y="1948866"/>
            <a:ext cx="229868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&lt;Ladder Programming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46113" y="3728065"/>
            <a:ext cx="1640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ko-KR" b="1" dirty="0" smtClean="0">
                <a:latin typeface="나눔고딕" pitchFamily="50" charset="-127"/>
                <a:ea typeface="나눔고딕" pitchFamily="50" charset="-127"/>
                <a:cs typeface="Arial" pitchFamily="34" charset="0"/>
                <a:sym typeface="Wingdings" pitchFamily="2" charset="2"/>
              </a:rPr>
              <a:t>&lt;Graphic Drawing &gt;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6113" y="2313990"/>
            <a:ext cx="6105525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530" name="Picture 2" descr="C:\Documents and Settings\MYHOME\바탕 화면\중국 기술교육\병아리\24.jpg"/>
          <p:cNvPicPr>
            <a:picLocks noChangeAspect="1" noChangeArrowheads="1"/>
          </p:cNvPicPr>
          <p:nvPr/>
        </p:nvPicPr>
        <p:blipFill>
          <a:blip r:embed="rId3" cstate="print"/>
          <a:srcRect l="8736" r="6188" b="9259"/>
          <a:stretch>
            <a:fillRect/>
          </a:stretch>
        </p:blipFill>
        <p:spPr bwMode="auto">
          <a:xfrm>
            <a:off x="809628" y="4113076"/>
            <a:ext cx="4492632" cy="2459783"/>
          </a:xfrm>
          <a:prstGeom prst="rect">
            <a:avLst/>
          </a:prstGeom>
          <a:noFill/>
        </p:spPr>
      </p:pic>
      <p:grpSp>
        <p:nvGrpSpPr>
          <p:cNvPr id="13" name="그룹 12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4" name="직사각형 13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5" name="직사각형 14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-19. 7 </a:t>
              </a:r>
              <a:r>
                <a:rPr lang="en-US" altLang="ko-KR" b="1" dirty="0" smtClean="0">
                  <a:latin typeface="나눔고딕" pitchFamily="50" charset="-127"/>
                  <a:cs typeface="Arial" pitchFamily="34" charset="0"/>
                </a:rPr>
                <a:t>Segment Instruction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2008005"/>
              </p:ext>
            </p:extLst>
          </p:nvPr>
        </p:nvGraphicFramePr>
        <p:xfrm>
          <a:off x="285720" y="1916112"/>
          <a:ext cx="8156710" cy="4499681"/>
        </p:xfrm>
        <a:graphic>
          <a:graphicData uri="http://schemas.openxmlformats.org/drawingml/2006/table">
            <a:tbl>
              <a:tblPr firstRow="1" bandRow="1" bandCol="1">
                <a:tableStyleId>{F2DE63D5-997A-4646-A377-4702673A728D}</a:tableStyleId>
              </a:tblPr>
              <a:tblGrid>
                <a:gridCol w="1000132"/>
                <a:gridCol w="1697696"/>
                <a:gridCol w="5458882"/>
              </a:tblGrid>
              <a:tr h="31447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Instruction</a:t>
                      </a:r>
                      <a:endParaRPr lang="ko-KR" altLang="en-US" sz="105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Operation</a:t>
                      </a:r>
                      <a:endParaRPr lang="ko-KR" altLang="en-US" sz="105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Note</a:t>
                      </a:r>
                      <a:endParaRPr lang="ko-KR" altLang="en-US" sz="105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4477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MTVDM</a:t>
                      </a:r>
                      <a:endParaRPr lang="ko-KR" altLang="en-US" sz="105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Speed direct drive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Designate direct drive data directly and it executes speed drive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4477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MTPDM</a:t>
                      </a:r>
                      <a:endParaRPr lang="ko-KR" altLang="en-US" sz="105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Position direct drive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Designate direct drive data directly and it executes position drive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4477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MTIDM</a:t>
                      </a:r>
                      <a:endParaRPr lang="ko-KR" altLang="en-US" sz="105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Indirect designate drive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Operates with the number of scripted string in the specified pattern from pattern list.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4477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MTMEC</a:t>
                      </a:r>
                      <a:endParaRPr lang="ko-KR" altLang="en-US" sz="105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Error remove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Removes the error when error flag occurs by error during motion drive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4477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MTEMS</a:t>
                      </a:r>
                      <a:endParaRPr lang="ko-KR" altLang="en-US" sz="105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Emergency stop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Stop all motion actions by emergency stop instruction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4477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MTCPP</a:t>
                      </a:r>
                      <a:endParaRPr lang="ko-KR" altLang="en-US" sz="105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Current position preset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Re-set the current position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4477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MTFOS</a:t>
                      </a:r>
                      <a:endParaRPr lang="ko-KR" altLang="en-US" sz="105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Forced home setting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Sets the specified position as the set home position value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4477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MTSRS</a:t>
                      </a:r>
                      <a:endParaRPr lang="ko-KR" altLang="en-US" sz="105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Normal stop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Executes normal stop instruction to the currently motion driving channel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4477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MTOBC</a:t>
                      </a:r>
                      <a:endParaRPr lang="ko-KR" altLang="en-US" sz="105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Origin back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Goes back to the preset origin point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4477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MTOVV</a:t>
                      </a:r>
                      <a:endParaRPr lang="ko-KR" altLang="en-US" sz="105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Speed </a:t>
                      </a:r>
                      <a:r>
                        <a:rPr lang="en-US" altLang="ko-KR" sz="1050" kern="1200" baseline="0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overide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Converts the currently operating speed set (unit set) to the other speed and operates with the converted speed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4477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MTOVP</a:t>
                      </a:r>
                      <a:endParaRPr lang="ko-KR" altLang="en-US" sz="105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Position override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Changes the set target position to the designated position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4477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MTIPT</a:t>
                      </a:r>
                      <a:endParaRPr lang="ko-KR" altLang="en-US" sz="105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Line interpolation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Executes line interpolation drive with two axes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4477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1" dirty="0" smtClean="0">
                          <a:latin typeface="나눔고딕" pitchFamily="50" charset="-127"/>
                          <a:ea typeface="나눔고딕" pitchFamily="50" charset="-127"/>
                          <a:cs typeface="Arial" pitchFamily="34" charset="0"/>
                        </a:rPr>
                        <a:t>MTUAI</a:t>
                      </a:r>
                      <a:endParaRPr lang="ko-KR" altLang="en-US" sz="1050" b="1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Action item drive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kern="120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+mn-ea"/>
                          <a:cs typeface="Arial" pitchFamily="34" charset="0"/>
                        </a:rPr>
                        <a:t>Operates one action of motion referring the number of action item</a:t>
                      </a:r>
                      <a:endParaRPr lang="ko-KR" altLang="en-US" sz="1050" dirty="0">
                        <a:latin typeface="나눔고딕" pitchFamily="50" charset="-127"/>
                        <a:ea typeface="나눔고딕" pitchFamily="50" charset="-127"/>
                        <a:cs typeface="Arial" pitchFamily="34" charset="0"/>
                      </a:endParaRPr>
                    </a:p>
                  </a:txBody>
                  <a:tcPr>
                    <a:lnL>
                      <a:noFill/>
                    </a:lnL>
                    <a:lnR w="9525" cap="flat" cmpd="sng" algn="ctr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pSp>
        <p:nvGrpSpPr>
          <p:cNvPr id="12" name="그룹 11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13" name="직사각형 12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US" altLang="ko-KR" sz="1800" b="1" dirty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7. LP </a:t>
              </a:r>
              <a:r>
                <a:rPr lang="en-US" altLang="ko-KR" sz="1800" b="1" dirty="0" smtClean="0">
                  <a:latin typeface="나눔고딕" pitchFamily="50" charset="-127"/>
                  <a:cs typeface="Arial" pitchFamily="34" charset="0"/>
                </a:rPr>
                <a:t>Instruction</a:t>
              </a:r>
            </a:p>
          </p:txBody>
        </p:sp>
        <p:sp>
          <p:nvSpPr>
            <p:cNvPr id="14" name="직사각형 13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7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-20.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Motion Instruction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912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428596" y="1928802"/>
            <a:ext cx="49039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Autonics Home page reference room(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  <a:hlinkClick r:id="rId2"/>
              </a:rPr>
              <a:t>http://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  <a:hlinkClick r:id="rId2"/>
              </a:rPr>
              <a:t>www.autonics.com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)</a:t>
            </a:r>
            <a:endParaRPr lang="en-US" altLang="ko-KR" dirty="0" smtClean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  <a:p>
            <a:pPr algn="l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Logic panel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 →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LP-S070 </a:t>
            </a:r>
            <a:r>
              <a:rPr lang="ko-KR" altLang="en-US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→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Software</a:t>
            </a:r>
          </a:p>
          <a:p>
            <a:pPr algn="l"/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Able to download program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No.3 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  <a:cs typeface="Arial" pitchFamily="34" charset="0"/>
              </a:rPr>
              <a:t>at the list.</a:t>
            </a:r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37" name="그룹 36"/>
          <p:cNvGrpSpPr/>
          <p:nvPr/>
        </p:nvGrpSpPr>
        <p:grpSpPr>
          <a:xfrm>
            <a:off x="128192" y="1169304"/>
            <a:ext cx="1718211" cy="747528"/>
            <a:chOff x="128192" y="821363"/>
            <a:chExt cx="1718211" cy="747528"/>
          </a:xfrm>
        </p:grpSpPr>
        <p:sp>
          <p:nvSpPr>
            <p:cNvPr id="38" name="직사각형 37"/>
            <p:cNvSpPr/>
            <p:nvPr/>
          </p:nvSpPr>
          <p:spPr bwMode="auto">
            <a:xfrm>
              <a:off x="128192" y="821363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algn="l"/>
              <a:r>
                <a:rPr lang="en-US" altLang="ko-KR" sz="1800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8. Other</a:t>
              </a:r>
              <a:endParaRPr lang="ko-KR" altLang="en-US" sz="1800" b="1" dirty="0"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  <p:sp>
          <p:nvSpPr>
            <p:cNvPr id="39" name="직사각형 38"/>
            <p:cNvSpPr/>
            <p:nvPr/>
          </p:nvSpPr>
          <p:spPr bwMode="auto">
            <a:xfrm>
              <a:off x="251520" y="1196752"/>
              <a:ext cx="1594883" cy="372139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1pPr>
              <a:lvl2pPr marL="4572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2pPr>
              <a:lvl3pPr marL="9144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3pPr>
              <a:lvl4pPr marL="13716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4pPr>
              <a:lvl5pPr marL="1828800" algn="ctr" rtl="0" fontAlgn="base">
                <a:spcBef>
                  <a:spcPct val="0"/>
                </a:spcBef>
                <a:spcAft>
                  <a:spcPct val="0"/>
                </a:spcAft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200" kern="1200">
                  <a:solidFill>
                    <a:schemeClr val="tx1"/>
                  </a:solidFill>
                  <a:latin typeface="MetaPlusLF" pitchFamily="2" charset="0"/>
                  <a:ea typeface="+mn-ea"/>
                  <a:cs typeface="+mn-cs"/>
                </a:defRPr>
              </a:lvl9pPr>
            </a:lstStyle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8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-1. </a:t>
              </a:r>
              <a:r>
                <a:rPr lang="en-US" altLang="ko-KR" b="1" dirty="0" smtClean="0"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Download example of </a:t>
              </a:r>
              <a:r>
                <a:rPr kumimoji="0" lang="en-US" altLang="ko-KR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나눔고딕" pitchFamily="50" charset="-127"/>
                  <a:ea typeface="나눔고딕" pitchFamily="50" charset="-127"/>
                  <a:cs typeface="Arial" pitchFamily="34" charset="0"/>
                </a:rPr>
                <a:t>LP Motion instruction</a:t>
              </a:r>
              <a:endParaRPr kumimoji="0" lang="ko-KR" alt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itchFamily="50" charset="-127"/>
                <a:ea typeface="나눔고딕" pitchFamily="50" charset="-127"/>
                <a:cs typeface="Arial" pitchFamily="34" charset="0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2382463" y="6008678"/>
            <a:ext cx="28620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※Training LP series intermediate</a:t>
            </a:r>
            <a:endParaRPr lang="ko-KR" altLang="en-US" sz="1400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568212" y="2492896"/>
            <a:ext cx="4857486" cy="3888432"/>
            <a:chOff x="568212" y="2492896"/>
            <a:chExt cx="4857486" cy="3888432"/>
          </a:xfrm>
        </p:grpSpPr>
        <p:pic>
          <p:nvPicPr>
            <p:cNvPr id="31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212" y="2996952"/>
              <a:ext cx="4857486" cy="338437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9488" y="2492896"/>
              <a:ext cx="1146210" cy="504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" name="직사각형 35"/>
          <p:cNvSpPr/>
          <p:nvPr/>
        </p:nvSpPr>
        <p:spPr>
          <a:xfrm>
            <a:off x="1115616" y="3284984"/>
            <a:ext cx="4161234" cy="28689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963216" y="5856734"/>
            <a:ext cx="3037284" cy="28689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오른쪽 화살표 42"/>
          <p:cNvSpPr/>
          <p:nvPr/>
        </p:nvSpPr>
        <p:spPr>
          <a:xfrm rot="18418025">
            <a:off x="3586383" y="4729078"/>
            <a:ext cx="2678024" cy="390728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4" name="오른쪽 화살표 43"/>
          <p:cNvSpPr/>
          <p:nvPr/>
        </p:nvSpPr>
        <p:spPr>
          <a:xfrm rot="20390870">
            <a:off x="4022975" y="5509769"/>
            <a:ext cx="1795376" cy="390728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451" y="4221329"/>
            <a:ext cx="2520000" cy="20082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451" y="1730762"/>
            <a:ext cx="2520000" cy="21238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직사각형 40"/>
          <p:cNvSpPr/>
          <p:nvPr/>
        </p:nvSpPr>
        <p:spPr>
          <a:xfrm>
            <a:off x="6033327" y="5578842"/>
            <a:ext cx="2232248" cy="658470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400" b="1" dirty="0">
                <a:solidFill>
                  <a:srgbClr val="00B05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Motion Program</a:t>
            </a:r>
          </a:p>
          <a:p>
            <a:r>
              <a:rPr lang="en-US" altLang="ko-KR" sz="1400" b="1" dirty="0">
                <a:solidFill>
                  <a:srgbClr val="00B05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Of </a:t>
            </a:r>
            <a:r>
              <a:rPr lang="en-US" altLang="ko-KR" sz="1400" b="1" dirty="0" smtClean="0">
                <a:solidFill>
                  <a:srgbClr val="00B05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Smart-Studio</a:t>
            </a:r>
            <a:endParaRPr lang="en-US" altLang="ko-KR" sz="1400" b="1" dirty="0">
              <a:solidFill>
                <a:srgbClr val="00B05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6033451" y="3203146"/>
            <a:ext cx="2232000" cy="658470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600" b="1" dirty="0" smtClean="0">
                <a:solidFill>
                  <a:srgbClr val="00B05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Motion Program</a:t>
            </a:r>
          </a:p>
          <a:p>
            <a:r>
              <a:rPr lang="en-US" altLang="ko-KR" sz="1600" b="1" dirty="0" smtClean="0">
                <a:solidFill>
                  <a:srgbClr val="00B050"/>
                </a:solidFill>
                <a:latin typeface="나눔고딕" pitchFamily="50" charset="-127"/>
                <a:ea typeface="나눔고딕" pitchFamily="50" charset="-127"/>
                <a:cs typeface="Arial" pitchFamily="34" charset="0"/>
              </a:rPr>
              <a:t>Of GP-Editor</a:t>
            </a:r>
            <a:endParaRPr lang="en-US" altLang="ko-KR" sz="1600" b="1" dirty="0">
              <a:solidFill>
                <a:srgbClr val="00B050"/>
              </a:solidFill>
              <a:latin typeface="나눔고딕" pitchFamily="50" charset="-127"/>
              <a:ea typeface="나눔고딕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548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3" grpId="1" animBg="1"/>
      <p:bldP spid="44" grpId="0" animBg="1"/>
      <p:bldP spid="44" grpId="1" animBg="1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\\Tst_pc\Autonics_TST\기술지원팀 공용문서\2013년 사외교육 교안(영문)\LP-완료\뒷장_완료\교안_LP_뒷장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8" y="3820"/>
            <a:ext cx="9145488" cy="6865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6142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27649</TotalTime>
  <Words>11029</Words>
  <Application>Microsoft Office PowerPoint</Application>
  <PresentationFormat>화면 슬라이드 쇼(4:3)</PresentationFormat>
  <Paragraphs>2606</Paragraphs>
  <Slides>113</Slides>
  <Notes>13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113</vt:i4>
      </vt:variant>
    </vt:vector>
  </HeadingPairs>
  <TitlesOfParts>
    <vt:vector size="114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Festo AG &amp; Co.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Peter Häfner</dc:creator>
  <cp:lastModifiedBy> Pyeon</cp:lastModifiedBy>
  <cp:revision>2020</cp:revision>
  <dcterms:created xsi:type="dcterms:W3CDTF">2004-03-29T09:55:15Z</dcterms:created>
  <dcterms:modified xsi:type="dcterms:W3CDTF">2013-03-21T01:25:37Z</dcterms:modified>
</cp:coreProperties>
</file>