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5" r:id="rId5"/>
    <p:sldId id="266" r:id="rId6"/>
    <p:sldId id="267" r:id="rId7"/>
    <p:sldId id="262" r:id="rId8"/>
    <p:sldId id="268" r:id="rId9"/>
    <p:sldId id="263" r:id="rId10"/>
    <p:sldId id="269" r:id="rId11"/>
    <p:sldId id="270" r:id="rId12"/>
    <p:sldId id="271" r:id="rId13"/>
    <p:sldId id="272" r:id="rId14"/>
    <p:sldId id="273" r:id="rId15"/>
    <p:sldId id="264" r:id="rId16"/>
    <p:sldId id="274" r:id="rId17"/>
    <p:sldId id="278" r:id="rId18"/>
    <p:sldId id="258" r:id="rId19"/>
    <p:sldId id="279" r:id="rId20"/>
    <p:sldId id="280" r:id="rId21"/>
    <p:sldId id="281" r:id="rId22"/>
    <p:sldId id="282" r:id="rId23"/>
    <p:sldId id="259" r:id="rId24"/>
    <p:sldId id="283" r:id="rId25"/>
    <p:sldId id="284" r:id="rId26"/>
    <p:sldId id="285" r:id="rId27"/>
    <p:sldId id="286" r:id="rId28"/>
    <p:sldId id="260" r:id="rId29"/>
    <p:sldId id="287" r:id="rId30"/>
    <p:sldId id="289" r:id="rId31"/>
    <p:sldId id="290" r:id="rId32"/>
    <p:sldId id="291" r:id="rId33"/>
    <p:sldId id="292" r:id="rId34"/>
    <p:sldId id="293" r:id="rId35"/>
    <p:sldId id="295" r:id="rId36"/>
    <p:sldId id="296" r:id="rId37"/>
    <p:sldId id="294" r:id="rId3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44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45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10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0305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519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7065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5891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609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957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275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5049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2510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8E813-3626-4F6D-9CCD-0E10653E2C93}" type="datetimeFigureOut">
              <a:rPr lang="id-ID" smtClean="0"/>
              <a:t>08/12/2015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1AFDE-513C-4945-A5E5-DB80089DCA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2628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Teori Himpunan</a:t>
            </a:r>
            <a:endParaRPr lang="id-ID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Dasar-dasar Teori Himpunan</a:t>
            </a:r>
          </a:p>
          <a:p>
            <a:r>
              <a:rPr lang="id-ID" dirty="0" smtClean="0"/>
              <a:t>Operasi-operasi pada Himpunan</a:t>
            </a:r>
          </a:p>
          <a:p>
            <a:r>
              <a:rPr lang="id-ID" dirty="0" smtClean="0"/>
              <a:t>Pembuktian Himpunan</a:t>
            </a:r>
          </a:p>
          <a:p>
            <a:r>
              <a:rPr lang="id-ID" dirty="0" smtClean="0"/>
              <a:t>Himpunan Kuasa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840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Dasar-dasar Teori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d-ID" dirty="0" smtClean="0"/>
              <a:t>Himpunan didefinisikan sebagai kumpulan objek yang berbeda. Biasanya </a:t>
            </a:r>
            <a:r>
              <a:rPr lang="id-ID" b="1" dirty="0" smtClean="0">
                <a:solidFill>
                  <a:srgbClr val="FF0000"/>
                </a:solidFill>
              </a:rPr>
              <a:t>himpunan</a:t>
            </a:r>
            <a:r>
              <a:rPr lang="id-ID" dirty="0" smtClean="0"/>
              <a:t> dinotasikan dengan </a:t>
            </a:r>
            <a:r>
              <a:rPr lang="id-ID" b="1" dirty="0" smtClean="0">
                <a:solidFill>
                  <a:srgbClr val="FF0000"/>
                </a:solidFill>
              </a:rPr>
              <a:t>huruf besar A, B, C </a:t>
            </a:r>
            <a:r>
              <a:rPr lang="id-ID" dirty="0" smtClean="0"/>
              <a:t>dan ... </a:t>
            </a:r>
          </a:p>
          <a:p>
            <a:pPr marL="0" indent="0">
              <a:buNone/>
            </a:pPr>
            <a:r>
              <a:rPr lang="id-ID" dirty="0" smtClean="0"/>
              <a:t>Obyek dalam himpunan disebut </a:t>
            </a:r>
            <a:r>
              <a:rPr lang="id-ID" b="1" dirty="0" smtClean="0">
                <a:solidFill>
                  <a:srgbClr val="FF0000"/>
                </a:solidFill>
              </a:rPr>
              <a:t>elemen/anggota himpunan</a:t>
            </a:r>
            <a:r>
              <a:rPr lang="id-ID" dirty="0" smtClean="0"/>
              <a:t>, yang disimbolkan dengan </a:t>
            </a:r>
            <a:r>
              <a:rPr lang="id-ID" b="1" dirty="0" smtClean="0">
                <a:solidFill>
                  <a:srgbClr val="FF0000"/>
                </a:solidFill>
              </a:rPr>
              <a:t>huruf kecil</a:t>
            </a:r>
          </a:p>
          <a:p>
            <a:pPr marL="0" indent="0">
              <a:buNone/>
            </a:pPr>
            <a:endParaRPr lang="id-ID" dirty="0" smtClean="0"/>
          </a:p>
          <a:p>
            <a:r>
              <a:rPr lang="id-ID" dirty="0" smtClean="0"/>
              <a:t>Menyatakan Himpunan</a:t>
            </a:r>
          </a:p>
          <a:p>
            <a:r>
              <a:rPr lang="id-ID" dirty="0" smtClean="0"/>
              <a:t>Diagram Venn</a:t>
            </a:r>
          </a:p>
          <a:p>
            <a:r>
              <a:rPr lang="id-ID" dirty="0" smtClean="0"/>
              <a:t>Himpunan Bagian dan Kesamaan Himpunan</a:t>
            </a:r>
          </a:p>
          <a:p>
            <a:r>
              <a:rPr lang="id-ID" dirty="0" smtClean="0"/>
              <a:t>Semesta Pembicaraan dan Himpunan Kosong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5407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Menyatakan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Ada 2 cara untuk menyatakan himpunan:</a:t>
            </a:r>
          </a:p>
          <a:p>
            <a:r>
              <a:rPr lang="id-ID" dirty="0" smtClean="0"/>
              <a:t>Menuliskan tiap-tiap anggota himpunan di antara 2 kurung kurawal</a:t>
            </a:r>
          </a:p>
          <a:p>
            <a:pPr marL="0" indent="0">
              <a:buNone/>
            </a:pPr>
            <a:r>
              <a:rPr lang="id-ID" dirty="0" smtClean="0"/>
              <a:t>misal: </a:t>
            </a:r>
          </a:p>
          <a:p>
            <a:pPr marL="0" indent="0">
              <a:buNone/>
            </a:pPr>
            <a:r>
              <a:rPr lang="id-ID" dirty="0" smtClean="0"/>
              <a:t>A adalah hewan-hewan peliharaan di rumah yaitu anjing, kucing, burung maka A dituliskan sebagai A = {anjing, kucing, burung}</a:t>
            </a:r>
          </a:p>
        </p:txBody>
      </p:sp>
    </p:spTree>
    <p:extLst>
      <p:ext uri="{BB962C8B-B14F-4D97-AF65-F5344CB8AC3E}">
        <p14:creationId xmlns:p14="http://schemas.microsoft.com/office/powerpoint/2010/main" val="212236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Menyatakan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Menuliskan sifat-sifat yang ada pada semua anggota himpunan di antara 2 kurung kurawal</a:t>
            </a:r>
          </a:p>
          <a:p>
            <a:pPr marL="0" indent="0">
              <a:buNone/>
            </a:pPr>
            <a:r>
              <a:rPr lang="id-ID" dirty="0"/>
              <a:t>m</a:t>
            </a:r>
            <a:r>
              <a:rPr lang="id-ID" dirty="0" smtClean="0"/>
              <a:t>isal:</a:t>
            </a:r>
          </a:p>
          <a:p>
            <a:pPr marL="0" indent="0">
              <a:buNone/>
            </a:pPr>
            <a:r>
              <a:rPr lang="id-ID" dirty="0" smtClean="0"/>
              <a:t>B adalah himpunan yang menyatakan hewan-hewan di kebun binatang, maka dituliskan sebagai </a:t>
            </a:r>
          </a:p>
          <a:p>
            <a:pPr marL="0" indent="0">
              <a:buNone/>
            </a:pPr>
            <a:r>
              <a:rPr lang="id-ID" dirty="0" smtClean="0"/>
              <a:t>B = {x </a:t>
            </a:r>
            <a:r>
              <a:rPr lang="id-ID" dirty="0" smtClean="0">
                <a:sym typeface="Symbol"/>
              </a:rPr>
              <a:t> x = hewan-hewan di kebun binatang}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498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/>
              <a:t>Menyatakan </a:t>
            </a:r>
            <a:r>
              <a:rPr lang="id-ID" dirty="0" smtClean="0"/>
              <a:t>Himpunan -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Nyatakan himpunan-himpunan berikut dalam notasi-notasi himpunan</a:t>
            </a:r>
          </a:p>
          <a:p>
            <a:pPr marL="514350" indent="-514350">
              <a:buAutoNum type="alphaLcPeriod"/>
            </a:pPr>
            <a:r>
              <a:rPr lang="id-ID" dirty="0" smtClean="0"/>
              <a:t>A = Himpunan bilangan bulat antara 1 dan 5</a:t>
            </a:r>
          </a:p>
          <a:p>
            <a:pPr marL="514350" indent="-514350">
              <a:buAutoNum type="alphaLcPeriod"/>
            </a:pPr>
            <a:r>
              <a:rPr lang="id-ID" dirty="0" smtClean="0"/>
              <a:t>B = Himpunan yang anggotanya adalah kucing, meja, buku, air</a:t>
            </a:r>
          </a:p>
          <a:p>
            <a:pPr marL="514350" indent="-514350">
              <a:buAutoNum type="alphaLcPeriod"/>
            </a:pPr>
            <a:r>
              <a:rPr lang="id-ID" dirty="0" smtClean="0"/>
              <a:t>C = Himpunan bilangan riil yang lebih besar dari 1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812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Menyatakan Himpunan </a:t>
            </a:r>
            <a:r>
              <a:rPr lang="id-ID" dirty="0" smtClean="0"/>
              <a:t>– </a:t>
            </a:r>
            <a:br>
              <a:rPr lang="id-ID" dirty="0" smtClean="0"/>
            </a:br>
            <a:r>
              <a:rPr lang="id-ID" dirty="0" smtClean="0"/>
              <a:t>Penyelesaian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Cara menuliskan himpunan dengan kedua cara adalah sebagai berikut:</a:t>
            </a:r>
          </a:p>
          <a:p>
            <a:pPr marL="0" indent="0">
              <a:buNone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937768"/>
              </p:ext>
            </p:extLst>
          </p:nvPr>
        </p:nvGraphicFramePr>
        <p:xfrm>
          <a:off x="611560" y="2924944"/>
          <a:ext cx="7488832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444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Dengan menuliskan</a:t>
                      </a:r>
                      <a:r>
                        <a:rPr lang="id-ID" baseline="0" dirty="0" smtClean="0"/>
                        <a:t> anggota-anggotanya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Dengan menuliskan sifat-sifatnya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A</a:t>
                      </a:r>
                      <a:r>
                        <a:rPr lang="id-ID" baseline="0" dirty="0" smtClean="0"/>
                        <a:t> = {1, 2, 3, 4, 5}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A = { x </a:t>
                      </a:r>
                      <a:r>
                        <a:rPr lang="id-ID" dirty="0" smtClean="0">
                          <a:sym typeface="Symbol"/>
                        </a:rPr>
                        <a:t> Bulat  1  x  5}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B = {kucing, meja, buku, air}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B tidak</a:t>
                      </a:r>
                      <a:r>
                        <a:rPr lang="id-ID" baseline="0" dirty="0" smtClean="0"/>
                        <a:t> bisa dinyatakan dengan cara menuliskan sifat-sifatnya karena tidak ada sifat yang sama di antara anggota-anggotanya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C tdak</a:t>
                      </a:r>
                      <a:r>
                        <a:rPr lang="id-ID" baseline="0" dirty="0" smtClean="0"/>
                        <a:t> bisa dinyatakan dengan menuliskan anggota-anggotanya karena jumlah anggota C tak terhingga banyak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C = { x </a:t>
                      </a:r>
                      <a:r>
                        <a:rPr lang="id-ID" dirty="0" smtClean="0">
                          <a:sym typeface="Symbol"/>
                        </a:rPr>
                        <a:t> Riil  x  1}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512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Diagram Venn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Seorang ahli matematika Inggris bernama John Venn menemukan cara untuk menggambarkan keadaan himpunan-himpunan.</a:t>
            </a:r>
          </a:p>
          <a:p>
            <a:r>
              <a:rPr lang="id-ID" dirty="0" smtClean="0"/>
              <a:t>Yang selanjutnya disebut Diagram Venn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2183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Diagram Venn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Dalam diagram Venn suatu himpunan dinyatakan sebagai suatu lingkaran yang diberi nama himpunan tersebut.</a:t>
            </a:r>
          </a:p>
          <a:p>
            <a:r>
              <a:rPr lang="id-ID" dirty="0" smtClean="0"/>
              <a:t>Jika perlu, anggota-anggota himpunan tersebut dinyatakan sebagai titik-titik didalamnya.</a:t>
            </a:r>
          </a:p>
          <a:p>
            <a:r>
              <a:rPr lang="id-ID" dirty="0" smtClean="0"/>
              <a:t>Himpunan A = {x,y}</a:t>
            </a:r>
            <a:endParaRPr lang="id-ID" dirty="0"/>
          </a:p>
        </p:txBody>
      </p:sp>
      <p:sp>
        <p:nvSpPr>
          <p:cNvPr id="4" name="Oval 3"/>
          <p:cNvSpPr/>
          <p:nvPr/>
        </p:nvSpPr>
        <p:spPr>
          <a:xfrm>
            <a:off x="4427984" y="4437112"/>
            <a:ext cx="3600400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TextBox 4"/>
          <p:cNvSpPr txBox="1"/>
          <p:nvPr/>
        </p:nvSpPr>
        <p:spPr>
          <a:xfrm>
            <a:off x="5224052" y="493187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6" name="TextBox 5"/>
          <p:cNvSpPr txBox="1"/>
          <p:nvPr/>
        </p:nvSpPr>
        <p:spPr>
          <a:xfrm>
            <a:off x="6443378" y="464384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88768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Himpunan Bagian dan </a:t>
            </a:r>
            <a:br>
              <a:rPr lang="id-ID" dirty="0" smtClean="0"/>
            </a:br>
            <a:r>
              <a:rPr lang="id-ID" dirty="0" smtClean="0"/>
              <a:t>Kesamaan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Jika A dan B adalah himpunan-himpunan, maka A disebut himpunan bagian (subset) dari B bila dan hanya bila setiap anggota A juga merupakan anggota B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	A </a:t>
            </a:r>
            <a:r>
              <a:rPr lang="id-ID" dirty="0">
                <a:sym typeface="Symbol"/>
              </a:rPr>
              <a:t> B  ((x)x  A  x  B</a:t>
            </a:r>
            <a:r>
              <a:rPr lang="id-ID" dirty="0" smtClean="0">
                <a:sym typeface="Symbol"/>
              </a:rPr>
              <a:t>)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	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661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Jika A adalah himpunan bagian B, dikatakan juga bahwa B memuat A (simbol B </a:t>
            </a:r>
            <a:r>
              <a:rPr lang="id-ID" dirty="0" smtClean="0">
                <a:sym typeface="Symbol"/>
              </a:rPr>
              <a:t> A)</a:t>
            </a:r>
          </a:p>
          <a:p>
            <a:r>
              <a:rPr lang="id-ID" dirty="0" smtClean="0">
                <a:sym typeface="Symbol"/>
              </a:rPr>
              <a:t>Jika ada anggota A yang bukan B, berarti A bukan himpunan bagian B (simbol A  B)</a:t>
            </a:r>
          </a:p>
          <a:p>
            <a:r>
              <a:rPr lang="id-ID" dirty="0" smtClean="0">
                <a:sym typeface="Symbol"/>
              </a:rPr>
              <a:t>Secara matematika </a:t>
            </a:r>
          </a:p>
          <a:p>
            <a:pPr marL="0" indent="0">
              <a:buNone/>
            </a:pPr>
            <a:r>
              <a:rPr lang="id-ID" dirty="0">
                <a:sym typeface="Symbol"/>
              </a:rPr>
              <a:t>	</a:t>
            </a:r>
            <a:r>
              <a:rPr lang="id-ID" dirty="0" smtClean="0">
                <a:sym typeface="Symbol"/>
              </a:rPr>
              <a:t>A </a:t>
            </a:r>
            <a:r>
              <a:rPr lang="id-ID" dirty="0">
                <a:sym typeface="Symbol"/>
              </a:rPr>
              <a:t> </a:t>
            </a:r>
            <a:r>
              <a:rPr lang="id-ID" dirty="0" smtClean="0">
                <a:sym typeface="Symbol"/>
              </a:rPr>
              <a:t>B  ((x) x  A  x  B)</a:t>
            </a:r>
          </a:p>
          <a:p>
            <a:endParaRPr lang="id-ID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7020272" y="3329282"/>
            <a:ext cx="14401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891116" y="4509120"/>
            <a:ext cx="144016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707904" y="5517232"/>
            <a:ext cx="1800200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3275856" y="5085184"/>
            <a:ext cx="352839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TextBox 8"/>
          <p:cNvSpPr txBox="1"/>
          <p:nvPr/>
        </p:nvSpPr>
        <p:spPr>
          <a:xfrm>
            <a:off x="4449146" y="569260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A</a:t>
            </a:r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724128" y="533256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1167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Perhatikan perbedaan antara 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	 (simbol keanggotaan himpunan) 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	 (simbol himpunan bagian)</a:t>
            </a:r>
          </a:p>
          <a:p>
            <a:r>
              <a:rPr lang="id-ID" dirty="0">
                <a:sym typeface="Symbol"/>
              </a:rPr>
              <a:t>x</a:t>
            </a:r>
            <a:r>
              <a:rPr lang="id-ID" dirty="0" smtClean="0">
                <a:sym typeface="Symbol"/>
              </a:rPr>
              <a:t>  A berarti bahwa elemen x adalah salah satu diantara elemen-elemen A, sedangkan</a:t>
            </a:r>
          </a:p>
          <a:p>
            <a:r>
              <a:rPr lang="id-ID" dirty="0" smtClean="0">
                <a:sym typeface="Symbol"/>
              </a:rPr>
              <a:t>A  B berarti bahwa setiap anggota A merupakan anggota B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11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Contoh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Tentukan mana diantara pernyataan berikut yang benar:</a:t>
            </a:r>
          </a:p>
          <a:p>
            <a:pPr marL="514350" indent="-514350">
              <a:buAutoNum type="alphaLcParenR"/>
            </a:pPr>
            <a:r>
              <a:rPr lang="id-ID" dirty="0" smtClean="0"/>
              <a:t>2 </a:t>
            </a:r>
            <a:r>
              <a:rPr lang="id-ID" dirty="0" smtClean="0">
                <a:sym typeface="Symbol"/>
              </a:rPr>
              <a:t>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{2} 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{1, 2, 3}  {1, 2, 3}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2  {1, 2, 3}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11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Penyelesaian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id-ID" dirty="0" smtClean="0"/>
              <a:t>2 </a:t>
            </a:r>
            <a:r>
              <a:rPr lang="id-ID" dirty="0" smtClean="0">
                <a:sym typeface="Symbol"/>
              </a:rPr>
              <a:t> {1, 2, 3} </a:t>
            </a:r>
            <a:r>
              <a:rPr lang="id-ID" dirty="0" smtClean="0">
                <a:sym typeface="Wingdings" pitchFamily="2" charset="2"/>
              </a:rPr>
              <a:t> benar karena 2 merupakan salah satu elemen dalam {1, 2, 3}</a:t>
            </a:r>
            <a:endParaRPr lang="id-ID" dirty="0" smtClean="0">
              <a:sym typeface="Symbol"/>
            </a:endParaRP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{2}  {1, 2, 3} </a:t>
            </a:r>
            <a:r>
              <a:rPr lang="id-ID" dirty="0" smtClean="0">
                <a:sym typeface="Wingdings" pitchFamily="2" charset="2"/>
              </a:rPr>
              <a:t> salah karena anggota-anggota {1, 2, 3} adalah 1, 2, 3 bukan {2}. Ingat {2} </a:t>
            </a:r>
            <a:r>
              <a:rPr lang="id-ID" dirty="0" smtClean="0">
                <a:sym typeface="Symbol"/>
              </a:rPr>
              <a:t> 2. </a:t>
            </a:r>
          </a:p>
          <a:p>
            <a:pPr marL="514350" indent="-514350">
              <a:buAutoNum type="alphaLcParenR"/>
            </a:pPr>
            <a:r>
              <a:rPr lang="id-ID" dirty="0" smtClean="0">
                <a:sym typeface="Symbol"/>
              </a:rPr>
              <a:t>{1, 2, 3}  {1, 2, 3} </a:t>
            </a:r>
            <a:r>
              <a:rPr lang="id-ID" dirty="0" smtClean="0">
                <a:sym typeface="Wingdings" pitchFamily="2" charset="2"/>
              </a:rPr>
              <a:t> benar karena suatu himpunan selalu merupakan himpunan bagian dari dirinya sendiri</a:t>
            </a:r>
            <a:endParaRPr lang="id-ID" dirty="0" smtClean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39214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/>
              <a:t>Himpunan Bagian dan </a:t>
            </a:r>
            <a:br>
              <a:rPr lang="id-ID" dirty="0"/>
            </a:br>
            <a:r>
              <a:rPr lang="id-ID" dirty="0"/>
              <a:t>Kesamaan </a:t>
            </a:r>
            <a:r>
              <a:rPr lang="id-ID" dirty="0" smtClean="0"/>
              <a:t>Himpunan - </a:t>
            </a:r>
            <a:r>
              <a:rPr lang="id-ID" dirty="0" smtClean="0">
                <a:solidFill>
                  <a:srgbClr val="FF0000"/>
                </a:solidFill>
              </a:rPr>
              <a:t>Kesimpulan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dirty="0" smtClean="0"/>
              <a:t>Himpunan A dikatakan sama dengan himpunan B (ditulis A = B) bila dan hanya bila setiap elemen A adalah elemen B dan setiap elemen B adalah elemen A</a:t>
            </a:r>
          </a:p>
          <a:p>
            <a:r>
              <a:rPr lang="id-ID" dirty="0" smtClean="0"/>
              <a:t>Dalam simbol matematika</a:t>
            </a:r>
          </a:p>
          <a:p>
            <a:pPr marL="0" indent="0">
              <a:buNone/>
            </a:pPr>
            <a:r>
              <a:rPr lang="id-ID" dirty="0"/>
              <a:t>	</a:t>
            </a:r>
            <a:r>
              <a:rPr lang="id-ID" dirty="0" smtClean="0"/>
              <a:t>A = B </a:t>
            </a:r>
            <a:r>
              <a:rPr lang="id-ID" dirty="0" smtClean="0">
                <a:sym typeface="Symbol"/>
              </a:rPr>
              <a:t> A  B dan B  A</a:t>
            </a: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Jadi untuk menentukan apakah 2 buah himpunan A dan B sama diperlukan 2 kali pengecekan, yaitu apakah A  B dan apakah B  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4996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Semesta pembicaraan (S) adalah himpunan semua obyek yang dibicarakan. </a:t>
            </a:r>
          </a:p>
          <a:p>
            <a:r>
              <a:rPr lang="id-ID" dirty="0" smtClean="0"/>
              <a:t>Suatu himpunan yang tidak memiliki anggota disebut himpunan kosong dan diberi simbol </a:t>
            </a:r>
            <a:r>
              <a:rPr lang="id-ID" dirty="0" smtClean="0">
                <a:sym typeface="Symbol"/>
              </a:rPr>
              <a:t> atau { }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017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 - </a:t>
            </a:r>
            <a:r>
              <a:rPr lang="id-ID" dirty="0" smtClean="0">
                <a:solidFill>
                  <a:srgbClr val="FF0000"/>
                </a:solidFill>
              </a:rPr>
              <a:t>Contoh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Misalkan dalam satu fakultas teknik, himpunan A menyatakan mahasiswa yang berkacamata dan B adalah himpunan mahasiswa yang mengambil mata kuliah Sejarah Sastra Jepang. </a:t>
            </a:r>
          </a:p>
          <a:p>
            <a:r>
              <a:rPr lang="id-ID" dirty="0" smtClean="0"/>
              <a:t>Nyatakan S, A dan B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785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Semesta Pembicaraan dan </a:t>
            </a:r>
            <a:br>
              <a:rPr lang="id-ID" dirty="0" smtClean="0"/>
            </a:br>
            <a:r>
              <a:rPr lang="id-ID" dirty="0" smtClean="0"/>
              <a:t>Himpunan Kosong - </a:t>
            </a:r>
            <a:r>
              <a:rPr lang="id-ID" dirty="0" smtClean="0">
                <a:solidFill>
                  <a:srgbClr val="FF0000"/>
                </a:solidFill>
              </a:rPr>
              <a:t>Penyelesaian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 smtClean="0"/>
              <a:t>Sebagai semesta pembicaraan S diambil himpunan semua mahasiswa fakultas teknik</a:t>
            </a:r>
          </a:p>
          <a:p>
            <a:r>
              <a:rPr lang="id-ID" dirty="0" smtClean="0"/>
              <a:t>A = {x </a:t>
            </a:r>
            <a:r>
              <a:rPr lang="id-ID" dirty="0" smtClean="0">
                <a:sym typeface="Symbol"/>
              </a:rPr>
              <a:t> S} x adalah mahasiswa yang berkacamata</a:t>
            </a:r>
          </a:p>
          <a:p>
            <a:r>
              <a:rPr lang="id-ID" dirty="0" smtClean="0">
                <a:sym typeface="Symbol"/>
              </a:rPr>
              <a:t>B = { } karena tidak ada mahasiswa fakultas teknik yang mengambil mata kuliah Sejarah Sastra Jepang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82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d-ID" dirty="0" smtClean="0"/>
              <a:t>Jika ada satu atau beberapa himpunan-himpunan tersebut dapat dioperasikan dengan operator tertentu untuk menghasilkan himpunan yang baru.</a:t>
            </a:r>
          </a:p>
          <a:p>
            <a:pPr marL="0" indent="0">
              <a:buNone/>
            </a:pPr>
            <a:r>
              <a:rPr lang="id-ID" dirty="0" smtClean="0"/>
              <a:t>Beberapa operator yang sering digunakan:</a:t>
            </a:r>
          </a:p>
          <a:p>
            <a:r>
              <a:rPr lang="id-ID" dirty="0" smtClean="0"/>
              <a:t>Gabungan (Union)</a:t>
            </a:r>
          </a:p>
          <a:p>
            <a:r>
              <a:rPr lang="id-ID" dirty="0" smtClean="0"/>
              <a:t>Irisan (interseksi)</a:t>
            </a:r>
          </a:p>
          <a:p>
            <a:r>
              <a:rPr lang="id-ID" dirty="0" smtClean="0"/>
              <a:t>Komplemen </a:t>
            </a:r>
          </a:p>
          <a:p>
            <a:r>
              <a:rPr lang="id-ID" dirty="0" smtClean="0"/>
              <a:t>Selisih 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118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– </a:t>
            </a:r>
            <a:r>
              <a:rPr lang="id-ID" dirty="0" smtClean="0">
                <a:solidFill>
                  <a:srgbClr val="FF0000"/>
                </a:solidFill>
              </a:rPr>
              <a:t>Gabungan (Union)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Gabungan dua buah himpunan A dan B</a:t>
            </a:r>
          </a:p>
          <a:p>
            <a:r>
              <a:rPr lang="id-ID" dirty="0" smtClean="0"/>
              <a:t>Ditulis A </a:t>
            </a:r>
            <a:r>
              <a:rPr lang="id-ID" dirty="0" smtClean="0">
                <a:sym typeface="Symbol"/>
              </a:rPr>
              <a:t> B = himpunan semua elemen-elemen anggota A atau anggota B</a:t>
            </a:r>
          </a:p>
          <a:p>
            <a:r>
              <a:rPr lang="id-ID" dirty="0" smtClean="0">
                <a:sym typeface="Symbol"/>
              </a:rPr>
              <a:t>A  B = {x  S  x  A  x  B}</a:t>
            </a:r>
          </a:p>
          <a:p>
            <a:endParaRPr lang="id-ID" dirty="0" smtClean="0"/>
          </a:p>
        </p:txBody>
      </p:sp>
      <p:sp>
        <p:nvSpPr>
          <p:cNvPr id="4" name="Rectangle 3"/>
          <p:cNvSpPr/>
          <p:nvPr/>
        </p:nvSpPr>
        <p:spPr>
          <a:xfrm>
            <a:off x="3262208" y="4149080"/>
            <a:ext cx="2160240" cy="18722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" name="Oval 4"/>
          <p:cNvSpPr/>
          <p:nvPr/>
        </p:nvSpPr>
        <p:spPr>
          <a:xfrm>
            <a:off x="3347864" y="4473116"/>
            <a:ext cx="1224136" cy="1152128"/>
          </a:xfrm>
          <a:prstGeom prst="ellipse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Oval 5"/>
          <p:cNvSpPr/>
          <p:nvPr/>
        </p:nvSpPr>
        <p:spPr>
          <a:xfrm>
            <a:off x="4139952" y="4473116"/>
            <a:ext cx="1224136" cy="1152128"/>
          </a:xfrm>
          <a:prstGeom prst="ellipse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347864" y="414908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</a:t>
            </a:r>
            <a:endParaRPr lang="id-ID" dirty="0"/>
          </a:p>
        </p:txBody>
      </p:sp>
      <p:sp>
        <p:nvSpPr>
          <p:cNvPr id="8" name="TextBox 7"/>
          <p:cNvSpPr txBox="1"/>
          <p:nvPr/>
        </p:nvSpPr>
        <p:spPr>
          <a:xfrm>
            <a:off x="3814700" y="562524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6788" y="5612223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40420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– </a:t>
            </a:r>
            <a:r>
              <a:rPr lang="id-ID" dirty="0" smtClean="0">
                <a:solidFill>
                  <a:srgbClr val="FF0000"/>
                </a:solidFill>
              </a:rPr>
              <a:t>Irisan (Interseksi)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Irisan dua buah himpunan A dan B</a:t>
            </a:r>
          </a:p>
          <a:p>
            <a:r>
              <a:rPr lang="id-ID" dirty="0" smtClean="0"/>
              <a:t>Ditulis A </a:t>
            </a:r>
            <a:r>
              <a:rPr lang="id-ID" dirty="0" smtClean="0">
                <a:sym typeface="Symbol"/>
              </a:rPr>
              <a:t> B = himpunan semua elemen x dalam S sedemikian sehingga x anggota A dan sekaligus anggota B</a:t>
            </a:r>
          </a:p>
          <a:p>
            <a:r>
              <a:rPr lang="id-ID" dirty="0" smtClean="0">
                <a:sym typeface="Symbol"/>
              </a:rPr>
              <a:t>A  B = { x  S  x  A  x  B}</a:t>
            </a:r>
            <a:endParaRPr lang="id-ID" dirty="0" smtClean="0"/>
          </a:p>
        </p:txBody>
      </p:sp>
      <p:sp>
        <p:nvSpPr>
          <p:cNvPr id="10" name="AutoShape 2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AutoShape 4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AutoShape 6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AutoShape 8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AutoShape 10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AutoShape 12" descr="data:image/jpeg;base64,/9j/4AAQSkZJRgABAQAAAQABAAD/2wCEAAkGBxQRERMTEhQTFhUUGRcXGRcXFRYdFxIYFxsXGBUYGRgZHSgjGiMxJxoVLTIiJSsrOi4uGh8zODMsQygtLisBCgoKDg0OGxAQGzQmICUsODI3LiwsLDQsNC0sLCwsLywsLS0sLCwsMDgsLCwsNCwsLCwtMDIsLjUsLCwsLCw0LP/AABEIAH0AsAMBEQACEQEDEQH/xAAbAAEAAgMBAQAAAAAAAAAAAAAABAUCAwYHAf/EAEIQAAIBAgMEBgcGBAMJAAAAAAECAAMRBBIhBTFBcQYTIlFhgRQyQoKRobEHM0NSYnJzkrLBI8PRFSRTVGODoqPC/8QAGgEBAAIDAQAAAAAAAAAAAAAAAAMEAQIFBv/EADARAAIBAgQDBgcBAQEBAAAAAAABAgMRBBIhMQVBURMyYaGx0SJxgZHB4fBCM1IU/9oADAMBAAIRAxEAPwD3GAIAgCAIAgCAIAgCAIAgCAIAgCAIAgCAIAgCAIAgCAIAgCARsdtClQGatVp0weNR1UHzYiAUz9Odng29Lonk1/moM2UJPZMXNmH6aYBzYYvD3/VUVf6rTDi1ugXdKqrgMpDA7iCCDyImAZwBAMKtVUBZiFA3kkADmTAKWt0ywCGxxdAn9Lhv6bzKTexlRb2RgvTbAf8ANUh+4lR8WAmXGS3Rlwkt0W+B2hSrjNRq06gHGm6sB5qTNTUkwBAEAQBAEAQBAEAQCg6SdLKGC7LXqViLiili9uBbgg8Wt4XktGhUrSywVzDaR57tPpXjMTfNU6hD+HQOtu5qpGZuahZ3aHB4LWq7+C2I3U6FGuDQMXygud7t2nPNmuT8Z1KeHpU+7FIjbbN95MYPjC+h1mLA14Wj1LZqBai173pMUufELo3mDK1XBUKveibKTR0mz/tGrYXKMXlr0iQoZRlrg/tHZq8gFO/fOJi+F9ks0JX8Hv8ATqSwk5O1iwqdNK2NBOFK0KIJBawbEE+Kns0eRDHdukFDAues3bw5/o62F4f2qzSlp0W/6K2rs5KjZqt6zDXNVJcg+AbRfICdGGGpw2R16eEo0+7ElKoAsNB3CTlix9gESrs2kzBiihxudRlccnWxHxkcqUJd5Ec6NOfeimT8HtbF4f7ur1yj8KuSb9wWsBmXmweUavD4vWDsc2twuL1pu3gdfsHpNSxRydqnWAuaT6Nbiync6+K38bTm1KUqbtJHIq0Z0pZZqxdyMiEAQBAEAQBAOK6b9LzQPo2GsaxHbc6rh1O7T2nPAcN54A3cHgpYmXRLdmspWPO6dOxY3JZjmZmN2du9mO8z1VKjClHLBWRA3czkpgQBAEAi47GdWAAMztoiX1YjefADS54fCRVauTRK7ey/uXVklOnKcrI0YXCWOeoc9Q+1bRR+VB7I+vGZpUMrzy1l1/C6L+Z2aNCNJabm7Iyv1lI5KlrXt2XA3K44jf4i+k1r4ZVPiWkuvuTxbi80d/7c6XZO0lrqTbK66OhOqH+4PA8ZQTd7SVmjp0ayqK636E6ZJRAEAQDRicMtS17gqcysps9NvzKw1BmlSnGatJEdWlGpHLJHU9FOkjO3o2KI6216dQaLiFG/T2XHFeI1HEDhYjDui/A85isLKhLqnzOslcqCAIAgCAUPTLb3oeHLLY1ahyUlO4ufaI7gLk8rcZNQoyrVFCPMw3ZHklNCL3YszEszN6zsfWZj3mexo0o0oKEdkV27mclMCAIAgGuvWVFZmNlUEk9wE1nNQi5S2Rkg4KkSTVqCzvwP4a+yn+vj5TShB/8ASe78l09/E7WGodnHxJcsFkQDDrGpOK1MEsujKPxE4rz4jx5mVMVRzLPHdea6GYzcJZl/I67D11qKroQVYAgjiDulKLTV0daMlJXRsmTIgCAIBpxVDOtrlSCCrr61NhqrKe8TSpTU4uLI6tKNSDjI7rortg4qj27CtTOSqBuzDUMB+VhYjnbhPPVabpycWeWrUpUpuEi6kZEIAgCAeQdM9o+k46ob3TD3op3X0NY+bBR/256Lg9DLB1Xz9CKo+RUTtEQgCAIAgFdjznqU6XD7x+SkBB5nX3TIJ/HUjDlu/pt5+hcwdPNO75EqWjsCAIAgE/oziLNUoHctqiftcnMByb+sTlVYZKrjyevv5+pbwc94PlqdBNS6IAgCAIBu2Ji/R8ZSfcte1Cp3E6mgx8QxYD+IZzuIUrxU1yOVxSjeKqLkekTkHCEAQCNtLFijRq1W3U0Zz4hQWP0gHhWAVhTXObuRmc97t2nPxJntsPT7OlGPRFZu7JEmMCAaMbjEooXqMFUcTfjykdWrClHNN2RlK5vkhgQCtwfaqV301YID+lB/qXkNBXnOfjb6L9tnXwMbU79SWTLJcEGRAPhcd4+MxmRi5lhHy4ig3eWpnk4v9VWUsbHuz6O33/diSi7VYv6HXSsdUQCBtHbFHDlVqsVL6L2HOYm9gCqnXQ6SOdWMNJEVSvCm0pPfwZjhtuUKlQU1ezkXCsjoWtvtnUX8piNaDeW+piOIpyllT1+q9SxkpMQ9r0mahUCGz5SyHude0h+IEjqxzQcSKvDPTlHqj1HZuLFajSqruqIjjkwDD6zzZ5IkwBAOe+0J7bMxlv8AhMPjp/eZiszSYPKjPdlUQBAOc24oxFOvquWkrBBca1B67eVrD3py8UlXjPXRJ2+fN/j7m8dC42RX6yhSf8yL9NZew089KMvA1e5Lkxgq9kLZG/iVj/7GkOFVoP5v1Z3cMrUkQukVRXSpSzhbIWOtiTbsKO/dc+XfIMdKM4Sp3tpf2X94dRWaacbkg4p3FFUIU1ELlrA5QAt7A6Xuw+BknazmoRi7Zle/29zbM3ZLmbcLUdahpO2fs51awBtezBgNO7Ud8kpynGp2c3fS6fuZi2nZlViFuMZU6tGBOS5toEWxNra2JbnaUZq/bTyp8vsv2yJ/6di1prlp4cAk2fDgE7yM6C/zk9eKWGSTvt6onhpl+a9TvJXO0IBy/SSozY3BU0XPk6ysy3AvlAVDc82lSu26sIr5lLENutCK1tdmuoTX2lQFdeqNBKj0luG67NZXJYaC1h2Zh3nWWbS23iau88RHOrWTt4nWS4XxAOu+z832bg/Cko/l0H0nmGrOx46Ss2joJgwIBSdN8OamzsYg3mjUI5hSf7RdrVA8iRgQCNx1HnPdp3V0VjKZMEXaXW9WRRy5zoCxIC+OgN5DX7TI1T38TKtzNH+zEFLKKVMnLaxt3WN2tfzmn/zwVOyir2/tTN9THo9hKlGgtOrlumgKkm417wLTXB06lKkoT5dBJpvQs5bNSr2UCFqKd4q1P/Jiw+REhwt1Fp/+n63O3hXekjbSwmVGXO5zEkscmbXfuW3ym8aNouN3rz0v6W8idRsrXNeD2ctPq7Fj1asi3I9Vip1sB+UTWlh408tm9Fb6O3sYjBRt4G9sOC+e5DZSnDQEg31G/SSOmnLNztYzbW5EXZC5SheoyMSzKSlmLHM1yqg7zuvIFhI5XFybT5ac9eSuadmrWuS6lPM9FRxq07e6c/8A8xjf+dvFepLFXnFeK9ztJTOwIBza4LFemNiTTokdWKar1rXXtZifU4yrkqdpnstrb/op5KvbOpZbW3/RIwey6jYr0rEFAyp1dOmhJCAm7EsQMxPLSbRpydTPM3hSk6naT6WSReSwWTGo4UFjuAJPIamYbsG7K52vQjDmns7Bqd/U0yebKGP1nmL31PG3vqy7gCAfHUEEEXB0I7wd8A8HTBnDl8O170GalrvIX1GPNcp857DAVe0oRf0+xXkrMzlw1EAQBAEArUGTEVF4VAKg8SOxU/y/jIKfw1pR66/h/g6mAno4kuWjoCAIAgG3ZNPrMUvdSUufBn7FP5dZ8Jz8ZK84x6a/hfklw0c1X5fnb8nVSA6YgCAIAgETaWHNZRQW+bEMKItvAfRyOS5z5Svip5KTZVxlTs6MmesIoAAAsBoB3Abp588ufYAgCAea/aVsk066YpR2KoFOr+moPum5EXUnvCd86/CMTkm6ctn6kdRaXOTnpSEQBAEAQCDtSkcoqKLtSOYAb2X21HMfMCQV00lOK1XpzRNQq9nNM20qgZQym4YAgjiDuliMlJKUdmd1O+plNjIgGNWoFUsxsALk9wG+YlJRTb2MN21ZedHcGadMu4s9U52B3qLWRfIW8yZyMzm3N8/5HRw1PJC73ZazJYEAQBAEAs+heANbENiGH+HQBp0/11T963uiyg97P3Tj4+tmlkXL1ODxOvnmqa2Xqd3OecsQBAEAjbSwKYik9GqMyVAVYeB7jwPjCdtUDxnauzamDrHD1jc2Jp1LW69B7WmmYXGYcCQdxE9Xw/GqvHLLvL+uQSjY0TomggCAIAgFU3+7vr9y50PCk53g/pPDuNxxErRfYSs+6/J9Pk/X6HSwmIt8EvoTpcOkIBt2Tg/SHDn7mmbj/rON1v0j5nkZzMRW7V5Y91eb9ibD0u0eZ7LzZ1UjOkIAgCAIBrpUHxFUYegbOQC7gA+jodM5vpmOuUHeQTuBlTFYlUlZbso43FqjGy7z/rnpOzsElCklKmLIgCgb93Ek7z3njOEebbuSYAgCAIAgFbt/YdLGUurrLexurDR6bcGRuB+u4zaE5QeaLsweT7d2LXwLEVxmpezXUdhh3VB+G3PQ8DwHpMHxSFS0amj8mQyhbYhCdYjPsAQBAMaiBgVYAgixBFwQd4ImJRUlZ7GSqqZsNa93okgDjUp30AtvccrndvlVzeGXxaw817rz+Z0MPi7fDMsdmYBsX2mulDUWvapVI0INtaY8N58OMFTEuurQ0j15v2Xn8jsUKParM+76+3qdZTphQFUAACwAFgANwAmiSSsjppJKyMpkCAIB8JgHzZ2GrYxsuGFk9rEMP8NPBB+K3LQcTwNDEY2MNIas5uK4jCn8MNX5Hf7D2NSwlPJSB1OZ3bV6rcWduJ+g0Fpx5ScndnBlOUneTuyxmDUQBAEAQBAEAxdAwIIBB0IIuCPEQDjdqfZ1h2u2GZsMT7KgGjf+GfV5IVluhjq9HSL06M1cUzmcZ0Jx9I9lKNde+nUyN5pUAA8nM6tPjUf9x+xo6ZXPsfGA2OCxPkKZ+auZYXF8O+v2MdmzKjsHGv6uDr+8aKD4tUmsuMUFsm/75js2XGz+gGLqa1qlGgvchao9vMKqn+aVKvGZP/nG3zNlT6nX7C6GYXCsKgU1aw/FqnMy/sHq0/dA8ZyquIqVXecrm6SWxs2x0Sw+IY1AGpVj+LSOVm/ePVqe8D4WmtOrOn3XYmp1qlN3g7HPYvotjKf3bUK6/qLUqluG4MrH+WXocRf+l9jpU+KyXfj9ivqYbFJ62CxPumi4+K1P7SwuIUnvcsx4pRe6ZitPEHQYLFn3aY+bOJl4+l4mXxOguv2JmH6P46p+FSoDvq1MzcwlIEHzcSGXEV/mJDPiy/zH7lzgug1LQ4p2xB/IwC0fG9MevyctKVXE1Km7OdWxlWr3np0R1SIFAAAAGgAFgB4CVyqZQBAEAQBAEAQBAEAQBAEAQBAEAQBAEAQBAEAQBAEAQBAEAQBAEAQBAEAQBAEAQBAEAQBAEAQBAEAQBAEA/9k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037" name="Picture 13" descr="D:\INFORMATIKA\INFORMATIKA\Logika Informatika\kuliah_LOGIKA\himpunan iris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437112"/>
            <a:ext cx="2520280" cy="178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627784" y="4437112"/>
            <a:ext cx="2520280" cy="17899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TextBox 17"/>
          <p:cNvSpPr txBox="1"/>
          <p:nvPr/>
        </p:nvSpPr>
        <p:spPr>
          <a:xfrm>
            <a:off x="2627784" y="4407495"/>
            <a:ext cx="330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 smtClean="0"/>
              <a:t>S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101234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- </a:t>
            </a:r>
            <a:r>
              <a:rPr lang="id-ID" dirty="0" smtClean="0">
                <a:solidFill>
                  <a:srgbClr val="FF0000"/>
                </a:solidFill>
              </a:rPr>
              <a:t>Komplemen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dirty="0" smtClean="0"/>
                  <a:t>Komplemen himpunan A</a:t>
                </a:r>
              </a:p>
              <a:p>
                <a:r>
                  <a:rPr lang="id-ID" dirty="0" smtClean="0"/>
                  <a:t>Ditulis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</a:rPr>
                          <m:t>𝑐</m:t>
                        </m:r>
                      </m:sup>
                    </m:sSup>
                  </m:oMath>
                </a14:m>
                <a:r>
                  <a:rPr lang="id-ID" dirty="0" smtClean="0"/>
                  <a:t> = himpunan semua elemen x dalam S sedemikian hingga x bukan anggota A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</a:rPr>
                          <m:t>𝑐</m:t>
                        </m:r>
                      </m:sup>
                    </m:sSup>
                  </m:oMath>
                </a14:m>
                <a:r>
                  <a:rPr lang="id-ID" dirty="0" smtClean="0"/>
                  <a:t> = { x </a:t>
                </a:r>
                <a:r>
                  <a:rPr lang="id-ID" dirty="0" smtClean="0">
                    <a:sym typeface="Symbol"/>
                  </a:rPr>
                  <a:t> S  x  A}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88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275856" y="4149080"/>
            <a:ext cx="2160240" cy="18722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" name="TextBox 4"/>
          <p:cNvSpPr txBox="1"/>
          <p:nvPr/>
        </p:nvSpPr>
        <p:spPr>
          <a:xfrm>
            <a:off x="3275856" y="414908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S</a:t>
            </a:r>
            <a:endParaRPr lang="id-ID" dirty="0"/>
          </a:p>
        </p:txBody>
      </p:sp>
      <p:sp>
        <p:nvSpPr>
          <p:cNvPr id="6" name="Oval 5"/>
          <p:cNvSpPr/>
          <p:nvPr/>
        </p:nvSpPr>
        <p:spPr>
          <a:xfrm>
            <a:off x="3494312" y="4509120"/>
            <a:ext cx="1725760" cy="115212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4614324" y="514790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70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Operasi-operasi </a:t>
            </a:r>
            <a:br>
              <a:rPr lang="id-ID" dirty="0" smtClean="0"/>
            </a:br>
            <a:r>
              <a:rPr lang="id-ID" dirty="0" smtClean="0"/>
              <a:t>pada Himpunan - </a:t>
            </a:r>
            <a:r>
              <a:rPr lang="id-ID" dirty="0" smtClean="0">
                <a:solidFill>
                  <a:srgbClr val="FF0000"/>
                </a:solidFill>
              </a:rPr>
              <a:t>Selisih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Selisih himpunan B dari himpunan A </a:t>
            </a:r>
          </a:p>
          <a:p>
            <a:r>
              <a:rPr lang="id-ID" dirty="0" smtClean="0"/>
              <a:t>Ditulis A – B = himpunan semua elemen x dalam S sedemikian hingga x anggota A, tetapi x bukananggota B</a:t>
            </a:r>
          </a:p>
          <a:p>
            <a:r>
              <a:rPr lang="id-ID" dirty="0" smtClean="0"/>
              <a:t>A – B = { x </a:t>
            </a:r>
            <a:r>
              <a:rPr lang="id-ID" dirty="0" smtClean="0">
                <a:sym typeface="Symbol"/>
              </a:rPr>
              <a:t> S  x  A  x  B}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70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Misalkan S = {a, b, c, d, e, f, g}, A = {a, c, e, g} dan B = {d, e, f, g}</a:t>
                </a:r>
              </a:p>
              <a:p>
                <a:r>
                  <a:rPr lang="id-ID" dirty="0" smtClean="0"/>
                  <a:t>Tentukan A </a:t>
                </a:r>
                <a:r>
                  <a:rPr lang="id-ID" dirty="0" smtClean="0">
                    <a:sym typeface="Symbol"/>
                  </a:rPr>
                  <a:t> B; A  B; B – A;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  <a:sym typeface="Symbol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  <a:sym typeface="Symbol"/>
                          </a:rPr>
                          <m:t>𝐴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  <a:sym typeface="Symbol"/>
                          </a:rPr>
                          <m:t>𝑐</m:t>
                        </m:r>
                      </m:sup>
                    </m:sSup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990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/>
              <a:t>A </a:t>
            </a:r>
            <a:r>
              <a:rPr lang="id-ID" dirty="0">
                <a:sym typeface="Symbol"/>
              </a:rPr>
              <a:t> </a:t>
            </a:r>
            <a:r>
              <a:rPr lang="id-ID" dirty="0" smtClean="0">
                <a:sym typeface="Symbol"/>
              </a:rPr>
              <a:t>B = {a, c, d, e, f, g}</a:t>
            </a:r>
          </a:p>
          <a:p>
            <a:pPr marL="0" indent="0">
              <a:buNone/>
            </a:pPr>
            <a:r>
              <a:rPr lang="id-ID" dirty="0" smtClean="0">
                <a:sym typeface="Wingdings" pitchFamily="2" charset="2"/>
              </a:rPr>
              <a:t>	  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332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b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 smtClean="0">
                <a:sym typeface="Symbol"/>
              </a:rPr>
              <a:t>A </a:t>
            </a:r>
            <a:r>
              <a:rPr lang="id-ID" dirty="0">
                <a:sym typeface="Symbol"/>
              </a:rPr>
              <a:t> </a:t>
            </a:r>
            <a:r>
              <a:rPr lang="id-ID" dirty="0" smtClean="0">
                <a:sym typeface="Symbol"/>
              </a:rPr>
              <a:t>B = {e, g}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c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 </a:t>
            </a:r>
            <a:r>
              <a:rPr lang="id-ID" dirty="0"/>
              <a:t>= {a, b, c, d, e, f,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A </a:t>
            </a:r>
            <a:r>
              <a:rPr lang="id-ID" dirty="0"/>
              <a:t>= {a, c, e, g</a:t>
            </a:r>
            <a:r>
              <a:rPr lang="id-ID" dirty="0" smtClean="0"/>
              <a:t>}</a:t>
            </a:r>
          </a:p>
          <a:p>
            <a:r>
              <a:rPr lang="id-ID" dirty="0" smtClean="0"/>
              <a:t>B </a:t>
            </a:r>
            <a:r>
              <a:rPr lang="id-ID" dirty="0"/>
              <a:t>= {d, e, f, g}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Tentukan </a:t>
            </a:r>
            <a:r>
              <a:rPr lang="id-ID" dirty="0" smtClean="0">
                <a:sym typeface="Symbol"/>
              </a:rPr>
              <a:t>B </a:t>
            </a:r>
            <a:r>
              <a:rPr lang="id-ID" dirty="0">
                <a:sym typeface="Symbol"/>
              </a:rPr>
              <a:t>– </a:t>
            </a:r>
            <a:r>
              <a:rPr lang="id-ID" dirty="0" smtClean="0">
                <a:sym typeface="Symbol"/>
              </a:rPr>
              <a:t>A = {d, f}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Penyelesaian d 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S </a:t>
                </a:r>
                <a:r>
                  <a:rPr lang="id-ID" dirty="0"/>
                  <a:t>= {a, b, c, d, e, f, g</a:t>
                </a:r>
                <a:r>
                  <a:rPr lang="id-ID" dirty="0" smtClean="0"/>
                  <a:t>}</a:t>
                </a:r>
              </a:p>
              <a:p>
                <a:r>
                  <a:rPr lang="id-ID" dirty="0" smtClean="0"/>
                  <a:t>A </a:t>
                </a:r>
                <a:r>
                  <a:rPr lang="id-ID" dirty="0"/>
                  <a:t>= {a, c, e, g</a:t>
                </a:r>
                <a:r>
                  <a:rPr lang="id-ID" dirty="0" smtClean="0"/>
                  <a:t>}</a:t>
                </a:r>
              </a:p>
              <a:p>
                <a:r>
                  <a:rPr lang="id-ID" dirty="0" smtClean="0"/>
                  <a:t>B </a:t>
                </a:r>
                <a:r>
                  <a:rPr lang="id-ID" dirty="0"/>
                  <a:t>= {d, e, f, g}</a:t>
                </a:r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dirty="0" smtClean="0"/>
                  <a:t>Tentukan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>
                            <a:latin typeface="Cambria Math"/>
                            <a:sym typeface="Symbol"/>
                          </a:rPr>
                        </m:ctrlPr>
                      </m:sSupPr>
                      <m:e>
                        <m:r>
                          <a:rPr lang="id-ID" i="1">
                            <a:latin typeface="Cambria Math"/>
                            <a:sym typeface="Symbol"/>
                          </a:rPr>
                          <m:t>𝐴</m:t>
                        </m:r>
                      </m:e>
                      <m:sup>
                        <m:r>
                          <a:rPr lang="id-ID" i="1">
                            <a:latin typeface="Cambria Math"/>
                            <a:sym typeface="Symbol"/>
                          </a:rPr>
                          <m:t>𝑐</m:t>
                        </m:r>
                      </m:sup>
                    </m:sSup>
                    <m:r>
                      <a:rPr lang="id-ID" i="1" smtClean="0">
                        <a:latin typeface="Cambria Math"/>
                        <a:sym typeface="Symbol"/>
                      </a:rPr>
                      <m:t> </m:t>
                    </m:r>
                  </m:oMath>
                </a14:m>
                <a:r>
                  <a:rPr lang="id-ID" dirty="0" smtClean="0"/>
                  <a:t>= {b, d, f}</a:t>
                </a:r>
                <a:endParaRPr lang="id-ID" dirty="0"/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560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id-ID" dirty="0" smtClean="0"/>
              <a:t>Himpunan Kuasa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id-ID" dirty="0" smtClean="0"/>
                  <a:t>Misalkan A adalah sembarang himpunan</a:t>
                </a:r>
              </a:p>
              <a:p>
                <a:r>
                  <a:rPr lang="id-ID" dirty="0" smtClean="0"/>
                  <a:t>Himpunan kuasa A </a:t>
                </a:r>
                <a:r>
                  <a:rPr lang="id-ID" dirty="0" smtClean="0">
                    <a:sym typeface="Wingdings" pitchFamily="2" charset="2"/>
                  </a:rPr>
                  <a:t> simbol P(A)</a:t>
                </a:r>
              </a:p>
              <a:p>
                <a:r>
                  <a:rPr lang="id-ID" dirty="0" smtClean="0">
                    <a:sym typeface="Wingdings" pitchFamily="2" charset="2"/>
                  </a:rPr>
                  <a:t>Adalah himpunan yang anggota-anggotanya adalah semua himpunan bagian A</a:t>
                </a:r>
              </a:p>
              <a:p>
                <a:r>
                  <a:rPr lang="id-ID" dirty="0" smtClean="0">
                    <a:sym typeface="Wingdings" pitchFamily="2" charset="2"/>
                  </a:rPr>
                  <a:t>Jika himpunan A memiliki n anggota, maka P(A) memiliki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 smtClean="0">
                            <a:latin typeface="Cambria Math"/>
                            <a:sym typeface="Wingdings" pitchFamily="2" charset="2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/>
                            <a:sym typeface="Wingdings" pitchFamily="2" charset="2"/>
                          </a:rPr>
                          <m:t>2</m:t>
                        </m:r>
                      </m:e>
                      <m:sup>
                        <m:r>
                          <a:rPr lang="id-ID" b="0" i="1" smtClean="0">
                            <a:latin typeface="Cambria Math"/>
                            <a:sym typeface="Wingdings" pitchFamily="2" charset="2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id-ID" dirty="0" smtClean="0"/>
                  <a:t> anggota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524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id-ID" dirty="0" smtClean="0"/>
              <a:t>Himpunan Kuasa </a:t>
            </a:r>
            <a:br>
              <a:rPr lang="id-ID" dirty="0" smtClean="0"/>
            </a:br>
            <a:r>
              <a:rPr lang="id-ID" dirty="0" smtClean="0"/>
              <a:t>– contoh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dirty="0" smtClean="0"/>
              <a:t>Diketahui A = {x, y}</a:t>
            </a:r>
          </a:p>
          <a:p>
            <a:pPr marL="0" indent="0">
              <a:buNone/>
            </a:pPr>
            <a:r>
              <a:rPr lang="id-ID" dirty="0" smtClean="0"/>
              <a:t>Carilah himpunan kuasa A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Himpunan-himpunan bagian A adalah </a:t>
            </a:r>
            <a:r>
              <a:rPr lang="id-ID" dirty="0" smtClean="0">
                <a:sym typeface="Symbol"/>
              </a:rPr>
              <a:t>, {x}, {y}, {x, y} </a:t>
            </a:r>
            <a:r>
              <a:rPr lang="id-ID" dirty="0" smtClean="0">
                <a:sym typeface="Wingdings" pitchFamily="2" charset="2"/>
              </a:rPr>
              <a:t> </a:t>
            </a:r>
            <a:r>
              <a:rPr lang="id-ID" dirty="0" smtClean="0">
                <a:sym typeface="Symbol"/>
              </a:rPr>
              <a:t>P(A) = { , {x}, {y}, {x, y} }</a:t>
            </a:r>
          </a:p>
          <a:p>
            <a:pPr marL="0" indent="0">
              <a:buNone/>
            </a:pPr>
            <a:endParaRPr lang="id-ID" dirty="0" smtClean="0">
              <a:sym typeface="Symbol"/>
            </a:endParaRPr>
          </a:p>
          <a:p>
            <a:pPr marL="0" indent="0">
              <a:buNone/>
            </a:pPr>
            <a:r>
              <a:rPr lang="id-ID" dirty="0" smtClean="0">
                <a:sym typeface="Symbol"/>
              </a:rPr>
              <a:t>Perhatikan bahwa  dan A selalu merupakan anggota P(A) karena keduanya selalu merupakan himpunan bagian 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7009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Beberapa hukum dalam Himpunan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 smtClean="0"/>
              <a:t>Hukum Komutatif</a:t>
            </a:r>
          </a:p>
          <a:p>
            <a:r>
              <a:rPr lang="id-ID" sz="2400" dirty="0" smtClean="0"/>
              <a:t>Hukum Asosiatif</a:t>
            </a:r>
          </a:p>
          <a:p>
            <a:r>
              <a:rPr lang="id-ID" sz="2400" dirty="0" smtClean="0"/>
              <a:t>Hukum Distributif</a:t>
            </a:r>
          </a:p>
          <a:p>
            <a:r>
              <a:rPr lang="id-ID" sz="2400" dirty="0" smtClean="0"/>
              <a:t>Irisan dengan S</a:t>
            </a:r>
          </a:p>
          <a:p>
            <a:r>
              <a:rPr lang="id-ID" sz="2400" dirty="0" smtClean="0"/>
              <a:t>Gabungan dengan S</a:t>
            </a:r>
          </a:p>
          <a:p>
            <a:r>
              <a:rPr lang="id-ID" sz="2400" dirty="0" smtClean="0"/>
              <a:t>Komplemen Ganda</a:t>
            </a:r>
          </a:p>
          <a:p>
            <a:r>
              <a:rPr lang="id-ID" sz="2400" dirty="0" smtClean="0"/>
              <a:t>Hukum Idempoten</a:t>
            </a:r>
          </a:p>
          <a:p>
            <a:r>
              <a:rPr lang="id-ID" sz="2400" dirty="0" smtClean="0"/>
              <a:t>Hukum De’Morgan</a:t>
            </a:r>
          </a:p>
          <a:p>
            <a:r>
              <a:rPr lang="id-ID" sz="2400" dirty="0" smtClean="0"/>
              <a:t>Hukum Penyerapan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77419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Beberapa hukum dalam Himpunan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sz="2400" dirty="0" smtClean="0"/>
                  <a:t>Hukum Komutatif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𝐵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𝐵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   ;   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𝐵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𝐵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endParaRPr lang="id-ID" sz="2400" dirty="0" smtClean="0"/>
              </a:p>
              <a:p>
                <a:r>
                  <a:rPr lang="id-ID" sz="2400" dirty="0" smtClean="0"/>
                  <a:t>Hukum Asosiatif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id-ID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</a:rPr>
                            <m:t>𝐴</m:t>
                          </m:r>
                          <m:r>
                            <a:rPr lang="id-ID" sz="2400" i="1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i="1" smtClean="0">
                          <a:latin typeface="Cambria Math"/>
                          <a:ea typeface="Cambria Math"/>
                        </a:rPr>
                        <m:t>∩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𝐶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id-ID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i="1" smtClean="0">
                          <a:latin typeface="Cambria Math"/>
                          <a:ea typeface="Cambria Math"/>
                        </a:rPr>
                        <m:t>∪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𝐶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</m:oMath>
                  </m:oMathPara>
                </a14:m>
                <a:endParaRPr lang="id-ID" sz="2400" dirty="0" smtClean="0"/>
              </a:p>
              <a:p>
                <a:pPr marL="0" indent="0">
                  <a:buNone/>
                </a:pPr>
                <a:endParaRPr lang="id-ID" sz="2400" dirty="0" smtClean="0"/>
              </a:p>
              <a:p>
                <a:r>
                  <a:rPr lang="id-ID" sz="2400" dirty="0" smtClean="0"/>
                  <a:t>Hukum Distributif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𝐶</m:t>
                          </m:r>
                        </m:e>
                      </m:d>
                    </m:oMath>
                  </m:oMathPara>
                </a14:m>
                <a:endParaRPr lang="id-ID" sz="24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07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365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Beberapa hukum dalam Himpunan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sz="2400" dirty="0" smtClean="0"/>
                  <a:t>Irisan dengan 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𝑆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id-ID" sz="2400" dirty="0" smtClean="0"/>
              </a:p>
              <a:p>
                <a:pPr marL="0" indent="0">
                  <a:buNone/>
                </a:pPr>
                <a:endParaRPr lang="id-ID" sz="2400" dirty="0" smtClean="0"/>
              </a:p>
              <a:p>
                <a:r>
                  <a:rPr lang="id-ID" sz="2400" dirty="0" smtClean="0"/>
                  <a:t>Gabungan dengan 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𝑆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𝑆</m:t>
                      </m:r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id-ID" sz="2400" dirty="0" smtClean="0"/>
              </a:p>
              <a:p>
                <a:r>
                  <a:rPr lang="id-ID" sz="2400" dirty="0" smtClean="0"/>
                  <a:t>Komplemen Ganda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id-ID" sz="24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id-ID" sz="2400" b="0" i="1" smtClean="0">
                                      <a:latin typeface="Cambria Math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id-ID" sz="2400" b="0" i="1" smtClean="0">
                                      <a:latin typeface="Cambria Math"/>
                                    </a:rPr>
                                    <m:t>𝑐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id-ID" sz="2400" b="0" i="1" smtClean="0">
                              <a:latin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id-ID" sz="2400" b="0" dirty="0" smtClean="0"/>
              </a:p>
              <a:p>
                <a:pPr marL="0" indent="0">
                  <a:buNone/>
                </a:pPr>
                <a:endParaRPr lang="id-ID" sz="24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07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535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Beberapa hukum dalam Himpunan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sz="2400" dirty="0" smtClean="0"/>
                  <a:t>Hukum Idempoten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    ;    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id-ID" sz="2400" dirty="0" smtClean="0"/>
              </a:p>
              <a:p>
                <a:r>
                  <a:rPr lang="id-ID" sz="2400" dirty="0" smtClean="0"/>
                  <a:t>Hukum De’Morgan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d-ID" sz="24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id-ID" sz="2400" b="0" i="1" smtClean="0">
                                  <a:latin typeface="Cambria Math"/>
                                </a:rPr>
                                <m:t>𝐴</m:t>
                              </m:r>
                              <m: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  <m:t>∪</m:t>
                              </m:r>
                              <m: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  <m:t>𝐵</m:t>
                              </m:r>
                            </m:e>
                          </m:d>
                        </m:e>
                        <m:sup>
                          <m:r>
                            <a:rPr lang="id-ID" sz="2400" b="0" i="1" smtClean="0">
                              <a:latin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id-ID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id-ID" sz="2400" b="0" i="1" smtClean="0">
                              <a:latin typeface="Cambria Math"/>
                            </a:rPr>
                            <m:t>𝐴</m:t>
                          </m:r>
                        </m:e>
                        <m:sup>
                          <m:r>
                            <a:rPr lang="id-ID" sz="2400" b="0" i="1" smtClean="0">
                              <a:latin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sSup>
                        <m:sSup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  <m:sup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;</m:t>
                      </m:r>
                      <m:sSup>
                        <m:sSup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  <m:t>𝐴</m:t>
                              </m:r>
                              <m: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  <m:t>∩</m:t>
                              </m:r>
                              <m:r>
                                <a:rPr lang="id-ID" sz="2400" b="0" i="1" smtClean="0">
                                  <a:latin typeface="Cambria Math"/>
                                  <a:ea typeface="Cambria Math"/>
                                </a:rPr>
                                <m:t>𝐵</m:t>
                              </m:r>
                            </m:e>
                          </m:d>
                        </m:e>
                        <m:sup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p>
                      </m:sSup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sSup>
                        <m:sSup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  <m:sup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p>
                      </m:sSup>
                    </m:oMath>
                  </m:oMathPara>
                </a14:m>
                <a:endParaRPr lang="id-ID" sz="2400" b="0" dirty="0" smtClean="0">
                  <a:ea typeface="Cambria Math"/>
                </a:endParaRPr>
              </a:p>
              <a:p>
                <a:endParaRPr lang="id-ID" sz="2400" dirty="0" smtClean="0"/>
              </a:p>
              <a:p>
                <a:r>
                  <a:rPr lang="id-ID" sz="2400" dirty="0" smtClean="0"/>
                  <a:t>Hukum Penyerapan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400" b="0" i="1" smtClean="0">
                          <a:latin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∩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∩</m:t>
                      </m:r>
                      <m:d>
                        <m:dPr>
                          <m:ctrlPr>
                            <a:rPr lang="id-ID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r>
                            <a:rPr lang="id-ID" sz="2400" b="0" i="1" smtClean="0">
                              <a:latin typeface="Cambria Math"/>
                              <a:ea typeface="Cambria Math"/>
                            </a:rPr>
                            <m:t>𝐵</m:t>
                          </m:r>
                        </m:e>
                      </m:d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id-ID" sz="2400" b="0" i="1" smtClean="0"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id-ID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07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763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LATIHAN SOAL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id-ID" sz="2400" dirty="0" smtClean="0"/>
                  <a:t>Tentukan A + B jika diketahui  </a:t>
                </a:r>
              </a:p>
              <a:p>
                <a:pPr marL="0" indent="0">
                  <a:buNone/>
                </a:pPr>
                <a:r>
                  <a:rPr lang="id-ID" sz="2400" dirty="0" smtClean="0"/>
                  <a:t>	A = {a, b, d, e, f) dan B = {1, a, 2, b, 3, c}</a:t>
                </a:r>
              </a:p>
              <a:p>
                <a:pPr marL="0" indent="0">
                  <a:buNone/>
                </a:pPr>
                <a:r>
                  <a:rPr lang="id-ID" sz="2400" b="1" dirty="0" smtClean="0"/>
                  <a:t>Jawab:</a:t>
                </a:r>
              </a:p>
              <a:p>
                <a:r>
                  <a:rPr lang="id-ID" sz="2400" dirty="0" smtClean="0"/>
                  <a:t>Definisi operasi penjumlahan dari himpunan A dan B</a:t>
                </a:r>
              </a:p>
              <a:p>
                <a:r>
                  <a:rPr lang="id-ID" sz="2400" dirty="0" smtClean="0"/>
                  <a:t>A + B = { x | x </a:t>
                </a:r>
                <a:r>
                  <a:rPr lang="id-ID" sz="2400" dirty="0" smtClean="0">
                    <a:sym typeface="Symbol"/>
                  </a:rPr>
                  <a:t> A, x  B, x  A  B}</a:t>
                </a:r>
              </a:p>
              <a:p>
                <a:r>
                  <a:rPr lang="id-ID" sz="2400" dirty="0" smtClean="0">
                    <a:sym typeface="Symbol"/>
                  </a:rPr>
                  <a:t>Dibaca: penjumlahan himpunan A dan B adalah sebuah himpunan yang anggota-anggotanya termasuk ke dalam himpunan itu masing-masing tapi bukan anggota himpunan A  B (A irisan B)</a:t>
                </a:r>
                <a:endParaRPr lang="id-ID" sz="2400" dirty="0" smtClean="0"/>
              </a:p>
              <a:p>
                <a14:m>
                  <m:oMath xmlns:m="http://schemas.openxmlformats.org/officeDocument/2006/math">
                    <m:r>
                      <a:rPr lang="id-ID" sz="2400" b="0" i="1" smtClean="0">
                        <a:latin typeface="Cambria Math"/>
                      </a:rPr>
                      <m:t>𝐴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𝐵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={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}</m:t>
                    </m:r>
                  </m:oMath>
                </a14:m>
                <a:endParaRPr lang="id-ID" sz="2400" dirty="0" smtClean="0"/>
              </a:p>
              <a:p>
                <a:r>
                  <a:rPr lang="id-ID" sz="2400" dirty="0" smtClean="0"/>
                  <a:t>Sehingga A + B = {c, d, e, f, 1, 2, 3}</a:t>
                </a:r>
                <a:endParaRPr lang="id-ID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887" r="-593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191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LATIHAN SOAL</a:t>
            </a:r>
            <a:endParaRPr lang="id-ID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sz="2400" dirty="0" smtClean="0"/>
                  <a:t>Tentukan A + B jika diketahui  </a:t>
                </a:r>
              </a:p>
              <a:p>
                <a:pPr marL="0" indent="0">
                  <a:buNone/>
                </a:pPr>
                <a:r>
                  <a:rPr lang="id-ID" sz="2400" dirty="0" smtClean="0"/>
                  <a:t>	A = {s, d, f, g, h) dan B = {h, g, s, d, f}</a:t>
                </a:r>
              </a:p>
              <a:p>
                <a:pPr marL="0" indent="0">
                  <a:buNone/>
                </a:pPr>
                <a:r>
                  <a:rPr lang="id-ID" sz="2400" b="1" dirty="0" smtClean="0"/>
                  <a:t>Jawab:</a:t>
                </a:r>
              </a:p>
              <a:p>
                <a:r>
                  <a:rPr lang="id-ID" sz="2400" dirty="0" smtClean="0"/>
                  <a:t>Untuk kasus tertentu penjumlahan dua himpunan dapat menghasilkan himpunan kosong, hal tersebut terjadi bila himpunan A sama dengan himpunan B yang mengakibatkan A + B adalah himpunan kosong</a:t>
                </a:r>
              </a:p>
              <a:p>
                <a14:m>
                  <m:oMath xmlns:m="http://schemas.openxmlformats.org/officeDocument/2006/math">
                    <m:r>
                      <a:rPr lang="id-ID" sz="2400" b="0" i="1" smtClean="0">
                        <a:latin typeface="Cambria Math"/>
                      </a:rPr>
                      <m:t>𝐴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𝐵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id-ID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𝑑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h</m:t>
                        </m:r>
                      </m:e>
                    </m:d>
                  </m:oMath>
                </a14:m>
                <a:endParaRPr lang="id-ID" sz="2400" b="0" dirty="0" smtClean="0">
                  <a:ea typeface="Cambria Math"/>
                </a:endParaRPr>
              </a:p>
              <a:p>
                <a:r>
                  <a:rPr lang="id-ID" sz="2400" dirty="0" smtClean="0"/>
                  <a:t>Sehingga </a:t>
                </a:r>
                <a:r>
                  <a:rPr lang="id-ID" sz="2400" dirty="0" smtClean="0"/>
                  <a:t>A + B = {  }</a:t>
                </a:r>
                <a:endParaRPr lang="id-ID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078" r="-103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424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LATIHAN SOAL</a:t>
            </a:r>
            <a:endParaRPr lang="id-ID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d-ID" sz="2400" dirty="0" smtClean="0"/>
                  <a:t>Jika diketahui  </a:t>
                </a:r>
              </a:p>
              <a:p>
                <a:r>
                  <a:rPr lang="id-ID" sz="2400" dirty="0" smtClean="0"/>
                  <a:t>A = {s, d, f, g, h) ; B = {h, g, s, d, f} dan C = {h, i}</a:t>
                </a:r>
              </a:p>
              <a:p>
                <a:r>
                  <a:rPr lang="id-ID" sz="2400" dirty="0" smtClean="0"/>
                  <a:t>Tentukan </a:t>
                </a:r>
                <a14:m>
                  <m:oMath xmlns:m="http://schemas.openxmlformats.org/officeDocument/2006/math">
                    <m:r>
                      <a:rPr lang="id-ID" sz="2400" b="0" i="1" smtClean="0">
                        <a:latin typeface="Cambria Math"/>
                      </a:rPr>
                      <m:t>𝐴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∪</m:t>
                    </m:r>
                    <m:d>
                      <m:dPr>
                        <m:ctrlPr>
                          <a:rPr lang="id-ID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𝐵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</m:d>
                    <m:r>
                      <a:rPr lang="id-ID" sz="2400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𝑑𝑎𝑛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𝐴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∩</m:t>
                    </m:r>
                    <m:d>
                      <m:dPr>
                        <m:ctrlPr>
                          <a:rPr lang="id-ID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𝐵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𝐶</m:t>
                        </m:r>
                      </m:e>
                    </m:d>
                  </m:oMath>
                </a14:m>
                <a:endParaRPr lang="id-ID" sz="2400" dirty="0" smtClean="0"/>
              </a:p>
              <a:p>
                <a:pPr marL="0" indent="0">
                  <a:buNone/>
                </a:pPr>
                <a:r>
                  <a:rPr lang="id-ID" sz="2400" b="1" dirty="0" smtClean="0"/>
                  <a:t>Jawab:</a:t>
                </a:r>
              </a:p>
              <a:p>
                <a:r>
                  <a:rPr lang="id-ID" sz="2400" dirty="0" smtClean="0">
                    <a:ea typeface="Cambria Math"/>
                  </a:rPr>
                  <a:t>B </a:t>
                </a:r>
                <a:r>
                  <a:rPr lang="id-ID" sz="2400" dirty="0" smtClean="0">
                    <a:ea typeface="Cambria Math"/>
                    <a:sym typeface="Symbol"/>
                  </a:rPr>
                  <a:t> </a:t>
                </a:r>
                <a14:m>
                  <m:oMath xmlns:m="http://schemas.openxmlformats.org/officeDocument/2006/math"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𝐶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id-ID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𝑑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id-ID" sz="2400" b="0" i="1" smtClean="0">
                            <a:latin typeface="Cambria Math"/>
                            <a:ea typeface="Cambria Math"/>
                          </a:rPr>
                          <m:t>𝑠</m:t>
                        </m:r>
                      </m:e>
                    </m:d>
                  </m:oMath>
                </a14:m>
                <a:endParaRPr lang="id-ID" sz="2400" b="0" dirty="0" smtClean="0">
                  <a:ea typeface="Cambria Math"/>
                </a:endParaRPr>
              </a:p>
              <a:p>
                <a:r>
                  <a:rPr lang="id-ID" sz="2400" b="0" dirty="0" smtClean="0">
                    <a:ea typeface="Cambria Math"/>
                  </a:rPr>
                  <a:t>B </a:t>
                </a:r>
                <a14:m>
                  <m:oMath xmlns:m="http://schemas.openxmlformats.org/officeDocument/2006/math">
                    <m:r>
                      <a:rPr lang="id-ID" sz="2400" b="0" i="1" smtClean="0">
                        <a:latin typeface="Cambria Math"/>
                        <a:ea typeface="Cambria Math"/>
                      </a:rPr>
                      <m:t>∩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𝐶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={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h</m:t>
                    </m:r>
                    <m:r>
                      <a:rPr lang="id-ID" sz="2400" b="0" i="1" smtClean="0">
                        <a:latin typeface="Cambria Math"/>
                        <a:ea typeface="Cambria Math"/>
                      </a:rPr>
                      <m:t>}</m:t>
                    </m:r>
                  </m:oMath>
                </a14:m>
                <a:endParaRPr lang="id-ID" sz="2400" dirty="0" smtClean="0"/>
              </a:p>
              <a:p>
                <a:r>
                  <a:rPr lang="id-ID" sz="2400" dirty="0" smtClean="0"/>
                  <a:t>Maka B + C = {d, f, g, i, s}</a:t>
                </a:r>
              </a:p>
              <a:p>
                <a:r>
                  <a:rPr lang="id-ID" sz="2400" dirty="0" smtClean="0"/>
                  <a:t>Sehingga A </a:t>
                </a:r>
                <a:r>
                  <a:rPr lang="id-ID" sz="2400" dirty="0" smtClean="0">
                    <a:sym typeface="Symbol"/>
                  </a:rPr>
                  <a:t> (B + C)</a:t>
                </a:r>
                <a:r>
                  <a:rPr lang="id-ID" sz="2400" dirty="0" smtClean="0"/>
                  <a:t> = {d, f, g, h, i, s} </a:t>
                </a:r>
              </a:p>
              <a:p>
                <a:r>
                  <a:rPr lang="id-ID" sz="2400" dirty="0" smtClean="0"/>
                  <a:t>dan A </a:t>
                </a:r>
                <a:r>
                  <a:rPr lang="id-ID" sz="2400" dirty="0" smtClean="0">
                    <a:sym typeface="Symbol"/>
                  </a:rPr>
                  <a:t> (B + C) = {s, d, f, </a:t>
                </a:r>
                <a:r>
                  <a:rPr lang="id-ID" sz="2400" dirty="0" smtClean="0">
                    <a:sym typeface="Symbol"/>
                  </a:rPr>
                  <a:t>g}</a:t>
                </a:r>
                <a:endParaRPr lang="id-ID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107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869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LATIHAN SOAL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 smtClean="0"/>
              <a:t>Tentukan A + B jika diketahui</a:t>
            </a:r>
          </a:p>
          <a:p>
            <a:pPr marL="0" indent="0">
              <a:buNone/>
            </a:pPr>
            <a:r>
              <a:rPr lang="id-ID" sz="2400" dirty="0" smtClean="0"/>
              <a:t>	A = { x | 0 &lt; x &lt; 10, x bilangan genap}</a:t>
            </a:r>
          </a:p>
          <a:p>
            <a:pPr marL="0" indent="0">
              <a:buNone/>
            </a:pPr>
            <a:r>
              <a:rPr lang="id-ID" sz="2400" dirty="0" smtClean="0"/>
              <a:t>	B = { x | -7 &lt; x &lt; 3, x bilangan bulat}</a:t>
            </a:r>
          </a:p>
          <a:p>
            <a:r>
              <a:rPr lang="id-ID" sz="2400" dirty="0" smtClean="0"/>
              <a:t>Tentukan A + B jika diketahui</a:t>
            </a:r>
          </a:p>
          <a:p>
            <a:pPr marL="0" indent="0">
              <a:buNone/>
            </a:pPr>
            <a:r>
              <a:rPr lang="id-ID" sz="2400" dirty="0" smtClean="0"/>
              <a:t>	A = Himpunan bilangan kuadrat yang kurang dari 100</a:t>
            </a:r>
          </a:p>
          <a:p>
            <a:pPr marL="0" indent="0">
              <a:buNone/>
            </a:pPr>
            <a:r>
              <a:rPr lang="id-ID" sz="2400" dirty="0" smtClean="0"/>
              <a:t>	B = Himpunan bilangan kubik yang kurang dari 100</a:t>
            </a:r>
          </a:p>
          <a:p>
            <a:r>
              <a:rPr lang="id-ID" sz="2400" dirty="0" smtClean="0"/>
              <a:t>Tentukan A + B jika diketahui</a:t>
            </a:r>
          </a:p>
          <a:p>
            <a:pPr marL="0" indent="0">
              <a:buNone/>
            </a:pPr>
            <a:r>
              <a:rPr lang="id-ID" sz="2400" dirty="0" smtClean="0"/>
              <a:t>	A = {a, 1, b, 2, c, 3}</a:t>
            </a:r>
          </a:p>
          <a:p>
            <a:pPr marL="0" indent="0">
              <a:buNone/>
            </a:pPr>
            <a:r>
              <a:rPr lang="id-ID" sz="2400" dirty="0" smtClean="0"/>
              <a:t>	B = {x, 4, y, 5, z, 6}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66883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1684</Words>
  <Application>Microsoft Office PowerPoint</Application>
  <PresentationFormat>On-screen Show (4:3)</PresentationFormat>
  <Paragraphs>234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Teori Himpunan</vt:lpstr>
      <vt:lpstr>Dasar-dasar Teori Himpunan</vt:lpstr>
      <vt:lpstr>Menyatakan Himpunan</vt:lpstr>
      <vt:lpstr>Menyatakan Himpunan</vt:lpstr>
      <vt:lpstr>Menyatakan Himpunan - Contoh</vt:lpstr>
      <vt:lpstr>Menyatakan Himpunan –  Penyelesaian Contoh</vt:lpstr>
      <vt:lpstr>Diagram Venn</vt:lpstr>
      <vt:lpstr>Diagram Venn</vt:lpstr>
      <vt:lpstr>Himpunan Bagian dan  Kesamaan Himpunan</vt:lpstr>
      <vt:lpstr>Himpunan Bagian dan  Kesamaan Himpunan</vt:lpstr>
      <vt:lpstr>Himpunan Bagian dan  Kesamaan Himpunan</vt:lpstr>
      <vt:lpstr>Himpunan Bagian dan  Kesamaan Himpunan - Contoh</vt:lpstr>
      <vt:lpstr>Himpunan Bagian dan  Kesamaan Himpunan - Penyelesaian</vt:lpstr>
      <vt:lpstr>Himpunan Bagian dan  Kesamaan Himpunan - Kesimpulan</vt:lpstr>
      <vt:lpstr>Semesta Pembicaraan dan  Himpunan Kosong</vt:lpstr>
      <vt:lpstr>Semesta Pembicaraan dan  Himpunan Kosong - Contoh</vt:lpstr>
      <vt:lpstr>Semesta Pembicaraan dan  Himpunan Kosong - Penyelesaian</vt:lpstr>
      <vt:lpstr>Operasi-operasi  pada Himpunan</vt:lpstr>
      <vt:lpstr>Operasi-operasi  pada Himpunan – Gabungan (Union)</vt:lpstr>
      <vt:lpstr>Operasi-operasi  pada Himpunan – Irisan (Interseksi)</vt:lpstr>
      <vt:lpstr>Operasi-operasi  pada Himpunan - Komplemen</vt:lpstr>
      <vt:lpstr>Operasi-operasi  pada Himpunan - Selisih</vt:lpstr>
      <vt:lpstr>Contoh</vt:lpstr>
      <vt:lpstr>Penyelesaian a </vt:lpstr>
      <vt:lpstr>Penyelesaian b </vt:lpstr>
      <vt:lpstr>Penyelesaian c </vt:lpstr>
      <vt:lpstr>Penyelesaian d </vt:lpstr>
      <vt:lpstr>Himpunan Kuasa</vt:lpstr>
      <vt:lpstr>Himpunan Kuasa  – contoh </vt:lpstr>
      <vt:lpstr>Beberapa hukum dalam Himpunan</vt:lpstr>
      <vt:lpstr>Beberapa hukum dalam Himpunan</vt:lpstr>
      <vt:lpstr>Beberapa hukum dalam Himpunan</vt:lpstr>
      <vt:lpstr>Beberapa hukum dalam Himpunan</vt:lpstr>
      <vt:lpstr>LATIHAN SOAL</vt:lpstr>
      <vt:lpstr>LATIHAN SOAL</vt:lpstr>
      <vt:lpstr>LATIHAN SOAL</vt:lpstr>
      <vt:lpstr>LATIHAN SOAL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Himpunan</dc:title>
  <dc:creator>NininK</dc:creator>
  <cp:lastModifiedBy>User</cp:lastModifiedBy>
  <cp:revision>36</cp:revision>
  <dcterms:created xsi:type="dcterms:W3CDTF">2014-12-13T18:14:52Z</dcterms:created>
  <dcterms:modified xsi:type="dcterms:W3CDTF">2015-12-08T05:18:58Z</dcterms:modified>
</cp:coreProperties>
</file>