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79" r:id="rId9"/>
    <p:sldId id="280" r:id="rId10"/>
    <p:sldId id="274" r:id="rId11"/>
    <p:sldId id="275" r:id="rId12"/>
    <p:sldId id="276" r:id="rId13"/>
    <p:sldId id="281" r:id="rId14"/>
    <p:sldId id="282" r:id="rId15"/>
    <p:sldId id="283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84" r:id="rId24"/>
    <p:sldId id="285" r:id="rId25"/>
    <p:sldId id="286" r:id="rId26"/>
    <p:sldId id="287" r:id="rId2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7189703F-D7E1-433C-8A03-894D844D72B9}" type="datetimeFigureOut">
              <a:rPr lang="en-US" smtClean="0"/>
              <a:t>4/9/2020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F295E1E6-56C4-4FB5-AD55-07165433408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189703F-D7E1-433C-8A03-894D844D72B9}" type="datetimeFigureOut">
              <a:rPr lang="en-US" smtClean="0"/>
              <a:t>4/9/2020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95E1E6-56C4-4FB5-AD55-071654334083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189703F-D7E1-433C-8A03-894D844D72B9}" type="datetimeFigureOut">
              <a:rPr lang="en-US" smtClean="0"/>
              <a:t>4/9/2020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95E1E6-56C4-4FB5-AD55-071654334083}" type="slidenum">
              <a:rPr lang="en-US" smtClean="0"/>
              <a:t>‹#›</a:t>
            </a:fld>
            <a:endParaRPr lang="en-US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189703F-D7E1-433C-8A03-894D844D72B9}" type="datetimeFigureOut">
              <a:rPr lang="en-US" smtClean="0"/>
              <a:t>4/9/2020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95E1E6-56C4-4FB5-AD55-071654334083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189703F-D7E1-433C-8A03-894D844D72B9}" type="datetimeFigureOut">
              <a:rPr lang="en-US" smtClean="0"/>
              <a:t>4/9/2020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95E1E6-56C4-4FB5-AD55-071654334083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189703F-D7E1-433C-8A03-894D844D72B9}" type="datetimeFigureOut">
              <a:rPr lang="en-US" smtClean="0"/>
              <a:t>4/9/2020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95E1E6-56C4-4FB5-AD55-071654334083}" type="slidenum">
              <a:rPr lang="en-US" smtClean="0"/>
              <a:t>‹#›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189703F-D7E1-433C-8A03-894D844D72B9}" type="datetimeFigureOut">
              <a:rPr lang="en-US" smtClean="0"/>
              <a:t>4/9/2020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95E1E6-56C4-4FB5-AD55-07165433408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7189703F-D7E1-433C-8A03-894D844D72B9}" type="datetimeFigureOut">
              <a:rPr lang="en-US" smtClean="0"/>
              <a:t>4/9/2020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95E1E6-56C4-4FB5-AD55-071654334083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7189703F-D7E1-433C-8A03-894D844D72B9}" type="datetimeFigureOut">
              <a:rPr lang="en-US" smtClean="0"/>
              <a:t>4/9/2020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F295E1E6-56C4-4FB5-AD55-071654334083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189703F-D7E1-433C-8A03-894D844D72B9}" type="datetimeFigureOut">
              <a:rPr lang="en-US" smtClean="0"/>
              <a:t>4/9/2020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95E1E6-56C4-4FB5-AD55-07165433408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189703F-D7E1-433C-8A03-894D844D72B9}" type="datetimeFigureOut">
              <a:rPr lang="en-US" smtClean="0"/>
              <a:t>4/9/2020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295E1E6-56C4-4FB5-AD55-07165433408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7189703F-D7E1-433C-8A03-894D844D72B9}" type="datetimeFigureOut">
              <a:rPr lang="en-US" smtClean="0"/>
              <a:t>4/9/2020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F295E1E6-56C4-4FB5-AD55-071654334083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7.jpeg"/><Relationship Id="rId7" Type="http://schemas.openxmlformats.org/officeDocument/2006/relationships/image" Target="../media/image21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10" Type="http://schemas.openxmlformats.org/officeDocument/2006/relationships/image" Target="../media/image24.png"/><Relationship Id="rId4" Type="http://schemas.openxmlformats.org/officeDocument/2006/relationships/image" Target="../media/image18.jpeg"/><Relationship Id="rId9" Type="http://schemas.openxmlformats.org/officeDocument/2006/relationships/image" Target="../media/image23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0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685800"/>
            <a:ext cx="8077200" cy="1524000"/>
          </a:xfrm>
          <a:solidFill>
            <a:schemeClr val="accent6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en-US" sz="4000" b="1" dirty="0" smtClean="0">
                <a:solidFill>
                  <a:srgbClr val="FF0000"/>
                </a:solidFill>
                <a:latin typeface="Baskerville Old Face" pitchFamily="18" charset="0"/>
              </a:rPr>
              <a:t>PERPINDAHAN KALOR  </a:t>
            </a:r>
            <a:r>
              <a:rPr lang="en-US" sz="4000" b="1" dirty="0" smtClean="0">
                <a:solidFill>
                  <a:srgbClr val="FF0000"/>
                </a:solidFill>
                <a:latin typeface="Baskerville Old Face" pitchFamily="18" charset="0"/>
              </a:rPr>
              <a:t>PADA SILINDER</a:t>
            </a:r>
            <a:endParaRPr lang="en-US" sz="4000" b="1" dirty="0">
              <a:solidFill>
                <a:srgbClr val="FF0000"/>
              </a:solidFill>
              <a:latin typeface="Baskerville Old Face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6477000" cy="1188993"/>
          </a:xfrm>
        </p:spPr>
        <p:txBody>
          <a:bodyPr>
            <a:normAutofit/>
          </a:bodyPr>
          <a:lstStyle/>
          <a:p>
            <a:pPr algn="l"/>
            <a:r>
              <a:rPr lang="en-US" dirty="0" smtClean="0">
                <a:solidFill>
                  <a:srgbClr val="FF0000"/>
                </a:solidFill>
                <a:latin typeface="Baskerville Old Face" pitchFamily="18" charset="0"/>
              </a:rPr>
              <a:t>Drs. SLAMET SUPRIYADI, M. </a:t>
            </a:r>
            <a:r>
              <a:rPr lang="en-US" dirty="0" err="1" smtClean="0">
                <a:solidFill>
                  <a:srgbClr val="FF0000"/>
                </a:solidFill>
                <a:latin typeface="Baskerville Old Face" pitchFamily="18" charset="0"/>
              </a:rPr>
              <a:t>Env</a:t>
            </a:r>
            <a:r>
              <a:rPr lang="en-US" dirty="0" smtClean="0">
                <a:solidFill>
                  <a:srgbClr val="FF0000"/>
                </a:solidFill>
                <a:latin typeface="Baskerville Old Face" pitchFamily="18" charset="0"/>
              </a:rPr>
              <a:t>. ST</a:t>
            </a:r>
          </a:p>
        </p:txBody>
      </p:sp>
    </p:spTree>
    <p:extLst>
      <p:ext uri="{BB962C8B-B14F-4D97-AF65-F5344CB8AC3E}">
        <p14:creationId xmlns:p14="http://schemas.microsoft.com/office/powerpoint/2010/main" val="1719296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28800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en-US" sz="2800" b="1" dirty="0" smtClean="0">
                <a:latin typeface="Baskerville Old Face" pitchFamily="18" charset="0"/>
              </a:rPr>
              <a:t>1</a:t>
            </a:r>
            <a:r>
              <a:rPr lang="en-US" sz="2800" b="1" dirty="0">
                <a:latin typeface="Baskerville Old Face" pitchFamily="18" charset="0"/>
              </a:rPr>
              <a:t>. </a:t>
            </a:r>
            <a:r>
              <a:rPr lang="en-US" sz="2800" b="1" dirty="0" err="1">
                <a:latin typeface="Baskerville Old Face" pitchFamily="18" charset="0"/>
              </a:rPr>
              <a:t>Perpindahan</a:t>
            </a:r>
            <a:r>
              <a:rPr lang="en-US" sz="2800" b="1" dirty="0">
                <a:latin typeface="Baskerville Old Face" pitchFamily="18" charset="0"/>
              </a:rPr>
              <a:t> </a:t>
            </a:r>
            <a:r>
              <a:rPr lang="en-US" sz="2800" b="1" dirty="0" err="1">
                <a:latin typeface="Baskerville Old Face" pitchFamily="18" charset="0"/>
              </a:rPr>
              <a:t>Panas</a:t>
            </a:r>
            <a:r>
              <a:rPr lang="en-US" sz="2800" b="1" dirty="0">
                <a:latin typeface="Baskerville Old Face" pitchFamily="18" charset="0"/>
              </a:rPr>
              <a:t> </a:t>
            </a:r>
            <a:r>
              <a:rPr lang="en-US" sz="2800" b="1" dirty="0" err="1">
                <a:latin typeface="Baskerville Old Face" pitchFamily="18" charset="0"/>
              </a:rPr>
              <a:t>Konduksi</a:t>
            </a:r>
            <a:r>
              <a:rPr lang="en-US" sz="2800" b="1" dirty="0">
                <a:latin typeface="Baskerville Old Face" pitchFamily="18" charset="0"/>
              </a:rPr>
              <a:t> </a:t>
            </a:r>
            <a:r>
              <a:rPr lang="en-US" sz="2800" b="1" dirty="0" err="1">
                <a:latin typeface="Baskerville Old Face" pitchFamily="18" charset="0"/>
              </a:rPr>
              <a:t>pada</a:t>
            </a:r>
            <a:r>
              <a:rPr lang="en-US" sz="2800" b="1" dirty="0">
                <a:latin typeface="Baskerville Old Face" pitchFamily="18" charset="0"/>
              </a:rPr>
              <a:t> </a:t>
            </a:r>
            <a:r>
              <a:rPr lang="en-US" sz="2800" b="1" dirty="0" err="1">
                <a:latin typeface="Baskerville Old Face" pitchFamily="18" charset="0"/>
              </a:rPr>
              <a:t>Silinder</a:t>
            </a:r>
            <a:r>
              <a:rPr lang="en-US" sz="2800" b="1" dirty="0">
                <a:latin typeface="Baskerville Old Face" pitchFamily="18" charset="0"/>
              </a:rPr>
              <a:t> </a:t>
            </a:r>
            <a:r>
              <a:rPr lang="en-US" sz="2800" b="1" dirty="0" err="1">
                <a:latin typeface="Baskerville Old Face" pitchFamily="18" charset="0"/>
              </a:rPr>
              <a:t>Berongga</a:t>
            </a:r>
            <a:r>
              <a:rPr lang="en-US" sz="2800" b="1" dirty="0">
                <a:latin typeface="Baskerville Old Face" pitchFamily="18" charset="0"/>
              </a:rPr>
              <a:t> </a:t>
            </a:r>
            <a:endParaRPr lang="en-US" sz="2800" dirty="0">
              <a:latin typeface="Baskerville Old Face" pitchFamily="18" charset="0"/>
            </a:endParaRP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228600"/>
            <a:ext cx="8382000" cy="1554162"/>
          </a:xfrm>
          <a:solidFill>
            <a:srgbClr val="FFFF00"/>
          </a:solidFill>
        </p:spPr>
        <p:txBody>
          <a:bodyPr>
            <a:normAutofit/>
          </a:bodyPr>
          <a:lstStyle/>
          <a:p>
            <a:pPr algn="ctr"/>
            <a:r>
              <a:rPr lang="en-US" sz="3600" b="1" dirty="0">
                <a:solidFill>
                  <a:srgbClr val="FF0000"/>
                </a:solidFill>
                <a:latin typeface="Baskerville Old Face" pitchFamily="18" charset="0"/>
              </a:rPr>
              <a:t>PERPINDAHAN PANAS KONDUKSI PADA </a:t>
            </a:r>
            <a:r>
              <a:rPr lang="en-US" sz="3600" b="1" dirty="0" smtClean="0">
                <a:solidFill>
                  <a:srgbClr val="FF0000"/>
                </a:solidFill>
                <a:latin typeface="Baskerville Old Face" pitchFamily="18" charset="0"/>
              </a:rPr>
              <a:t>SILINDER</a:t>
            </a:r>
            <a:endParaRPr lang="en-US" sz="3600" dirty="0">
              <a:solidFill>
                <a:srgbClr val="FF00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2438399"/>
            <a:ext cx="7772400" cy="42193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71080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799" y="609600"/>
            <a:ext cx="8744601" cy="59045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56957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1" y="347736"/>
            <a:ext cx="8488330" cy="6129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67070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600200"/>
            <a:ext cx="8534400" cy="4525963"/>
          </a:xfrm>
        </p:spPr>
        <p:txBody>
          <a:bodyPr/>
          <a:lstStyle/>
          <a:p>
            <a:pPr marL="0" indent="0" algn="just">
              <a:buNone/>
            </a:pPr>
            <a:r>
              <a:rPr lang="en-US" dirty="0" err="1" smtClean="0">
                <a:latin typeface="Baskerville Old Face" pitchFamily="18" charset="0"/>
              </a:rPr>
              <a:t>Sebuah</a:t>
            </a:r>
            <a:r>
              <a:rPr lang="en-US" dirty="0" smtClean="0">
                <a:latin typeface="Baskerville Old Face" pitchFamily="18" charset="0"/>
              </a:rPr>
              <a:t> </a:t>
            </a:r>
            <a:r>
              <a:rPr lang="en-US" dirty="0" err="1" smtClean="0">
                <a:latin typeface="Baskerville Old Face" pitchFamily="18" charset="0"/>
              </a:rPr>
              <a:t>silinder</a:t>
            </a:r>
            <a:r>
              <a:rPr lang="en-US" dirty="0" smtClean="0">
                <a:latin typeface="Baskerville Old Face" pitchFamily="18" charset="0"/>
              </a:rPr>
              <a:t> yang </a:t>
            </a:r>
            <a:r>
              <a:rPr lang="en-US" dirty="0" err="1" smtClean="0">
                <a:latin typeface="Baskerville Old Face" pitchFamily="18" charset="0"/>
              </a:rPr>
              <a:t>suhu</a:t>
            </a:r>
            <a:r>
              <a:rPr lang="en-US" dirty="0" smtClean="0">
                <a:latin typeface="Baskerville Old Face" pitchFamily="18" charset="0"/>
              </a:rPr>
              <a:t> </a:t>
            </a:r>
            <a:r>
              <a:rPr lang="en-US" dirty="0" err="1" smtClean="0">
                <a:latin typeface="Baskerville Old Face" pitchFamily="18" charset="0"/>
              </a:rPr>
              <a:t>permukaannya</a:t>
            </a:r>
            <a:r>
              <a:rPr lang="en-US" dirty="0" smtClean="0">
                <a:latin typeface="Baskerville Old Face" pitchFamily="18" charset="0"/>
              </a:rPr>
              <a:t> </a:t>
            </a:r>
            <a:r>
              <a:rPr lang="en-US" dirty="0" err="1" smtClean="0">
                <a:latin typeface="Baskerville Old Face" pitchFamily="18" charset="0"/>
              </a:rPr>
              <a:t>relatif</a:t>
            </a:r>
            <a:r>
              <a:rPr lang="en-US" dirty="0" smtClean="0">
                <a:latin typeface="Baskerville Old Face" pitchFamily="18" charset="0"/>
              </a:rPr>
              <a:t> </a:t>
            </a:r>
            <a:r>
              <a:rPr lang="en-US" dirty="0" err="1" smtClean="0">
                <a:latin typeface="Baskerville Old Face" pitchFamily="18" charset="0"/>
              </a:rPr>
              <a:t>tinggi</a:t>
            </a:r>
            <a:r>
              <a:rPr lang="en-US" dirty="0" smtClean="0">
                <a:latin typeface="Baskerville Old Face" pitchFamily="18" charset="0"/>
              </a:rPr>
              <a:t> </a:t>
            </a:r>
            <a:r>
              <a:rPr lang="en-US" dirty="0" err="1" smtClean="0">
                <a:latin typeface="Baskerville Old Face" pitchFamily="18" charset="0"/>
              </a:rPr>
              <a:t>dapat</a:t>
            </a:r>
            <a:r>
              <a:rPr lang="en-US" dirty="0" smtClean="0">
                <a:latin typeface="Baskerville Old Face" pitchFamily="18" charset="0"/>
              </a:rPr>
              <a:t> </a:t>
            </a:r>
            <a:r>
              <a:rPr lang="en-US" dirty="0" err="1" smtClean="0">
                <a:latin typeface="Baskerville Old Face" pitchFamily="18" charset="0"/>
              </a:rPr>
              <a:t>diisolasi</a:t>
            </a:r>
            <a:r>
              <a:rPr lang="en-US" dirty="0" smtClean="0">
                <a:latin typeface="Baskerville Old Face" pitchFamily="18" charset="0"/>
              </a:rPr>
              <a:t> </a:t>
            </a:r>
            <a:r>
              <a:rPr lang="en-US" dirty="0" err="1" smtClean="0">
                <a:latin typeface="Baskerville Old Face" pitchFamily="18" charset="0"/>
              </a:rPr>
              <a:t>dengan</a:t>
            </a:r>
            <a:r>
              <a:rPr lang="en-US" dirty="0" smtClean="0">
                <a:latin typeface="Baskerville Old Face" pitchFamily="18" charset="0"/>
              </a:rPr>
              <a:t> </a:t>
            </a:r>
            <a:r>
              <a:rPr lang="en-US" dirty="0" err="1" smtClean="0">
                <a:latin typeface="Baskerville Old Face" pitchFamily="18" charset="0"/>
              </a:rPr>
              <a:t>beberapa</a:t>
            </a:r>
            <a:r>
              <a:rPr lang="en-US" dirty="0" smtClean="0">
                <a:latin typeface="Baskerville Old Face" pitchFamily="18" charset="0"/>
              </a:rPr>
              <a:t> </a:t>
            </a:r>
            <a:r>
              <a:rPr lang="en-US" dirty="0" err="1" smtClean="0">
                <a:latin typeface="Baskerville Old Face" pitchFamily="18" charset="0"/>
              </a:rPr>
              <a:t>macam</a:t>
            </a:r>
            <a:r>
              <a:rPr lang="en-US" dirty="0" smtClean="0">
                <a:latin typeface="Baskerville Old Face" pitchFamily="18" charset="0"/>
              </a:rPr>
              <a:t> </a:t>
            </a:r>
            <a:r>
              <a:rPr lang="en-US" dirty="0" err="1" smtClean="0">
                <a:latin typeface="Baskerville Old Face" pitchFamily="18" charset="0"/>
              </a:rPr>
              <a:t>bahan</a:t>
            </a:r>
            <a:r>
              <a:rPr lang="en-US" dirty="0" smtClean="0">
                <a:latin typeface="Baskerville Old Face" pitchFamily="18" charset="0"/>
              </a:rPr>
              <a:t> yang </a:t>
            </a:r>
            <a:r>
              <a:rPr lang="en-US" dirty="0" err="1" smtClean="0">
                <a:latin typeface="Baskerville Old Face" pitchFamily="18" charset="0"/>
              </a:rPr>
              <a:t>disusun</a:t>
            </a:r>
            <a:r>
              <a:rPr lang="en-US" dirty="0" smtClean="0">
                <a:latin typeface="Baskerville Old Face" pitchFamily="18" charset="0"/>
              </a:rPr>
              <a:t> </a:t>
            </a:r>
            <a:r>
              <a:rPr lang="en-US" dirty="0" err="1" smtClean="0">
                <a:latin typeface="Baskerville Old Face" pitchFamily="18" charset="0"/>
              </a:rPr>
              <a:t>seri</a:t>
            </a:r>
            <a:r>
              <a:rPr lang="en-US" dirty="0">
                <a:latin typeface="Baskerville Old Face" pitchFamily="18" charset="0"/>
              </a:rPr>
              <a:t>.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274638"/>
            <a:ext cx="8458200" cy="1143000"/>
          </a:xfrm>
          <a:solidFill>
            <a:srgbClr val="FFFF00"/>
          </a:solidFill>
        </p:spPr>
        <p:txBody>
          <a:bodyPr>
            <a:normAutofit fontScale="90000"/>
          </a:bodyPr>
          <a:lstStyle/>
          <a:p>
            <a:pPr algn="ctr"/>
            <a:r>
              <a:rPr lang="en-US" dirty="0">
                <a:latin typeface="Baskerville Old Face" pitchFamily="18" charset="0"/>
              </a:rPr>
              <a:t/>
            </a:r>
            <a:br>
              <a:rPr lang="en-US" dirty="0">
                <a:latin typeface="Baskerville Old Face" pitchFamily="18" charset="0"/>
              </a:rPr>
            </a:br>
            <a:r>
              <a:rPr lang="sv-SE" sz="3100" b="1" dirty="0">
                <a:latin typeface="Baskerville Old Face" pitchFamily="18" charset="0"/>
              </a:rPr>
              <a:t>Perpindahan Panas Konduksi pada Dinding Lapis Rangkap Berbentuk Silinder </a:t>
            </a:r>
            <a:r>
              <a:rPr lang="sv-SE" dirty="0">
                <a:latin typeface="Baskerville Old Face" pitchFamily="18" charset="0"/>
              </a:rPr>
              <a:t/>
            </a:r>
            <a:br>
              <a:rPr lang="sv-SE" dirty="0">
                <a:latin typeface="Baskerville Old Face" pitchFamily="18" charset="0"/>
              </a:rPr>
            </a:br>
            <a:endParaRPr lang="en-US" dirty="0">
              <a:latin typeface="Baskerville Old Face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3200400"/>
            <a:ext cx="5657850" cy="2314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6362" y="5638800"/>
            <a:ext cx="6257925" cy="1057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77188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785"/>
          <a:stretch/>
        </p:blipFill>
        <p:spPr bwMode="auto">
          <a:xfrm>
            <a:off x="1905000" y="1371600"/>
            <a:ext cx="5113789" cy="13785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274638"/>
            <a:ext cx="8686800" cy="944562"/>
          </a:xfrm>
          <a:solidFill>
            <a:srgbClr val="00B0F0"/>
          </a:solidFill>
        </p:spPr>
        <p:txBody>
          <a:bodyPr>
            <a:normAutofit fontScale="90000"/>
          </a:bodyPr>
          <a:lstStyle/>
          <a:p>
            <a:pPr algn="ctr"/>
            <a:r>
              <a:rPr lang="en-US" sz="3200" dirty="0" err="1" smtClean="0">
                <a:latin typeface="Baskerville Old Face" pitchFamily="18" charset="0"/>
              </a:rPr>
              <a:t>Persamaan</a:t>
            </a:r>
            <a:r>
              <a:rPr lang="en-US" sz="3200" dirty="0" smtClean="0">
                <a:latin typeface="Baskerville Old Face" pitchFamily="18" charset="0"/>
              </a:rPr>
              <a:t> </a:t>
            </a:r>
            <a:r>
              <a:rPr lang="en-US" sz="3200" dirty="0" err="1" smtClean="0">
                <a:latin typeface="Baskerville Old Face" pitchFamily="18" charset="0"/>
              </a:rPr>
              <a:t>aliran</a:t>
            </a:r>
            <a:r>
              <a:rPr lang="en-US" sz="3200" dirty="0" smtClean="0">
                <a:latin typeface="Baskerville Old Face" pitchFamily="18" charset="0"/>
              </a:rPr>
              <a:t> </a:t>
            </a:r>
            <a:r>
              <a:rPr lang="en-US" sz="3200" dirty="0" err="1" smtClean="0">
                <a:latin typeface="Baskerville Old Face" pitchFamily="18" charset="0"/>
              </a:rPr>
              <a:t>panas</a:t>
            </a:r>
            <a:r>
              <a:rPr lang="en-US" sz="3200" dirty="0" smtClean="0">
                <a:latin typeface="Baskerville Old Face" pitchFamily="18" charset="0"/>
              </a:rPr>
              <a:t> </a:t>
            </a:r>
            <a:r>
              <a:rPr lang="en-US" sz="3200" dirty="0" err="1" smtClean="0">
                <a:latin typeface="Baskerville Old Face" pitchFamily="18" charset="0"/>
              </a:rPr>
              <a:t>untuk</a:t>
            </a:r>
            <a:r>
              <a:rPr lang="en-US" sz="3200" dirty="0" smtClean="0">
                <a:latin typeface="Baskerville Old Face" pitchFamily="18" charset="0"/>
              </a:rPr>
              <a:t> </a:t>
            </a:r>
            <a:r>
              <a:rPr lang="en-US" sz="3200" dirty="0" err="1" smtClean="0">
                <a:latin typeface="Baskerville Old Face" pitchFamily="18" charset="0"/>
              </a:rPr>
              <a:t>dinding</a:t>
            </a:r>
            <a:r>
              <a:rPr lang="en-US" sz="3200" dirty="0" smtClean="0">
                <a:latin typeface="Baskerville Old Face" pitchFamily="18" charset="0"/>
              </a:rPr>
              <a:t> lapis </a:t>
            </a:r>
            <a:r>
              <a:rPr lang="en-US" sz="3200" dirty="0" err="1" smtClean="0">
                <a:latin typeface="Baskerville Old Face" pitchFamily="18" charset="0"/>
              </a:rPr>
              <a:t>rangkap</a:t>
            </a:r>
            <a:r>
              <a:rPr lang="en-US" sz="3200" dirty="0" smtClean="0">
                <a:latin typeface="Baskerville Old Face" pitchFamily="18" charset="0"/>
              </a:rPr>
              <a:t> </a:t>
            </a:r>
            <a:r>
              <a:rPr lang="en-US" sz="3200" dirty="0" err="1" smtClean="0">
                <a:latin typeface="Baskerville Old Face" pitchFamily="18" charset="0"/>
              </a:rPr>
              <a:t>berbentuk</a:t>
            </a:r>
            <a:r>
              <a:rPr lang="en-US" sz="3200" dirty="0" smtClean="0">
                <a:latin typeface="Baskerville Old Face" pitchFamily="18" charset="0"/>
              </a:rPr>
              <a:t> </a:t>
            </a:r>
            <a:r>
              <a:rPr lang="en-US" sz="3200" dirty="0" err="1" smtClean="0">
                <a:latin typeface="Baskerville Old Face" pitchFamily="18" charset="0"/>
              </a:rPr>
              <a:t>selinder</a:t>
            </a:r>
            <a:r>
              <a:rPr lang="en-US" sz="3200" dirty="0" smtClean="0">
                <a:latin typeface="Baskerville Old Face" pitchFamily="18" charset="0"/>
              </a:rPr>
              <a:t> </a:t>
            </a:r>
            <a:r>
              <a:rPr lang="en-US" sz="3200" dirty="0" err="1" smtClean="0">
                <a:latin typeface="Baskerville Old Face" pitchFamily="18" charset="0"/>
              </a:rPr>
              <a:t>adalah</a:t>
            </a:r>
            <a:r>
              <a:rPr lang="en-US" sz="3200" dirty="0" smtClean="0">
                <a:latin typeface="Baskerville Old Face" pitchFamily="18" charset="0"/>
              </a:rPr>
              <a:t>:</a:t>
            </a:r>
            <a:endParaRPr lang="en-US" sz="3200" dirty="0">
              <a:latin typeface="Baskerville Old Face" pitchFamily="18" charset="0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3041073"/>
            <a:ext cx="1752600" cy="8088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000" y="3041072"/>
            <a:ext cx="1752600" cy="9224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2988482"/>
            <a:ext cx="1676400" cy="8614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688773" y="4157990"/>
            <a:ext cx="14512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 smtClean="0">
                <a:solidFill>
                  <a:srgbClr val="FF0000"/>
                </a:solidFill>
                <a:latin typeface="Baskerville Old Face" pitchFamily="18" charset="0"/>
              </a:rPr>
              <a:t>sehingga</a:t>
            </a:r>
            <a:endParaRPr lang="en-US" sz="2800" dirty="0">
              <a:solidFill>
                <a:srgbClr val="FF0000"/>
              </a:solidFill>
              <a:latin typeface="Baskerville Old Face" pitchFamily="18" charset="0"/>
            </a:endParaRPr>
          </a:p>
        </p:txBody>
      </p:sp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63" y="4953000"/>
            <a:ext cx="3981302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4277591" y="5461944"/>
            <a:ext cx="9871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 smtClean="0">
                <a:solidFill>
                  <a:srgbClr val="FF0000"/>
                </a:solidFill>
                <a:latin typeface="Baskerville Old Face" pitchFamily="18" charset="0"/>
              </a:rPr>
              <a:t>atau</a:t>
            </a:r>
            <a:endParaRPr lang="en-US" sz="2800" dirty="0">
              <a:solidFill>
                <a:srgbClr val="FF0000"/>
              </a:solidFill>
              <a:latin typeface="Baskerville Old Face" pitchFamily="18" charset="0"/>
            </a:endParaRPr>
          </a:p>
        </p:txBody>
      </p:sp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0036" y="5105400"/>
            <a:ext cx="3739753" cy="137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37338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0400" y="457200"/>
            <a:ext cx="2322368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8400" y="1905000"/>
            <a:ext cx="4796604" cy="1385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0182" y="4419600"/>
            <a:ext cx="7185991" cy="2057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685800" y="3028428"/>
            <a:ext cx="2057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 smtClean="0">
                <a:solidFill>
                  <a:srgbClr val="FF0000"/>
                </a:solidFill>
                <a:latin typeface="Baskerville Old Face" pitchFamily="18" charset="0"/>
              </a:rPr>
              <a:t>sehingga</a:t>
            </a:r>
            <a:endParaRPr lang="en-US" sz="2800" dirty="0">
              <a:solidFill>
                <a:srgbClr val="FF0000"/>
              </a:solidFill>
              <a:latin typeface="Baskerville Old Fac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516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8307" y="1958686"/>
            <a:ext cx="2752725" cy="1657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1029" name="Picture 5" descr="Image result for hot pipe insulatio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467" y="4800600"/>
            <a:ext cx="2466975" cy="1847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Image result for hot pipe insulatio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819400"/>
            <a:ext cx="2495550" cy="1838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3442" y="228600"/>
            <a:ext cx="2967590" cy="1409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10836"/>
            <a:ext cx="3395110" cy="25561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5" name="Picture 11" descr="Image result for hot pipe insulation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8987" y="4038600"/>
            <a:ext cx="2476500" cy="1847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2637" y="110836"/>
            <a:ext cx="2466975" cy="1847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8" name="Picture 14" descr="Image result for hot pipe insulation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4561" y="2286000"/>
            <a:ext cx="2143125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9" name="Picture 15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2637" y="4685434"/>
            <a:ext cx="2466975" cy="1857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28844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9800" y="160759"/>
            <a:ext cx="5010150" cy="66972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0286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436" y="304800"/>
            <a:ext cx="9005564" cy="548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3650978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152400"/>
            <a:ext cx="8755117" cy="548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0933449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228600"/>
            <a:ext cx="8858250" cy="472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6555497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6450" y="323850"/>
            <a:ext cx="4991100" cy="6210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9542664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7413" y="533400"/>
            <a:ext cx="4956259" cy="594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6621583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800" y="210127"/>
            <a:ext cx="6008594" cy="61906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398206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381000"/>
            <a:ext cx="8229600" cy="5626291"/>
          </a:xfrm>
        </p:spPr>
        <p:txBody>
          <a:bodyPr/>
          <a:lstStyle/>
          <a:p>
            <a:pPr marL="109728" indent="0">
              <a:buNone/>
            </a:pPr>
            <a:r>
              <a:rPr lang="en-US" dirty="0" err="1">
                <a:latin typeface="Baskerville Old Face" pitchFamily="18" charset="0"/>
              </a:rPr>
              <a:t>Contoh</a:t>
            </a:r>
            <a:r>
              <a:rPr lang="en-US" dirty="0">
                <a:latin typeface="Baskerville Old Face" pitchFamily="18" charset="0"/>
              </a:rPr>
              <a:t> </a:t>
            </a:r>
            <a:r>
              <a:rPr lang="en-US" dirty="0" err="1">
                <a:latin typeface="Baskerville Old Face" pitchFamily="18" charset="0"/>
              </a:rPr>
              <a:t>Soal</a:t>
            </a:r>
            <a:r>
              <a:rPr lang="en-US" dirty="0">
                <a:latin typeface="Baskerville Old Face" pitchFamily="18" charset="0"/>
              </a:rPr>
              <a:t> </a:t>
            </a:r>
            <a:r>
              <a:rPr lang="en-US" dirty="0" smtClean="0">
                <a:latin typeface="Baskerville Old Face" pitchFamily="18" charset="0"/>
              </a:rPr>
              <a:t>1.</a:t>
            </a:r>
            <a:endParaRPr lang="en-US" dirty="0">
              <a:latin typeface="Baskerville Old Face" pitchFamily="18" charset="0"/>
            </a:endParaRPr>
          </a:p>
          <a:p>
            <a:pPr marL="109728" indent="0">
              <a:buNone/>
            </a:pPr>
            <a:r>
              <a:rPr lang="en-US" dirty="0" err="1">
                <a:latin typeface="Baskerville Old Face" pitchFamily="18" charset="0"/>
              </a:rPr>
              <a:t>Suatu</a:t>
            </a:r>
            <a:r>
              <a:rPr lang="en-US" dirty="0">
                <a:latin typeface="Baskerville Old Face" pitchFamily="18" charset="0"/>
              </a:rPr>
              <a:t> </a:t>
            </a:r>
            <a:r>
              <a:rPr lang="en-US" dirty="0" err="1">
                <a:latin typeface="Baskerville Old Face" pitchFamily="18" charset="0"/>
              </a:rPr>
              <a:t>tabung</a:t>
            </a:r>
            <a:r>
              <a:rPr lang="en-US" dirty="0">
                <a:latin typeface="Baskerville Old Face" pitchFamily="18" charset="0"/>
              </a:rPr>
              <a:t> </a:t>
            </a:r>
            <a:r>
              <a:rPr lang="en-US" dirty="0" err="1">
                <a:latin typeface="Baskerville Old Face" pitchFamily="18" charset="0"/>
              </a:rPr>
              <a:t>berdinding</a:t>
            </a:r>
            <a:r>
              <a:rPr lang="en-US" dirty="0">
                <a:latin typeface="Baskerville Old Face" pitchFamily="18" charset="0"/>
              </a:rPr>
              <a:t> </a:t>
            </a:r>
            <a:r>
              <a:rPr lang="en-US" dirty="0" err="1">
                <a:latin typeface="Baskerville Old Face" pitchFamily="18" charset="0"/>
              </a:rPr>
              <a:t>tebal</a:t>
            </a:r>
            <a:r>
              <a:rPr lang="en-US" dirty="0">
                <a:latin typeface="Baskerville Old Face" pitchFamily="18" charset="0"/>
              </a:rPr>
              <a:t> </a:t>
            </a:r>
            <a:r>
              <a:rPr lang="en-US" dirty="0" err="1">
                <a:latin typeface="Baskerville Old Face" pitchFamily="18" charset="0"/>
              </a:rPr>
              <a:t>terbuat</a:t>
            </a:r>
            <a:r>
              <a:rPr lang="en-US" dirty="0">
                <a:latin typeface="Baskerville Old Face" pitchFamily="18" charset="0"/>
              </a:rPr>
              <a:t> </a:t>
            </a:r>
            <a:r>
              <a:rPr lang="en-US" dirty="0" err="1">
                <a:latin typeface="Baskerville Old Face" pitchFamily="18" charset="0"/>
              </a:rPr>
              <a:t>dari</a:t>
            </a:r>
            <a:r>
              <a:rPr lang="en-US" dirty="0">
                <a:latin typeface="Baskerville Old Face" pitchFamily="18" charset="0"/>
              </a:rPr>
              <a:t> </a:t>
            </a:r>
            <a:r>
              <a:rPr lang="en-US" dirty="0" err="1">
                <a:latin typeface="Baskerville Old Face" pitchFamily="18" charset="0"/>
              </a:rPr>
              <a:t>baja</a:t>
            </a:r>
            <a:r>
              <a:rPr lang="en-US" dirty="0">
                <a:latin typeface="Baskerville Old Face" pitchFamily="18" charset="0"/>
              </a:rPr>
              <a:t> </a:t>
            </a:r>
            <a:r>
              <a:rPr lang="en-US" dirty="0" err="1">
                <a:latin typeface="Baskerville Old Face" pitchFamily="18" charset="0"/>
              </a:rPr>
              <a:t>tahan</a:t>
            </a:r>
            <a:r>
              <a:rPr lang="en-US" dirty="0">
                <a:latin typeface="Baskerville Old Face" pitchFamily="18" charset="0"/>
              </a:rPr>
              <a:t> karat (18% Cr; 8% Ni; k = 19 W/m </a:t>
            </a:r>
            <a:r>
              <a:rPr lang="en-US" baseline="30000" dirty="0">
                <a:latin typeface="Baskerville Old Face" pitchFamily="18" charset="0"/>
              </a:rPr>
              <a:t>O</a:t>
            </a:r>
            <a:r>
              <a:rPr lang="en-US" dirty="0">
                <a:latin typeface="Baskerville Old Face" pitchFamily="18" charset="0"/>
              </a:rPr>
              <a:t>C), </a:t>
            </a:r>
            <a:r>
              <a:rPr lang="en-US" dirty="0" err="1">
                <a:latin typeface="Baskerville Old Face" pitchFamily="18" charset="0"/>
              </a:rPr>
              <a:t>dengan</a:t>
            </a:r>
            <a:r>
              <a:rPr lang="en-US" dirty="0">
                <a:latin typeface="Baskerville Old Face" pitchFamily="18" charset="0"/>
              </a:rPr>
              <a:t> diameter </a:t>
            </a:r>
            <a:r>
              <a:rPr lang="en-US" dirty="0" err="1">
                <a:latin typeface="Baskerville Old Face" pitchFamily="18" charset="0"/>
              </a:rPr>
              <a:t>dalam</a:t>
            </a:r>
            <a:r>
              <a:rPr lang="en-US" dirty="0">
                <a:latin typeface="Baskerville Old Face" pitchFamily="18" charset="0"/>
              </a:rPr>
              <a:t> 2 cm </a:t>
            </a:r>
            <a:r>
              <a:rPr lang="en-US" dirty="0" err="1">
                <a:latin typeface="Baskerville Old Face" pitchFamily="18" charset="0"/>
              </a:rPr>
              <a:t>dan</a:t>
            </a:r>
            <a:r>
              <a:rPr lang="en-US" dirty="0">
                <a:latin typeface="Baskerville Old Face" pitchFamily="18" charset="0"/>
              </a:rPr>
              <a:t> diameter </a:t>
            </a:r>
            <a:r>
              <a:rPr lang="en-US" dirty="0" err="1">
                <a:latin typeface="Baskerville Old Face" pitchFamily="18" charset="0"/>
              </a:rPr>
              <a:t>luar</a:t>
            </a:r>
            <a:r>
              <a:rPr lang="en-US" dirty="0">
                <a:latin typeface="Baskerville Old Face" pitchFamily="18" charset="0"/>
              </a:rPr>
              <a:t> 4 cm, </a:t>
            </a:r>
            <a:r>
              <a:rPr lang="en-US" dirty="0" err="1">
                <a:latin typeface="Baskerville Old Face" pitchFamily="18" charset="0"/>
              </a:rPr>
              <a:t>dibalut</a:t>
            </a:r>
            <a:r>
              <a:rPr lang="en-US" dirty="0">
                <a:latin typeface="Baskerville Old Face" pitchFamily="18" charset="0"/>
              </a:rPr>
              <a:t> </a:t>
            </a:r>
            <a:r>
              <a:rPr lang="en-US" dirty="0" err="1">
                <a:latin typeface="Baskerville Old Face" pitchFamily="18" charset="0"/>
              </a:rPr>
              <a:t>dengan</a:t>
            </a:r>
            <a:r>
              <a:rPr lang="en-US" dirty="0">
                <a:latin typeface="Baskerville Old Face" pitchFamily="18" charset="0"/>
              </a:rPr>
              <a:t> </a:t>
            </a:r>
            <a:r>
              <a:rPr lang="en-US" dirty="0" err="1">
                <a:latin typeface="Baskerville Old Face" pitchFamily="18" charset="0"/>
              </a:rPr>
              <a:t>isolasi</a:t>
            </a:r>
            <a:r>
              <a:rPr lang="en-US" dirty="0">
                <a:latin typeface="Baskerville Old Face" pitchFamily="18" charset="0"/>
              </a:rPr>
              <a:t> </a:t>
            </a:r>
            <a:r>
              <a:rPr lang="en-US" dirty="0" err="1">
                <a:latin typeface="Baskerville Old Face" pitchFamily="18" charset="0"/>
              </a:rPr>
              <a:t>asbes</a:t>
            </a:r>
            <a:r>
              <a:rPr lang="en-US" dirty="0">
                <a:latin typeface="Baskerville Old Face" pitchFamily="18" charset="0"/>
              </a:rPr>
              <a:t> 3 cm (k = 0,2 W/m </a:t>
            </a:r>
            <a:r>
              <a:rPr lang="en-US" baseline="30000" dirty="0">
                <a:latin typeface="Baskerville Old Face" pitchFamily="18" charset="0"/>
              </a:rPr>
              <a:t>O</a:t>
            </a:r>
            <a:r>
              <a:rPr lang="en-US" dirty="0">
                <a:latin typeface="Baskerville Old Face" pitchFamily="18" charset="0"/>
              </a:rPr>
              <a:t>C). </a:t>
            </a:r>
            <a:r>
              <a:rPr lang="en-US" dirty="0" err="1">
                <a:latin typeface="Baskerville Old Face" pitchFamily="18" charset="0"/>
              </a:rPr>
              <a:t>Jika</a:t>
            </a:r>
            <a:r>
              <a:rPr lang="en-US" dirty="0">
                <a:latin typeface="Baskerville Old Face" pitchFamily="18" charset="0"/>
              </a:rPr>
              <a:t> </a:t>
            </a:r>
            <a:r>
              <a:rPr lang="en-US" dirty="0" err="1">
                <a:latin typeface="Baskerville Old Face" pitchFamily="18" charset="0"/>
              </a:rPr>
              <a:t>suhu</a:t>
            </a:r>
            <a:r>
              <a:rPr lang="en-US" dirty="0">
                <a:latin typeface="Baskerville Old Face" pitchFamily="18" charset="0"/>
              </a:rPr>
              <a:t> </a:t>
            </a:r>
            <a:r>
              <a:rPr lang="en-US" dirty="0" err="1">
                <a:latin typeface="Baskerville Old Face" pitchFamily="18" charset="0"/>
              </a:rPr>
              <a:t>dinding</a:t>
            </a:r>
            <a:r>
              <a:rPr lang="en-US" dirty="0">
                <a:latin typeface="Baskerville Old Face" pitchFamily="18" charset="0"/>
              </a:rPr>
              <a:t> </a:t>
            </a:r>
            <a:r>
              <a:rPr lang="en-US" dirty="0" err="1">
                <a:latin typeface="Baskerville Old Face" pitchFamily="18" charset="0"/>
              </a:rPr>
              <a:t>dalam</a:t>
            </a:r>
            <a:r>
              <a:rPr lang="en-US" dirty="0">
                <a:latin typeface="Baskerville Old Face" pitchFamily="18" charset="0"/>
              </a:rPr>
              <a:t> </a:t>
            </a:r>
            <a:r>
              <a:rPr lang="en-US" dirty="0" err="1">
                <a:latin typeface="Baskerville Old Face" pitchFamily="18" charset="0"/>
              </a:rPr>
              <a:t>dalam</a:t>
            </a:r>
            <a:r>
              <a:rPr lang="en-US" dirty="0">
                <a:latin typeface="Baskerville Old Face" pitchFamily="18" charset="0"/>
              </a:rPr>
              <a:t> </a:t>
            </a:r>
            <a:r>
              <a:rPr lang="en-US" dirty="0" err="1">
                <a:latin typeface="Baskerville Old Face" pitchFamily="18" charset="0"/>
              </a:rPr>
              <a:t>pipa</a:t>
            </a:r>
            <a:r>
              <a:rPr lang="en-US" dirty="0">
                <a:latin typeface="Baskerville Old Face" pitchFamily="18" charset="0"/>
              </a:rPr>
              <a:t> 600</a:t>
            </a:r>
            <a:r>
              <a:rPr lang="en-US" baseline="30000" dirty="0">
                <a:latin typeface="Baskerville Old Face" pitchFamily="18" charset="0"/>
              </a:rPr>
              <a:t>O</a:t>
            </a:r>
            <a:r>
              <a:rPr lang="en-US" dirty="0">
                <a:latin typeface="Baskerville Old Face" pitchFamily="18" charset="0"/>
              </a:rPr>
              <a:t>C </a:t>
            </a:r>
            <a:r>
              <a:rPr lang="en-US" dirty="0" err="1">
                <a:latin typeface="Baskerville Old Face" pitchFamily="18" charset="0"/>
              </a:rPr>
              <a:t>dan</a:t>
            </a:r>
            <a:r>
              <a:rPr lang="en-US" dirty="0">
                <a:latin typeface="Baskerville Old Face" pitchFamily="18" charset="0"/>
              </a:rPr>
              <a:t> </a:t>
            </a:r>
            <a:r>
              <a:rPr lang="en-US" dirty="0" err="1">
                <a:latin typeface="Baskerville Old Face" pitchFamily="18" charset="0"/>
              </a:rPr>
              <a:t>suhu</a:t>
            </a:r>
            <a:r>
              <a:rPr lang="en-US" dirty="0">
                <a:latin typeface="Baskerville Old Face" pitchFamily="18" charset="0"/>
              </a:rPr>
              <a:t> </a:t>
            </a:r>
            <a:r>
              <a:rPr lang="en-US" dirty="0" err="1">
                <a:latin typeface="Baskerville Old Face" pitchFamily="18" charset="0"/>
              </a:rPr>
              <a:t>dinding</a:t>
            </a:r>
            <a:r>
              <a:rPr lang="en-US" dirty="0">
                <a:latin typeface="Baskerville Old Face" pitchFamily="18" charset="0"/>
              </a:rPr>
              <a:t> </a:t>
            </a:r>
            <a:r>
              <a:rPr lang="en-US" dirty="0" err="1">
                <a:latin typeface="Baskerville Old Face" pitchFamily="18" charset="0"/>
              </a:rPr>
              <a:t>luar</a:t>
            </a:r>
            <a:r>
              <a:rPr lang="en-US" dirty="0">
                <a:latin typeface="Baskerville Old Face" pitchFamily="18" charset="0"/>
              </a:rPr>
              <a:t> </a:t>
            </a:r>
            <a:r>
              <a:rPr lang="en-US" dirty="0" err="1">
                <a:latin typeface="Baskerville Old Face" pitchFamily="18" charset="0"/>
              </a:rPr>
              <a:t>isolasi</a:t>
            </a:r>
            <a:r>
              <a:rPr lang="en-US" dirty="0">
                <a:latin typeface="Baskerville Old Face" pitchFamily="18" charset="0"/>
              </a:rPr>
              <a:t> 100</a:t>
            </a:r>
            <a:r>
              <a:rPr lang="en-US" baseline="30000" dirty="0">
                <a:latin typeface="Baskerville Old Face" pitchFamily="18" charset="0"/>
              </a:rPr>
              <a:t>O</a:t>
            </a:r>
            <a:r>
              <a:rPr lang="en-US" dirty="0">
                <a:latin typeface="Baskerville Old Face" pitchFamily="18" charset="0"/>
              </a:rPr>
              <a:t>C, </a:t>
            </a:r>
            <a:r>
              <a:rPr lang="en-US" dirty="0" err="1">
                <a:latin typeface="Baskerville Old Face" pitchFamily="18" charset="0"/>
              </a:rPr>
              <a:t>hitunglah</a:t>
            </a:r>
            <a:r>
              <a:rPr lang="en-US" dirty="0">
                <a:latin typeface="Baskerville Old Face" pitchFamily="18" charset="0"/>
              </a:rPr>
              <a:t> </a:t>
            </a:r>
            <a:r>
              <a:rPr lang="en-US" dirty="0" err="1">
                <a:latin typeface="Baskerville Old Face" pitchFamily="18" charset="0"/>
              </a:rPr>
              <a:t>rugi</a:t>
            </a:r>
            <a:r>
              <a:rPr lang="en-US" dirty="0">
                <a:latin typeface="Baskerville Old Face" pitchFamily="18" charset="0"/>
              </a:rPr>
              <a:t> </a:t>
            </a:r>
            <a:r>
              <a:rPr lang="en-US" dirty="0" err="1">
                <a:latin typeface="Baskerville Old Face" pitchFamily="18" charset="0"/>
              </a:rPr>
              <a:t>kalor</a:t>
            </a:r>
            <a:r>
              <a:rPr lang="en-US" dirty="0">
                <a:latin typeface="Baskerville Old Face" pitchFamily="18" charset="0"/>
              </a:rPr>
              <a:t> per meter </a:t>
            </a:r>
            <a:r>
              <a:rPr lang="en-US" dirty="0" err="1">
                <a:latin typeface="Baskerville Old Face" pitchFamily="18" charset="0"/>
              </a:rPr>
              <a:t>panjang</a:t>
            </a:r>
            <a:r>
              <a:rPr lang="en-US" dirty="0">
                <a:latin typeface="Baskerville Old Face" pitchFamily="18" charset="0"/>
              </a:rPr>
              <a:t>.</a:t>
            </a:r>
          </a:p>
          <a:p>
            <a:pPr marL="109728" indent="0">
              <a:buNone/>
            </a:pPr>
            <a:endParaRPr lang="en-US" dirty="0">
              <a:latin typeface="Baskerville Old Fac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696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/>
        </p:nvSpPr>
        <p:spPr>
          <a:xfrm>
            <a:off x="2874010" y="1373504"/>
            <a:ext cx="2754630" cy="2529205"/>
          </a:xfrm>
          <a:prstGeom prst="ellipse">
            <a:avLst/>
          </a:prstGeom>
          <a:noFill/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cxnSp>
        <p:nvCxnSpPr>
          <p:cNvPr id="5" name="Straight Arrow Connector 4"/>
          <p:cNvCxnSpPr/>
          <p:nvPr/>
        </p:nvCxnSpPr>
        <p:spPr>
          <a:xfrm>
            <a:off x="4305242" y="2638106"/>
            <a:ext cx="1019810" cy="225425"/>
          </a:xfrm>
          <a:prstGeom prst="straightConnector1">
            <a:avLst/>
          </a:prstGeom>
          <a:ln w="28575">
            <a:solidFill>
              <a:schemeClr val="tx1">
                <a:lumMod val="85000"/>
                <a:lumOff val="1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Oval 5"/>
          <p:cNvSpPr/>
          <p:nvPr/>
        </p:nvSpPr>
        <p:spPr>
          <a:xfrm>
            <a:off x="3550602" y="1925637"/>
            <a:ext cx="1519555" cy="1424940"/>
          </a:xfrm>
          <a:prstGeom prst="ellipse">
            <a:avLst/>
          </a:prstGeom>
          <a:noFill/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3206750" y="1676400"/>
            <a:ext cx="2089150" cy="1923415"/>
          </a:xfrm>
          <a:prstGeom prst="ellipse">
            <a:avLst/>
          </a:prstGeom>
          <a:noFill/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cxnSp>
        <p:nvCxnSpPr>
          <p:cNvPr id="8" name="Straight Arrow Connector 7"/>
          <p:cNvCxnSpPr/>
          <p:nvPr/>
        </p:nvCxnSpPr>
        <p:spPr>
          <a:xfrm flipV="1">
            <a:off x="4310380" y="2092006"/>
            <a:ext cx="415290" cy="546100"/>
          </a:xfrm>
          <a:prstGeom prst="straightConnector1">
            <a:avLst/>
          </a:prstGeom>
          <a:ln w="28575">
            <a:solidFill>
              <a:schemeClr val="tx1">
                <a:lumMod val="85000"/>
                <a:lumOff val="1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>
            <a:off x="4310380" y="2638107"/>
            <a:ext cx="1019810" cy="890270"/>
          </a:xfrm>
          <a:prstGeom prst="straightConnector1">
            <a:avLst/>
          </a:prstGeom>
          <a:ln w="28575">
            <a:solidFill>
              <a:schemeClr val="tx1">
                <a:lumMod val="85000"/>
                <a:lumOff val="1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 flipH="1">
            <a:off x="4857115" y="1646872"/>
            <a:ext cx="771525" cy="557530"/>
          </a:xfrm>
          <a:prstGeom prst="straightConnector1">
            <a:avLst/>
          </a:prstGeom>
          <a:ln w="28575">
            <a:solidFill>
              <a:schemeClr val="tx1">
                <a:lumMod val="85000"/>
                <a:lumOff val="1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 Box 2"/>
          <p:cNvSpPr txBox="1">
            <a:spLocks noChangeArrowheads="1"/>
          </p:cNvSpPr>
          <p:nvPr/>
        </p:nvSpPr>
        <p:spPr bwMode="auto">
          <a:xfrm>
            <a:off x="5649422" y="944360"/>
            <a:ext cx="1305560" cy="723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800" dirty="0">
                <a:effectLst/>
                <a:latin typeface="Baskerville Old Face"/>
                <a:ea typeface="Calibri"/>
                <a:cs typeface="Times New Roman"/>
              </a:rPr>
              <a:t>Baja </a:t>
            </a:r>
            <a:r>
              <a:rPr lang="en-US" sz="1800" dirty="0" err="1">
                <a:effectLst/>
                <a:latin typeface="Baskerville Old Face"/>
                <a:ea typeface="Calibri"/>
                <a:cs typeface="Times New Roman"/>
              </a:rPr>
              <a:t>tahan</a:t>
            </a:r>
            <a:r>
              <a:rPr lang="en-US" sz="1800" dirty="0">
                <a:effectLst/>
                <a:latin typeface="Baskerville Old Face"/>
                <a:ea typeface="Calibri"/>
                <a:cs typeface="Times New Roman"/>
              </a:rPr>
              <a:t> karat</a:t>
            </a:r>
            <a:endParaRPr lang="en-US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12" name="Text Box 2"/>
          <p:cNvSpPr txBox="1">
            <a:spLocks noChangeArrowheads="1"/>
          </p:cNvSpPr>
          <p:nvPr/>
        </p:nvSpPr>
        <p:spPr bwMode="auto">
          <a:xfrm>
            <a:off x="1436486" y="3403109"/>
            <a:ext cx="854075" cy="296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800" dirty="0" err="1">
                <a:effectLst/>
                <a:latin typeface="Baskerville Old Face"/>
                <a:ea typeface="Calibri"/>
                <a:cs typeface="Times New Roman"/>
              </a:rPr>
              <a:t>Asbes</a:t>
            </a:r>
            <a:endParaRPr lang="en-US" sz="1100" dirty="0">
              <a:effectLst/>
              <a:latin typeface="Calibri"/>
              <a:ea typeface="Calibri"/>
              <a:cs typeface="Times New Roman"/>
            </a:endParaRPr>
          </a:p>
        </p:txBody>
      </p:sp>
      <p:cxnSp>
        <p:nvCxnSpPr>
          <p:cNvPr id="13" name="Straight Arrow Connector 12"/>
          <p:cNvCxnSpPr/>
          <p:nvPr/>
        </p:nvCxnSpPr>
        <p:spPr>
          <a:xfrm flipV="1">
            <a:off x="2197100" y="3421206"/>
            <a:ext cx="913765" cy="260350"/>
          </a:xfrm>
          <a:prstGeom prst="straightConnector1">
            <a:avLst/>
          </a:prstGeom>
          <a:ln w="28575">
            <a:solidFill>
              <a:schemeClr val="tx1">
                <a:lumMod val="85000"/>
                <a:lumOff val="1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>
            <a:off x="2558501" y="1480502"/>
            <a:ext cx="1019810" cy="890270"/>
          </a:xfrm>
          <a:prstGeom prst="straightConnector1">
            <a:avLst/>
          </a:prstGeom>
          <a:ln w="28575">
            <a:solidFill>
              <a:schemeClr val="tx1">
                <a:lumMod val="85000"/>
                <a:lumOff val="1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 flipV="1">
            <a:off x="3144693" y="3902709"/>
            <a:ext cx="889635" cy="332740"/>
          </a:xfrm>
          <a:prstGeom prst="straightConnector1">
            <a:avLst/>
          </a:prstGeom>
          <a:ln w="28575">
            <a:solidFill>
              <a:schemeClr val="tx1">
                <a:lumMod val="85000"/>
                <a:lumOff val="1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 Box 2"/>
          <p:cNvSpPr txBox="1">
            <a:spLocks noChangeArrowheads="1"/>
          </p:cNvSpPr>
          <p:nvPr/>
        </p:nvSpPr>
        <p:spPr bwMode="auto">
          <a:xfrm>
            <a:off x="4154805" y="1988211"/>
            <a:ext cx="379730" cy="4870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800" dirty="0">
                <a:effectLst/>
                <a:latin typeface="Baskerville Old Face"/>
                <a:ea typeface="Calibri"/>
                <a:cs typeface="Times New Roman"/>
              </a:rPr>
              <a:t>r</a:t>
            </a:r>
            <a:r>
              <a:rPr lang="en-US" sz="1800" baseline="-25000" dirty="0">
                <a:effectLst/>
                <a:latin typeface="Baskerville Old Face"/>
                <a:ea typeface="Calibri"/>
                <a:cs typeface="Times New Roman"/>
              </a:rPr>
              <a:t>1</a:t>
            </a:r>
            <a:endParaRPr lang="en-US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17" name="Text Box 2"/>
          <p:cNvSpPr txBox="1">
            <a:spLocks noChangeArrowheads="1"/>
          </p:cNvSpPr>
          <p:nvPr/>
        </p:nvSpPr>
        <p:spPr bwMode="auto">
          <a:xfrm>
            <a:off x="2074747" y="4069079"/>
            <a:ext cx="1056640" cy="296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600" dirty="0">
                <a:effectLst/>
                <a:latin typeface="Baskerville Old Face"/>
                <a:ea typeface="Calibri"/>
                <a:cs typeface="Times New Roman"/>
              </a:rPr>
              <a:t>T2=100</a:t>
            </a:r>
            <a:r>
              <a:rPr lang="en-US" sz="1600" baseline="30000" dirty="0">
                <a:effectLst/>
                <a:latin typeface="Baskerville Old Face"/>
                <a:ea typeface="Calibri"/>
                <a:cs typeface="Times New Roman"/>
              </a:rPr>
              <a:t>0</a:t>
            </a:r>
            <a:r>
              <a:rPr lang="en-US" sz="1600" dirty="0">
                <a:effectLst/>
                <a:latin typeface="Baskerville Old Face"/>
                <a:ea typeface="Calibri"/>
                <a:cs typeface="Times New Roman"/>
              </a:rPr>
              <a:t>C</a:t>
            </a:r>
            <a:endParaRPr lang="en-US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18" name="Text Box 2"/>
          <p:cNvSpPr txBox="1">
            <a:spLocks noChangeArrowheads="1"/>
          </p:cNvSpPr>
          <p:nvPr/>
        </p:nvSpPr>
        <p:spPr bwMode="auto">
          <a:xfrm>
            <a:off x="5330190" y="3421206"/>
            <a:ext cx="546100" cy="296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800" dirty="0">
                <a:effectLst/>
                <a:latin typeface="Baskerville Old Face"/>
                <a:ea typeface="Calibri"/>
                <a:cs typeface="Times New Roman"/>
              </a:rPr>
              <a:t>r</a:t>
            </a:r>
            <a:r>
              <a:rPr lang="en-US" sz="1800" baseline="-25000" dirty="0">
                <a:effectLst/>
                <a:latin typeface="Baskerville Old Face"/>
                <a:ea typeface="Calibri"/>
                <a:cs typeface="Times New Roman"/>
              </a:rPr>
              <a:t>3</a:t>
            </a:r>
            <a:endParaRPr lang="en-US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19" name="Text Box 2"/>
          <p:cNvSpPr txBox="1">
            <a:spLocks noChangeArrowheads="1"/>
          </p:cNvSpPr>
          <p:nvPr/>
        </p:nvSpPr>
        <p:spPr bwMode="auto">
          <a:xfrm>
            <a:off x="4773092" y="2454273"/>
            <a:ext cx="379730" cy="296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800" dirty="0">
                <a:effectLst/>
                <a:latin typeface="Baskerville Old Face"/>
                <a:ea typeface="Calibri"/>
                <a:cs typeface="Times New Roman"/>
              </a:rPr>
              <a:t>r</a:t>
            </a:r>
            <a:r>
              <a:rPr lang="en-US" sz="1800" baseline="-25000" dirty="0">
                <a:effectLst/>
                <a:latin typeface="Baskerville Old Face"/>
                <a:ea typeface="Calibri"/>
                <a:cs typeface="Times New Roman"/>
              </a:rPr>
              <a:t>2</a:t>
            </a:r>
            <a:endParaRPr lang="en-US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20" name="Text Box 2"/>
          <p:cNvSpPr txBox="1">
            <a:spLocks noChangeArrowheads="1"/>
          </p:cNvSpPr>
          <p:nvPr/>
        </p:nvSpPr>
        <p:spPr bwMode="auto">
          <a:xfrm>
            <a:off x="1464195" y="1306310"/>
            <a:ext cx="1056640" cy="296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r>
              <a:rPr lang="en-US" sz="1600" dirty="0">
                <a:effectLst/>
                <a:latin typeface="Baskerville Old Face"/>
                <a:ea typeface="Calibri"/>
                <a:cs typeface="Times New Roman"/>
              </a:rPr>
              <a:t>T1=600</a:t>
            </a:r>
            <a:r>
              <a:rPr lang="en-US" sz="1600" baseline="30000" dirty="0">
                <a:effectLst/>
                <a:latin typeface="Baskerville Old Face"/>
                <a:ea typeface="Calibri"/>
                <a:cs typeface="Times New Roman"/>
              </a:rPr>
              <a:t>0</a:t>
            </a:r>
            <a:r>
              <a:rPr lang="en-US" sz="1600" dirty="0">
                <a:effectLst/>
                <a:latin typeface="Baskerville Old Face"/>
                <a:ea typeface="Calibri"/>
                <a:cs typeface="Times New Roman"/>
              </a:rPr>
              <a:t>C</a:t>
            </a:r>
            <a:endParaRPr lang="en-US" sz="11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21" name="Rectangle 1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2" name="Rectangle 26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3" name="Content Placeholder 22"/>
          <p:cNvPicPr>
            <a:picLocks noGrp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0359"/>
          <a:stretch/>
        </p:blipFill>
        <p:spPr bwMode="auto">
          <a:xfrm>
            <a:off x="1949306" y="4724400"/>
            <a:ext cx="4983874" cy="1057275"/>
          </a:xfrm>
          <a:prstGeom prst="rect">
            <a:avLst/>
          </a:prstGeom>
          <a:noFill/>
          <a:ln>
            <a:noFill/>
          </a:ln>
          <a:effectLst/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474934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/>
              <p:cNvSpPr/>
              <p:nvPr/>
            </p:nvSpPr>
            <p:spPr>
              <a:xfrm>
                <a:off x="685800" y="381000"/>
                <a:ext cx="7924800" cy="117019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dirty="0" smtClean="0"/>
                  <a:t>Penyelesaian</a:t>
                </a:r>
                <a:r>
                  <a:rPr lang="en-US" dirty="0"/>
                  <a:t>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US" i="1">
                              <a:latin typeface="Cambria Math"/>
                            </a:rPr>
                            <m:t>𝑞</m:t>
                          </m:r>
                        </m:num>
                        <m:den>
                          <m:r>
                            <a:rPr lang="en-US" i="1">
                              <a:latin typeface="Cambria Math"/>
                            </a:rPr>
                            <m:t>𝐿</m:t>
                          </m:r>
                        </m:den>
                      </m:f>
                      <m:r>
                        <a:rPr lang="en-US" i="1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US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US" i="1">
                              <a:latin typeface="Cambria Math"/>
                            </a:rPr>
                            <m:t>2</m:t>
                          </m:r>
                          <m:r>
                            <a:rPr lang="en-US" i="1">
                              <a:latin typeface="Cambria Math"/>
                            </a:rPr>
                            <m:t>𝜋</m:t>
                          </m:r>
                          <m:r>
                            <a:rPr lang="en-US" i="1">
                              <a:latin typeface="Cambria Math"/>
                            </a:rPr>
                            <m:t> (</m:t>
                          </m:r>
                          <m:r>
                            <a:rPr lang="en-US" i="1">
                              <a:latin typeface="Cambria Math"/>
                            </a:rPr>
                            <m:t>𝑇</m:t>
                          </m:r>
                          <m:r>
                            <a:rPr lang="en-US" i="1">
                              <a:latin typeface="Cambria Math"/>
                            </a:rPr>
                            <m:t>1−</m:t>
                          </m:r>
                          <m:r>
                            <a:rPr lang="en-US" i="1">
                              <a:latin typeface="Cambria Math"/>
                            </a:rPr>
                            <m:t>𝑇</m:t>
                          </m:r>
                          <m:r>
                            <a:rPr lang="en-US" i="1">
                              <a:latin typeface="Cambria Math"/>
                            </a:rPr>
                            <m:t>3)</m:t>
                          </m:r>
                        </m:num>
                        <m:den>
                          <m:func>
                            <m:func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funcPr>
                            <m:fName>
                              <m:r>
                                <m:rPr>
                                  <m:sty m:val="p"/>
                                </m:rPr>
                                <a:rPr lang="en-US">
                                  <a:latin typeface="Cambria Math"/>
                                </a:rPr>
                                <m:t>ln</m:t>
                              </m:r>
                            </m:fName>
                            <m:e>
                              <m:d>
                                <m:dPr>
                                  <m:ctrlPr>
                                    <a:rPr lang="en-US" i="1">
                                      <a:latin typeface="Cambria Math"/>
                                    </a:rPr>
                                  </m:ctrlPr>
                                </m:dPr>
                                <m:e>
                                  <m:f>
                                    <m:fPr>
                                      <m:ctrlPr>
                                        <a:rPr lang="en-US" i="1">
                                          <a:latin typeface="Cambria Math"/>
                                        </a:rPr>
                                      </m:ctrlPr>
                                    </m:fPr>
                                    <m:num>
                                      <m:r>
                                        <a:rPr lang="en-US" i="1">
                                          <a:latin typeface="Cambria Math"/>
                                        </a:rPr>
                                        <m:t>𝑟</m:t>
                                      </m:r>
                                      <m:r>
                                        <a:rPr lang="en-US" i="1">
                                          <a:latin typeface="Cambria Math"/>
                                        </a:rPr>
                                        <m:t>2</m:t>
                                      </m:r>
                                    </m:num>
                                    <m:den>
                                      <m:r>
                                        <a:rPr lang="en-US" i="1">
                                          <a:latin typeface="Cambria Math"/>
                                        </a:rPr>
                                        <m:t>𝑟</m:t>
                                      </m:r>
                                      <m:r>
                                        <a:rPr lang="en-US" i="1">
                                          <a:latin typeface="Cambria Math"/>
                                        </a:rPr>
                                        <m:t>1</m:t>
                                      </m:r>
                                    </m:den>
                                  </m:f>
                                </m:e>
                              </m:d>
                              <m:r>
                                <a:rPr lang="en-US" i="1">
                                  <a:latin typeface="Cambria Math"/>
                                </a:rPr>
                                <m:t>/</m:t>
                              </m:r>
                            </m:e>
                          </m:func>
                          <m:r>
                            <a:rPr lang="en-US" i="1">
                              <a:latin typeface="Cambria Math"/>
                            </a:rPr>
                            <m:t>𝑘𝑠</m:t>
                          </m:r>
                          <m:r>
                            <a:rPr lang="en-US" i="1">
                              <a:latin typeface="Cambria Math"/>
                            </a:rPr>
                            <m:t>+</m:t>
                          </m:r>
                          <m:func>
                            <m:func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funcPr>
                            <m:fName>
                              <m:r>
                                <m:rPr>
                                  <m:sty m:val="p"/>
                                </m:rPr>
                                <a:rPr lang="en-US">
                                  <a:latin typeface="Cambria Math"/>
                                </a:rPr>
                                <m:t>ln</m:t>
                              </m:r>
                            </m:fName>
                            <m:e>
                              <m:d>
                                <m:dPr>
                                  <m:ctrlPr>
                                    <a:rPr lang="en-US" i="1">
                                      <a:latin typeface="Cambria Math"/>
                                    </a:rPr>
                                  </m:ctrlPr>
                                </m:dPr>
                                <m:e>
                                  <m:f>
                                    <m:fPr>
                                      <m:ctrlPr>
                                        <a:rPr lang="en-US" i="1">
                                          <a:latin typeface="Cambria Math"/>
                                        </a:rPr>
                                      </m:ctrlPr>
                                    </m:fPr>
                                    <m:num>
                                      <m:r>
                                        <a:rPr lang="en-US" i="1">
                                          <a:latin typeface="Cambria Math"/>
                                        </a:rPr>
                                        <m:t>𝑟</m:t>
                                      </m:r>
                                      <m:r>
                                        <a:rPr lang="en-US" i="1">
                                          <a:latin typeface="Cambria Math"/>
                                        </a:rPr>
                                        <m:t>3</m:t>
                                      </m:r>
                                    </m:num>
                                    <m:den>
                                      <m:r>
                                        <a:rPr lang="en-US" i="1">
                                          <a:latin typeface="Cambria Math"/>
                                        </a:rPr>
                                        <m:t>𝑟</m:t>
                                      </m:r>
                                      <m:r>
                                        <a:rPr lang="en-US" i="1">
                                          <a:latin typeface="Cambria Math"/>
                                        </a:rPr>
                                        <m:t>2</m:t>
                                      </m:r>
                                    </m:den>
                                  </m:f>
                                </m:e>
                              </m:d>
                            </m:e>
                          </m:func>
                          <m:r>
                            <a:rPr lang="en-US" i="1">
                              <a:latin typeface="Cambria Math"/>
                            </a:rPr>
                            <m:t>/</m:t>
                          </m:r>
                          <m:r>
                            <a:rPr lang="en-US" i="1">
                              <a:latin typeface="Cambria Math"/>
                            </a:rPr>
                            <m:t>𝑘𝑎𝑠</m:t>
                          </m:r>
                        </m:den>
                      </m:f>
                      <m:r>
                        <a:rPr lang="en-US" i="1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US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US" i="1">
                              <a:latin typeface="Cambria Math"/>
                            </a:rPr>
                            <m:t>2</m:t>
                          </m:r>
                          <m:r>
                            <a:rPr lang="en-US" i="1">
                              <a:latin typeface="Cambria Math"/>
                            </a:rPr>
                            <m:t>𝜋</m:t>
                          </m:r>
                          <m:r>
                            <a:rPr lang="en-US" i="1">
                              <a:latin typeface="Cambria Math"/>
                            </a:rPr>
                            <m:t>(600−100)</m:t>
                          </m:r>
                        </m:num>
                        <m:den>
                          <m:func>
                            <m:func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funcPr>
                            <m:fName>
                              <m:r>
                                <m:rPr>
                                  <m:sty m:val="p"/>
                                </m:rPr>
                                <a:rPr lang="en-US">
                                  <a:latin typeface="Cambria Math"/>
                                </a:rPr>
                                <m:t>ln</m:t>
                              </m:r>
                            </m:fName>
                            <m:e>
                              <m:d>
                                <m:dPr>
                                  <m:ctrlPr>
                                    <a:rPr lang="en-US" i="1">
                                      <a:latin typeface="Cambria Math"/>
                                    </a:rPr>
                                  </m:ctrlPr>
                                </m:dPr>
                                <m:e>
                                  <m:r>
                                    <a:rPr lang="en-US" b="0" i="1" smtClean="0">
                                      <a:latin typeface="Cambria Math"/>
                                    </a:rPr>
                                    <m:t>2/1</m:t>
                                  </m:r>
                                </m:e>
                              </m:d>
                              <m:r>
                                <a:rPr lang="en-US" i="1">
                                  <a:latin typeface="Cambria Math"/>
                                </a:rPr>
                                <m:t>/</m:t>
                              </m:r>
                            </m:e>
                          </m:func>
                          <m:r>
                            <a:rPr lang="en-US" i="1">
                              <a:latin typeface="Cambria Math"/>
                            </a:rPr>
                            <m:t>19 +</m:t>
                          </m:r>
                          <m:func>
                            <m:funcPr>
                              <m:ctrlPr>
                                <a:rPr lang="en-US" i="1">
                                  <a:latin typeface="Cambria Math"/>
                                </a:rPr>
                              </m:ctrlPr>
                            </m:funcPr>
                            <m:fName>
                              <m:r>
                                <m:rPr>
                                  <m:sty m:val="p"/>
                                </m:rPr>
                                <a:rPr lang="en-US">
                                  <a:latin typeface="Cambria Math"/>
                                </a:rPr>
                                <m:t>ln</m:t>
                              </m:r>
                            </m:fName>
                            <m:e>
                              <m:d>
                                <m:dPr>
                                  <m:ctrlPr>
                                    <a:rPr lang="en-US" i="1">
                                      <a:latin typeface="Cambria Math"/>
                                    </a:rPr>
                                  </m:ctrlPr>
                                </m:dPr>
                                <m:e>
                                  <m:f>
                                    <m:fPr>
                                      <m:ctrlPr>
                                        <a:rPr lang="en-US" i="1">
                                          <a:latin typeface="Cambria Math"/>
                                        </a:rPr>
                                      </m:ctrlPr>
                                    </m:fPr>
                                    <m:num>
                                      <m:r>
                                        <a:rPr lang="en-US" i="1">
                                          <a:latin typeface="Cambria Math"/>
                                        </a:rPr>
                                        <m:t>5</m:t>
                                      </m:r>
                                    </m:num>
                                    <m:den>
                                      <m:r>
                                        <a:rPr lang="en-US" i="1">
                                          <a:latin typeface="Cambria Math"/>
                                        </a:rPr>
                                        <m:t>2</m:t>
                                      </m:r>
                                    </m:den>
                                  </m:f>
                                </m:e>
                              </m:d>
                            </m:e>
                          </m:func>
                          <m:r>
                            <a:rPr lang="en-US" i="1">
                              <a:latin typeface="Cambria Math"/>
                            </a:rPr>
                            <m:t>/0,2</m:t>
                          </m:r>
                        </m:den>
                      </m:f>
                      <m:r>
                        <a:rPr lang="en-US" i="1">
                          <a:latin typeface="Cambria Math"/>
                        </a:rPr>
                        <m:t>=680 </m:t>
                      </m:r>
                      <m:r>
                        <a:rPr lang="en-US" i="1">
                          <a:latin typeface="Cambria Math"/>
                        </a:rPr>
                        <m:t>𝑊</m:t>
                      </m:r>
                      <m:r>
                        <a:rPr lang="en-US" i="1">
                          <a:latin typeface="Cambria Math"/>
                        </a:rPr>
                        <m:t>/</m:t>
                      </m:r>
                      <m:r>
                        <a:rPr lang="en-US" i="1">
                          <a:latin typeface="Cambria Math"/>
                        </a:rPr>
                        <m:t>𝑚</m:t>
                      </m:r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4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5800" y="381000"/>
                <a:ext cx="7924800" cy="1170192"/>
              </a:xfrm>
              <a:prstGeom prst="rect">
                <a:avLst/>
              </a:prstGeom>
              <a:blipFill rotWithShape="1">
                <a:blip r:embed="rId2"/>
                <a:stretch>
                  <a:fillRect l="-692" t="-261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63057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04800" y="152400"/>
            <a:ext cx="8229600" cy="4525963"/>
          </a:xfrm>
        </p:spPr>
        <p:txBody>
          <a:bodyPr/>
          <a:lstStyle/>
          <a:p>
            <a:pPr marL="109728" indent="0">
              <a:buNone/>
            </a:pPr>
            <a:r>
              <a:rPr lang="en-US" sz="1600" dirty="0" err="1">
                <a:latin typeface="Baskerville Old Face" pitchFamily="18" charset="0"/>
              </a:rPr>
              <a:t>Contoh</a:t>
            </a:r>
            <a:r>
              <a:rPr lang="en-US" sz="1600" dirty="0">
                <a:latin typeface="Baskerville Old Face" pitchFamily="18" charset="0"/>
              </a:rPr>
              <a:t> </a:t>
            </a:r>
            <a:r>
              <a:rPr lang="en-US" sz="1600" dirty="0" err="1">
                <a:latin typeface="Baskerville Old Face" pitchFamily="18" charset="0"/>
              </a:rPr>
              <a:t>Soal</a:t>
            </a:r>
            <a:r>
              <a:rPr lang="en-US" sz="1600" dirty="0">
                <a:latin typeface="Baskerville Old Face" pitchFamily="18" charset="0"/>
              </a:rPr>
              <a:t> </a:t>
            </a:r>
            <a:r>
              <a:rPr lang="en-US" sz="1600" dirty="0" smtClean="0">
                <a:latin typeface="Baskerville Old Face" pitchFamily="18" charset="0"/>
              </a:rPr>
              <a:t> 2</a:t>
            </a:r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533400"/>
            <a:ext cx="8540842" cy="419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0" y="4779818"/>
            <a:ext cx="6518031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6720828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1"/>
          <p:cNvSpPr txBox="1">
            <a:spLocks/>
          </p:cNvSpPr>
          <p:nvPr/>
        </p:nvSpPr>
        <p:spPr>
          <a:xfrm>
            <a:off x="304800" y="152400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65760" indent="-256032" algn="l" rtl="0" eaLnBrk="1" latinLnBrk="0" hangingPunct="1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defRPr kumimoji="0"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21792" indent="-228600" algn="l" rtl="0" eaLnBrk="1" latinLnBrk="0" hangingPunct="1">
              <a:spcBef>
                <a:spcPts val="324"/>
              </a:spcBef>
              <a:buClr>
                <a:schemeClr val="accent1"/>
              </a:buClr>
              <a:buFont typeface="Verdana"/>
              <a:buChar char="◦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9536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SzPct val="100000"/>
              <a:buFont typeface="Wingdings 2"/>
              <a:buChar char="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2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8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0574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860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109728" indent="0">
              <a:buFont typeface="Wingdings 3"/>
              <a:buNone/>
            </a:pPr>
            <a:r>
              <a:rPr lang="en-US" sz="1600" dirty="0" err="1" smtClean="0">
                <a:latin typeface="Baskerville Old Face" pitchFamily="18" charset="0"/>
              </a:rPr>
              <a:t>Contoh</a:t>
            </a:r>
            <a:r>
              <a:rPr lang="en-US" sz="1600" dirty="0" smtClean="0">
                <a:latin typeface="Baskerville Old Face" pitchFamily="18" charset="0"/>
              </a:rPr>
              <a:t> </a:t>
            </a:r>
            <a:r>
              <a:rPr lang="en-US" sz="1600" dirty="0" err="1" smtClean="0">
                <a:latin typeface="Baskerville Old Face" pitchFamily="18" charset="0"/>
              </a:rPr>
              <a:t>Soal</a:t>
            </a:r>
            <a:r>
              <a:rPr lang="en-US" sz="1600" dirty="0" smtClean="0">
                <a:latin typeface="Baskerville Old Face" pitchFamily="18" charset="0"/>
              </a:rPr>
              <a:t>  3</a:t>
            </a:r>
            <a:endParaRPr 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199" y="609600"/>
            <a:ext cx="8335617" cy="2819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8407436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1"/>
          <p:cNvSpPr txBox="1">
            <a:spLocks/>
          </p:cNvSpPr>
          <p:nvPr/>
        </p:nvSpPr>
        <p:spPr>
          <a:xfrm>
            <a:off x="166255" y="27709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65760" indent="-256032" algn="l" rtl="0" eaLnBrk="1" latinLnBrk="0" hangingPunct="1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defRPr kumimoji="0"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21792" indent="-228600" algn="l" rtl="0" eaLnBrk="1" latinLnBrk="0" hangingPunct="1">
              <a:spcBef>
                <a:spcPts val="324"/>
              </a:spcBef>
              <a:buClr>
                <a:schemeClr val="accent1"/>
              </a:buClr>
              <a:buFont typeface="Verdana"/>
              <a:buChar char="◦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9536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SzPct val="100000"/>
              <a:buFont typeface="Wingdings 2"/>
              <a:buChar char="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2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8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0574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860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109728" indent="0">
              <a:buFont typeface="Wingdings 3"/>
              <a:buNone/>
            </a:pPr>
            <a:r>
              <a:rPr lang="en-US" sz="1600" dirty="0" err="1" smtClean="0">
                <a:latin typeface="Baskerville Old Face" pitchFamily="18" charset="0"/>
              </a:rPr>
              <a:t>Contoh</a:t>
            </a:r>
            <a:r>
              <a:rPr lang="en-US" sz="1600" dirty="0" smtClean="0">
                <a:latin typeface="Baskerville Old Face" pitchFamily="18" charset="0"/>
              </a:rPr>
              <a:t> </a:t>
            </a:r>
            <a:r>
              <a:rPr lang="en-US" sz="1600" dirty="0" err="1" smtClean="0">
                <a:latin typeface="Baskerville Old Face" pitchFamily="18" charset="0"/>
              </a:rPr>
              <a:t>Soal</a:t>
            </a:r>
            <a:r>
              <a:rPr lang="en-US" sz="1600" dirty="0" smtClean="0">
                <a:latin typeface="Baskerville Old Face" pitchFamily="18" charset="0"/>
              </a:rPr>
              <a:t>  4</a:t>
            </a:r>
            <a:endParaRPr lang="en-US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255" y="304800"/>
            <a:ext cx="7467600" cy="59804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0" y="3186113"/>
            <a:ext cx="3429000" cy="485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5555" y="6282897"/>
            <a:ext cx="3429000" cy="485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8139925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964" y="457200"/>
            <a:ext cx="8842140" cy="3962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Content Placeholder 1"/>
          <p:cNvSpPr txBox="1">
            <a:spLocks/>
          </p:cNvSpPr>
          <p:nvPr/>
        </p:nvSpPr>
        <p:spPr>
          <a:xfrm>
            <a:off x="166255" y="27709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65760" indent="-256032" algn="l" rtl="0" eaLnBrk="1" latinLnBrk="0" hangingPunct="1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defRPr kumimoji="0"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21792" indent="-228600" algn="l" rtl="0" eaLnBrk="1" latinLnBrk="0" hangingPunct="1">
              <a:spcBef>
                <a:spcPts val="324"/>
              </a:spcBef>
              <a:buClr>
                <a:schemeClr val="accent1"/>
              </a:buClr>
              <a:buFont typeface="Verdana"/>
              <a:buChar char="◦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9536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SzPct val="100000"/>
              <a:buFont typeface="Wingdings 2"/>
              <a:buChar char="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2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8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0574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860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109728" indent="0">
              <a:buFont typeface="Wingdings 3"/>
              <a:buNone/>
            </a:pPr>
            <a:r>
              <a:rPr lang="en-US" sz="1600" dirty="0" err="1" smtClean="0">
                <a:latin typeface="Baskerville Old Face" pitchFamily="18" charset="0"/>
              </a:rPr>
              <a:t>Contoh</a:t>
            </a:r>
            <a:r>
              <a:rPr lang="en-US" sz="1600" dirty="0" smtClean="0">
                <a:latin typeface="Baskerville Old Face" pitchFamily="18" charset="0"/>
              </a:rPr>
              <a:t> </a:t>
            </a:r>
            <a:r>
              <a:rPr lang="en-US" sz="1600" dirty="0" err="1" smtClean="0">
                <a:latin typeface="Baskerville Old Face" pitchFamily="18" charset="0"/>
              </a:rPr>
              <a:t>Soal</a:t>
            </a:r>
            <a:r>
              <a:rPr lang="en-US" sz="1600" dirty="0" smtClean="0">
                <a:latin typeface="Baskerville Old Face" pitchFamily="18" charset="0"/>
              </a:rPr>
              <a:t>  5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3564302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533399"/>
            <a:ext cx="7696200" cy="63584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Content Placeholder 1"/>
          <p:cNvSpPr txBox="1">
            <a:spLocks/>
          </p:cNvSpPr>
          <p:nvPr/>
        </p:nvSpPr>
        <p:spPr>
          <a:xfrm>
            <a:off x="166255" y="27709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65760" indent="-256032" algn="l" rtl="0" eaLnBrk="1" latinLnBrk="0" hangingPunct="1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defRPr kumimoji="0"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21792" indent="-228600" algn="l" rtl="0" eaLnBrk="1" latinLnBrk="0" hangingPunct="1">
              <a:spcBef>
                <a:spcPts val="324"/>
              </a:spcBef>
              <a:buClr>
                <a:schemeClr val="accent1"/>
              </a:buClr>
              <a:buFont typeface="Verdana"/>
              <a:buChar char="◦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9536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SzPct val="100000"/>
              <a:buFont typeface="Wingdings 2"/>
              <a:buChar char="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2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8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0574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860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109728" indent="0">
              <a:buFont typeface="Wingdings 3"/>
              <a:buNone/>
            </a:pPr>
            <a:r>
              <a:rPr lang="en-US" sz="1600" dirty="0" err="1" smtClean="0">
                <a:latin typeface="Baskerville Old Face" pitchFamily="18" charset="0"/>
              </a:rPr>
              <a:t>Contoh</a:t>
            </a:r>
            <a:r>
              <a:rPr lang="en-US" sz="1600" dirty="0" smtClean="0">
                <a:latin typeface="Baskerville Old Face" pitchFamily="18" charset="0"/>
              </a:rPr>
              <a:t> </a:t>
            </a:r>
            <a:r>
              <a:rPr lang="en-US" sz="1600" dirty="0" err="1" smtClean="0">
                <a:latin typeface="Baskerville Old Face" pitchFamily="18" charset="0"/>
              </a:rPr>
              <a:t>Soal</a:t>
            </a:r>
            <a:r>
              <a:rPr lang="en-US" sz="1600" dirty="0" smtClean="0">
                <a:latin typeface="Baskerville Old Face" pitchFamily="18" charset="0"/>
              </a:rPr>
              <a:t>  6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0365600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1"/>
          <p:cNvSpPr txBox="1">
            <a:spLocks noGrp="1"/>
          </p:cNvSpPr>
          <p:nvPr>
            <p:ph idx="1"/>
          </p:nvPr>
        </p:nvSpPr>
        <p:spPr>
          <a:xfrm>
            <a:off x="304800" y="228600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65760" indent="-256032" algn="l" rtl="0" eaLnBrk="1" latinLnBrk="0" hangingPunct="1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defRPr kumimoji="0"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21792" indent="-228600" algn="l" rtl="0" eaLnBrk="1" latinLnBrk="0" hangingPunct="1">
              <a:spcBef>
                <a:spcPts val="324"/>
              </a:spcBef>
              <a:buClr>
                <a:schemeClr val="accent1"/>
              </a:buClr>
              <a:buFont typeface="Verdana"/>
              <a:buChar char="◦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9536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SzPct val="100000"/>
              <a:buFont typeface="Wingdings 2"/>
              <a:buChar char="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2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8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0574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860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109728" indent="0">
              <a:buFont typeface="Wingdings 3"/>
              <a:buNone/>
            </a:pPr>
            <a:r>
              <a:rPr lang="en-US" sz="1600" dirty="0" err="1" smtClean="0">
                <a:latin typeface="Baskerville Old Face" pitchFamily="18" charset="0"/>
              </a:rPr>
              <a:t>Contoh</a:t>
            </a:r>
            <a:r>
              <a:rPr lang="en-US" sz="1600" dirty="0" smtClean="0">
                <a:latin typeface="Baskerville Old Face" pitchFamily="18" charset="0"/>
              </a:rPr>
              <a:t> </a:t>
            </a:r>
            <a:r>
              <a:rPr lang="en-US" sz="1600" dirty="0" err="1" smtClean="0">
                <a:latin typeface="Baskerville Old Face" pitchFamily="18" charset="0"/>
              </a:rPr>
              <a:t>Soal</a:t>
            </a:r>
            <a:r>
              <a:rPr lang="en-US" sz="1600" dirty="0" smtClean="0">
                <a:latin typeface="Baskerville Old Face" pitchFamily="18" charset="0"/>
              </a:rPr>
              <a:t>  7</a:t>
            </a:r>
            <a:endParaRPr lang="en-US" dirty="0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609600"/>
            <a:ext cx="8462736" cy="289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799" y="3505200"/>
            <a:ext cx="7315201" cy="3203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0" y="4007796"/>
            <a:ext cx="2095500" cy="17834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7151511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609600"/>
            <a:ext cx="6573982" cy="61402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Content Placeholder 1"/>
          <p:cNvSpPr txBox="1">
            <a:spLocks noGrp="1"/>
          </p:cNvSpPr>
          <p:nvPr>
            <p:ph idx="1"/>
          </p:nvPr>
        </p:nvSpPr>
        <p:spPr>
          <a:xfrm>
            <a:off x="228600" y="304801"/>
            <a:ext cx="2819400" cy="304800"/>
          </a:xfrm>
          <a:prstGeom prst="rect">
            <a:avLst/>
          </a:prstGeom>
        </p:spPr>
        <p:txBody>
          <a:bodyPr vert="horz">
            <a:normAutofit fontScale="92500" lnSpcReduction="10000"/>
          </a:bodyPr>
          <a:lstStyle>
            <a:lvl1pPr marL="365760" indent="-256032" algn="l" rtl="0" eaLnBrk="1" latinLnBrk="0" hangingPunct="1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defRPr kumimoji="0"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21792" indent="-228600" algn="l" rtl="0" eaLnBrk="1" latinLnBrk="0" hangingPunct="1">
              <a:spcBef>
                <a:spcPts val="324"/>
              </a:spcBef>
              <a:buClr>
                <a:schemeClr val="accent1"/>
              </a:buClr>
              <a:buFont typeface="Verdana"/>
              <a:buChar char="◦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9536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SzPct val="100000"/>
              <a:buFont typeface="Wingdings 2"/>
              <a:buChar char="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2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8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0574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860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109728" indent="0">
              <a:buFont typeface="Wingdings 3"/>
              <a:buNone/>
            </a:pPr>
            <a:r>
              <a:rPr lang="en-US" sz="1600" dirty="0" err="1" smtClean="0">
                <a:latin typeface="Baskerville Old Face" pitchFamily="18" charset="0"/>
              </a:rPr>
              <a:t>Contoh</a:t>
            </a:r>
            <a:r>
              <a:rPr lang="en-US" sz="1600" dirty="0" smtClean="0">
                <a:latin typeface="Baskerville Old Face" pitchFamily="18" charset="0"/>
              </a:rPr>
              <a:t> </a:t>
            </a:r>
            <a:r>
              <a:rPr lang="en-US" sz="1600" dirty="0" err="1" smtClean="0">
                <a:latin typeface="Baskerville Old Face" pitchFamily="18" charset="0"/>
              </a:rPr>
              <a:t>Soal</a:t>
            </a:r>
            <a:r>
              <a:rPr lang="en-US" sz="1600" dirty="0" smtClean="0">
                <a:latin typeface="Baskerville Old Face" pitchFamily="18" charset="0"/>
              </a:rPr>
              <a:t>  8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504387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762000"/>
            <a:ext cx="8045161" cy="434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Content Placeholder 1"/>
          <p:cNvSpPr txBox="1">
            <a:spLocks/>
          </p:cNvSpPr>
          <p:nvPr/>
        </p:nvSpPr>
        <p:spPr>
          <a:xfrm>
            <a:off x="228600" y="304801"/>
            <a:ext cx="2819400" cy="304800"/>
          </a:xfrm>
          <a:prstGeom prst="rect">
            <a:avLst/>
          </a:prstGeom>
        </p:spPr>
        <p:txBody>
          <a:bodyPr vert="horz">
            <a:normAutofit fontScale="92500" lnSpcReduction="10000"/>
          </a:bodyPr>
          <a:lstStyle>
            <a:lvl1pPr marL="365760" indent="-256032" algn="l" rtl="0" eaLnBrk="1" latinLnBrk="0" hangingPunct="1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defRPr kumimoji="0"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21792" indent="-228600" algn="l" rtl="0" eaLnBrk="1" latinLnBrk="0" hangingPunct="1">
              <a:spcBef>
                <a:spcPts val="324"/>
              </a:spcBef>
              <a:buClr>
                <a:schemeClr val="accent1"/>
              </a:buClr>
              <a:buFont typeface="Verdana"/>
              <a:buChar char="◦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9536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SzPct val="100000"/>
              <a:buFont typeface="Wingdings 2"/>
              <a:buChar char="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430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ts val="350"/>
              </a:spcBef>
              <a:buClr>
                <a:schemeClr val="accent2"/>
              </a:buClr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002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8288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0574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86000" indent="-228600" algn="l" rtl="0" eaLnBrk="1" latinLnBrk="0" hangingPunct="1">
              <a:spcBef>
                <a:spcPts val="350"/>
              </a:spcBef>
              <a:buClr>
                <a:schemeClr val="accent3"/>
              </a:buClr>
              <a:buFont typeface="Wingdings 2"/>
              <a:buChar char="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109728" indent="0">
              <a:buFont typeface="Wingdings 3"/>
              <a:buNone/>
            </a:pPr>
            <a:r>
              <a:rPr lang="en-US" sz="1600" dirty="0" err="1" smtClean="0">
                <a:latin typeface="Baskerville Old Face" pitchFamily="18" charset="0"/>
              </a:rPr>
              <a:t>Contoh</a:t>
            </a:r>
            <a:r>
              <a:rPr lang="en-US" sz="1600" dirty="0" smtClean="0">
                <a:latin typeface="Baskerville Old Face" pitchFamily="18" charset="0"/>
              </a:rPr>
              <a:t> </a:t>
            </a:r>
            <a:r>
              <a:rPr lang="en-US" sz="1600" dirty="0" err="1" smtClean="0">
                <a:latin typeface="Baskerville Old Face" pitchFamily="18" charset="0"/>
              </a:rPr>
              <a:t>Soal</a:t>
            </a:r>
            <a:r>
              <a:rPr lang="en-US" sz="1600" dirty="0" smtClean="0">
                <a:latin typeface="Baskerville Old Face" pitchFamily="18" charset="0"/>
              </a:rPr>
              <a:t>  9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4714607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21131</TotalTime>
  <Words>225</Words>
  <Application>Microsoft Office PowerPoint</Application>
  <PresentationFormat>On-screen Show (4:3)</PresentationFormat>
  <Paragraphs>29</Paragraphs>
  <Slides>26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27" baseType="lpstr">
      <vt:lpstr>Concourse</vt:lpstr>
      <vt:lpstr>PERPINDAHAN KALOR  PADA SILINDER</vt:lpstr>
      <vt:lpstr>PERPINDAHAN PANAS KONDUKSI PADA SILINDER</vt:lpstr>
      <vt:lpstr>PowerPoint Presentation</vt:lpstr>
      <vt:lpstr>PowerPoint Presentation</vt:lpstr>
      <vt:lpstr> Perpindahan Panas Konduksi pada Dinding Lapis Rangkap Berbentuk Silinder  </vt:lpstr>
      <vt:lpstr>Persamaan aliran panas untuk dinding lapis rangkap berbentuk selinder adalah: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PERPINDAHAN KALOR  LANJUT</dc:title>
  <dc:creator>lenovo</dc:creator>
  <cp:lastModifiedBy>lenovo</cp:lastModifiedBy>
  <cp:revision>33</cp:revision>
  <dcterms:created xsi:type="dcterms:W3CDTF">2017-02-22T02:02:33Z</dcterms:created>
  <dcterms:modified xsi:type="dcterms:W3CDTF">2020-04-09T04:12:05Z</dcterms:modified>
</cp:coreProperties>
</file>