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embeddings/oleObject1.bin" ContentType="application/vnd.openxmlformats-officedocument.oleObject"/>
  <Override PartName="/ppt/embeddings/Microsoft_Equation1.bin" ContentType="application/vnd.openxmlformats-officedocument.oleObject"/>
  <Override PartName="/ppt/embeddings/Microsoft_Equation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1" autoAdjust="0"/>
    <p:restoredTop sz="94660"/>
  </p:normalViewPr>
  <p:slideViewPr>
    <p:cSldViewPr snapToGrid="0" snapToObjects="1">
      <p:cViewPr>
        <p:scale>
          <a:sx n="75" d="100"/>
          <a:sy n="75" d="100"/>
        </p:scale>
        <p:origin x="-17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Relationship Id="rId2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0738" y="4155141"/>
            <a:ext cx="7542212" cy="1013012"/>
          </a:xfrm>
        </p:spPr>
        <p:txBody>
          <a:bodyPr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0738" y="5230906"/>
            <a:ext cx="7542212" cy="1030942"/>
          </a:xfrm>
        </p:spPr>
        <p:txBody>
          <a:bodyPr/>
          <a:lstStyle>
            <a:lvl1pPr marL="0" indent="0" algn="ctr">
              <a:spcBef>
                <a:spcPct val="30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  <p:pic>
        <p:nvPicPr>
          <p:cNvPr id="7" name="Picture 6" descr="MoleculeTrac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019" y="224679"/>
            <a:ext cx="5795963" cy="39433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737" y="1219013"/>
            <a:ext cx="7542213" cy="19589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2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0737" y="3224213"/>
            <a:ext cx="7542213" cy="15001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2" y="107577"/>
            <a:ext cx="7581901" cy="16539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92301"/>
            <a:ext cx="3657600" cy="39751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3763" y="1892301"/>
            <a:ext cx="3657600" cy="39751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2" y="107577"/>
            <a:ext cx="7581901" cy="16539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2" y="1761565"/>
            <a:ext cx="3657600" cy="515469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2" y="2393575"/>
            <a:ext cx="3657600" cy="347382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3763" y="1761565"/>
            <a:ext cx="3657600" cy="515469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3763" y="2393575"/>
            <a:ext cx="3657600" cy="347382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929" y="457201"/>
            <a:ext cx="3566160" cy="1371600"/>
          </a:xfrm>
        </p:spPr>
        <p:txBody>
          <a:bodyPr anchor="b">
            <a:normAutofit/>
          </a:bodyPr>
          <a:lstStyle>
            <a:lvl1pPr algn="ctr"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2393" y="457201"/>
            <a:ext cx="3566160" cy="5410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2173288" indent="-344488">
              <a:defRPr sz="1800" b="1" kern="1200" dirty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929" y="1828801"/>
            <a:ext cx="3566160" cy="3657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457200"/>
            <a:ext cx="3566160" cy="1371600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66765" y="1676400"/>
            <a:ext cx="2975610" cy="2975610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1828800"/>
            <a:ext cx="3566160" cy="3657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3962399"/>
            <a:ext cx="7585710" cy="672353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01957" y="457200"/>
            <a:ext cx="2940087" cy="2940087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FontTx/>
              <a:buNone/>
              <a:defRPr sz="24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4639235"/>
            <a:ext cx="7585710" cy="1371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365" y="416859"/>
            <a:ext cx="1940859" cy="5607424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0737" y="414015"/>
            <a:ext cx="6144839" cy="561026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png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idOverlay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10000"/>
            </a:schemeClr>
          </a:solidFill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2" y="107577"/>
            <a:ext cx="7581901" cy="16539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2" y="1882588"/>
            <a:ext cx="7581901" cy="3953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181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0937D0C1-0EAD-A740-8D5E-3608DE21D616}" type="datetimeFigureOut">
              <a:t>10/2/17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6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6356350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2629D35E-2D85-924E-8666-350F071DBFD4}" type="slidenum"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6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03225" indent="-403225" algn="l" defTabSz="914400" rtl="0" eaLnBrk="1" latinLnBrk="0" hangingPunct="1">
        <a:spcBef>
          <a:spcPts val="2000"/>
        </a:spcBef>
        <a:buFontTx/>
        <a:buBlip>
          <a:blip r:embed="rId15"/>
        </a:buBlip>
        <a:defRPr sz="24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1pPr>
      <a:lvl2pPr marL="806450" indent="-403225" algn="l" defTabSz="914400" rtl="0" eaLnBrk="1" latinLnBrk="0" hangingPunct="1">
        <a:spcBef>
          <a:spcPts val="600"/>
        </a:spcBef>
        <a:buFontTx/>
        <a:buBlip>
          <a:blip r:embed="rId15"/>
        </a:buBlip>
        <a:defRPr sz="22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2pPr>
      <a:lvl3pPr marL="11430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20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3pPr>
      <a:lvl4pPr marL="1492250" indent="-3492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4pPr>
      <a:lvl5pPr marL="18288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5pPr>
      <a:lvl6pPr marL="21732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6pPr>
      <a:lvl7pPr marL="25161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7pPr>
      <a:lvl8pPr marL="2860675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8pPr>
      <a:lvl9pPr marL="3205163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Konstanta_fisika" TargetMode="External"/><Relationship Id="rId4" Type="http://schemas.openxmlformats.org/officeDocument/2006/relationships/hyperlink" Target="https://id.wikipedia.org/wiki/Hukum_gas_ideal" TargetMode="External"/><Relationship Id="rId5" Type="http://schemas.openxmlformats.org/officeDocument/2006/relationships/hyperlink" Target="https://id.wikipedia.org/w/index.php?title=Persamaan_Nernst&amp;action=edit&amp;redlink=1" TargetMode="External"/><Relationship Id="rId6" Type="http://schemas.openxmlformats.org/officeDocument/2006/relationships/hyperlink" Target="https://id.wikipedia.org/wiki/Persamaan_keadaan" TargetMode="External"/><Relationship Id="rId7" Type="http://schemas.openxmlformats.org/officeDocument/2006/relationships/oleObject" Target="../embeddings/oleObject1.bin"/><Relationship Id="rId8" Type="http://schemas.openxmlformats.org/officeDocument/2006/relationships/image" Target="../media/image6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quation1.bin"/><Relationship Id="rId4" Type="http://schemas.openxmlformats.org/officeDocument/2006/relationships/image" Target="../media/image12.emf"/><Relationship Id="rId5" Type="http://schemas.openxmlformats.org/officeDocument/2006/relationships/oleObject" Target="../embeddings/Microsoft_Equation2.bin"/><Relationship Id="rId6" Type="http://schemas.openxmlformats.org/officeDocument/2006/relationships/image" Target="../media/image13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Gas Ideal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6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/>
              <a:t>Gas ideal adalah gas teoritis yang terdiri dari partikel-partikel titik yang bergerak secara acak dan tidak saling berinteraksi.</a:t>
            </a:r>
          </a:p>
          <a:p>
            <a:r>
              <a:rPr lang="en-US" sz="2800"/>
              <a:t>Konsep gas ideal sangat berguna karena memenuhi hukum gas ideal, sebuah persamaan keadaan yang disederhanakan, sehingga dapat dianalisis dengan mekanika statistika.</a:t>
            </a:r>
          </a:p>
          <a:p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637485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Sifat-sifat Gas Ideal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2" y="1508017"/>
            <a:ext cx="7581901" cy="4841524"/>
          </a:xfrm>
        </p:spPr>
        <p:txBody>
          <a:bodyPr>
            <a:normAutofit fontScale="92500" lnSpcReduction="20000"/>
          </a:bodyPr>
          <a:lstStyle/>
          <a:p>
            <a:r>
              <a:rPr lang="en-US"/>
              <a:t>Terdiri atas partikel yang banyak sekali dan bergerak sembarang.</a:t>
            </a:r>
          </a:p>
          <a:p>
            <a:r>
              <a:rPr lang="en-US"/>
              <a:t>Setiap partikel mempunyai masa yang sama.</a:t>
            </a:r>
          </a:p>
          <a:p>
            <a:r>
              <a:rPr lang="en-US"/>
              <a:t>Tidak ada gaya tarik menarik antara partikel satu dengan partikel lain.</a:t>
            </a:r>
          </a:p>
          <a:p>
            <a:r>
              <a:rPr lang="en-US"/>
              <a:t>Jarak antara partikel jauh lebih besar disbanding ukuran sebuah partike</a:t>
            </a:r>
          </a:p>
          <a:p>
            <a:r>
              <a:rPr lang="en-US"/>
              <a:t>Jika partikel menumbuk dinding atau partikel lain, tumbukan dianggap lenting sempurna.</a:t>
            </a:r>
          </a:p>
          <a:p>
            <a:r>
              <a:rPr lang="en-US">
                <a:effectLst/>
              </a:rPr>
              <a:t>Hukum Newton tentang gerak berlaku.</a:t>
            </a:r>
          </a:p>
          <a:p>
            <a:r>
              <a:rPr lang="en-US">
                <a:effectLst/>
              </a:rPr>
              <a:t>Gas selalu memenuhi hukum Boyle-Gay Lussac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79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Persamaan Gas Umum</a:t>
            </a:r>
          </a:p>
        </p:txBody>
      </p:sp>
      <p:pic>
        <p:nvPicPr>
          <p:cNvPr id="4" name="Picture 3" descr="Screenshot 2016-09-22 04.59.3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6" t="34441" r="41617" b="21117"/>
          <a:stretch/>
        </p:blipFill>
        <p:spPr>
          <a:xfrm>
            <a:off x="779462" y="1547701"/>
            <a:ext cx="7504232" cy="480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513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Konstanta Gas (R)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adalah sebuah </a:t>
            </a:r>
            <a:r>
              <a:rPr lang="en-US">
                <a:hlinkClick r:id="rId3" tooltip="Konstanta fisika"/>
              </a:rPr>
              <a:t>konstanta fisika</a:t>
            </a:r>
            <a:r>
              <a:rPr lang="en-US"/>
              <a:t> yang sering muncul dalam banyak persamaan fundamental fisika, seperti </a:t>
            </a:r>
            <a:r>
              <a:rPr lang="en-US">
                <a:hlinkClick r:id="rId4" tooltip="Hukum gas ideal"/>
              </a:rPr>
              <a:t>hukum gas ideal</a:t>
            </a:r>
            <a:r>
              <a:rPr lang="en-US"/>
              <a:t> dan </a:t>
            </a:r>
            <a:r>
              <a:rPr lang="en-US">
                <a:hlinkClick r:id="rId5" tooltip="Persamaan Nernst (halaman belum tersedia)"/>
              </a:rPr>
              <a:t>persamaan Nernst</a:t>
            </a:r>
            <a:r>
              <a:rPr lang="en-US"/>
              <a:t>. </a:t>
            </a:r>
          </a:p>
          <a:p>
            <a:r>
              <a:rPr lang="tr-TR"/>
              <a:t>Harganya adalah:</a:t>
            </a:r>
          </a:p>
          <a:p>
            <a:r>
              <a:rPr lang="tr-TR" i="1"/>
              <a:t>R</a:t>
            </a:r>
            <a:r>
              <a:rPr lang="tr-TR"/>
              <a:t> = 8.314472(15) J · K</a:t>
            </a:r>
            <a:r>
              <a:rPr lang="tr-TR" baseline="30000"/>
              <a:t>-1</a:t>
            </a:r>
            <a:r>
              <a:rPr lang="tr-TR"/>
              <a:t> · mol</a:t>
            </a:r>
            <a:r>
              <a:rPr lang="tr-TR" baseline="30000"/>
              <a:t>-1</a:t>
            </a:r>
            <a:r>
              <a:rPr lang="tr-TR"/>
              <a:t> </a:t>
            </a:r>
          </a:p>
          <a:p>
            <a:r>
              <a:rPr lang="tr-TR"/>
              <a:t>Konstanta gas didapatkan dari </a:t>
            </a:r>
            <a:r>
              <a:rPr lang="tr-TR">
                <a:hlinkClick r:id="rId6" tooltip="Persamaan keadaan"/>
              </a:rPr>
              <a:t>persamaan keadaan</a:t>
            </a:r>
            <a:r>
              <a:rPr lang="tr-TR"/>
              <a:t> paling sederhana, </a:t>
            </a:r>
            <a:r>
              <a:rPr lang="tr-TR">
                <a:hlinkClick r:id="rId4" tooltip="Hukum gas ideal"/>
              </a:rPr>
              <a:t>hukum gas ideal</a:t>
            </a:r>
            <a:r>
              <a:rPr lang="tr-TR"/>
              <a:t>, sebagai berikut: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4349809"/>
              </p:ext>
            </p:extLst>
          </p:nvPr>
        </p:nvGraphicFramePr>
        <p:xfrm>
          <a:off x="2703353" y="5514016"/>
          <a:ext cx="1980275" cy="974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7" imgW="800100" imgH="393700" progId="Equation.3">
                  <p:embed/>
                </p:oleObj>
              </mc:Choice>
              <mc:Fallback>
                <p:oleObj name="Equation" r:id="rId7" imgW="8001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03353" y="5514016"/>
                        <a:ext cx="1980275" cy="974421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rgbClr val="0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833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Bentuk Lain Persamaan</a:t>
            </a:r>
          </a:p>
        </p:txBody>
      </p:sp>
      <p:pic>
        <p:nvPicPr>
          <p:cNvPr id="5" name="Picture 4" descr="Screenshot 2016-09-22 05.01.26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6" t="15693" r="34020" b="25283"/>
          <a:stretch/>
        </p:blipFill>
        <p:spPr>
          <a:xfrm>
            <a:off x="779462" y="1468330"/>
            <a:ext cx="7531171" cy="507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20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Alternatif persamaan selama proses</a:t>
            </a:r>
          </a:p>
        </p:txBody>
      </p:sp>
      <p:pic>
        <p:nvPicPr>
          <p:cNvPr id="3" name="Picture 2" descr="Screenshot 2016-09-22 05.05.14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4" t="39650" r="14054" b="12090"/>
          <a:stretch/>
        </p:blipFill>
        <p:spPr>
          <a:xfrm>
            <a:off x="283314" y="2063600"/>
            <a:ext cx="8505606" cy="390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71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Proses untuk Gas Ideal</a:t>
            </a:r>
          </a:p>
        </p:txBody>
      </p:sp>
      <p:pic>
        <p:nvPicPr>
          <p:cNvPr id="3" name="Picture 2" descr="Screenshot 2016-09-22 05.08.0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2" t="39996" r="31199" b="20770"/>
          <a:stretch/>
        </p:blipFill>
        <p:spPr>
          <a:xfrm>
            <a:off x="873218" y="1395947"/>
            <a:ext cx="7521597" cy="2922690"/>
          </a:xfrm>
          <a:prstGeom prst="rect">
            <a:avLst/>
          </a:prstGeom>
        </p:spPr>
      </p:pic>
      <p:pic>
        <p:nvPicPr>
          <p:cNvPr id="4" name="Picture 3" descr="Screenshot 2016-09-22 05.08.57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9" t="31664" r="25556" b="30492"/>
          <a:stretch/>
        </p:blipFill>
        <p:spPr>
          <a:xfrm>
            <a:off x="873217" y="4147044"/>
            <a:ext cx="7488145" cy="28070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00397" y="6210644"/>
            <a:ext cx="158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n = Cp / Cv</a:t>
            </a:r>
          </a:p>
        </p:txBody>
      </p:sp>
    </p:spTree>
    <p:extLst>
      <p:ext uri="{BB962C8B-B14F-4D97-AF65-F5344CB8AC3E}">
        <p14:creationId xmlns:p14="http://schemas.microsoft.com/office/powerpoint/2010/main" val="2455144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Diagram Proses</a:t>
            </a:r>
          </a:p>
        </p:txBody>
      </p:sp>
      <p:pic>
        <p:nvPicPr>
          <p:cNvPr id="3" name="Picture 2" descr="Screenshot 2016-09-22 05.11.33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0" t="27845" r="27293" b="12785"/>
          <a:stretch/>
        </p:blipFill>
        <p:spPr>
          <a:xfrm>
            <a:off x="1131217" y="1594815"/>
            <a:ext cx="7045296" cy="469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18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24519" y="4155141"/>
            <a:ext cx="7738431" cy="1013012"/>
          </a:xfrm>
        </p:spPr>
        <p:txBody>
          <a:bodyPr/>
          <a:lstStyle/>
          <a:p>
            <a:r>
              <a:rPr lang="en-US" sz="5400"/>
              <a:t>Persamaan Gas Nyata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53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Perbedaan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Ideal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/>
              <a:t>Molekul-2 tdk tarik-menarik</a:t>
            </a:r>
          </a:p>
          <a:p>
            <a:r>
              <a:rPr lang="en-US"/>
              <a:t>Tidak mempunyai volume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/>
              <a:t>Nyata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/>
              <a:t>Molekul-2 tarik menarik</a:t>
            </a:r>
          </a:p>
          <a:p>
            <a:r>
              <a:rPr lang="en-US"/>
              <a:t>Mempunyai volume</a:t>
            </a:r>
          </a:p>
          <a:p>
            <a:r>
              <a:rPr lang="en-US"/>
              <a:t>Tdk seluruh volume bejana bebas bagi gas nyata sebab molekul-2 tsb memakan tempat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53833" y="5867398"/>
            <a:ext cx="262466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Perlu koreksi terhadap persamaan keadaan</a:t>
            </a:r>
          </a:p>
        </p:txBody>
      </p:sp>
      <p:sp>
        <p:nvSpPr>
          <p:cNvPr id="13" name="Down Arrow 12"/>
          <p:cNvSpPr/>
          <p:nvPr/>
        </p:nvSpPr>
        <p:spPr>
          <a:xfrm>
            <a:off x="4042833" y="4910667"/>
            <a:ext cx="660930" cy="71966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55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Gas Van der Waals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79462" y="1882588"/>
            <a:ext cx="7581901" cy="1825812"/>
          </a:xfrm>
        </p:spPr>
        <p:txBody>
          <a:bodyPr/>
          <a:lstStyle/>
          <a:p>
            <a:r>
              <a:rPr lang="en-US"/>
              <a:t>Ada koreksi terhadap volume </a:t>
            </a:r>
            <a:r>
              <a:rPr lang="en-US">
                <a:sym typeface="Wingdings"/>
              </a:rPr>
              <a:t> volume efektif b</a:t>
            </a:r>
          </a:p>
          <a:p>
            <a:r>
              <a:rPr lang="en-US">
                <a:sym typeface="Wingdings"/>
              </a:rPr>
              <a:t>Koreksi terhadap tekanan  sebanding dengan 1/v</a:t>
            </a:r>
            <a:r>
              <a:rPr lang="en-US" baseline="30000">
                <a:sym typeface="Wingdings"/>
              </a:rPr>
              <a:t>2</a:t>
            </a:r>
            <a:endParaRPr lang="en-US">
              <a:sym typeface="Wingdings"/>
            </a:endParaRPr>
          </a:p>
          <a:p>
            <a:pPr marL="0" indent="0">
              <a:buNone/>
            </a:pPr>
            <a:r>
              <a:rPr lang="en-US"/>
              <a:t>Persamaannya menjadi</a:t>
            </a:r>
          </a:p>
          <a:p>
            <a:pPr marL="0" indent="0">
              <a:buNone/>
            </a:pPr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692431"/>
              </p:ext>
            </p:extLst>
          </p:nvPr>
        </p:nvGraphicFramePr>
        <p:xfrm>
          <a:off x="942975" y="3986213"/>
          <a:ext cx="1979613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3" imgW="800100" imgH="355600" progId="Equation.3">
                  <p:embed/>
                </p:oleObj>
              </mc:Choice>
              <mc:Fallback>
                <p:oleObj name="Equation" r:id="rId3" imgW="8001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42975" y="3986213"/>
                        <a:ext cx="1979613" cy="8794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rgbClr val="0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4264636"/>
              </p:ext>
            </p:extLst>
          </p:nvPr>
        </p:nvGraphicFramePr>
        <p:xfrm>
          <a:off x="4722813" y="3940175"/>
          <a:ext cx="3362325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5" imgW="1358900" imgH="393700" progId="Equation.3">
                  <p:embed/>
                </p:oleObj>
              </mc:Choice>
              <mc:Fallback>
                <p:oleObj name="Equation" r:id="rId5" imgW="13589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2813" y="3940175"/>
                        <a:ext cx="3362325" cy="9731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rgbClr val="0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471333" y="42164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rPr>
              <a:t>Atau</a:t>
            </a:r>
          </a:p>
        </p:txBody>
      </p:sp>
    </p:spTree>
    <p:extLst>
      <p:ext uri="{BB962C8B-B14F-4D97-AF65-F5344CB8AC3E}">
        <p14:creationId xmlns:p14="http://schemas.microsoft.com/office/powerpoint/2010/main" val="2042720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bit">
  <a:themeElements>
    <a:clrScheme name="Orbit">
      <a:dk1>
        <a:srgbClr val="000000"/>
      </a:dk1>
      <a:lt1>
        <a:srgbClr val="FFFFFF"/>
      </a:lt1>
      <a:dk2>
        <a:srgbClr val="7C9BA5"/>
      </a:dk2>
      <a:lt2>
        <a:srgbClr val="C1D0CA"/>
      </a:lt2>
      <a:accent1>
        <a:srgbClr val="F2D908"/>
      </a:accent1>
      <a:accent2>
        <a:srgbClr val="9DE61E"/>
      </a:accent2>
      <a:accent3>
        <a:srgbClr val="0D8BE6"/>
      </a:accent3>
      <a:accent4>
        <a:srgbClr val="C61B1B"/>
      </a:accent4>
      <a:accent5>
        <a:srgbClr val="E26F08"/>
      </a:accent5>
      <a:accent6>
        <a:srgbClr val="8D35D1"/>
      </a:accent6>
      <a:hlink>
        <a:srgbClr val="ECBF0B"/>
      </a:hlink>
      <a:folHlink>
        <a:srgbClr val="F4E5A8"/>
      </a:folHlink>
    </a:clrScheme>
    <a:fontScheme name="Orbit">
      <a:maj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rbit">
      <a:fillStyleLst>
        <a:solidFill>
          <a:schemeClr val="phClr"/>
        </a:solidFill>
        <a:solidFill>
          <a:schemeClr val="phClr">
            <a:shade val="80000"/>
          </a:schemeClr>
        </a:solidFill>
        <a:gradFill rotWithShape="1">
          <a:gsLst>
            <a:gs pos="0">
              <a:schemeClr val="phClr">
                <a:shade val="30000"/>
                <a:satMod val="100000"/>
              </a:schemeClr>
            </a:gs>
            <a:gs pos="80000">
              <a:schemeClr val="phClr">
                <a:shade val="90000"/>
                <a:satMod val="100000"/>
              </a:schemeClr>
            </a:gs>
            <a:gs pos="100000">
              <a:schemeClr val="phClr">
                <a:tint val="9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762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228600" dist="38100" dir="5400000" sx="104000" sy="104000" algn="ctr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317500" dist="381000" dir="5400000" sx="90000" sy="2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etal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000"/>
                <a:lumMod val="80000"/>
              </a:schemeClr>
              <a:schemeClr val="phClr">
                <a:satMod val="360000"/>
                <a:lumMod val="14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Orbit.thmx</Template>
  <TotalTime>92</TotalTime>
  <Words>267</Words>
  <Application>Microsoft Macintosh PowerPoint</Application>
  <PresentationFormat>On-screen Show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Orbit</vt:lpstr>
      <vt:lpstr>Equation</vt:lpstr>
      <vt:lpstr>Microsoft Equation</vt:lpstr>
      <vt:lpstr>Gas Ideal</vt:lpstr>
      <vt:lpstr>Definisi</vt:lpstr>
      <vt:lpstr>Sifat-sifat Gas Ideal</vt:lpstr>
      <vt:lpstr>Persamaan Gas Umum</vt:lpstr>
      <vt:lpstr>Konstanta Gas (R)</vt:lpstr>
      <vt:lpstr>Bentuk Lain Persamaan</vt:lpstr>
      <vt:lpstr>Alternatif persamaan selama proses</vt:lpstr>
      <vt:lpstr>Proses untuk Gas Ideal</vt:lpstr>
      <vt:lpstr>Diagram Proses</vt:lpstr>
      <vt:lpstr>Persamaan Gas Nyata</vt:lpstr>
      <vt:lpstr>Perbedaan</vt:lpstr>
      <vt:lpstr>Gas Van der Waals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Gas Ideal</dc:title>
  <dc:creator>harto</dc:creator>
  <cp:lastModifiedBy>harto</cp:lastModifiedBy>
  <cp:revision>8</cp:revision>
  <dcterms:created xsi:type="dcterms:W3CDTF">2016-09-21T21:47:09Z</dcterms:created>
  <dcterms:modified xsi:type="dcterms:W3CDTF">2017-10-02T14:24:03Z</dcterms:modified>
</cp:coreProperties>
</file>