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7556500" cy="10693400"/>
  <p:notesSz cx="7556500" cy="10693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328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54819" y="1273670"/>
            <a:ext cx="1253210" cy="4057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73504" y="2277109"/>
            <a:ext cx="4215841" cy="287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58514" y="9877852"/>
            <a:ext cx="203835" cy="194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1251" y="8716403"/>
            <a:ext cx="5333999" cy="755462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 marR="5080" indent="-635" algn="ctr">
              <a:lnSpc>
                <a:spcPts val="1770"/>
              </a:lnSpc>
              <a:spcBef>
                <a:spcPts val="284"/>
              </a:spcBef>
            </a:pPr>
            <a:r>
              <a:rPr sz="2800" spc="-95" dirty="0">
                <a:latin typeface="Times New Roman"/>
                <a:cs typeface="Times New Roman"/>
              </a:rPr>
              <a:t>Program </a:t>
            </a:r>
            <a:r>
              <a:rPr sz="2800" spc="-85" dirty="0">
                <a:latin typeface="Times New Roman"/>
                <a:cs typeface="Times New Roman"/>
              </a:rPr>
              <a:t>Studi </a:t>
            </a:r>
            <a:r>
              <a:rPr sz="2800" spc="-90" dirty="0">
                <a:latin typeface="Times New Roman"/>
                <a:cs typeface="Times New Roman"/>
              </a:rPr>
              <a:t>Teknik </a:t>
            </a:r>
            <a:r>
              <a:rPr sz="2800" spc="-75" dirty="0">
                <a:latin typeface="Times New Roman"/>
                <a:cs typeface="Times New Roman"/>
              </a:rPr>
              <a:t>Sipil  </a:t>
            </a:r>
            <a:r>
              <a:rPr sz="2800" spc="-85" dirty="0">
                <a:latin typeface="Times New Roman"/>
                <a:cs typeface="Times New Roman"/>
              </a:rPr>
              <a:t>Fakultas </a:t>
            </a:r>
            <a:r>
              <a:rPr sz="2800" spc="-90" dirty="0">
                <a:latin typeface="Times New Roman"/>
                <a:cs typeface="Times New Roman"/>
              </a:rPr>
              <a:t>Teknik </a:t>
            </a:r>
            <a:r>
              <a:rPr sz="2800" spc="-105" dirty="0">
                <a:latin typeface="Times New Roman"/>
                <a:cs typeface="Times New Roman"/>
              </a:rPr>
              <a:t>Dan </a:t>
            </a:r>
            <a:r>
              <a:rPr sz="2800" spc="-85" dirty="0">
                <a:latin typeface="Times New Roman"/>
                <a:cs typeface="Times New Roman"/>
              </a:rPr>
              <a:t>Informatika  </a:t>
            </a:r>
            <a:r>
              <a:rPr sz="2800" spc="-80" dirty="0">
                <a:latin typeface="Times New Roman"/>
                <a:cs typeface="Times New Roman"/>
              </a:rPr>
              <a:t>Universitas </a:t>
            </a:r>
            <a:r>
              <a:rPr sz="2800" spc="-110" dirty="0">
                <a:latin typeface="Times New Roman"/>
                <a:cs typeface="Times New Roman"/>
              </a:rPr>
              <a:t>PGRI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00" dirty="0">
                <a:latin typeface="Times New Roman"/>
                <a:cs typeface="Times New Roman"/>
              </a:rPr>
              <a:t>Semarang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6050" y="1785594"/>
            <a:ext cx="5334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1775" algn="l"/>
              </a:tabLst>
            </a:pPr>
            <a:r>
              <a:rPr sz="3600" spc="-5" dirty="0"/>
              <a:t>ANALIS</a:t>
            </a:r>
            <a:r>
              <a:rPr sz="3600" dirty="0"/>
              <a:t>A	</a:t>
            </a:r>
            <a:r>
              <a:rPr sz="3600" spc="-5" dirty="0"/>
              <a:t>STRUKTUR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1961261" y="4660900"/>
            <a:ext cx="4243578" cy="1113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20" algn="ctr">
              <a:lnSpc>
                <a:spcPct val="100000"/>
              </a:lnSpc>
              <a:spcBef>
                <a:spcPts val="100"/>
              </a:spcBef>
            </a:pPr>
            <a:r>
              <a:rPr sz="3200" spc="35" dirty="0">
                <a:latin typeface="Arial"/>
                <a:cs typeface="Arial"/>
              </a:rPr>
              <a:t>Oleh: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sz="3200" spc="240" dirty="0">
                <a:latin typeface="Times New Roman"/>
                <a:cs typeface="Times New Roman"/>
              </a:rPr>
              <a:t>Agung</a:t>
            </a:r>
            <a:r>
              <a:rPr sz="3200" spc="50" dirty="0">
                <a:latin typeface="Times New Roman"/>
                <a:cs typeface="Times New Roman"/>
              </a:rPr>
              <a:t> </a:t>
            </a:r>
            <a:r>
              <a:rPr sz="3200" spc="190" dirty="0">
                <a:latin typeface="Times New Roman"/>
                <a:cs typeface="Times New Roman"/>
              </a:rPr>
              <a:t>Kristiawan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909314" y="987712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2250" y="1384300"/>
            <a:ext cx="4724400" cy="6270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4000" spc="-930" dirty="0"/>
              <a:t>BAHAN</a:t>
            </a:r>
            <a:r>
              <a:rPr sz="4000" spc="-80" dirty="0"/>
              <a:t> </a:t>
            </a:r>
            <a:r>
              <a:rPr sz="4000" spc="-840" dirty="0"/>
              <a:t>MATERI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01650" y="2277109"/>
            <a:ext cx="6629400" cy="4361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8395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KONSTRUKSI BALOK GERBER</a:t>
            </a:r>
          </a:p>
          <a:p>
            <a:pPr marL="372745">
              <a:lnSpc>
                <a:spcPct val="100000"/>
              </a:lnSpc>
            </a:pPr>
            <a:endParaRPr sz="1800" dirty="0"/>
          </a:p>
          <a:p>
            <a:pPr marL="372745">
              <a:lnSpc>
                <a:spcPct val="100000"/>
              </a:lnSpc>
              <a:spcBef>
                <a:spcPts val="35"/>
              </a:spcBef>
            </a:pPr>
            <a:endParaRPr sz="1800" dirty="0"/>
          </a:p>
          <a:p>
            <a:pPr marL="690245" indent="258445">
              <a:lnSpc>
                <a:spcPct val="100000"/>
              </a:lnSpc>
            </a:pPr>
            <a:r>
              <a:rPr sz="1800" spc="-5" dirty="0"/>
              <a:t>PORTAL SIMETRIS STATIS</a:t>
            </a:r>
            <a:r>
              <a:rPr sz="1800" spc="-15" dirty="0"/>
              <a:t> </a:t>
            </a:r>
            <a:r>
              <a:rPr sz="1800" dirty="0"/>
              <a:t>TERTENTU</a:t>
            </a:r>
          </a:p>
          <a:p>
            <a:pPr marL="690245" marR="190500">
              <a:lnSpc>
                <a:spcPct val="281400"/>
              </a:lnSpc>
              <a:spcBef>
                <a:spcPts val="300"/>
              </a:spcBef>
            </a:pPr>
            <a:r>
              <a:rPr sz="1800" spc="-5" dirty="0"/>
              <a:t>PORTAL TIDAK SIMETRIS STATIS TERTENTU  PORTAL </a:t>
            </a:r>
            <a:r>
              <a:rPr sz="1800" dirty="0"/>
              <a:t>3 </a:t>
            </a:r>
            <a:r>
              <a:rPr sz="1800" spc="-5" dirty="0"/>
              <a:t>SENDI SIMETRIS STATIS</a:t>
            </a:r>
            <a:r>
              <a:rPr sz="1800" spc="90" dirty="0"/>
              <a:t> </a:t>
            </a:r>
            <a:r>
              <a:rPr sz="1800" spc="-5" dirty="0"/>
              <a:t>TERTENTU</a:t>
            </a:r>
          </a:p>
          <a:p>
            <a:pPr marL="385445" marR="5080" algn="ctr">
              <a:lnSpc>
                <a:spcPct val="260200"/>
              </a:lnSpc>
              <a:spcBef>
                <a:spcPts val="760"/>
              </a:spcBef>
            </a:pPr>
            <a:r>
              <a:rPr sz="1800" spc="-5" dirty="0"/>
              <a:t>PORTAL </a:t>
            </a:r>
            <a:r>
              <a:rPr sz="1800" dirty="0"/>
              <a:t>3 </a:t>
            </a:r>
            <a:r>
              <a:rPr sz="1800" spc="-5" dirty="0"/>
              <a:t>SENDI TIDAK SIMETRIS STATIS TERTENTU  </a:t>
            </a:r>
            <a:endParaRPr sz="1800" spc="-5" dirty="0" smtClean="0"/>
          </a:p>
          <a:p>
            <a:pPr marL="385445" marR="5080" algn="ctr">
              <a:lnSpc>
                <a:spcPct val="260200"/>
              </a:lnSpc>
              <a:spcBef>
                <a:spcPts val="760"/>
              </a:spcBef>
            </a:pPr>
            <a:r>
              <a:rPr sz="1800" spc="-5" dirty="0" smtClean="0"/>
              <a:t>KONSTRUKSI </a:t>
            </a:r>
            <a:r>
              <a:rPr sz="1800" spc="-5" dirty="0"/>
              <a:t>PELENGKUNG TIGA</a:t>
            </a:r>
            <a:r>
              <a:rPr sz="1800" spc="-25" dirty="0"/>
              <a:t> </a:t>
            </a:r>
            <a:r>
              <a:rPr sz="1800" spc="-5" dirty="0"/>
              <a:t>SENDI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9512" y="2268578"/>
            <a:ext cx="5577739" cy="2458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22044" y="4726790"/>
            <a:ext cx="5577739" cy="8107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8786" y="8325794"/>
            <a:ext cx="5679192" cy="21263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4589" y="5975310"/>
            <a:ext cx="7131050" cy="1916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065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Gambar </a:t>
            </a:r>
            <a:r>
              <a:rPr sz="2000" dirty="0">
                <a:latin typeface="Times New Roman"/>
                <a:cs typeface="Times New Roman"/>
              </a:rPr>
              <a:t>1. </a:t>
            </a:r>
            <a:r>
              <a:rPr sz="2000" spc="-5" dirty="0">
                <a:latin typeface="Times New Roman"/>
                <a:cs typeface="Times New Roman"/>
              </a:rPr>
              <a:t>Struktur </a:t>
            </a:r>
            <a:r>
              <a:rPr sz="2000" dirty="0">
                <a:latin typeface="Times New Roman"/>
                <a:cs typeface="Times New Roman"/>
              </a:rPr>
              <a:t>Balok</a:t>
            </a:r>
            <a:r>
              <a:rPr sz="2000" spc="-5" dirty="0">
                <a:latin typeface="Times New Roman"/>
                <a:cs typeface="Times New Roman"/>
              </a:rPr>
              <a:t> Gerber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3970" indent="-1905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Balok gerber </a:t>
            </a:r>
            <a:r>
              <a:rPr sz="2000" dirty="0">
                <a:latin typeface="Times New Roman"/>
                <a:cs typeface="Times New Roman"/>
              </a:rPr>
              <a:t>adalah </a:t>
            </a:r>
            <a:r>
              <a:rPr sz="2000" spc="-5" dirty="0">
                <a:latin typeface="Times New Roman"/>
                <a:cs typeface="Times New Roman"/>
              </a:rPr>
              <a:t>suatu konstruksi </a:t>
            </a:r>
            <a:r>
              <a:rPr sz="2000" dirty="0">
                <a:latin typeface="Times New Roman"/>
                <a:cs typeface="Times New Roman"/>
              </a:rPr>
              <a:t>balok </a:t>
            </a:r>
            <a:r>
              <a:rPr sz="2000" spc="-5" dirty="0">
                <a:latin typeface="Times New Roman"/>
                <a:cs typeface="Times New Roman"/>
              </a:rPr>
              <a:t>jembatan </a:t>
            </a:r>
            <a:r>
              <a:rPr sz="2000" dirty="0">
                <a:latin typeface="Times New Roman"/>
                <a:cs typeface="Times New Roman"/>
              </a:rPr>
              <a:t>yang </a:t>
            </a:r>
            <a:r>
              <a:rPr sz="2000" spc="-5" dirty="0">
                <a:latin typeface="Times New Roman"/>
                <a:cs typeface="Times New Roman"/>
              </a:rPr>
              <a:t>mempunyai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jumlah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3970" marR="5080">
              <a:lnSpc>
                <a:spcPts val="1330"/>
              </a:lnSpc>
              <a:spcBef>
                <a:spcPts val="5"/>
              </a:spcBef>
              <a:tabLst>
                <a:tab pos="508000" algn="l"/>
                <a:tab pos="1273175" algn="l"/>
                <a:tab pos="1489075" algn="l"/>
                <a:tab pos="2138045" algn="l"/>
                <a:tab pos="2683510" algn="l"/>
                <a:tab pos="3177540" algn="l"/>
              </a:tabLst>
            </a:pPr>
            <a:r>
              <a:rPr sz="2000" dirty="0">
                <a:latin typeface="Times New Roman"/>
                <a:cs typeface="Times New Roman"/>
              </a:rPr>
              <a:t>reaksi	perletakan	&gt;	3 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buah,	namun	masih	bisadiselesaikan </a:t>
            </a:r>
            <a:r>
              <a:rPr sz="2000" spc="-5" dirty="0">
                <a:latin typeface="Times New Roman"/>
                <a:cs typeface="Times New Roman"/>
              </a:rPr>
              <a:t>dengan  syarat keseimbangan.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9314" y="987712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52394" y="539994"/>
            <a:ext cx="4045583" cy="2949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b="1" spc="-355" dirty="0">
                <a:latin typeface="Times New Roman"/>
                <a:cs typeface="Times New Roman"/>
              </a:rPr>
              <a:t>KONSTRUKS </a:t>
            </a:r>
            <a:r>
              <a:rPr b="1" spc="-370" dirty="0">
                <a:latin typeface="Times New Roman"/>
                <a:cs typeface="Times New Roman"/>
              </a:rPr>
              <a:t>BALOK</a:t>
            </a:r>
            <a:r>
              <a:rPr b="1" spc="-360" dirty="0">
                <a:latin typeface="Times New Roman"/>
                <a:cs typeface="Times New Roman"/>
              </a:rPr>
              <a:t> GERBER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909" y="972369"/>
            <a:ext cx="6391677" cy="973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Times New Roman"/>
                <a:cs typeface="Times New Roman"/>
              </a:rPr>
              <a:t>PENGERTIAN</a:t>
            </a:r>
            <a:endParaRPr sz="1600" dirty="0">
              <a:latin typeface="Times New Roman"/>
              <a:cs typeface="Times New Roman"/>
            </a:endParaRPr>
          </a:p>
          <a:p>
            <a:pPr marL="12700" marR="5080">
              <a:lnSpc>
                <a:spcPts val="2760"/>
              </a:lnSpc>
              <a:spcBef>
                <a:spcPts val="275"/>
              </a:spcBef>
            </a:pPr>
            <a:r>
              <a:rPr sz="1600" spc="-5" dirty="0">
                <a:latin typeface="Times New Roman"/>
                <a:cs typeface="Times New Roman"/>
              </a:rPr>
              <a:t>Untuk membuat sebuah jembatan dengan bentang tengah yang besar, </a:t>
            </a:r>
            <a:r>
              <a:rPr sz="1600" spc="-10" dirty="0">
                <a:latin typeface="Times New Roman"/>
                <a:cs typeface="Times New Roman"/>
              </a:rPr>
              <a:t>kita  </a:t>
            </a:r>
            <a:r>
              <a:rPr sz="1600" spc="-5" dirty="0">
                <a:latin typeface="Times New Roman"/>
                <a:cs typeface="Times New Roman"/>
              </a:rPr>
              <a:t>dapat menggunakan kombinasi balok yang lebih pendek seperti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berikut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8850" y="4096922"/>
            <a:ext cx="6019800" cy="17870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44291" y="6078255"/>
            <a:ext cx="646135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imes New Roman"/>
                <a:cs typeface="Times New Roman"/>
              </a:rPr>
              <a:t>Gambar </a:t>
            </a:r>
            <a:r>
              <a:rPr sz="1600" dirty="0">
                <a:latin typeface="Times New Roman"/>
                <a:cs typeface="Times New Roman"/>
              </a:rPr>
              <a:t>balok gerber dibawah bisa kita </a:t>
            </a:r>
            <a:r>
              <a:rPr sz="1600" spc="-5" dirty="0">
                <a:latin typeface="Times New Roman"/>
                <a:cs typeface="Times New Roman"/>
              </a:rPr>
              <a:t>selesaikan dengan beberapa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langkah:</a:t>
            </a:r>
          </a:p>
        </p:txBody>
      </p:sp>
      <p:sp>
        <p:nvSpPr>
          <p:cNvPr id="4" name="object 4"/>
          <p:cNvSpPr/>
          <p:nvPr/>
        </p:nvSpPr>
        <p:spPr>
          <a:xfrm>
            <a:off x="958850" y="6529210"/>
            <a:ext cx="6019800" cy="36942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4290" y="738733"/>
            <a:ext cx="328636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6750" algn="l"/>
                <a:tab pos="1193800" algn="l"/>
                <a:tab pos="1890395" algn="l"/>
              </a:tabLst>
            </a:pPr>
            <a:r>
              <a:rPr dirty="0">
                <a:latin typeface="Times New Roman"/>
                <a:cs typeface="Times New Roman"/>
              </a:rPr>
              <a:t>Sistem	pada	gambar	diatas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909314" y="987712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65672" y="807680"/>
            <a:ext cx="85627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adalah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778250" y="792292"/>
            <a:ext cx="205120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5150" algn="l"/>
              </a:tabLst>
            </a:pPr>
            <a:r>
              <a:rPr dirty="0">
                <a:latin typeface="Times New Roman"/>
                <a:cs typeface="Times New Roman"/>
              </a:rPr>
              <a:t>statis	tertentu,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26050" y="807681"/>
            <a:ext cx="114745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imes New Roman"/>
                <a:cs typeface="Times New Roman"/>
              </a:rPr>
              <a:t>karena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3050" y="1289359"/>
            <a:ext cx="7086600" cy="2807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05"/>
              </a:lnSpc>
              <a:spcBef>
                <a:spcPts val="100"/>
              </a:spcBef>
              <a:tabLst>
                <a:tab pos="948055" algn="l"/>
              </a:tabLst>
            </a:pPr>
            <a:r>
              <a:rPr sz="1600" dirty="0">
                <a:latin typeface="Times New Roman"/>
                <a:cs typeface="Times New Roman"/>
              </a:rPr>
              <a:t>reaksi-reaksi	</a:t>
            </a:r>
            <a:r>
              <a:rPr sz="1600" spc="-5" dirty="0">
                <a:latin typeface="Times New Roman"/>
                <a:cs typeface="Times New Roman"/>
              </a:rPr>
              <a:t>perletakan atau</a:t>
            </a:r>
            <a:r>
              <a:rPr sz="1600" spc="-10" dirty="0">
                <a:latin typeface="Times New Roman"/>
                <a:cs typeface="Times New Roman"/>
              </a:rPr>
              <a:t> tumpuan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ts val="1405"/>
              </a:lnSpc>
            </a:pPr>
            <a:r>
              <a:rPr sz="1600" dirty="0">
                <a:latin typeface="Times New Roman"/>
                <a:cs typeface="Times New Roman"/>
              </a:rPr>
              <a:t>dapat dicari dengan syarat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keseimbangan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Penyelesaian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: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Langkah 1 : Balok tengah diselesaikan, didapat </a:t>
            </a:r>
            <a:r>
              <a:rPr sz="1600" spc="-5" dirty="0">
                <a:latin typeface="Times New Roman"/>
                <a:cs typeface="Times New Roman"/>
              </a:rPr>
              <a:t>S1 </a:t>
            </a:r>
            <a:r>
              <a:rPr sz="1600" dirty="0">
                <a:latin typeface="Times New Roman"/>
                <a:cs typeface="Times New Roman"/>
              </a:rPr>
              <a:t>dan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S2</a:t>
            </a:r>
            <a:endParaRPr sz="1600" dirty="0">
              <a:latin typeface="Times New Roman"/>
              <a:cs typeface="Times New Roman"/>
            </a:endParaRPr>
          </a:p>
          <a:p>
            <a:pPr marL="812800" marR="5080" indent="-800100">
              <a:lnSpc>
                <a:spcPct val="191700"/>
              </a:lnSpc>
            </a:pPr>
            <a:r>
              <a:rPr sz="1600" dirty="0">
                <a:latin typeface="Times New Roman"/>
                <a:cs typeface="Times New Roman"/>
              </a:rPr>
              <a:t>Langkah 2: Reaksi </a:t>
            </a:r>
            <a:r>
              <a:rPr sz="1600" spc="-5" dirty="0">
                <a:latin typeface="Times New Roman"/>
                <a:cs typeface="Times New Roman"/>
              </a:rPr>
              <a:t>S1 </a:t>
            </a:r>
            <a:r>
              <a:rPr sz="1600" dirty="0">
                <a:latin typeface="Times New Roman"/>
                <a:cs typeface="Times New Roman"/>
              </a:rPr>
              <a:t>dan </a:t>
            </a:r>
            <a:r>
              <a:rPr sz="1600" spc="-5" dirty="0">
                <a:latin typeface="Times New Roman"/>
                <a:cs typeface="Times New Roman"/>
              </a:rPr>
              <a:t>S2 sebagai beban pada kantilever pada balok sisi  </a:t>
            </a:r>
            <a:r>
              <a:rPr sz="1600" dirty="0">
                <a:latin typeface="Times New Roman"/>
                <a:cs typeface="Times New Roman"/>
              </a:rPr>
              <a:t>kiri dan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kanan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Langkah 3 : balok-balok di </a:t>
            </a:r>
            <a:r>
              <a:rPr sz="1600" spc="-5" dirty="0">
                <a:latin typeface="Times New Roman"/>
                <a:cs typeface="Times New Roman"/>
              </a:rPr>
              <a:t>sebelah sisi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diselesaikan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5450" y="241300"/>
            <a:ext cx="6858000" cy="3213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Langkah 1 : </a:t>
            </a:r>
            <a:r>
              <a:rPr sz="1400" spc="-5" dirty="0">
                <a:latin typeface="Times New Roman"/>
                <a:cs typeface="Times New Roman"/>
              </a:rPr>
              <a:t>menyelesaikan </a:t>
            </a:r>
            <a:r>
              <a:rPr sz="1400" dirty="0">
                <a:latin typeface="Times New Roman"/>
                <a:cs typeface="Times New Roman"/>
              </a:rPr>
              <a:t>balok kiri dan balok kanan dengan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persamaan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774700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kesetimbangan</a:t>
            </a:r>
            <a:endParaRPr sz="1400" dirty="0">
              <a:latin typeface="Times New Roman"/>
              <a:cs typeface="Times New Roman"/>
            </a:endParaRPr>
          </a:p>
          <a:p>
            <a:pPr marL="12700" marR="850265">
              <a:lnSpc>
                <a:spcPct val="191700"/>
              </a:lnSpc>
            </a:pPr>
            <a:r>
              <a:rPr sz="1400" dirty="0">
                <a:latin typeface="Times New Roman"/>
                <a:cs typeface="Times New Roman"/>
              </a:rPr>
              <a:t>Langkah 2 : Reaksi S1 dan S2 </a:t>
            </a:r>
            <a:r>
              <a:rPr sz="1400" spc="-5" dirty="0">
                <a:latin typeface="Times New Roman"/>
                <a:cs typeface="Times New Roman"/>
              </a:rPr>
              <a:t>menjadi </a:t>
            </a:r>
            <a:r>
              <a:rPr sz="1400" dirty="0">
                <a:latin typeface="Times New Roman"/>
                <a:cs typeface="Times New Roman"/>
              </a:rPr>
              <a:t>beban dibalok tengah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nya  Langkah 3 : balok tengah bisa kita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selesaikan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Soal 1 : Balok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Gerber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2760"/>
              </a:lnSpc>
              <a:spcBef>
                <a:spcPts val="300"/>
              </a:spcBef>
            </a:pPr>
            <a:r>
              <a:rPr sz="1400" spc="-5" dirty="0">
                <a:latin typeface="Times New Roman"/>
                <a:cs typeface="Times New Roman"/>
              </a:rPr>
              <a:t>Diketahui </a:t>
            </a:r>
            <a:r>
              <a:rPr sz="1400" dirty="0">
                <a:latin typeface="Times New Roman"/>
                <a:cs typeface="Times New Roman"/>
              </a:rPr>
              <a:t>balok gerber </a:t>
            </a:r>
            <a:r>
              <a:rPr sz="1400" spc="-5" dirty="0">
                <a:latin typeface="Times New Roman"/>
                <a:cs typeface="Times New Roman"/>
              </a:rPr>
              <a:t>seperti </a:t>
            </a:r>
            <a:r>
              <a:rPr sz="1400" dirty="0">
                <a:latin typeface="Times New Roman"/>
                <a:cs typeface="Times New Roman"/>
              </a:rPr>
              <a:t>pada </a:t>
            </a:r>
            <a:r>
              <a:rPr sz="1400" spc="-5" dirty="0">
                <a:latin typeface="Times New Roman"/>
                <a:cs typeface="Times New Roman"/>
              </a:rPr>
              <a:t>gambar </a:t>
            </a:r>
            <a:r>
              <a:rPr sz="1400" dirty="0">
                <a:latin typeface="Times New Roman"/>
                <a:cs typeface="Times New Roman"/>
              </a:rPr>
              <a:t>dibawah. Hitunglah reaksi  </a:t>
            </a:r>
            <a:r>
              <a:rPr sz="1400" spc="-5" dirty="0">
                <a:latin typeface="Times New Roman"/>
                <a:cs typeface="Times New Roman"/>
              </a:rPr>
              <a:t>tumpuan, gambarkan </a:t>
            </a:r>
            <a:r>
              <a:rPr sz="1400" dirty="0">
                <a:latin typeface="Times New Roman"/>
                <a:cs typeface="Times New Roman"/>
              </a:rPr>
              <a:t>Free Body </a:t>
            </a:r>
            <a:r>
              <a:rPr sz="1400" spc="-5" dirty="0">
                <a:latin typeface="Times New Roman"/>
                <a:cs typeface="Times New Roman"/>
              </a:rPr>
              <a:t>Diagram </a:t>
            </a:r>
            <a:r>
              <a:rPr sz="1400" dirty="0">
                <a:latin typeface="Times New Roman"/>
                <a:cs typeface="Times New Roman"/>
              </a:rPr>
              <a:t>(FBD), Shearing Force Diagram  (SFD), Bending </a:t>
            </a:r>
            <a:r>
              <a:rPr sz="1400" spc="-5" dirty="0">
                <a:latin typeface="Times New Roman"/>
                <a:cs typeface="Times New Roman"/>
              </a:rPr>
              <a:t>Momen </a:t>
            </a:r>
            <a:r>
              <a:rPr sz="1400" dirty="0">
                <a:latin typeface="Times New Roman"/>
                <a:cs typeface="Times New Roman"/>
              </a:rPr>
              <a:t>Diagram (BMD) dan </a:t>
            </a:r>
            <a:r>
              <a:rPr sz="1400" spc="-5" dirty="0">
                <a:latin typeface="Times New Roman"/>
                <a:cs typeface="Times New Roman"/>
              </a:rPr>
              <a:t>Normal </a:t>
            </a:r>
            <a:r>
              <a:rPr sz="1400" dirty="0">
                <a:latin typeface="Times New Roman"/>
                <a:cs typeface="Times New Roman"/>
              </a:rPr>
              <a:t>Forced Diagram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(NFD)</a:t>
            </a:r>
          </a:p>
        </p:txBody>
      </p:sp>
      <p:sp>
        <p:nvSpPr>
          <p:cNvPr id="3" name="object 3"/>
          <p:cNvSpPr/>
          <p:nvPr/>
        </p:nvSpPr>
        <p:spPr>
          <a:xfrm>
            <a:off x="806450" y="3511428"/>
            <a:ext cx="6096000" cy="168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5450" y="5346701"/>
            <a:ext cx="6858000" cy="13330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Times New Roman"/>
                <a:cs typeface="Times New Roman"/>
              </a:rPr>
              <a:t>Penyelesaian:</a:t>
            </a:r>
            <a:endParaRPr sz="16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2760"/>
              </a:lnSpc>
              <a:spcBef>
                <a:spcPts val="300"/>
              </a:spcBef>
            </a:pPr>
            <a:r>
              <a:rPr sz="1600" dirty="0">
                <a:latin typeface="Times New Roman"/>
                <a:cs typeface="Times New Roman"/>
              </a:rPr>
              <a:t>Langkah </a:t>
            </a:r>
            <a:r>
              <a:rPr sz="1600" spc="-5" dirty="0">
                <a:latin typeface="Times New Roman"/>
                <a:cs typeface="Times New Roman"/>
              </a:rPr>
              <a:t>pertama </a:t>
            </a:r>
            <a:r>
              <a:rPr sz="1600" dirty="0">
                <a:latin typeface="Times New Roman"/>
                <a:cs typeface="Times New Roman"/>
              </a:rPr>
              <a:t>adalah </a:t>
            </a:r>
            <a:r>
              <a:rPr sz="1600" spc="-5" dirty="0">
                <a:latin typeface="Times New Roman"/>
                <a:cs typeface="Times New Roman"/>
              </a:rPr>
              <a:t>menyelesaikan memisahkan struktur balok tersebut,  dan menyelesaikan balok A-S. Reaksi di </a:t>
            </a:r>
            <a:r>
              <a:rPr sz="1600" dirty="0">
                <a:latin typeface="Times New Roman"/>
                <a:cs typeface="Times New Roman"/>
              </a:rPr>
              <a:t>S akan </a:t>
            </a:r>
            <a:r>
              <a:rPr sz="1600" spc="-5" dirty="0">
                <a:latin typeface="Times New Roman"/>
                <a:cs typeface="Times New Roman"/>
              </a:rPr>
              <a:t>menjadi </a:t>
            </a:r>
            <a:r>
              <a:rPr sz="1600" dirty="0">
                <a:latin typeface="Times New Roman"/>
                <a:cs typeface="Times New Roman"/>
              </a:rPr>
              <a:t>beban di batang S-B-  C </a:t>
            </a:r>
            <a:r>
              <a:rPr sz="1600" spc="-5" dirty="0">
                <a:latin typeface="Times New Roman"/>
                <a:cs typeface="Times New Roman"/>
              </a:rPr>
              <a:t>sehingga batang </a:t>
            </a:r>
            <a:r>
              <a:rPr sz="1600" dirty="0">
                <a:latin typeface="Times New Roman"/>
                <a:cs typeface="Times New Roman"/>
              </a:rPr>
              <a:t>tersebut </a:t>
            </a:r>
            <a:r>
              <a:rPr sz="1600" spc="-5" dirty="0">
                <a:latin typeface="Times New Roman"/>
                <a:cs typeface="Times New Roman"/>
              </a:rPr>
              <a:t>dapat </a:t>
            </a:r>
            <a:r>
              <a:rPr sz="1600" dirty="0">
                <a:latin typeface="Times New Roman"/>
                <a:cs typeface="Times New Roman"/>
              </a:rPr>
              <a:t>diselesaikan dengan </a:t>
            </a:r>
            <a:r>
              <a:rPr sz="1600" spc="-5" dirty="0">
                <a:latin typeface="Times New Roman"/>
                <a:cs typeface="Times New Roman"/>
              </a:rPr>
              <a:t>persamaan  keseimbangan.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79450" y="7390864"/>
            <a:ext cx="6350000" cy="2604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09314" y="987712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9250" y="621966"/>
            <a:ext cx="6705600" cy="3065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1650" y="3993897"/>
            <a:ext cx="6705600" cy="2531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1650" y="6699504"/>
            <a:ext cx="6705599" cy="31776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09314" y="987712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7849" y="829481"/>
            <a:ext cx="6476999" cy="124968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1200" b="1" dirty="0">
                <a:latin typeface="Times New Roman"/>
                <a:cs typeface="Times New Roman"/>
              </a:rPr>
              <a:t>Soal 2 : Balok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Gerber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200" spc="-5" dirty="0">
                <a:latin typeface="Times New Roman"/>
                <a:cs typeface="Times New Roman"/>
              </a:rPr>
              <a:t>Diketahui 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balok 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gerber 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seperti 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pada 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gambar 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dibawah. 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Hitunglah 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reaksi</a:t>
            </a:r>
          </a:p>
          <a:p>
            <a:pPr marL="12700" marR="5080">
              <a:lnSpc>
                <a:spcPct val="191700"/>
              </a:lnSpc>
            </a:pPr>
            <a:r>
              <a:rPr sz="1200" spc="-5" dirty="0">
                <a:latin typeface="Times New Roman"/>
                <a:cs typeface="Times New Roman"/>
              </a:rPr>
              <a:t>tumpuan, gambarkan </a:t>
            </a:r>
            <a:r>
              <a:rPr sz="1200" dirty="0">
                <a:latin typeface="Times New Roman"/>
                <a:cs typeface="Times New Roman"/>
              </a:rPr>
              <a:t>Free Body </a:t>
            </a:r>
            <a:r>
              <a:rPr sz="1200" spc="-5" dirty="0">
                <a:latin typeface="Times New Roman"/>
                <a:cs typeface="Times New Roman"/>
              </a:rPr>
              <a:t>Diagram </a:t>
            </a:r>
            <a:r>
              <a:rPr sz="1200" dirty="0">
                <a:latin typeface="Times New Roman"/>
                <a:cs typeface="Times New Roman"/>
              </a:rPr>
              <a:t>(FBD), Shearing Force Diagram  (SFD), Bending </a:t>
            </a:r>
            <a:r>
              <a:rPr sz="1200" spc="-5" dirty="0">
                <a:latin typeface="Times New Roman"/>
                <a:cs typeface="Times New Roman"/>
              </a:rPr>
              <a:t>Momen </a:t>
            </a:r>
            <a:r>
              <a:rPr sz="1200" dirty="0">
                <a:latin typeface="Times New Roman"/>
                <a:cs typeface="Times New Roman"/>
              </a:rPr>
              <a:t>Diagram (BMD) dan </a:t>
            </a:r>
            <a:r>
              <a:rPr sz="1200" spc="-5" dirty="0">
                <a:latin typeface="Times New Roman"/>
                <a:cs typeface="Times New Roman"/>
              </a:rPr>
              <a:t>Normal </a:t>
            </a:r>
            <a:r>
              <a:rPr sz="1200" dirty="0">
                <a:latin typeface="Times New Roman"/>
                <a:cs typeface="Times New Roman"/>
              </a:rPr>
              <a:t>Forced Diagram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(NFD)</a:t>
            </a:r>
          </a:p>
        </p:txBody>
      </p:sp>
      <p:sp>
        <p:nvSpPr>
          <p:cNvPr id="3" name="object 3"/>
          <p:cNvSpPr/>
          <p:nvPr/>
        </p:nvSpPr>
        <p:spPr>
          <a:xfrm>
            <a:off x="577850" y="2298034"/>
            <a:ext cx="6476999" cy="17788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5450" y="4190490"/>
            <a:ext cx="6629397" cy="1313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Penyelesaian:</a:t>
            </a:r>
            <a:endParaRPr sz="1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2760"/>
              </a:lnSpc>
              <a:spcBef>
                <a:spcPts val="300"/>
              </a:spcBef>
            </a:pPr>
            <a:r>
              <a:rPr sz="1200" dirty="0">
                <a:latin typeface="Times New Roman"/>
                <a:cs typeface="Times New Roman"/>
              </a:rPr>
              <a:t>Langkah </a:t>
            </a:r>
            <a:r>
              <a:rPr sz="1200" spc="-5" dirty="0">
                <a:latin typeface="Times New Roman"/>
                <a:cs typeface="Times New Roman"/>
              </a:rPr>
              <a:t>pertama </a:t>
            </a:r>
            <a:r>
              <a:rPr sz="1200" dirty="0">
                <a:latin typeface="Times New Roman"/>
                <a:cs typeface="Times New Roman"/>
              </a:rPr>
              <a:t>adalah </a:t>
            </a:r>
            <a:r>
              <a:rPr sz="1200" spc="-5" dirty="0">
                <a:latin typeface="Times New Roman"/>
                <a:cs typeface="Times New Roman"/>
              </a:rPr>
              <a:t>menyelesaikan memisahkan struktur balok tersebut,  dan Menyelesaikan balok S1-S2. Reaksi di S1 </a:t>
            </a:r>
            <a:r>
              <a:rPr sz="1200" dirty="0">
                <a:latin typeface="Times New Roman"/>
                <a:cs typeface="Times New Roman"/>
              </a:rPr>
              <a:t>akan </a:t>
            </a:r>
            <a:r>
              <a:rPr sz="1200" spc="-5" dirty="0">
                <a:latin typeface="Times New Roman"/>
                <a:cs typeface="Times New Roman"/>
              </a:rPr>
              <a:t>menjadi beban di batang  </a:t>
            </a:r>
            <a:r>
              <a:rPr sz="1200" dirty="0">
                <a:latin typeface="Times New Roman"/>
                <a:cs typeface="Times New Roman"/>
              </a:rPr>
              <a:t>A-B-S1 dan reaksi S2 akan </a:t>
            </a:r>
            <a:r>
              <a:rPr sz="1200" spc="-5" dirty="0">
                <a:latin typeface="Times New Roman"/>
                <a:cs typeface="Times New Roman"/>
              </a:rPr>
              <a:t>menjadi </a:t>
            </a:r>
            <a:r>
              <a:rPr sz="1200" dirty="0">
                <a:latin typeface="Times New Roman"/>
                <a:cs typeface="Times New Roman"/>
              </a:rPr>
              <a:t>beban dibatang </a:t>
            </a:r>
            <a:r>
              <a:rPr sz="1200" spc="-5" dirty="0">
                <a:latin typeface="Times New Roman"/>
                <a:cs typeface="Times New Roman"/>
              </a:rPr>
              <a:t>S2-C-D sehingga </a:t>
            </a:r>
            <a:r>
              <a:rPr sz="1200" dirty="0">
                <a:latin typeface="Times New Roman"/>
                <a:cs typeface="Times New Roman"/>
              </a:rPr>
              <a:t>batang  tersebut dapat diselesaikan dengan </a:t>
            </a:r>
            <a:r>
              <a:rPr sz="1200" spc="-5" dirty="0">
                <a:latin typeface="Times New Roman"/>
                <a:cs typeface="Times New Roman"/>
              </a:rPr>
              <a:t>persamaan keseimbangan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5449" y="5617268"/>
            <a:ext cx="6629397" cy="29270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7849" y="8763154"/>
            <a:ext cx="6476997" cy="11139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09314" y="987712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1650" y="393700"/>
            <a:ext cx="6477000" cy="39431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98422" y="4336817"/>
            <a:ext cx="4032428" cy="14398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9250" y="5955002"/>
            <a:ext cx="6781800" cy="34302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09314" y="987712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9250" y="698500"/>
            <a:ext cx="7010400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09314" y="987712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0250" y="2141956"/>
            <a:ext cx="5722782" cy="24559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5050" y="4581407"/>
            <a:ext cx="5469944" cy="914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20115">
              <a:lnSpc>
                <a:spcPct val="1437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Konsturksi </a:t>
            </a:r>
            <a:r>
              <a:rPr sz="1200" dirty="0">
                <a:latin typeface="Times New Roman"/>
                <a:cs typeface="Times New Roman"/>
              </a:rPr>
              <a:t>balok gerber dengan dua </a:t>
            </a:r>
            <a:r>
              <a:rPr sz="1200" spc="-5" dirty="0">
                <a:latin typeface="Times New Roman"/>
                <a:cs typeface="Times New Roman"/>
              </a:rPr>
              <a:t>sendi tambahan  </a:t>
            </a:r>
            <a:r>
              <a:rPr sz="1200" dirty="0">
                <a:latin typeface="Times New Roman"/>
                <a:cs typeface="Times New Roman"/>
              </a:rPr>
              <a:t>Langkah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penyelesaiannya: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Tahoma"/>
                <a:cs typeface="Tahoma"/>
              </a:rPr>
              <a:t>MENCARI REAKSI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PERLETAKAN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97701" y="5700021"/>
            <a:ext cx="2909549" cy="2508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5450" y="5575300"/>
            <a:ext cx="3872251" cy="25369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57074" y="1343761"/>
            <a:ext cx="4947920" cy="7981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200" b="1" spc="-5" dirty="0">
                <a:latin typeface="Times New Roman"/>
                <a:cs typeface="Times New Roman"/>
              </a:rPr>
              <a:t>KONSTRUKSI</a:t>
            </a:r>
            <a:r>
              <a:rPr sz="1200" b="1" spc="14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BALOK</a:t>
            </a:r>
            <a:r>
              <a:rPr sz="1200" b="1" spc="15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GERBER</a:t>
            </a:r>
            <a:r>
              <a:rPr sz="1200" b="1" spc="15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DENGAN</a:t>
            </a:r>
            <a:r>
              <a:rPr sz="1200" b="1" spc="15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DUA</a:t>
            </a:r>
            <a:r>
              <a:rPr sz="1200" b="1" spc="15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SENDI</a:t>
            </a:r>
            <a:r>
              <a:rPr sz="1200" b="1" spc="15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TAMBAHAN</a:t>
            </a:r>
            <a:endParaRPr sz="1200">
              <a:latin typeface="Times New Roman"/>
              <a:cs typeface="Times New Roman"/>
            </a:endParaRPr>
          </a:p>
          <a:p>
            <a:pPr marL="111125" marR="16510" indent="-1270">
              <a:lnSpc>
                <a:spcPct val="137400"/>
              </a:lnSpc>
              <a:spcBef>
                <a:spcPts val="75"/>
              </a:spcBef>
            </a:pPr>
            <a:r>
              <a:rPr sz="1200" dirty="0">
                <a:latin typeface="Times New Roman"/>
                <a:cs typeface="Times New Roman"/>
              </a:rPr>
              <a:t>Berikut disajikan contoh soal untuk konstruksi balok gerber dengan dua sendi  </a:t>
            </a:r>
            <a:r>
              <a:rPr sz="1200" spc="-5" dirty="0">
                <a:latin typeface="Times New Roman"/>
                <a:cs typeface="Times New Roman"/>
              </a:rPr>
              <a:t>tambahan: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09314" y="9877124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3050" y="698500"/>
            <a:ext cx="4141215" cy="26328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71007" y="774701"/>
            <a:ext cx="3012443" cy="3665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82682" y="3823836"/>
            <a:ext cx="2843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ahoma"/>
                <a:cs typeface="Tahoma"/>
              </a:rPr>
              <a:t>BENDING MOMENT DIAGRAM</a:t>
            </a:r>
            <a:r>
              <a:rPr sz="1200" b="1" spc="1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(BMD)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0250" y="4279900"/>
            <a:ext cx="3429000" cy="16585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58516" y="9877056"/>
            <a:ext cx="2032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889" y="1098388"/>
            <a:ext cx="1188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LATIHAN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SOAL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4050" y="1460500"/>
            <a:ext cx="6477000" cy="2067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27482" y="3679957"/>
            <a:ext cx="2124710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LANGKAH </a:t>
            </a:r>
            <a:r>
              <a:rPr sz="1200" b="1" dirty="0">
                <a:latin typeface="Times New Roman"/>
                <a:cs typeface="Times New Roman"/>
              </a:rPr>
              <a:t>PERTAMA: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Menyelesaikan </a:t>
            </a:r>
            <a:r>
              <a:rPr sz="1200" dirty="0">
                <a:latin typeface="Times New Roman"/>
                <a:cs typeface="Times New Roman"/>
              </a:rPr>
              <a:t>Reaksi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Perletakan: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5450" y="4587564"/>
            <a:ext cx="3224154" cy="18178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69079" y="4237487"/>
            <a:ext cx="3061971" cy="2424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0250" y="6662166"/>
            <a:ext cx="24542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Bagian Kedua Balok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Gerber</a:t>
            </a:r>
          </a:p>
        </p:txBody>
      </p:sp>
      <p:sp>
        <p:nvSpPr>
          <p:cNvPr id="8" name="object 8"/>
          <p:cNvSpPr/>
          <p:nvPr/>
        </p:nvSpPr>
        <p:spPr>
          <a:xfrm>
            <a:off x="4351480" y="6959345"/>
            <a:ext cx="3008170" cy="27435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5451" y="7348557"/>
            <a:ext cx="3741104" cy="19605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58516" y="9877056"/>
            <a:ext cx="2032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1078" y="1549366"/>
            <a:ext cx="4278371" cy="1706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71202" y="9877140"/>
            <a:ext cx="17843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dirty="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362</Words>
  <Application>Microsoft Office PowerPoint</Application>
  <PresentationFormat>Custom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Tahoma</vt:lpstr>
      <vt:lpstr>Times New Roman</vt:lpstr>
      <vt:lpstr>Office Theme</vt:lpstr>
      <vt:lpstr>ANALISA STRUKTUR</vt:lpstr>
      <vt:lpstr>BAHAN MATERI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Modul_Pembelajaran_MEKTEK II.doc</dc:title>
  <dc:creator>Aaaaaaaaumiyankhty</dc:creator>
  <cp:lastModifiedBy>Agung Kristiawan</cp:lastModifiedBy>
  <cp:revision>7</cp:revision>
  <dcterms:created xsi:type="dcterms:W3CDTF">2018-09-07T07:26:28Z</dcterms:created>
  <dcterms:modified xsi:type="dcterms:W3CDTF">2021-02-23T02:33:19Z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2013-11-26T00:00:00Z</vt:filetime>
  </property>
  <property fmtid="{D5CDD505-2E9C-101B-9397-08002B2CF9AE}" pid="3" name="Creator">
    <vt:lpwstr>Acrobat PDFMaker 7.0 for Word</vt:lpwstr>
  </property>
  <property fmtid="{D5CDD505-2E9C-101B-9397-08002B2CF9AE}" pid="4" name="LastSaved">
    <vt:filetime>2018-09-07T00:00:00Z</vt:filetime>
  </property>
</Properties>
</file>