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</p:sldMasterIdLst>
  <p:notesMasterIdLst>
    <p:notesMasterId r:id="rId29"/>
  </p:notesMasterIdLst>
  <p:sldIdLst>
    <p:sldId id="256" r:id="rId2"/>
    <p:sldId id="259" r:id="rId3"/>
    <p:sldId id="260" r:id="rId4"/>
    <p:sldId id="281" r:id="rId5"/>
    <p:sldId id="282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3" r:id="rId26"/>
    <p:sldId id="284" r:id="rId27"/>
    <p:sldId id="285" r:id="rId28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8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287FEB-9626-402E-92C9-C8EF9687036B}" type="datetimeFigureOut">
              <a:rPr lang="id-ID" smtClean="0"/>
              <a:t>08/05/2017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42EC12-A028-4753-A2E5-8766F701BCF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575938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A4EC60C-32AB-41C2-93CF-E40C21388C2C}" type="slidenum">
              <a:rPr lang="en-GB" smtClean="0"/>
              <a:pPr eaLnBrk="1" hangingPunct="1"/>
              <a:t>2</a:t>
            </a:fld>
            <a:endParaRPr lang="en-GB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C710D27-4B0E-45A8-8FAC-BD65E7BD3129}" type="slidenum">
              <a:rPr lang="en-GB" smtClean="0"/>
              <a:pPr eaLnBrk="1" hangingPunct="1"/>
              <a:t>3</a:t>
            </a:fld>
            <a:endParaRPr lang="en-GB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A7D3360-A1A2-446F-BEAB-AAF555D1D98E}" type="slidenum">
              <a:rPr lang="en-GB" smtClean="0"/>
              <a:pPr eaLnBrk="1" hangingPunct="1"/>
              <a:t>6</a:t>
            </a:fld>
            <a:endParaRPr lang="en-GB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E995533-2146-4204-A12D-EC3484E4EE7B}" type="slidenum">
              <a:rPr lang="en-GB" smtClean="0"/>
              <a:pPr eaLnBrk="1" hangingPunct="1"/>
              <a:t>7</a:t>
            </a:fld>
            <a:endParaRPr lang="en-GB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980F40F-F2A0-4A92-BAE5-CFEF1A598D5B}" type="slidenum">
              <a:rPr lang="en-GB" smtClean="0"/>
              <a:pPr eaLnBrk="1" hangingPunct="1"/>
              <a:t>11</a:t>
            </a:fld>
            <a:endParaRPr lang="en-GB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167E1E5-09A8-4C6C-B2AB-FE62BD25F6BE}" type="slidenum">
              <a:rPr lang="en-GB" smtClean="0"/>
              <a:pPr eaLnBrk="1" hangingPunct="1"/>
              <a:t>15</a:t>
            </a:fld>
            <a:endParaRPr lang="en-GB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41DAB98-3E78-4651-ABDB-DCDD7EC9F631}" type="slidenum">
              <a:rPr lang="en-GB" smtClean="0"/>
              <a:pPr eaLnBrk="1" hangingPunct="1"/>
              <a:t>17</a:t>
            </a:fld>
            <a:endParaRPr lang="en-GB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1275B55-9A28-4B0C-8227-257B9AA35E3F}" type="slidenum">
              <a:rPr lang="en-GB" smtClean="0"/>
              <a:pPr eaLnBrk="1" hangingPunct="1"/>
              <a:t>19</a:t>
            </a:fld>
            <a:endParaRPr lang="en-GB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CC32B9C-66C5-482A-A73C-4BA60054F229}" type="slidenum">
              <a:rPr lang="en-GB" smtClean="0"/>
              <a:pPr eaLnBrk="1" hangingPunct="1"/>
              <a:t>20</a:t>
            </a:fld>
            <a:endParaRPr lang="en-GB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FB1ED5C-FE1A-4CE3-A31B-4EB42F2B814E}" type="slidenum">
              <a:rPr lang="en-GB" smtClean="0"/>
              <a:pPr eaLnBrk="1" hangingPunct="1"/>
              <a:t>23</a:t>
            </a:fld>
            <a:endParaRPr lang="en-GB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5723107-2AE6-453F-96FE-D8E40C13C2DB}" type="slidenum">
              <a:rPr lang="en-GB" smtClean="0"/>
              <a:pPr eaLnBrk="1" hangingPunct="1"/>
              <a:t>24</a:t>
            </a:fld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EA14AAEE-EEC3-44E7-AE4F-533FFF73A814}" type="datetimeFigureOut">
              <a:rPr lang="id-ID" smtClean="0"/>
              <a:t>08/05/2017</a:t>
            </a:fld>
            <a:endParaRPr lang="id-ID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9C6FFD8-90BC-4B8E-9B19-3997445B578C}" type="slidenum">
              <a:rPr lang="id-ID" smtClean="0"/>
              <a:t>‹#›</a:t>
            </a:fld>
            <a:endParaRPr lang="id-ID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4AAEE-EEC3-44E7-AE4F-533FFF73A814}" type="datetimeFigureOut">
              <a:rPr lang="id-ID" smtClean="0"/>
              <a:t>08/05/2017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FFD8-90BC-4B8E-9B19-3997445B578C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4AAEE-EEC3-44E7-AE4F-533FFF73A814}" type="datetimeFigureOut">
              <a:rPr lang="id-ID" smtClean="0"/>
              <a:t>08/05/2017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FFD8-90BC-4B8E-9B19-3997445B578C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4AAEE-EEC3-44E7-AE4F-533FFF73A814}" type="datetimeFigureOut">
              <a:rPr lang="id-ID" smtClean="0"/>
              <a:t>08/05/2017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FFD8-90BC-4B8E-9B19-3997445B578C}" type="slidenum">
              <a:rPr lang="id-ID" smtClean="0"/>
              <a:t>‹#›</a:t>
            </a:fld>
            <a:endParaRPr lang="id-ID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4AAEE-EEC3-44E7-AE4F-533FFF73A814}" type="datetimeFigureOut">
              <a:rPr lang="id-ID" smtClean="0"/>
              <a:t>08/05/2017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FFD8-90BC-4B8E-9B19-3997445B578C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4AAEE-EEC3-44E7-AE4F-533FFF73A814}" type="datetimeFigureOut">
              <a:rPr lang="id-ID" smtClean="0"/>
              <a:t>08/05/2017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FFD8-90BC-4B8E-9B19-3997445B578C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4AAEE-EEC3-44E7-AE4F-533FFF73A814}" type="datetimeFigureOut">
              <a:rPr lang="id-ID" smtClean="0"/>
              <a:t>08/05/2017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FFD8-90BC-4B8E-9B19-3997445B578C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4AAEE-EEC3-44E7-AE4F-533FFF73A814}" type="datetimeFigureOut">
              <a:rPr lang="id-ID" smtClean="0"/>
              <a:t>08/05/2017</a:t>
            </a:fld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FFD8-90BC-4B8E-9B19-3997445B578C}" type="slidenum">
              <a:rPr lang="id-ID" smtClean="0"/>
              <a:t>‹#›</a:t>
            </a:fld>
            <a:endParaRPr lang="id-ID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4AAEE-EEC3-44E7-AE4F-533FFF73A814}" type="datetimeFigureOut">
              <a:rPr lang="id-ID" smtClean="0"/>
              <a:t>08/05/2017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FFD8-90BC-4B8E-9B19-3997445B578C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4AAEE-EEC3-44E7-AE4F-533FFF73A814}" type="datetimeFigureOut">
              <a:rPr lang="id-ID" smtClean="0"/>
              <a:t>08/05/2017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FFD8-90BC-4B8E-9B19-3997445B578C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4AAEE-EEC3-44E7-AE4F-533FFF73A814}" type="datetimeFigureOut">
              <a:rPr lang="id-ID" smtClean="0"/>
              <a:t>08/05/2017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FFD8-90BC-4B8E-9B19-3997445B578C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5862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338" y="1981200"/>
            <a:ext cx="3815862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>
          <a:xfrm>
            <a:off x="231775" y="6423025"/>
            <a:ext cx="8686800" cy="152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05307D-5032-4F8A-BE5D-6DF5D833041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3721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5862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2338" y="1981200"/>
            <a:ext cx="3815862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2338" y="4114800"/>
            <a:ext cx="3815862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231775" y="6423025"/>
            <a:ext cx="8686800" cy="152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72302-4AC6-4D7A-9223-F33060A040C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376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EA14AAEE-EEC3-44E7-AE4F-533FFF73A814}" type="datetimeFigureOut">
              <a:rPr lang="id-ID" smtClean="0"/>
              <a:t>08/05/2017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F9C6FFD8-90BC-4B8E-9B19-3997445B578C}" type="slidenum">
              <a:rPr lang="id-ID" smtClean="0"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88024" y="332656"/>
            <a:ext cx="3313355" cy="1702160"/>
          </a:xfrm>
        </p:spPr>
        <p:txBody>
          <a:bodyPr>
            <a:normAutofit fontScale="90000"/>
          </a:bodyPr>
          <a:lstStyle/>
          <a:p>
            <a:r>
              <a:rPr lang="id-ID" dirty="0" smtClean="0"/>
              <a:t>Interaksi Manusia dan Komputer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d-ID" i="1" dirty="0" smtClean="0"/>
              <a:t>Prototyping</a:t>
            </a:r>
            <a:endParaRPr lang="id-ID" i="1" dirty="0"/>
          </a:p>
        </p:txBody>
      </p:sp>
    </p:spTree>
    <p:extLst>
      <p:ext uri="{BB962C8B-B14F-4D97-AF65-F5344CB8AC3E}">
        <p14:creationId xmlns:p14="http://schemas.microsoft.com/office/powerpoint/2010/main" val="19014292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703263" y="6248400"/>
            <a:ext cx="1898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3165475" y="6248400"/>
            <a:ext cx="2813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703263" y="6248400"/>
            <a:ext cx="1898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3165475" y="6248400"/>
            <a:ext cx="2813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title"/>
          </p:nvPr>
        </p:nvSpPr>
        <p:spPr>
          <a:xfrm>
            <a:off x="2143125" y="1071563"/>
            <a:ext cx="5064125" cy="582612"/>
          </a:xfrm>
          <a:noFill/>
        </p:spPr>
        <p:txBody>
          <a:bodyPr lIns="90488" tIns="44450" rIns="90488" bIns="44450">
            <a:spAutoFit/>
          </a:bodyPr>
          <a:lstStyle/>
          <a:p>
            <a:r>
              <a:rPr lang="id-ID" dirty="0" smtClean="0"/>
              <a:t>Topik Bahasan</a:t>
            </a:r>
            <a:endParaRPr lang="en-US" i="1" dirty="0" smtClean="0"/>
          </a:p>
        </p:txBody>
      </p:sp>
      <p:sp>
        <p:nvSpPr>
          <p:cNvPr id="5127" name="Rectangle 7"/>
          <p:cNvSpPr>
            <a:spLocks noGrp="1" noChangeArrowheads="1"/>
          </p:cNvSpPr>
          <p:nvPr>
            <p:ph idx="1"/>
          </p:nvPr>
        </p:nvSpPr>
        <p:spPr>
          <a:xfrm>
            <a:off x="857250" y="1500188"/>
            <a:ext cx="6962775" cy="4876800"/>
          </a:xfrm>
          <a:noFill/>
        </p:spPr>
        <p:txBody>
          <a:bodyPr lIns="90488" tIns="44450" rIns="90488" bIns="44450"/>
          <a:lstStyle/>
          <a:p>
            <a:endParaRPr lang="en-US" smtClean="0">
              <a:solidFill>
                <a:srgbClr val="000000"/>
              </a:solidFill>
            </a:endParaRPr>
          </a:p>
          <a:p>
            <a:endParaRPr lang="en-US" smtClean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20AAC3-A32F-488C-A16F-F415D1113A52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1462088" y="1355725"/>
            <a:ext cx="18573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GB" sz="1600"/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539750" y="1773238"/>
            <a:ext cx="82804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>
              <a:spcBef>
                <a:spcPts val="600"/>
              </a:spcBef>
              <a:buFontTx/>
              <a:buChar char="•"/>
            </a:pPr>
            <a:r>
              <a:rPr lang="id-ID" sz="2800">
                <a:latin typeface="Interstate" pitchFamily="2" charset="0"/>
              </a:rPr>
              <a:t>Pengertian </a:t>
            </a:r>
            <a:r>
              <a:rPr lang="en-GB" sz="2800" i="1">
                <a:latin typeface="Interstate" pitchFamily="2" charset="0"/>
              </a:rPr>
              <a:t>prototype</a:t>
            </a:r>
            <a:r>
              <a:rPr lang="en-GB" sz="2800">
                <a:latin typeface="Interstate" pitchFamily="2" charset="0"/>
              </a:rPr>
              <a:t>? </a:t>
            </a:r>
          </a:p>
          <a:p>
            <a:pPr>
              <a:spcBef>
                <a:spcPts val="600"/>
              </a:spcBef>
              <a:buFontTx/>
              <a:buChar char="•"/>
            </a:pPr>
            <a:r>
              <a:rPr lang="id-ID" sz="2800">
                <a:latin typeface="Interstate" pitchFamily="2" charset="0"/>
              </a:rPr>
              <a:t>Alasan me</a:t>
            </a:r>
            <a:r>
              <a:rPr lang="en-US" sz="2800">
                <a:latin typeface="Interstate" pitchFamily="2" charset="0"/>
              </a:rPr>
              <a:t>mbuat</a:t>
            </a:r>
            <a:r>
              <a:rPr lang="en-GB" sz="2800">
                <a:latin typeface="Interstate" pitchFamily="2" charset="0"/>
              </a:rPr>
              <a:t> </a:t>
            </a:r>
            <a:r>
              <a:rPr lang="en-GB" sz="2800" i="1">
                <a:latin typeface="Interstate" pitchFamily="2" charset="0"/>
              </a:rPr>
              <a:t>prototype</a:t>
            </a:r>
            <a:r>
              <a:rPr lang="en-GB" sz="2800">
                <a:latin typeface="Interstate" pitchFamily="2" charset="0"/>
              </a:rPr>
              <a:t>?</a:t>
            </a:r>
          </a:p>
          <a:p>
            <a:pPr>
              <a:spcBef>
                <a:spcPts val="600"/>
              </a:spcBef>
              <a:buFontTx/>
              <a:buChar char="•"/>
            </a:pPr>
            <a:r>
              <a:rPr lang="id-ID" sz="2800">
                <a:latin typeface="Interstate" pitchFamily="2" charset="0"/>
              </a:rPr>
              <a:t>Kompromi dalam pembuatan </a:t>
            </a:r>
            <a:r>
              <a:rPr lang="en-GB" sz="2800" i="1">
                <a:latin typeface="Interstate" pitchFamily="2" charset="0"/>
              </a:rPr>
              <a:t>prototype</a:t>
            </a:r>
            <a:r>
              <a:rPr lang="en-GB" sz="2800">
                <a:latin typeface="Interstate" pitchFamily="2" charset="0"/>
              </a:rPr>
              <a:t/>
            </a:r>
            <a:br>
              <a:rPr lang="en-GB" sz="2800">
                <a:latin typeface="Interstate" pitchFamily="2" charset="0"/>
              </a:rPr>
            </a:br>
            <a:r>
              <a:rPr lang="en-GB" sz="2800">
                <a:latin typeface="Interstate" pitchFamily="2" charset="0"/>
              </a:rPr>
              <a:t>	- </a:t>
            </a:r>
            <a:r>
              <a:rPr lang="en-GB" sz="2800" i="1">
                <a:latin typeface="Interstate" pitchFamily="2" charset="0"/>
              </a:rPr>
              <a:t>vertical</a:t>
            </a:r>
            <a:r>
              <a:rPr lang="en-GB" sz="2800">
                <a:latin typeface="Interstate" pitchFamily="2" charset="0"/>
              </a:rPr>
              <a:t> </a:t>
            </a:r>
            <a:br>
              <a:rPr lang="en-GB" sz="2800">
                <a:latin typeface="Interstate" pitchFamily="2" charset="0"/>
              </a:rPr>
            </a:br>
            <a:r>
              <a:rPr lang="en-GB" sz="2800">
                <a:latin typeface="Interstate" pitchFamily="2" charset="0"/>
              </a:rPr>
              <a:t>	- </a:t>
            </a:r>
            <a:r>
              <a:rPr lang="en-GB" sz="2800" i="1">
                <a:latin typeface="Interstate" pitchFamily="2" charset="0"/>
              </a:rPr>
              <a:t>horizontal</a:t>
            </a:r>
          </a:p>
          <a:p>
            <a:pPr>
              <a:spcBef>
                <a:spcPts val="600"/>
              </a:spcBef>
              <a:buFontTx/>
              <a:buChar char="•"/>
            </a:pPr>
            <a:r>
              <a:rPr lang="id-ID" sz="2800">
                <a:latin typeface="Interstate" pitchFamily="2" charset="0"/>
              </a:rPr>
              <a:t>Jenis-jenis </a:t>
            </a:r>
            <a:r>
              <a:rPr lang="en-US" sz="2800">
                <a:latin typeface="Interstate" pitchFamily="2" charset="0"/>
              </a:rPr>
              <a:t>teknik </a:t>
            </a:r>
            <a:r>
              <a:rPr lang="en-GB" sz="2800" i="1">
                <a:latin typeface="Interstate" pitchFamily="2" charset="0"/>
              </a:rPr>
              <a:t>prototype</a:t>
            </a:r>
            <a:r>
              <a:rPr lang="id-ID" sz="2800">
                <a:latin typeface="Interstate" pitchFamily="2" charset="0"/>
              </a:rPr>
              <a:t> </a:t>
            </a:r>
            <a:r>
              <a:rPr lang="en-GB" sz="2800">
                <a:latin typeface="Interstate" pitchFamily="2" charset="0"/>
              </a:rPr>
              <a:t/>
            </a:r>
            <a:br>
              <a:rPr lang="en-GB" sz="2800">
                <a:latin typeface="Interstate" pitchFamily="2" charset="0"/>
              </a:rPr>
            </a:br>
            <a:r>
              <a:rPr lang="en-GB" sz="2800">
                <a:latin typeface="Interstate" pitchFamily="2" charset="0"/>
              </a:rPr>
              <a:t>	- </a:t>
            </a:r>
            <a:r>
              <a:rPr lang="en-GB" sz="2800" i="1">
                <a:latin typeface="Interstate" pitchFamily="2" charset="0"/>
              </a:rPr>
              <a:t>low fidelity</a:t>
            </a:r>
          </a:p>
          <a:p>
            <a:pPr>
              <a:spcBef>
                <a:spcPts val="600"/>
              </a:spcBef>
            </a:pPr>
            <a:r>
              <a:rPr lang="en-GB" sz="2800">
                <a:latin typeface="Interstate" pitchFamily="2" charset="0"/>
              </a:rPr>
              <a:t>	- </a:t>
            </a:r>
            <a:r>
              <a:rPr lang="en-GB" sz="2800" i="1">
                <a:latin typeface="Interstate" pitchFamily="2" charset="0"/>
              </a:rPr>
              <a:t>high fidelity</a:t>
            </a:r>
          </a:p>
          <a:p>
            <a:pPr>
              <a:spcBef>
                <a:spcPts val="600"/>
              </a:spcBef>
            </a:pPr>
            <a:endParaRPr lang="en-GB" sz="2800" i="1">
              <a:latin typeface="Interstat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2908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703263" y="6248400"/>
            <a:ext cx="1898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3165475" y="6248400"/>
            <a:ext cx="2813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703263" y="6248400"/>
            <a:ext cx="1898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3165475" y="6248400"/>
            <a:ext cx="2813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title"/>
          </p:nvPr>
        </p:nvSpPr>
        <p:spPr>
          <a:xfrm>
            <a:off x="1255713" y="1074738"/>
            <a:ext cx="6186487" cy="758825"/>
          </a:xfrm>
          <a:noFill/>
        </p:spPr>
        <p:txBody>
          <a:bodyPr wrap="none" lIns="90488" tIns="44450" rIns="90488" bIns="44450">
            <a:spAutoFit/>
          </a:bodyPr>
          <a:lstStyle/>
          <a:p>
            <a:r>
              <a:rPr lang="id-ID" sz="4400" smtClean="0"/>
              <a:t>Pengertian </a:t>
            </a:r>
            <a:r>
              <a:rPr lang="en-US" sz="4400" i="1" smtClean="0"/>
              <a:t>prototype</a:t>
            </a:r>
            <a:r>
              <a:rPr lang="en-US" sz="4400" smtClean="0"/>
              <a:t>?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9A985A-D642-49A8-8EAB-34D33906E29F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sp>
        <p:nvSpPr>
          <p:cNvPr id="6151" name="Rectangle 8"/>
          <p:cNvSpPr>
            <a:spLocks noChangeArrowheads="1"/>
          </p:cNvSpPr>
          <p:nvPr/>
        </p:nvSpPr>
        <p:spPr bwMode="auto">
          <a:xfrm>
            <a:off x="467544" y="1928813"/>
            <a:ext cx="8676456" cy="454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>
              <a:spcBef>
                <a:spcPts val="600"/>
              </a:spcBef>
            </a:pPr>
            <a:r>
              <a:rPr lang="id-ID" sz="2400" dirty="0">
                <a:latin typeface="Interstate" pitchFamily="2" charset="0"/>
              </a:rPr>
              <a:t>Dalam perancangan sistem interaktif, </a:t>
            </a:r>
            <a:r>
              <a:rPr lang="id-ID" sz="2400" i="1" dirty="0">
                <a:latin typeface="Interstate" pitchFamily="2" charset="0"/>
              </a:rPr>
              <a:t>protot</a:t>
            </a:r>
            <a:r>
              <a:rPr lang="en-US" sz="2400" i="1" dirty="0" err="1">
                <a:latin typeface="Interstate" pitchFamily="2" charset="0"/>
              </a:rPr>
              <a:t>ype</a:t>
            </a:r>
            <a:r>
              <a:rPr lang="id-ID" sz="2400" dirty="0">
                <a:latin typeface="Interstate" pitchFamily="2" charset="0"/>
              </a:rPr>
              <a:t> bisa berupa</a:t>
            </a:r>
            <a:r>
              <a:rPr lang="en-GB" sz="2400" dirty="0">
                <a:latin typeface="Interstate" pitchFamily="2" charset="0"/>
              </a:rPr>
              <a:t>:</a:t>
            </a:r>
          </a:p>
          <a:p>
            <a:pPr marL="442913" lvl="1" indent="-266700">
              <a:spcBef>
                <a:spcPts val="600"/>
              </a:spcBef>
              <a:buFont typeface="Arial" charset="0"/>
              <a:buChar char="•"/>
            </a:pPr>
            <a:r>
              <a:rPr lang="id-ID" sz="2400" dirty="0">
                <a:latin typeface="Interstate" pitchFamily="2" charset="0"/>
              </a:rPr>
              <a:t>Serangkaian skets layar</a:t>
            </a:r>
          </a:p>
          <a:p>
            <a:pPr marL="442913" lvl="1" indent="-266700">
              <a:spcBef>
                <a:spcPts val="600"/>
              </a:spcBef>
              <a:buFont typeface="Arial" charset="0"/>
              <a:buChar char="•"/>
            </a:pPr>
            <a:r>
              <a:rPr lang="id-ID" sz="2400" dirty="0">
                <a:latin typeface="Interstate" pitchFamily="2" charset="0"/>
              </a:rPr>
              <a:t>Sebuah</a:t>
            </a:r>
            <a:r>
              <a:rPr lang="en-GB" sz="2400" dirty="0">
                <a:latin typeface="Interstate" pitchFamily="2" charset="0"/>
              </a:rPr>
              <a:t> </a:t>
            </a:r>
            <a:r>
              <a:rPr lang="en-GB" sz="2400" i="1" dirty="0">
                <a:latin typeface="Interstate" pitchFamily="2" charset="0"/>
              </a:rPr>
              <a:t>storyboard</a:t>
            </a:r>
            <a:r>
              <a:rPr lang="en-GB" sz="2400" dirty="0">
                <a:latin typeface="Interstate" pitchFamily="2" charset="0"/>
              </a:rPr>
              <a:t>, i.e. a </a:t>
            </a:r>
            <a:r>
              <a:rPr lang="en-GB" sz="2400" i="1" dirty="0">
                <a:latin typeface="Interstate" pitchFamily="2" charset="0"/>
              </a:rPr>
              <a:t>cartoon-like series of scenes </a:t>
            </a:r>
            <a:br>
              <a:rPr lang="en-GB" sz="2400" i="1" dirty="0">
                <a:latin typeface="Interstate" pitchFamily="2" charset="0"/>
              </a:rPr>
            </a:br>
            <a:r>
              <a:rPr lang="en-GB" sz="2400" i="1" dirty="0" err="1">
                <a:latin typeface="Interstate" pitchFamily="2" charset="0"/>
              </a:rPr>
              <a:t>Powerpoint</a:t>
            </a:r>
            <a:r>
              <a:rPr lang="en-GB" sz="2400" i="1" dirty="0">
                <a:latin typeface="Interstate" pitchFamily="2" charset="0"/>
              </a:rPr>
              <a:t> slide show</a:t>
            </a:r>
            <a:endParaRPr lang="id-ID" sz="2400" i="1" dirty="0">
              <a:latin typeface="Interstate" pitchFamily="2" charset="0"/>
            </a:endParaRPr>
          </a:p>
          <a:p>
            <a:pPr marL="442913" lvl="1" indent="-266700">
              <a:spcBef>
                <a:spcPts val="600"/>
              </a:spcBef>
              <a:buFont typeface="Arial" charset="0"/>
              <a:buChar char="•"/>
            </a:pPr>
            <a:r>
              <a:rPr lang="id-ID" sz="2400" dirty="0">
                <a:latin typeface="Interstate" pitchFamily="2" charset="0"/>
              </a:rPr>
              <a:t>V</a:t>
            </a:r>
            <a:r>
              <a:rPr lang="en-GB" sz="2400" dirty="0" err="1">
                <a:latin typeface="Interstate" pitchFamily="2" charset="0"/>
              </a:rPr>
              <a:t>ideo</a:t>
            </a:r>
            <a:r>
              <a:rPr lang="en-GB" sz="2400" dirty="0">
                <a:latin typeface="Interstate" pitchFamily="2" charset="0"/>
              </a:rPr>
              <a:t> </a:t>
            </a:r>
            <a:r>
              <a:rPr lang="id-ID" sz="2400" dirty="0">
                <a:latin typeface="Interstate" pitchFamily="2" charset="0"/>
              </a:rPr>
              <a:t>yang mesimulasikan penggunaan sebuah</a:t>
            </a:r>
            <a:r>
              <a:rPr lang="en-GB" sz="2400" dirty="0">
                <a:latin typeface="Interstate" pitchFamily="2" charset="0"/>
              </a:rPr>
              <a:t> </a:t>
            </a:r>
            <a:r>
              <a:rPr lang="en-GB" sz="2400" i="1" dirty="0">
                <a:latin typeface="Interstate" pitchFamily="2" charset="0"/>
              </a:rPr>
              <a:t>system</a:t>
            </a:r>
            <a:endParaRPr lang="id-ID" sz="2400" i="1" dirty="0">
              <a:latin typeface="Interstate" pitchFamily="2" charset="0"/>
            </a:endParaRPr>
          </a:p>
          <a:p>
            <a:pPr marL="442913" lvl="1" indent="-266700">
              <a:spcBef>
                <a:spcPts val="600"/>
              </a:spcBef>
              <a:buFont typeface="Arial" charset="0"/>
              <a:buChar char="•"/>
            </a:pPr>
            <a:r>
              <a:rPr lang="id-ID" sz="2400" dirty="0">
                <a:latin typeface="Interstate" pitchFamily="2" charset="0"/>
              </a:rPr>
              <a:t>Model dari kayu</a:t>
            </a:r>
            <a:r>
              <a:rPr lang="en-GB" sz="2400" dirty="0">
                <a:latin typeface="Interstate" pitchFamily="2" charset="0"/>
              </a:rPr>
              <a:t>(</a:t>
            </a:r>
            <a:r>
              <a:rPr lang="id-ID" sz="2400" dirty="0">
                <a:latin typeface="Interstate" pitchFamily="2" charset="0"/>
              </a:rPr>
              <a:t>contoh</a:t>
            </a:r>
            <a:r>
              <a:rPr lang="en-GB" sz="2400" dirty="0">
                <a:latin typeface="Interstate" pitchFamily="2" charset="0"/>
              </a:rPr>
              <a:t>. </a:t>
            </a:r>
            <a:r>
              <a:rPr lang="en-GB" sz="2400" dirty="0" err="1">
                <a:latin typeface="Interstate" pitchFamily="2" charset="0"/>
              </a:rPr>
              <a:t>PalmPilot</a:t>
            </a:r>
            <a:r>
              <a:rPr lang="en-GB" sz="2400" dirty="0">
                <a:latin typeface="Interstate" pitchFamily="2" charset="0"/>
              </a:rPr>
              <a:t>)</a:t>
            </a:r>
            <a:endParaRPr lang="id-ID" sz="2400" dirty="0">
              <a:latin typeface="Interstate" pitchFamily="2" charset="0"/>
            </a:endParaRPr>
          </a:p>
          <a:p>
            <a:pPr marL="442913" lvl="1" indent="-266700">
              <a:spcBef>
                <a:spcPts val="600"/>
              </a:spcBef>
              <a:buFont typeface="Arial" charset="0"/>
              <a:buChar char="•"/>
            </a:pPr>
            <a:r>
              <a:rPr lang="en-GB" sz="2400" i="1" dirty="0">
                <a:latin typeface="Interstate" pitchFamily="2" charset="0"/>
              </a:rPr>
              <a:t>cardboard mock-up</a:t>
            </a:r>
            <a:endParaRPr lang="id-ID" sz="2400" i="1" dirty="0">
              <a:latin typeface="Interstate" pitchFamily="2" charset="0"/>
            </a:endParaRPr>
          </a:p>
          <a:p>
            <a:pPr marL="442913" lvl="1" indent="-266700">
              <a:spcBef>
                <a:spcPts val="600"/>
              </a:spcBef>
              <a:buFont typeface="Arial" charset="0"/>
              <a:buChar char="•"/>
            </a:pPr>
            <a:r>
              <a:rPr lang="id-ID" sz="2400" dirty="0">
                <a:latin typeface="Interstate" pitchFamily="2" charset="0"/>
              </a:rPr>
              <a:t>Sebuah perangkat lunak dengan fungsionalitas terbatas yang ditulis dengan suatu bahasa pemrograman</a:t>
            </a:r>
            <a:endParaRPr lang="en-GB" sz="2400" dirty="0">
              <a:latin typeface="Interstate" pitchFamily="2" charset="0"/>
            </a:endParaRPr>
          </a:p>
          <a:p>
            <a:pPr>
              <a:spcBef>
                <a:spcPts val="600"/>
              </a:spcBef>
              <a:buFontTx/>
              <a:buChar char="•"/>
            </a:pPr>
            <a:endParaRPr lang="en-GB" sz="2400" dirty="0">
              <a:latin typeface="Interstate" pitchFamily="2" charset="0"/>
            </a:endParaRPr>
          </a:p>
          <a:p>
            <a:pPr>
              <a:spcBef>
                <a:spcPts val="600"/>
              </a:spcBef>
              <a:buFontTx/>
              <a:buChar char="•"/>
            </a:pPr>
            <a:endParaRPr lang="en-GB" sz="2400" dirty="0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1881556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859487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79630" y="476672"/>
            <a:ext cx="3168470" cy="5539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600" spc="-10" dirty="0"/>
              <a:t>PROTOTYPE</a:t>
            </a:r>
            <a:r>
              <a:rPr sz="3600" spc="-90" dirty="0"/>
              <a:t> </a:t>
            </a:r>
            <a:r>
              <a:rPr sz="3600" spc="-5" dirty="0"/>
              <a:t>?</a:t>
            </a:r>
            <a:endParaRPr sz="3600" dirty="0"/>
          </a:p>
        </p:txBody>
      </p:sp>
      <p:sp>
        <p:nvSpPr>
          <p:cNvPr id="4" name="object 4"/>
          <p:cNvSpPr txBox="1"/>
          <p:nvPr/>
        </p:nvSpPr>
        <p:spPr>
          <a:xfrm>
            <a:off x="686561" y="1124744"/>
            <a:ext cx="7681595" cy="147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proses </a:t>
            </a:r>
            <a:r>
              <a:rPr sz="2400" dirty="0">
                <a:latin typeface="Arial"/>
                <a:cs typeface="Arial"/>
              </a:rPr>
              <a:t>membangun </a:t>
            </a:r>
            <a:r>
              <a:rPr sz="2400" spc="-5" dirty="0">
                <a:latin typeface="Arial"/>
                <a:cs typeface="Arial"/>
              </a:rPr>
              <a:t>model dari suatu</a:t>
            </a:r>
            <a:r>
              <a:rPr sz="2400" spc="6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sistem.</a:t>
            </a:r>
          </a:p>
          <a:p>
            <a:pPr marL="355600" indent="-342900">
              <a:lnSpc>
                <a:spcPct val="100000"/>
              </a:lnSpc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bentuk awal (contoh) </a:t>
            </a:r>
            <a:r>
              <a:rPr sz="2400" dirty="0">
                <a:latin typeface="Arial"/>
                <a:cs typeface="Arial"/>
              </a:rPr>
              <a:t>atau </a:t>
            </a:r>
            <a:r>
              <a:rPr sz="2400" spc="-5" dirty="0">
                <a:latin typeface="Arial"/>
                <a:cs typeface="Arial"/>
              </a:rPr>
              <a:t>standar ukuran dari</a:t>
            </a:r>
            <a:r>
              <a:rPr sz="2400" spc="16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sebuah</a:t>
            </a:r>
            <a:endParaRPr sz="2400" dirty="0">
              <a:latin typeface="Arial"/>
              <a:cs typeface="Arial"/>
            </a:endParaRPr>
          </a:p>
          <a:p>
            <a:pPr marL="355600">
              <a:lnSpc>
                <a:spcPct val="100000"/>
              </a:lnSpc>
            </a:pPr>
            <a:r>
              <a:rPr sz="2400" dirty="0">
                <a:latin typeface="Arial"/>
                <a:cs typeface="Arial"/>
              </a:rPr>
              <a:t>objek.</a:t>
            </a:r>
          </a:p>
          <a:p>
            <a:pPr marL="355600" indent="-342900">
              <a:lnSpc>
                <a:spcPct val="100000"/>
              </a:lnSpc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salah </a:t>
            </a:r>
            <a:r>
              <a:rPr sz="2400" dirty="0">
                <a:latin typeface="Arial"/>
                <a:cs typeface="Arial"/>
              </a:rPr>
              <a:t>satu </a:t>
            </a:r>
            <a:r>
              <a:rPr sz="2400" spc="-5" dirty="0">
                <a:latin typeface="Arial"/>
                <a:cs typeface="Arial"/>
              </a:rPr>
              <a:t>metode pengembangan perangkat</a:t>
            </a:r>
            <a:r>
              <a:rPr sz="2400" spc="17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lunak.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761" y="2971038"/>
            <a:ext cx="1740535" cy="990600"/>
          </a:xfrm>
          <a:custGeom>
            <a:avLst/>
            <a:gdLst/>
            <a:ahLst/>
            <a:cxnLst/>
            <a:rect l="l" t="t" r="r" b="b"/>
            <a:pathLst>
              <a:path w="1740535" h="990600">
                <a:moveTo>
                  <a:pt x="0" y="990600"/>
                </a:moveTo>
                <a:lnTo>
                  <a:pt x="1740408" y="990600"/>
                </a:lnTo>
                <a:lnTo>
                  <a:pt x="1740408" y="0"/>
                </a:lnTo>
                <a:lnTo>
                  <a:pt x="0" y="0"/>
                </a:lnTo>
                <a:lnTo>
                  <a:pt x="0" y="990600"/>
                </a:lnTo>
                <a:close/>
              </a:path>
            </a:pathLst>
          </a:custGeom>
          <a:solidFill>
            <a:srgbClr val="EFA12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61" y="2971038"/>
            <a:ext cx="1740535" cy="990600"/>
          </a:xfrm>
          <a:custGeom>
            <a:avLst/>
            <a:gdLst/>
            <a:ahLst/>
            <a:cxnLst/>
            <a:rect l="l" t="t" r="r" b="b"/>
            <a:pathLst>
              <a:path w="1740535" h="990600">
                <a:moveTo>
                  <a:pt x="0" y="990600"/>
                </a:moveTo>
                <a:lnTo>
                  <a:pt x="1740408" y="990600"/>
                </a:lnTo>
                <a:lnTo>
                  <a:pt x="1740408" y="0"/>
                </a:lnTo>
                <a:lnTo>
                  <a:pt x="0" y="0"/>
                </a:lnTo>
                <a:lnTo>
                  <a:pt x="0" y="990600"/>
                </a:lnTo>
                <a:close/>
              </a:path>
            </a:pathLst>
          </a:custGeom>
          <a:ln w="25908">
            <a:solidFill>
              <a:srgbClr val="AF76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03275" y="3354323"/>
            <a:ext cx="1129284" cy="2346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611373" y="2972561"/>
            <a:ext cx="2086610" cy="990600"/>
          </a:xfrm>
          <a:custGeom>
            <a:avLst/>
            <a:gdLst/>
            <a:ahLst/>
            <a:cxnLst/>
            <a:rect l="l" t="t" r="r" b="b"/>
            <a:pathLst>
              <a:path w="2086610" h="990600">
                <a:moveTo>
                  <a:pt x="0" y="990600"/>
                </a:moveTo>
                <a:lnTo>
                  <a:pt x="2086355" y="990600"/>
                </a:lnTo>
                <a:lnTo>
                  <a:pt x="2086355" y="0"/>
                </a:lnTo>
                <a:lnTo>
                  <a:pt x="0" y="0"/>
                </a:lnTo>
                <a:lnTo>
                  <a:pt x="0" y="990600"/>
                </a:lnTo>
                <a:close/>
              </a:path>
            </a:pathLst>
          </a:custGeom>
          <a:solidFill>
            <a:srgbClr val="EFA12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611373" y="2972561"/>
            <a:ext cx="2086610" cy="990600"/>
          </a:xfrm>
          <a:custGeom>
            <a:avLst/>
            <a:gdLst/>
            <a:ahLst/>
            <a:cxnLst/>
            <a:rect l="l" t="t" r="r" b="b"/>
            <a:pathLst>
              <a:path w="2086610" h="990600">
                <a:moveTo>
                  <a:pt x="0" y="990600"/>
                </a:moveTo>
                <a:lnTo>
                  <a:pt x="2086355" y="990600"/>
                </a:lnTo>
                <a:lnTo>
                  <a:pt x="2086355" y="0"/>
                </a:lnTo>
                <a:lnTo>
                  <a:pt x="0" y="0"/>
                </a:lnTo>
                <a:lnTo>
                  <a:pt x="0" y="990600"/>
                </a:lnTo>
                <a:close/>
              </a:path>
            </a:pathLst>
          </a:custGeom>
          <a:ln w="25907">
            <a:solidFill>
              <a:srgbClr val="AF76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704845" y="3277234"/>
            <a:ext cx="1899285" cy="3759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1" spc="-10" dirty="0">
                <a:latin typeface="Arial"/>
                <a:cs typeface="Arial"/>
              </a:rPr>
              <a:t>PROTOTYPE</a:t>
            </a:r>
            <a:endParaRPr sz="24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307329" y="3053333"/>
            <a:ext cx="2435860" cy="828040"/>
          </a:xfrm>
          <a:custGeom>
            <a:avLst/>
            <a:gdLst/>
            <a:ahLst/>
            <a:cxnLst/>
            <a:rect l="l" t="t" r="r" b="b"/>
            <a:pathLst>
              <a:path w="2435859" h="828039">
                <a:moveTo>
                  <a:pt x="2228469" y="0"/>
                </a:moveTo>
                <a:lnTo>
                  <a:pt x="206883" y="0"/>
                </a:lnTo>
                <a:lnTo>
                  <a:pt x="0" y="413765"/>
                </a:lnTo>
                <a:lnTo>
                  <a:pt x="206883" y="827532"/>
                </a:lnTo>
                <a:lnTo>
                  <a:pt x="2228469" y="827532"/>
                </a:lnTo>
                <a:lnTo>
                  <a:pt x="2435352" y="413765"/>
                </a:lnTo>
                <a:lnTo>
                  <a:pt x="2228469" y="0"/>
                </a:lnTo>
                <a:close/>
              </a:path>
            </a:pathLst>
          </a:custGeom>
          <a:solidFill>
            <a:srgbClr val="EFA12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307329" y="3053333"/>
            <a:ext cx="2435860" cy="828040"/>
          </a:xfrm>
          <a:custGeom>
            <a:avLst/>
            <a:gdLst/>
            <a:ahLst/>
            <a:cxnLst/>
            <a:rect l="l" t="t" r="r" b="b"/>
            <a:pathLst>
              <a:path w="2435859" h="828039">
                <a:moveTo>
                  <a:pt x="0" y="413765"/>
                </a:moveTo>
                <a:lnTo>
                  <a:pt x="206883" y="0"/>
                </a:lnTo>
                <a:lnTo>
                  <a:pt x="2228469" y="0"/>
                </a:lnTo>
                <a:lnTo>
                  <a:pt x="2435352" y="413765"/>
                </a:lnTo>
                <a:lnTo>
                  <a:pt x="2228469" y="827532"/>
                </a:lnTo>
                <a:lnTo>
                  <a:pt x="206883" y="827532"/>
                </a:lnTo>
                <a:lnTo>
                  <a:pt x="0" y="413765"/>
                </a:lnTo>
                <a:close/>
              </a:path>
            </a:pathLst>
          </a:custGeom>
          <a:ln w="25908">
            <a:solidFill>
              <a:srgbClr val="AF76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716651" y="3276600"/>
            <a:ext cx="1619250" cy="3759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1" dirty="0">
                <a:latin typeface="Arial"/>
                <a:cs typeface="Arial"/>
              </a:rPr>
              <a:t>E</a:t>
            </a:r>
            <a:r>
              <a:rPr sz="2400" b="1" spc="-190" dirty="0">
                <a:latin typeface="Arial"/>
                <a:cs typeface="Arial"/>
              </a:rPr>
              <a:t>V</a:t>
            </a:r>
            <a:r>
              <a:rPr sz="2400" b="1" spc="-5" dirty="0">
                <a:latin typeface="Arial"/>
                <a:cs typeface="Arial"/>
              </a:rPr>
              <a:t>A</a:t>
            </a:r>
            <a:r>
              <a:rPr sz="2400" b="1" spc="-15" dirty="0">
                <a:latin typeface="Arial"/>
                <a:cs typeface="Arial"/>
              </a:rPr>
              <a:t>L</a:t>
            </a:r>
            <a:r>
              <a:rPr sz="2400" b="1" spc="-5" dirty="0">
                <a:latin typeface="Arial"/>
                <a:cs typeface="Arial"/>
              </a:rPr>
              <a:t>U</a:t>
            </a:r>
            <a:r>
              <a:rPr sz="2400" b="1" spc="-195" dirty="0">
                <a:latin typeface="Arial"/>
                <a:cs typeface="Arial"/>
              </a:rPr>
              <a:t>A</a:t>
            </a:r>
            <a:r>
              <a:rPr sz="2400" b="1" dirty="0">
                <a:latin typeface="Arial"/>
                <a:cs typeface="Arial"/>
              </a:rPr>
              <a:t>TE</a:t>
            </a:r>
            <a:endParaRPr sz="24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611373" y="5054346"/>
            <a:ext cx="2086610" cy="990600"/>
          </a:xfrm>
          <a:custGeom>
            <a:avLst/>
            <a:gdLst/>
            <a:ahLst/>
            <a:cxnLst/>
            <a:rect l="l" t="t" r="r" b="b"/>
            <a:pathLst>
              <a:path w="2086610" h="990600">
                <a:moveTo>
                  <a:pt x="0" y="990599"/>
                </a:moveTo>
                <a:lnTo>
                  <a:pt x="2086355" y="990599"/>
                </a:lnTo>
                <a:lnTo>
                  <a:pt x="2086355" y="0"/>
                </a:lnTo>
                <a:lnTo>
                  <a:pt x="0" y="0"/>
                </a:lnTo>
                <a:lnTo>
                  <a:pt x="0" y="990599"/>
                </a:lnTo>
                <a:close/>
              </a:path>
            </a:pathLst>
          </a:custGeom>
          <a:solidFill>
            <a:srgbClr val="EFA12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611373" y="5054346"/>
            <a:ext cx="2086610" cy="990600"/>
          </a:xfrm>
          <a:custGeom>
            <a:avLst/>
            <a:gdLst/>
            <a:ahLst/>
            <a:cxnLst/>
            <a:rect l="l" t="t" r="r" b="b"/>
            <a:pathLst>
              <a:path w="2086610" h="990600">
                <a:moveTo>
                  <a:pt x="0" y="990599"/>
                </a:moveTo>
                <a:lnTo>
                  <a:pt x="2086355" y="990599"/>
                </a:lnTo>
                <a:lnTo>
                  <a:pt x="2086355" y="0"/>
                </a:lnTo>
                <a:lnTo>
                  <a:pt x="0" y="0"/>
                </a:lnTo>
                <a:lnTo>
                  <a:pt x="0" y="990599"/>
                </a:lnTo>
                <a:close/>
              </a:path>
            </a:pathLst>
          </a:custGeom>
          <a:ln w="25908">
            <a:solidFill>
              <a:srgbClr val="AF76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2794761" y="5358993"/>
            <a:ext cx="1717039" cy="3759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1" spc="-10" dirty="0">
                <a:latin typeface="Arial"/>
                <a:cs typeface="Arial"/>
              </a:rPr>
              <a:t>RE</a:t>
            </a:r>
            <a:r>
              <a:rPr sz="2400" b="1" dirty="0">
                <a:latin typeface="Arial"/>
                <a:cs typeface="Arial"/>
              </a:rPr>
              <a:t>-D</a:t>
            </a:r>
            <a:r>
              <a:rPr sz="2400" b="1" spc="-10" dirty="0">
                <a:latin typeface="Arial"/>
                <a:cs typeface="Arial"/>
              </a:rPr>
              <a:t>E</a:t>
            </a:r>
            <a:r>
              <a:rPr sz="2400" b="1" dirty="0">
                <a:latin typeface="Arial"/>
                <a:cs typeface="Arial"/>
              </a:rPr>
              <a:t>SIGN</a:t>
            </a:r>
            <a:endParaRPr sz="240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1662683" y="3325367"/>
            <a:ext cx="1141476" cy="3870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741170" y="3407664"/>
            <a:ext cx="869950" cy="120650"/>
          </a:xfrm>
          <a:custGeom>
            <a:avLst/>
            <a:gdLst/>
            <a:ahLst/>
            <a:cxnLst/>
            <a:rect l="l" t="t" r="r" b="b"/>
            <a:pathLst>
              <a:path w="869950" h="120650">
                <a:moveTo>
                  <a:pt x="818660" y="60198"/>
                </a:moveTo>
                <a:lnTo>
                  <a:pt x="760094" y="94361"/>
                </a:lnTo>
                <a:lnTo>
                  <a:pt x="753872" y="97916"/>
                </a:lnTo>
                <a:lnTo>
                  <a:pt x="751840" y="105918"/>
                </a:lnTo>
                <a:lnTo>
                  <a:pt x="755396" y="112013"/>
                </a:lnTo>
                <a:lnTo>
                  <a:pt x="758952" y="118237"/>
                </a:lnTo>
                <a:lnTo>
                  <a:pt x="766953" y="120269"/>
                </a:lnTo>
                <a:lnTo>
                  <a:pt x="847738" y="73151"/>
                </a:lnTo>
                <a:lnTo>
                  <a:pt x="844296" y="73151"/>
                </a:lnTo>
                <a:lnTo>
                  <a:pt x="844296" y="71374"/>
                </a:lnTo>
                <a:lnTo>
                  <a:pt x="837819" y="71374"/>
                </a:lnTo>
                <a:lnTo>
                  <a:pt x="818660" y="60198"/>
                </a:lnTo>
                <a:close/>
              </a:path>
              <a:path w="869950" h="120650">
                <a:moveTo>
                  <a:pt x="796453" y="47244"/>
                </a:moveTo>
                <a:lnTo>
                  <a:pt x="0" y="47244"/>
                </a:lnTo>
                <a:lnTo>
                  <a:pt x="0" y="73151"/>
                </a:lnTo>
                <a:lnTo>
                  <a:pt x="796453" y="73151"/>
                </a:lnTo>
                <a:lnTo>
                  <a:pt x="818660" y="60198"/>
                </a:lnTo>
                <a:lnTo>
                  <a:pt x="796453" y="47244"/>
                </a:lnTo>
                <a:close/>
              </a:path>
              <a:path w="869950" h="120650">
                <a:moveTo>
                  <a:pt x="847738" y="47244"/>
                </a:moveTo>
                <a:lnTo>
                  <a:pt x="844296" y="47244"/>
                </a:lnTo>
                <a:lnTo>
                  <a:pt x="844296" y="73151"/>
                </a:lnTo>
                <a:lnTo>
                  <a:pt x="847738" y="73151"/>
                </a:lnTo>
                <a:lnTo>
                  <a:pt x="869950" y="60198"/>
                </a:lnTo>
                <a:lnTo>
                  <a:pt x="847738" y="47244"/>
                </a:lnTo>
                <a:close/>
              </a:path>
              <a:path w="869950" h="120650">
                <a:moveTo>
                  <a:pt x="837819" y="49022"/>
                </a:moveTo>
                <a:lnTo>
                  <a:pt x="818660" y="60198"/>
                </a:lnTo>
                <a:lnTo>
                  <a:pt x="837819" y="71374"/>
                </a:lnTo>
                <a:lnTo>
                  <a:pt x="837819" y="49022"/>
                </a:lnTo>
                <a:close/>
              </a:path>
              <a:path w="869950" h="120650">
                <a:moveTo>
                  <a:pt x="844296" y="49022"/>
                </a:moveTo>
                <a:lnTo>
                  <a:pt x="837819" y="49022"/>
                </a:lnTo>
                <a:lnTo>
                  <a:pt x="837819" y="71374"/>
                </a:lnTo>
                <a:lnTo>
                  <a:pt x="844296" y="71374"/>
                </a:lnTo>
                <a:lnTo>
                  <a:pt x="844296" y="49022"/>
                </a:lnTo>
                <a:close/>
              </a:path>
              <a:path w="869950" h="120650">
                <a:moveTo>
                  <a:pt x="766953" y="0"/>
                </a:moveTo>
                <a:lnTo>
                  <a:pt x="758952" y="2159"/>
                </a:lnTo>
                <a:lnTo>
                  <a:pt x="755396" y="8382"/>
                </a:lnTo>
                <a:lnTo>
                  <a:pt x="751840" y="14477"/>
                </a:lnTo>
                <a:lnTo>
                  <a:pt x="753872" y="22478"/>
                </a:lnTo>
                <a:lnTo>
                  <a:pt x="760094" y="26035"/>
                </a:lnTo>
                <a:lnTo>
                  <a:pt x="818660" y="60198"/>
                </a:lnTo>
                <a:lnTo>
                  <a:pt x="837819" y="49022"/>
                </a:lnTo>
                <a:lnTo>
                  <a:pt x="844296" y="49022"/>
                </a:lnTo>
                <a:lnTo>
                  <a:pt x="844296" y="47244"/>
                </a:lnTo>
                <a:lnTo>
                  <a:pt x="847738" y="47244"/>
                </a:lnTo>
                <a:lnTo>
                  <a:pt x="773049" y="3683"/>
                </a:lnTo>
                <a:lnTo>
                  <a:pt x="766953" y="0"/>
                </a:lnTo>
                <a:close/>
              </a:path>
            </a:pathLst>
          </a:custGeom>
          <a:solidFill>
            <a:srgbClr val="C3976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604003" y="3325367"/>
            <a:ext cx="897636" cy="3870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682490" y="3407790"/>
            <a:ext cx="625475" cy="120650"/>
          </a:xfrm>
          <a:custGeom>
            <a:avLst/>
            <a:gdLst/>
            <a:ahLst/>
            <a:cxnLst/>
            <a:rect l="l" t="t" r="r" b="b"/>
            <a:pathLst>
              <a:path w="625475" h="120650">
                <a:moveTo>
                  <a:pt x="574185" y="60071"/>
                </a:moveTo>
                <a:lnTo>
                  <a:pt x="515620" y="94234"/>
                </a:lnTo>
                <a:lnTo>
                  <a:pt x="509397" y="97789"/>
                </a:lnTo>
                <a:lnTo>
                  <a:pt x="507364" y="105791"/>
                </a:lnTo>
                <a:lnTo>
                  <a:pt x="510921" y="111887"/>
                </a:lnTo>
                <a:lnTo>
                  <a:pt x="514476" y="118110"/>
                </a:lnTo>
                <a:lnTo>
                  <a:pt x="522477" y="120142"/>
                </a:lnTo>
                <a:lnTo>
                  <a:pt x="603264" y="73025"/>
                </a:lnTo>
                <a:lnTo>
                  <a:pt x="599821" y="73025"/>
                </a:lnTo>
                <a:lnTo>
                  <a:pt x="599821" y="71247"/>
                </a:lnTo>
                <a:lnTo>
                  <a:pt x="593344" y="71247"/>
                </a:lnTo>
                <a:lnTo>
                  <a:pt x="574185" y="60071"/>
                </a:lnTo>
                <a:close/>
              </a:path>
              <a:path w="625475" h="120650">
                <a:moveTo>
                  <a:pt x="551978" y="47117"/>
                </a:moveTo>
                <a:lnTo>
                  <a:pt x="0" y="47117"/>
                </a:lnTo>
                <a:lnTo>
                  <a:pt x="0" y="73025"/>
                </a:lnTo>
                <a:lnTo>
                  <a:pt x="551978" y="73025"/>
                </a:lnTo>
                <a:lnTo>
                  <a:pt x="574185" y="60071"/>
                </a:lnTo>
                <a:lnTo>
                  <a:pt x="551978" y="47117"/>
                </a:lnTo>
                <a:close/>
              </a:path>
              <a:path w="625475" h="120650">
                <a:moveTo>
                  <a:pt x="603263" y="47117"/>
                </a:moveTo>
                <a:lnTo>
                  <a:pt x="599821" y="47117"/>
                </a:lnTo>
                <a:lnTo>
                  <a:pt x="599821" y="73025"/>
                </a:lnTo>
                <a:lnTo>
                  <a:pt x="603264" y="73025"/>
                </a:lnTo>
                <a:lnTo>
                  <a:pt x="625475" y="60071"/>
                </a:lnTo>
                <a:lnTo>
                  <a:pt x="603263" y="47117"/>
                </a:lnTo>
                <a:close/>
              </a:path>
              <a:path w="625475" h="120650">
                <a:moveTo>
                  <a:pt x="593344" y="48895"/>
                </a:moveTo>
                <a:lnTo>
                  <a:pt x="574185" y="60071"/>
                </a:lnTo>
                <a:lnTo>
                  <a:pt x="593344" y="71247"/>
                </a:lnTo>
                <a:lnTo>
                  <a:pt x="593344" y="48895"/>
                </a:lnTo>
                <a:close/>
              </a:path>
              <a:path w="625475" h="120650">
                <a:moveTo>
                  <a:pt x="599821" y="48895"/>
                </a:moveTo>
                <a:lnTo>
                  <a:pt x="593344" y="48895"/>
                </a:lnTo>
                <a:lnTo>
                  <a:pt x="593344" y="71247"/>
                </a:lnTo>
                <a:lnTo>
                  <a:pt x="599821" y="71247"/>
                </a:lnTo>
                <a:lnTo>
                  <a:pt x="599821" y="48895"/>
                </a:lnTo>
                <a:close/>
              </a:path>
              <a:path w="625475" h="120650">
                <a:moveTo>
                  <a:pt x="522477" y="0"/>
                </a:moveTo>
                <a:lnTo>
                  <a:pt x="514476" y="2032"/>
                </a:lnTo>
                <a:lnTo>
                  <a:pt x="510921" y="8255"/>
                </a:lnTo>
                <a:lnTo>
                  <a:pt x="507364" y="14350"/>
                </a:lnTo>
                <a:lnTo>
                  <a:pt x="509397" y="22351"/>
                </a:lnTo>
                <a:lnTo>
                  <a:pt x="515620" y="25908"/>
                </a:lnTo>
                <a:lnTo>
                  <a:pt x="574185" y="60071"/>
                </a:lnTo>
                <a:lnTo>
                  <a:pt x="593344" y="48895"/>
                </a:lnTo>
                <a:lnTo>
                  <a:pt x="599821" y="48895"/>
                </a:lnTo>
                <a:lnTo>
                  <a:pt x="599821" y="47117"/>
                </a:lnTo>
                <a:lnTo>
                  <a:pt x="603263" y="47117"/>
                </a:lnTo>
                <a:lnTo>
                  <a:pt x="522477" y="0"/>
                </a:lnTo>
                <a:close/>
              </a:path>
            </a:pathLst>
          </a:custGeom>
          <a:solidFill>
            <a:srgbClr val="C3976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462528" y="3820667"/>
            <a:ext cx="385572" cy="136093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595242" y="3963161"/>
            <a:ext cx="120650" cy="1090930"/>
          </a:xfrm>
          <a:custGeom>
            <a:avLst/>
            <a:gdLst/>
            <a:ahLst/>
            <a:cxnLst/>
            <a:rect l="l" t="t" r="r" b="b"/>
            <a:pathLst>
              <a:path w="120650" h="1090929">
                <a:moveTo>
                  <a:pt x="60071" y="51289"/>
                </a:moveTo>
                <a:lnTo>
                  <a:pt x="47117" y="73496"/>
                </a:lnTo>
                <a:lnTo>
                  <a:pt x="47117" y="1090676"/>
                </a:lnTo>
                <a:lnTo>
                  <a:pt x="73025" y="1090676"/>
                </a:lnTo>
                <a:lnTo>
                  <a:pt x="73025" y="73496"/>
                </a:lnTo>
                <a:lnTo>
                  <a:pt x="60071" y="51289"/>
                </a:lnTo>
                <a:close/>
              </a:path>
              <a:path w="120650" h="1090929">
                <a:moveTo>
                  <a:pt x="60071" y="0"/>
                </a:moveTo>
                <a:lnTo>
                  <a:pt x="0" y="102996"/>
                </a:lnTo>
                <a:lnTo>
                  <a:pt x="2032" y="110998"/>
                </a:lnTo>
                <a:lnTo>
                  <a:pt x="8255" y="114554"/>
                </a:lnTo>
                <a:lnTo>
                  <a:pt x="14351" y="118110"/>
                </a:lnTo>
                <a:lnTo>
                  <a:pt x="22352" y="116077"/>
                </a:lnTo>
                <a:lnTo>
                  <a:pt x="25908" y="109855"/>
                </a:lnTo>
                <a:lnTo>
                  <a:pt x="47117" y="73496"/>
                </a:lnTo>
                <a:lnTo>
                  <a:pt x="47117" y="25654"/>
                </a:lnTo>
                <a:lnTo>
                  <a:pt x="75033" y="25654"/>
                </a:lnTo>
                <a:lnTo>
                  <a:pt x="60071" y="0"/>
                </a:lnTo>
                <a:close/>
              </a:path>
              <a:path w="120650" h="1090929">
                <a:moveTo>
                  <a:pt x="75033" y="25654"/>
                </a:moveTo>
                <a:lnTo>
                  <a:pt x="73025" y="25654"/>
                </a:lnTo>
                <a:lnTo>
                  <a:pt x="73025" y="73496"/>
                </a:lnTo>
                <a:lnTo>
                  <a:pt x="94234" y="109855"/>
                </a:lnTo>
                <a:lnTo>
                  <a:pt x="97790" y="116077"/>
                </a:lnTo>
                <a:lnTo>
                  <a:pt x="105791" y="118110"/>
                </a:lnTo>
                <a:lnTo>
                  <a:pt x="111887" y="114554"/>
                </a:lnTo>
                <a:lnTo>
                  <a:pt x="118110" y="110998"/>
                </a:lnTo>
                <a:lnTo>
                  <a:pt x="120142" y="102996"/>
                </a:lnTo>
                <a:lnTo>
                  <a:pt x="75033" y="25654"/>
                </a:lnTo>
                <a:close/>
              </a:path>
              <a:path w="120650" h="1090929">
                <a:moveTo>
                  <a:pt x="73025" y="25654"/>
                </a:moveTo>
                <a:lnTo>
                  <a:pt x="47117" y="25654"/>
                </a:lnTo>
                <a:lnTo>
                  <a:pt x="47117" y="73496"/>
                </a:lnTo>
                <a:lnTo>
                  <a:pt x="60071" y="51289"/>
                </a:lnTo>
                <a:lnTo>
                  <a:pt x="48895" y="32131"/>
                </a:lnTo>
                <a:lnTo>
                  <a:pt x="73025" y="32131"/>
                </a:lnTo>
                <a:lnTo>
                  <a:pt x="73025" y="25654"/>
                </a:lnTo>
                <a:close/>
              </a:path>
              <a:path w="120650" h="1090929">
                <a:moveTo>
                  <a:pt x="73025" y="32131"/>
                </a:moveTo>
                <a:lnTo>
                  <a:pt x="71247" y="32131"/>
                </a:lnTo>
                <a:lnTo>
                  <a:pt x="60071" y="51289"/>
                </a:lnTo>
                <a:lnTo>
                  <a:pt x="73025" y="73496"/>
                </a:lnTo>
                <a:lnTo>
                  <a:pt x="73025" y="32131"/>
                </a:lnTo>
                <a:close/>
              </a:path>
              <a:path w="120650" h="1090929">
                <a:moveTo>
                  <a:pt x="71247" y="32131"/>
                </a:moveTo>
                <a:lnTo>
                  <a:pt x="48895" y="32131"/>
                </a:lnTo>
                <a:lnTo>
                  <a:pt x="60071" y="51289"/>
                </a:lnTo>
                <a:lnTo>
                  <a:pt x="71247" y="32131"/>
                </a:lnTo>
                <a:close/>
              </a:path>
            </a:pathLst>
          </a:custGeom>
          <a:solidFill>
            <a:srgbClr val="C3976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7664195" y="3311652"/>
            <a:ext cx="897636" cy="3870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7742681" y="3394075"/>
            <a:ext cx="625475" cy="120650"/>
          </a:xfrm>
          <a:custGeom>
            <a:avLst/>
            <a:gdLst/>
            <a:ahLst/>
            <a:cxnLst/>
            <a:rect l="l" t="t" r="r" b="b"/>
            <a:pathLst>
              <a:path w="625475" h="120650">
                <a:moveTo>
                  <a:pt x="574185" y="60071"/>
                </a:moveTo>
                <a:lnTo>
                  <a:pt x="515620" y="94234"/>
                </a:lnTo>
                <a:lnTo>
                  <a:pt x="509397" y="97789"/>
                </a:lnTo>
                <a:lnTo>
                  <a:pt x="507365" y="105790"/>
                </a:lnTo>
                <a:lnTo>
                  <a:pt x="510921" y="111887"/>
                </a:lnTo>
                <a:lnTo>
                  <a:pt x="514476" y="118110"/>
                </a:lnTo>
                <a:lnTo>
                  <a:pt x="522477" y="120141"/>
                </a:lnTo>
                <a:lnTo>
                  <a:pt x="603264" y="73025"/>
                </a:lnTo>
                <a:lnTo>
                  <a:pt x="599821" y="73025"/>
                </a:lnTo>
                <a:lnTo>
                  <a:pt x="599821" y="71247"/>
                </a:lnTo>
                <a:lnTo>
                  <a:pt x="593344" y="71247"/>
                </a:lnTo>
                <a:lnTo>
                  <a:pt x="574185" y="60071"/>
                </a:lnTo>
                <a:close/>
              </a:path>
              <a:path w="625475" h="120650">
                <a:moveTo>
                  <a:pt x="551978" y="47116"/>
                </a:moveTo>
                <a:lnTo>
                  <a:pt x="0" y="47116"/>
                </a:lnTo>
                <a:lnTo>
                  <a:pt x="0" y="73025"/>
                </a:lnTo>
                <a:lnTo>
                  <a:pt x="551978" y="73025"/>
                </a:lnTo>
                <a:lnTo>
                  <a:pt x="574185" y="60071"/>
                </a:lnTo>
                <a:lnTo>
                  <a:pt x="551978" y="47116"/>
                </a:lnTo>
                <a:close/>
              </a:path>
              <a:path w="625475" h="120650">
                <a:moveTo>
                  <a:pt x="603263" y="47116"/>
                </a:moveTo>
                <a:lnTo>
                  <a:pt x="599821" y="47116"/>
                </a:lnTo>
                <a:lnTo>
                  <a:pt x="599821" y="73025"/>
                </a:lnTo>
                <a:lnTo>
                  <a:pt x="603264" y="73025"/>
                </a:lnTo>
                <a:lnTo>
                  <a:pt x="625475" y="60071"/>
                </a:lnTo>
                <a:lnTo>
                  <a:pt x="603263" y="47116"/>
                </a:lnTo>
                <a:close/>
              </a:path>
              <a:path w="625475" h="120650">
                <a:moveTo>
                  <a:pt x="593344" y="48895"/>
                </a:moveTo>
                <a:lnTo>
                  <a:pt x="574185" y="60071"/>
                </a:lnTo>
                <a:lnTo>
                  <a:pt x="593344" y="71247"/>
                </a:lnTo>
                <a:lnTo>
                  <a:pt x="593344" y="48895"/>
                </a:lnTo>
                <a:close/>
              </a:path>
              <a:path w="625475" h="120650">
                <a:moveTo>
                  <a:pt x="599821" y="48895"/>
                </a:moveTo>
                <a:lnTo>
                  <a:pt x="593344" y="48895"/>
                </a:lnTo>
                <a:lnTo>
                  <a:pt x="593344" y="71247"/>
                </a:lnTo>
                <a:lnTo>
                  <a:pt x="599821" y="71247"/>
                </a:lnTo>
                <a:lnTo>
                  <a:pt x="599821" y="48895"/>
                </a:lnTo>
                <a:close/>
              </a:path>
              <a:path w="625475" h="120650">
                <a:moveTo>
                  <a:pt x="522477" y="0"/>
                </a:moveTo>
                <a:lnTo>
                  <a:pt x="514476" y="2032"/>
                </a:lnTo>
                <a:lnTo>
                  <a:pt x="510921" y="8254"/>
                </a:lnTo>
                <a:lnTo>
                  <a:pt x="507365" y="14350"/>
                </a:lnTo>
                <a:lnTo>
                  <a:pt x="509397" y="22351"/>
                </a:lnTo>
                <a:lnTo>
                  <a:pt x="515620" y="25908"/>
                </a:lnTo>
                <a:lnTo>
                  <a:pt x="574185" y="60071"/>
                </a:lnTo>
                <a:lnTo>
                  <a:pt x="593344" y="48895"/>
                </a:lnTo>
                <a:lnTo>
                  <a:pt x="599821" y="48895"/>
                </a:lnTo>
                <a:lnTo>
                  <a:pt x="599821" y="47116"/>
                </a:lnTo>
                <a:lnTo>
                  <a:pt x="603263" y="47116"/>
                </a:lnTo>
                <a:lnTo>
                  <a:pt x="522477" y="0"/>
                </a:lnTo>
                <a:close/>
              </a:path>
            </a:pathLst>
          </a:custGeom>
          <a:solidFill>
            <a:srgbClr val="C3976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7735316" y="3102736"/>
            <a:ext cx="1370965" cy="5568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270"/>
              </a:lnSpc>
            </a:pPr>
            <a:r>
              <a:rPr sz="2000" dirty="0">
                <a:latin typeface="Arial"/>
                <a:cs typeface="Arial"/>
              </a:rPr>
              <a:t>OK??</a:t>
            </a:r>
            <a:endParaRPr sz="2000">
              <a:latin typeface="Arial"/>
              <a:cs typeface="Arial"/>
            </a:endParaRPr>
          </a:p>
          <a:p>
            <a:pPr marL="749935">
              <a:lnSpc>
                <a:spcPts val="2030"/>
              </a:lnSpc>
            </a:pPr>
            <a:r>
              <a:rPr sz="1800" spc="-10" dirty="0">
                <a:latin typeface="Arial"/>
                <a:cs typeface="Arial"/>
              </a:rPr>
              <a:t>Done!</a:t>
            </a:r>
            <a:endParaRPr sz="1800">
              <a:latin typeface="Arial"/>
              <a:cs typeface="Aria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4504944" y="3854196"/>
            <a:ext cx="2110740" cy="193852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697729" y="3880611"/>
            <a:ext cx="1840230" cy="1765935"/>
          </a:xfrm>
          <a:custGeom>
            <a:avLst/>
            <a:gdLst/>
            <a:ahLst/>
            <a:cxnLst/>
            <a:rect l="l" t="t" r="r" b="b"/>
            <a:pathLst>
              <a:path w="1840229" h="1765935">
                <a:moveTo>
                  <a:pt x="118364" y="1654048"/>
                </a:moveTo>
                <a:lnTo>
                  <a:pt x="0" y="1668779"/>
                </a:lnTo>
                <a:lnTo>
                  <a:pt x="66802" y="1758823"/>
                </a:lnTo>
                <a:lnTo>
                  <a:pt x="70993" y="1764576"/>
                </a:lnTo>
                <a:lnTo>
                  <a:pt x="79121" y="1765782"/>
                </a:lnTo>
                <a:lnTo>
                  <a:pt x="84962" y="1761515"/>
                </a:lnTo>
                <a:lnTo>
                  <a:pt x="90678" y="1757248"/>
                </a:lnTo>
                <a:lnTo>
                  <a:pt x="91821" y="1749132"/>
                </a:lnTo>
                <a:lnTo>
                  <a:pt x="87630" y="1743392"/>
                </a:lnTo>
                <a:lnTo>
                  <a:pt x="53260" y="1697010"/>
                </a:lnTo>
                <a:lnTo>
                  <a:pt x="43307" y="1695577"/>
                </a:lnTo>
                <a:lnTo>
                  <a:pt x="29591" y="1693290"/>
                </a:lnTo>
                <a:lnTo>
                  <a:pt x="20828" y="1691513"/>
                </a:lnTo>
                <a:lnTo>
                  <a:pt x="26289" y="1666113"/>
                </a:lnTo>
                <a:lnTo>
                  <a:pt x="125729" y="1666113"/>
                </a:lnTo>
                <a:lnTo>
                  <a:pt x="124841" y="1659001"/>
                </a:lnTo>
                <a:lnTo>
                  <a:pt x="118364" y="1654048"/>
                </a:lnTo>
                <a:close/>
              </a:path>
              <a:path w="1840229" h="1765935">
                <a:moveTo>
                  <a:pt x="122247" y="1678798"/>
                </a:moveTo>
                <a:lnTo>
                  <a:pt x="121539" y="1679702"/>
                </a:lnTo>
                <a:lnTo>
                  <a:pt x="47252" y="1688902"/>
                </a:lnTo>
                <a:lnTo>
                  <a:pt x="53260" y="1697010"/>
                </a:lnTo>
                <a:lnTo>
                  <a:pt x="96900" y="1702308"/>
                </a:lnTo>
                <a:lnTo>
                  <a:pt x="142240" y="1706626"/>
                </a:lnTo>
                <a:lnTo>
                  <a:pt x="194691" y="1710728"/>
                </a:lnTo>
                <a:lnTo>
                  <a:pt x="284861" y="1716354"/>
                </a:lnTo>
                <a:lnTo>
                  <a:pt x="460629" y="1724177"/>
                </a:lnTo>
                <a:lnTo>
                  <a:pt x="659511" y="1729613"/>
                </a:lnTo>
                <a:lnTo>
                  <a:pt x="914400" y="1732064"/>
                </a:lnTo>
                <a:lnTo>
                  <a:pt x="958596" y="1729422"/>
                </a:lnTo>
                <a:lnTo>
                  <a:pt x="1002665" y="1721700"/>
                </a:lnTo>
                <a:lnTo>
                  <a:pt x="1046480" y="1709280"/>
                </a:lnTo>
                <a:lnTo>
                  <a:pt x="1054152" y="1706245"/>
                </a:lnTo>
                <a:lnTo>
                  <a:pt x="912876" y="1706245"/>
                </a:lnTo>
                <a:lnTo>
                  <a:pt x="743331" y="1705102"/>
                </a:lnTo>
                <a:lnTo>
                  <a:pt x="499618" y="1699640"/>
                </a:lnTo>
                <a:lnTo>
                  <a:pt x="286258" y="1690497"/>
                </a:lnTo>
                <a:lnTo>
                  <a:pt x="196469" y="1684909"/>
                </a:lnTo>
                <a:lnTo>
                  <a:pt x="144399" y="1680845"/>
                </a:lnTo>
                <a:lnTo>
                  <a:pt x="122247" y="1678798"/>
                </a:lnTo>
                <a:close/>
              </a:path>
              <a:path w="1840229" h="1765935">
                <a:moveTo>
                  <a:pt x="1814322" y="0"/>
                </a:moveTo>
                <a:lnTo>
                  <a:pt x="1813033" y="81025"/>
                </a:lnTo>
                <a:lnTo>
                  <a:pt x="1809115" y="160655"/>
                </a:lnTo>
                <a:lnTo>
                  <a:pt x="1802638" y="240156"/>
                </a:lnTo>
                <a:lnTo>
                  <a:pt x="1793875" y="319405"/>
                </a:lnTo>
                <a:lnTo>
                  <a:pt x="1782699" y="398018"/>
                </a:lnTo>
                <a:lnTo>
                  <a:pt x="1769364" y="475869"/>
                </a:lnTo>
                <a:lnTo>
                  <a:pt x="1753870" y="552704"/>
                </a:lnTo>
                <a:lnTo>
                  <a:pt x="1736217" y="628395"/>
                </a:lnTo>
                <a:lnTo>
                  <a:pt x="1716532" y="702944"/>
                </a:lnTo>
                <a:lnTo>
                  <a:pt x="1694942" y="776096"/>
                </a:lnTo>
                <a:lnTo>
                  <a:pt x="1671574" y="847598"/>
                </a:lnTo>
                <a:lnTo>
                  <a:pt x="1646555" y="917448"/>
                </a:lnTo>
                <a:lnTo>
                  <a:pt x="1619631" y="985393"/>
                </a:lnTo>
                <a:lnTo>
                  <a:pt x="1591310" y="1051179"/>
                </a:lnTo>
                <a:lnTo>
                  <a:pt x="1561465" y="1114806"/>
                </a:lnTo>
                <a:lnTo>
                  <a:pt x="1530223" y="1176146"/>
                </a:lnTo>
                <a:lnTo>
                  <a:pt x="1497584" y="1234820"/>
                </a:lnTo>
                <a:lnTo>
                  <a:pt x="1463802" y="1290827"/>
                </a:lnTo>
                <a:lnTo>
                  <a:pt x="1429004" y="1344168"/>
                </a:lnTo>
                <a:lnTo>
                  <a:pt x="1392936" y="1394333"/>
                </a:lnTo>
                <a:lnTo>
                  <a:pt x="1355979" y="1441323"/>
                </a:lnTo>
                <a:lnTo>
                  <a:pt x="1318133" y="1485138"/>
                </a:lnTo>
                <a:lnTo>
                  <a:pt x="1279525" y="1525397"/>
                </a:lnTo>
                <a:lnTo>
                  <a:pt x="1240282" y="1561973"/>
                </a:lnTo>
                <a:lnTo>
                  <a:pt x="1200404" y="1594739"/>
                </a:lnTo>
                <a:lnTo>
                  <a:pt x="1160018" y="1623695"/>
                </a:lnTo>
                <a:lnTo>
                  <a:pt x="1119251" y="1648460"/>
                </a:lnTo>
                <a:lnTo>
                  <a:pt x="1078230" y="1669034"/>
                </a:lnTo>
                <a:lnTo>
                  <a:pt x="1036955" y="1685163"/>
                </a:lnTo>
                <a:lnTo>
                  <a:pt x="995680" y="1696720"/>
                </a:lnTo>
                <a:lnTo>
                  <a:pt x="954151" y="1703959"/>
                </a:lnTo>
                <a:lnTo>
                  <a:pt x="912876" y="1706245"/>
                </a:lnTo>
                <a:lnTo>
                  <a:pt x="1054152" y="1706245"/>
                </a:lnTo>
                <a:lnTo>
                  <a:pt x="1089787" y="1692148"/>
                </a:lnTo>
                <a:lnTo>
                  <a:pt x="1132840" y="1670558"/>
                </a:lnTo>
                <a:lnTo>
                  <a:pt x="1175131" y="1644650"/>
                </a:lnTo>
                <a:lnTo>
                  <a:pt x="1216914" y="1614678"/>
                </a:lnTo>
                <a:lnTo>
                  <a:pt x="1257935" y="1580896"/>
                </a:lnTo>
                <a:lnTo>
                  <a:pt x="1298321" y="1543304"/>
                </a:lnTo>
                <a:lnTo>
                  <a:pt x="1337818" y="1502029"/>
                </a:lnTo>
                <a:lnTo>
                  <a:pt x="1376299" y="1457452"/>
                </a:lnTo>
                <a:lnTo>
                  <a:pt x="1414018" y="1409446"/>
                </a:lnTo>
                <a:lnTo>
                  <a:pt x="1450594" y="1358392"/>
                </a:lnTo>
                <a:lnTo>
                  <a:pt x="1486027" y="1304289"/>
                </a:lnTo>
                <a:lnTo>
                  <a:pt x="1520317" y="1247520"/>
                </a:lnTo>
                <a:lnTo>
                  <a:pt x="1553337" y="1187958"/>
                </a:lnTo>
                <a:lnTo>
                  <a:pt x="1584960" y="1125855"/>
                </a:lnTo>
                <a:lnTo>
                  <a:pt x="1615186" y="1061465"/>
                </a:lnTo>
                <a:lnTo>
                  <a:pt x="1643761" y="994790"/>
                </a:lnTo>
                <a:lnTo>
                  <a:pt x="1670812" y="926211"/>
                </a:lnTo>
                <a:lnTo>
                  <a:pt x="1696212" y="855599"/>
                </a:lnTo>
                <a:lnTo>
                  <a:pt x="1719834" y="783463"/>
                </a:lnTo>
                <a:lnTo>
                  <a:pt x="1741551" y="709549"/>
                </a:lnTo>
                <a:lnTo>
                  <a:pt x="1761363" y="634364"/>
                </a:lnTo>
                <a:lnTo>
                  <a:pt x="1779143" y="557783"/>
                </a:lnTo>
                <a:lnTo>
                  <a:pt x="1794891" y="480187"/>
                </a:lnTo>
                <a:lnTo>
                  <a:pt x="1808352" y="401700"/>
                </a:lnTo>
                <a:lnTo>
                  <a:pt x="1819655" y="322325"/>
                </a:lnTo>
                <a:lnTo>
                  <a:pt x="1828419" y="242315"/>
                </a:lnTo>
                <a:lnTo>
                  <a:pt x="1835023" y="161798"/>
                </a:lnTo>
                <a:lnTo>
                  <a:pt x="1838839" y="80644"/>
                </a:lnTo>
                <a:lnTo>
                  <a:pt x="1840229" y="507"/>
                </a:lnTo>
                <a:lnTo>
                  <a:pt x="1814322" y="0"/>
                </a:lnTo>
                <a:close/>
              </a:path>
              <a:path w="1840229" h="1765935">
                <a:moveTo>
                  <a:pt x="26289" y="1666113"/>
                </a:moveTo>
                <a:lnTo>
                  <a:pt x="20828" y="1691513"/>
                </a:lnTo>
                <a:lnTo>
                  <a:pt x="29591" y="1693290"/>
                </a:lnTo>
                <a:lnTo>
                  <a:pt x="43307" y="1695577"/>
                </a:lnTo>
                <a:lnTo>
                  <a:pt x="53260" y="1697010"/>
                </a:lnTo>
                <a:lnTo>
                  <a:pt x="49281" y="1691639"/>
                </a:lnTo>
                <a:lnTo>
                  <a:pt x="25146" y="1691639"/>
                </a:lnTo>
                <a:lnTo>
                  <a:pt x="34036" y="1671065"/>
                </a:lnTo>
                <a:lnTo>
                  <a:pt x="54673" y="1671065"/>
                </a:lnTo>
                <a:lnTo>
                  <a:pt x="46990" y="1669923"/>
                </a:lnTo>
                <a:lnTo>
                  <a:pt x="28321" y="1666621"/>
                </a:lnTo>
                <a:lnTo>
                  <a:pt x="26289" y="1666113"/>
                </a:lnTo>
                <a:close/>
              </a:path>
              <a:path w="1840229" h="1765935">
                <a:moveTo>
                  <a:pt x="34036" y="1671065"/>
                </a:moveTo>
                <a:lnTo>
                  <a:pt x="25146" y="1691639"/>
                </a:lnTo>
                <a:lnTo>
                  <a:pt x="47252" y="1688902"/>
                </a:lnTo>
                <a:lnTo>
                  <a:pt x="34036" y="1671065"/>
                </a:lnTo>
                <a:close/>
              </a:path>
              <a:path w="1840229" h="1765935">
                <a:moveTo>
                  <a:pt x="47252" y="1688902"/>
                </a:moveTo>
                <a:lnTo>
                  <a:pt x="25146" y="1691639"/>
                </a:lnTo>
                <a:lnTo>
                  <a:pt x="49281" y="1691639"/>
                </a:lnTo>
                <a:lnTo>
                  <a:pt x="47252" y="1688902"/>
                </a:lnTo>
                <a:close/>
              </a:path>
              <a:path w="1840229" h="1765935">
                <a:moveTo>
                  <a:pt x="54673" y="1671065"/>
                </a:moveTo>
                <a:lnTo>
                  <a:pt x="34036" y="1671065"/>
                </a:lnTo>
                <a:lnTo>
                  <a:pt x="47252" y="1688902"/>
                </a:lnTo>
                <a:lnTo>
                  <a:pt x="121539" y="1679702"/>
                </a:lnTo>
                <a:lnTo>
                  <a:pt x="122247" y="1678798"/>
                </a:lnTo>
                <a:lnTo>
                  <a:pt x="99441" y="1676527"/>
                </a:lnTo>
                <a:lnTo>
                  <a:pt x="79883" y="1674368"/>
                </a:lnTo>
                <a:lnTo>
                  <a:pt x="62357" y="1672209"/>
                </a:lnTo>
                <a:lnTo>
                  <a:pt x="54673" y="1671065"/>
                </a:lnTo>
                <a:close/>
              </a:path>
              <a:path w="1840229" h="1765935">
                <a:moveTo>
                  <a:pt x="125729" y="1666113"/>
                </a:moveTo>
                <a:lnTo>
                  <a:pt x="26289" y="1666113"/>
                </a:lnTo>
                <a:lnTo>
                  <a:pt x="28321" y="1666621"/>
                </a:lnTo>
                <a:lnTo>
                  <a:pt x="79883" y="1674368"/>
                </a:lnTo>
                <a:lnTo>
                  <a:pt x="122247" y="1678798"/>
                </a:lnTo>
                <a:lnTo>
                  <a:pt x="126619" y="1673225"/>
                </a:lnTo>
                <a:lnTo>
                  <a:pt x="125729" y="1666113"/>
                </a:lnTo>
                <a:close/>
              </a:path>
            </a:pathLst>
          </a:custGeom>
          <a:solidFill>
            <a:srgbClr val="C3976C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565629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703263" y="6248400"/>
            <a:ext cx="1898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3165475" y="6248400"/>
            <a:ext cx="2813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703263" y="6248400"/>
            <a:ext cx="1898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3165475" y="6248400"/>
            <a:ext cx="2813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title"/>
          </p:nvPr>
        </p:nvSpPr>
        <p:spPr>
          <a:xfrm>
            <a:off x="509588" y="1146175"/>
            <a:ext cx="7754937" cy="758825"/>
          </a:xfrm>
          <a:noFill/>
        </p:spPr>
        <p:txBody>
          <a:bodyPr wrap="none" lIns="90488" tIns="44450" rIns="90488" bIns="44450">
            <a:spAutoFit/>
          </a:bodyPr>
          <a:lstStyle/>
          <a:p>
            <a:r>
              <a:rPr lang="id-ID" sz="4400" smtClean="0"/>
              <a:t>Alasan membuat</a:t>
            </a:r>
            <a:r>
              <a:rPr lang="en-US" sz="4400" i="1" smtClean="0"/>
              <a:t> prototype</a:t>
            </a:r>
            <a:r>
              <a:rPr lang="en-US" sz="4400" smtClean="0"/>
              <a:t>?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91C923-1A39-434A-A32B-205E1D700867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sp>
        <p:nvSpPr>
          <p:cNvPr id="7175" name="Rectangle 8"/>
          <p:cNvSpPr>
            <a:spLocks noChangeArrowheads="1"/>
          </p:cNvSpPr>
          <p:nvPr/>
        </p:nvSpPr>
        <p:spPr bwMode="auto">
          <a:xfrm>
            <a:off x="703263" y="1928813"/>
            <a:ext cx="7541145" cy="3948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marL="354013" indent="-354013">
              <a:spcBef>
                <a:spcPts val="600"/>
              </a:spcBef>
              <a:buFontTx/>
              <a:buChar char="•"/>
            </a:pPr>
            <a:r>
              <a:rPr lang="id-ID" sz="2400" dirty="0">
                <a:latin typeface="Interstate" pitchFamily="2" charset="0"/>
              </a:rPr>
              <a:t>Evaluasi dan umpan balik sangat penting dalam perancangan</a:t>
            </a:r>
            <a:endParaRPr lang="en-GB" sz="2400" dirty="0">
              <a:latin typeface="Interstate" pitchFamily="2" charset="0"/>
            </a:endParaRPr>
          </a:p>
          <a:p>
            <a:pPr marL="354013" indent="-354013">
              <a:spcBef>
                <a:spcPts val="600"/>
              </a:spcBef>
              <a:buFontTx/>
              <a:buChar char="•"/>
            </a:pPr>
            <a:r>
              <a:rPr lang="id-ID" sz="2400" dirty="0">
                <a:latin typeface="Interstate" pitchFamily="2" charset="0"/>
              </a:rPr>
              <a:t>Para </a:t>
            </a:r>
            <a:r>
              <a:rPr lang="en-GB" sz="2400" i="1" dirty="0">
                <a:latin typeface="Interstate" pitchFamily="2" charset="0"/>
              </a:rPr>
              <a:t>Stakeholders</a:t>
            </a:r>
            <a:r>
              <a:rPr lang="en-GB" sz="2400" dirty="0">
                <a:latin typeface="Interstate" pitchFamily="2" charset="0"/>
              </a:rPr>
              <a:t> </a:t>
            </a:r>
            <a:r>
              <a:rPr lang="id-ID" sz="2400" dirty="0">
                <a:latin typeface="Interstate" pitchFamily="2" charset="0"/>
              </a:rPr>
              <a:t>dapat lebih mudah melihat, memegang, dan berinteraksi dengan </a:t>
            </a:r>
            <a:r>
              <a:rPr lang="id-ID" sz="2400" i="1" dirty="0">
                <a:latin typeface="Interstate" pitchFamily="2" charset="0"/>
              </a:rPr>
              <a:t>protot</a:t>
            </a:r>
            <a:r>
              <a:rPr lang="en-US" sz="2400" i="1" dirty="0" err="1">
                <a:latin typeface="Interstate" pitchFamily="2" charset="0"/>
              </a:rPr>
              <a:t>ype</a:t>
            </a:r>
            <a:r>
              <a:rPr lang="id-ID" sz="2400" dirty="0">
                <a:latin typeface="Interstate" pitchFamily="2" charset="0"/>
              </a:rPr>
              <a:t> dari pada dengan dokumen atau gambar</a:t>
            </a:r>
            <a:endParaRPr lang="en-GB" sz="2400" dirty="0">
              <a:latin typeface="Interstate" pitchFamily="2" charset="0"/>
            </a:endParaRPr>
          </a:p>
          <a:p>
            <a:pPr marL="354013" indent="-354013">
              <a:spcBef>
                <a:spcPts val="600"/>
              </a:spcBef>
              <a:buFontTx/>
              <a:buChar char="•"/>
            </a:pPr>
            <a:r>
              <a:rPr lang="id-ID" sz="2400" dirty="0">
                <a:latin typeface="Interstate" pitchFamily="2" charset="0"/>
              </a:rPr>
              <a:t>Anggota tim bisa berkomunikasi secara lebih efektif</a:t>
            </a:r>
            <a:endParaRPr lang="en-GB" sz="2400" dirty="0">
              <a:latin typeface="Interstate" pitchFamily="2" charset="0"/>
            </a:endParaRPr>
          </a:p>
          <a:p>
            <a:pPr marL="354013" indent="-354013">
              <a:spcBef>
                <a:spcPts val="600"/>
              </a:spcBef>
              <a:buFontTx/>
              <a:buChar char="•"/>
            </a:pPr>
            <a:r>
              <a:rPr lang="id-ID" sz="2400" dirty="0">
                <a:latin typeface="Interstate" pitchFamily="2" charset="0"/>
              </a:rPr>
              <a:t>Lebih mudah mencoba ide-ide baru</a:t>
            </a:r>
            <a:endParaRPr lang="en-GB" sz="2400" dirty="0">
              <a:latin typeface="Interstate" pitchFamily="2" charset="0"/>
            </a:endParaRPr>
          </a:p>
          <a:p>
            <a:pPr marL="354013" indent="-354013">
              <a:spcBef>
                <a:spcPts val="600"/>
              </a:spcBef>
              <a:buFontTx/>
              <a:buChar char="•"/>
            </a:pPr>
            <a:r>
              <a:rPr lang="id-ID" sz="2400" dirty="0">
                <a:latin typeface="Interstate" pitchFamily="2" charset="0"/>
              </a:rPr>
              <a:t>Mendorong pemikiran lebih dalam</a:t>
            </a:r>
            <a:r>
              <a:rPr lang="en-US" sz="2400" dirty="0">
                <a:latin typeface="Interstate" pitchFamily="2" charset="0"/>
              </a:rPr>
              <a:t> as</a:t>
            </a:r>
            <a:r>
              <a:rPr lang="id-ID" sz="2400" dirty="0">
                <a:latin typeface="Interstate" pitchFamily="2" charset="0"/>
              </a:rPr>
              <a:t>pek perancangan yang sangat penting.</a:t>
            </a:r>
            <a:r>
              <a:rPr lang="en-GB" sz="2400" dirty="0">
                <a:latin typeface="Interstate" pitchFamily="2" charset="0"/>
              </a:rPr>
              <a:t> </a:t>
            </a:r>
          </a:p>
          <a:p>
            <a:pPr marL="354013" indent="-354013">
              <a:spcBef>
                <a:spcPts val="600"/>
              </a:spcBef>
              <a:buFontTx/>
              <a:buChar char="•"/>
            </a:pPr>
            <a:r>
              <a:rPr lang="en-GB" sz="2400" i="1" dirty="0">
                <a:latin typeface="Interstate" pitchFamily="2" charset="0"/>
              </a:rPr>
              <a:t>prototype</a:t>
            </a:r>
            <a:r>
              <a:rPr lang="id-ID" sz="2400" dirty="0">
                <a:latin typeface="Interstate" pitchFamily="2" charset="0"/>
              </a:rPr>
              <a:t> mendukung perancang dalam memilih alternatif rancangan</a:t>
            </a:r>
            <a:endParaRPr lang="en-US" sz="2400" dirty="0">
              <a:latin typeface="Interstat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6084293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703263" y="6248400"/>
            <a:ext cx="1898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3165475" y="6248400"/>
            <a:ext cx="2813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703263" y="6248400"/>
            <a:ext cx="1898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3165475" y="6248400"/>
            <a:ext cx="2813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title"/>
          </p:nvPr>
        </p:nvSpPr>
        <p:spPr>
          <a:xfrm>
            <a:off x="611188" y="981075"/>
            <a:ext cx="7993062" cy="1368425"/>
          </a:xfrm>
          <a:noFill/>
        </p:spPr>
        <p:txBody>
          <a:bodyPr lIns="90488" tIns="44450" rIns="90488" bIns="44450">
            <a:spAutoFit/>
          </a:bodyPr>
          <a:lstStyle/>
          <a:p>
            <a:r>
              <a:rPr lang="id-ID" sz="4000" smtClean="0"/>
              <a:t>Hal-hal yang </a:t>
            </a:r>
            <a:r>
              <a:rPr lang="en-US" sz="4000" smtClean="0"/>
              <a:t>harus</a:t>
            </a:r>
            <a:r>
              <a:rPr lang="id-ID" sz="4000" smtClean="0"/>
              <a:t> dibuat</a:t>
            </a:r>
            <a:r>
              <a:rPr lang="en-US" sz="4000" smtClean="0"/>
              <a:t> </a:t>
            </a:r>
            <a:r>
              <a:rPr lang="en-US" sz="4000" i="1" smtClean="0"/>
              <a:t>prototype</a:t>
            </a:r>
            <a:r>
              <a:rPr lang="en-US" sz="4400" smtClean="0"/>
              <a:t>?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78857-C952-432C-A495-EB259A0DC020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sp>
        <p:nvSpPr>
          <p:cNvPr id="8199" name="Rectangle 8"/>
          <p:cNvSpPr>
            <a:spLocks noChangeArrowheads="1"/>
          </p:cNvSpPr>
          <p:nvPr/>
        </p:nvSpPr>
        <p:spPr bwMode="auto">
          <a:xfrm>
            <a:off x="785813" y="2492375"/>
            <a:ext cx="7772400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lvl="1">
              <a:spcBef>
                <a:spcPts val="600"/>
              </a:spcBef>
              <a:buFontTx/>
              <a:buChar char="•"/>
            </a:pPr>
            <a:r>
              <a:rPr lang="en-GB" sz="2800" dirty="0">
                <a:latin typeface="Interstate" pitchFamily="2" charset="0"/>
              </a:rPr>
              <a:t>Technical issues</a:t>
            </a:r>
          </a:p>
          <a:p>
            <a:pPr lvl="1">
              <a:spcBef>
                <a:spcPts val="600"/>
              </a:spcBef>
              <a:buFontTx/>
              <a:buChar char="•"/>
            </a:pPr>
            <a:r>
              <a:rPr lang="en-GB" sz="2800" dirty="0">
                <a:latin typeface="Interstate" pitchFamily="2" charset="0"/>
              </a:rPr>
              <a:t>Work flow, task design</a:t>
            </a:r>
          </a:p>
          <a:p>
            <a:pPr lvl="1">
              <a:spcBef>
                <a:spcPts val="600"/>
              </a:spcBef>
              <a:buFontTx/>
              <a:buChar char="•"/>
            </a:pPr>
            <a:r>
              <a:rPr lang="en-GB" sz="2800" dirty="0">
                <a:latin typeface="Interstate" pitchFamily="2" charset="0"/>
              </a:rPr>
              <a:t>Screen layouts and information display</a:t>
            </a:r>
          </a:p>
          <a:p>
            <a:pPr lvl="1">
              <a:spcBef>
                <a:spcPts val="600"/>
              </a:spcBef>
              <a:buFontTx/>
              <a:buChar char="•"/>
            </a:pPr>
            <a:r>
              <a:rPr lang="en-GB" sz="2800" dirty="0">
                <a:latin typeface="Interstate" pitchFamily="2" charset="0"/>
              </a:rPr>
              <a:t>Difficult, controversial, critical areas</a:t>
            </a:r>
          </a:p>
          <a:p>
            <a:pPr>
              <a:spcBef>
                <a:spcPts val="600"/>
              </a:spcBef>
              <a:buFontTx/>
              <a:buChar char="•"/>
            </a:pPr>
            <a:endParaRPr lang="en-GB" sz="2800" dirty="0">
              <a:latin typeface="Interstat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0721141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714375" y="785813"/>
            <a:ext cx="7793038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pPr algn="ctr">
              <a:lnSpc>
                <a:spcPct val="90000"/>
              </a:lnSpc>
            </a:pPr>
            <a:r>
              <a:rPr lang="id-ID" sz="3600">
                <a:solidFill>
                  <a:schemeClr val="tx2"/>
                </a:solidFill>
              </a:rPr>
              <a:t>Dua Pendekatan dalam Pembuatan  </a:t>
            </a:r>
            <a:r>
              <a:rPr lang="en-US" sz="3600" i="1">
                <a:solidFill>
                  <a:schemeClr val="tx2"/>
                </a:solidFill>
              </a:rPr>
              <a:t>Prototype</a:t>
            </a: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182688" y="2786063"/>
            <a:ext cx="7427912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85750" indent="-285750">
              <a:lnSpc>
                <a:spcPct val="90000"/>
              </a:lnSpc>
              <a:spcBef>
                <a:spcPct val="30000"/>
              </a:spcBef>
              <a:buSzPct val="100000"/>
              <a:buFontTx/>
              <a:buChar char="•"/>
            </a:pPr>
            <a:r>
              <a:rPr lang="en-US" sz="2400" dirty="0">
                <a:solidFill>
                  <a:schemeClr val="tx2"/>
                </a:solidFill>
                <a:latin typeface="Interstate" pitchFamily="2" charset="0"/>
              </a:rPr>
              <a:t>Evolutionary</a:t>
            </a:r>
            <a:r>
              <a:rPr lang="en-US" sz="2400" dirty="0">
                <a:latin typeface="Interstate" pitchFamily="2" charset="0"/>
              </a:rPr>
              <a:t>: </a:t>
            </a:r>
            <a:br>
              <a:rPr lang="en-US" sz="2400" dirty="0">
                <a:latin typeface="Interstate" pitchFamily="2" charset="0"/>
              </a:rPr>
            </a:br>
            <a:r>
              <a:rPr lang="en-US" sz="2400" dirty="0">
                <a:latin typeface="Interstate" pitchFamily="2" charset="0"/>
              </a:rPr>
              <a:t>the prototype eventually becomes the product</a:t>
            </a:r>
            <a:br>
              <a:rPr lang="en-US" sz="2400" dirty="0">
                <a:latin typeface="Interstate" pitchFamily="2" charset="0"/>
              </a:rPr>
            </a:br>
            <a:endParaRPr lang="en-US" sz="2400" dirty="0">
              <a:latin typeface="Interstate" pitchFamily="2" charset="0"/>
            </a:endParaRPr>
          </a:p>
          <a:p>
            <a:pPr marL="285750" indent="-285750">
              <a:lnSpc>
                <a:spcPct val="90000"/>
              </a:lnSpc>
              <a:spcBef>
                <a:spcPct val="30000"/>
              </a:spcBef>
              <a:buSzPct val="100000"/>
              <a:buFontTx/>
              <a:buChar char="•"/>
            </a:pPr>
            <a:r>
              <a:rPr lang="en-US" sz="2400" dirty="0">
                <a:solidFill>
                  <a:schemeClr val="tx2"/>
                </a:solidFill>
                <a:latin typeface="Interstate" pitchFamily="2" charset="0"/>
              </a:rPr>
              <a:t>Revolutionary</a:t>
            </a:r>
            <a:r>
              <a:rPr lang="en-US" sz="2400" dirty="0">
                <a:latin typeface="Interstate" pitchFamily="2" charset="0"/>
              </a:rPr>
              <a:t>, or throwaway: </a:t>
            </a:r>
            <a:br>
              <a:rPr lang="en-US" sz="2400" dirty="0">
                <a:latin typeface="Interstate" pitchFamily="2" charset="0"/>
              </a:rPr>
            </a:br>
            <a:r>
              <a:rPr lang="en-US" sz="2400" dirty="0">
                <a:latin typeface="Interstate" pitchFamily="2" charset="0"/>
              </a:rPr>
              <a:t>the prototype is used to get the specs right, </a:t>
            </a:r>
            <a:br>
              <a:rPr lang="en-US" sz="2400" dirty="0">
                <a:latin typeface="Interstate" pitchFamily="2" charset="0"/>
              </a:rPr>
            </a:br>
            <a:r>
              <a:rPr lang="en-US" sz="2400" dirty="0">
                <a:latin typeface="Interstate" pitchFamily="2" charset="0"/>
              </a:rPr>
              <a:t>then discarded!!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D250B1-3E75-47C0-A6E7-D88AB3F5879C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01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1025525" y="812800"/>
            <a:ext cx="7793038" cy="146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pPr algn="ctr">
              <a:lnSpc>
                <a:spcPct val="90000"/>
              </a:lnSpc>
            </a:pPr>
            <a:r>
              <a:rPr lang="en-US" sz="3600" i="1">
                <a:solidFill>
                  <a:schemeClr val="tx2"/>
                </a:solidFill>
              </a:rPr>
              <a:t>Horizontal prototype: </a:t>
            </a:r>
            <a:br>
              <a:rPr lang="en-US" sz="3600" i="1">
                <a:solidFill>
                  <a:schemeClr val="tx2"/>
                </a:solidFill>
              </a:rPr>
            </a:br>
            <a:r>
              <a:rPr lang="en-US" sz="3600" i="1">
                <a:solidFill>
                  <a:schemeClr val="tx2"/>
                </a:solidFill>
              </a:rPr>
              <a:t>broad but only top-level</a:t>
            </a:r>
          </a:p>
        </p:txBody>
      </p:sp>
      <p:pic>
        <p:nvPicPr>
          <p:cNvPr id="10243" name="Picture 3" descr="02Horizont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75" t="-6459" r="-2690" b="-9378"/>
          <a:stretch>
            <a:fillRect/>
          </a:stretch>
        </p:blipFill>
        <p:spPr bwMode="auto">
          <a:xfrm>
            <a:off x="928688" y="2571750"/>
            <a:ext cx="7810500" cy="37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50462B-E3FF-4BC4-A282-16820621A2D1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4086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765175" y="766763"/>
            <a:ext cx="7793038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pPr algn="ctr">
              <a:lnSpc>
                <a:spcPct val="90000"/>
              </a:lnSpc>
            </a:pPr>
            <a:r>
              <a:rPr lang="en-US" sz="3600" i="1">
                <a:solidFill>
                  <a:schemeClr val="tx2"/>
                </a:solidFill>
              </a:rPr>
              <a:t>Vertical prototype: </a:t>
            </a:r>
            <a:br>
              <a:rPr lang="en-US" sz="3600" i="1">
                <a:solidFill>
                  <a:schemeClr val="tx2"/>
                </a:solidFill>
              </a:rPr>
            </a:br>
            <a:r>
              <a:rPr lang="en-US" sz="3600" i="1">
                <a:solidFill>
                  <a:schemeClr val="tx2"/>
                </a:solidFill>
              </a:rPr>
              <a:t>deep, but only some functions</a:t>
            </a:r>
          </a:p>
        </p:txBody>
      </p:sp>
      <p:pic>
        <p:nvPicPr>
          <p:cNvPr id="11267" name="Picture 3" descr="03Vertic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75" t="-7692" r="-2879" b="-10144"/>
          <a:stretch>
            <a:fillRect/>
          </a:stretch>
        </p:blipFill>
        <p:spPr bwMode="auto">
          <a:xfrm>
            <a:off x="642938" y="2500313"/>
            <a:ext cx="7874000" cy="379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F14F5A-7ADD-446D-BE95-25E6DC537F33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3664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703263" y="6248400"/>
            <a:ext cx="1898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3165475" y="6248400"/>
            <a:ext cx="2813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703263" y="6248400"/>
            <a:ext cx="1898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3165475" y="6248400"/>
            <a:ext cx="2813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1357313" y="1143000"/>
            <a:ext cx="6018212" cy="766763"/>
          </a:xfrm>
          <a:noFill/>
        </p:spPr>
        <p:txBody>
          <a:bodyPr wrap="none" lIns="90488" tIns="44450" rIns="90488" bIns="44450">
            <a:spAutoFit/>
          </a:bodyPr>
          <a:lstStyle/>
          <a:p>
            <a:r>
              <a:rPr lang="en-US" sz="4400" i="1" smtClean="0"/>
              <a:t>Low-fidelity Prototyping</a:t>
            </a:r>
          </a:p>
        </p:txBody>
      </p:sp>
      <p:sp>
        <p:nvSpPr>
          <p:cNvPr id="12295" name="Rectangle 7"/>
          <p:cNvSpPr>
            <a:spLocks noGrp="1" noChangeArrowheads="1"/>
          </p:cNvSpPr>
          <p:nvPr>
            <p:ph idx="1"/>
          </p:nvPr>
        </p:nvSpPr>
        <p:spPr>
          <a:xfrm>
            <a:off x="914400" y="1066800"/>
            <a:ext cx="6962775" cy="4876800"/>
          </a:xfrm>
          <a:noFill/>
        </p:spPr>
        <p:txBody>
          <a:bodyPr lIns="90488" tIns="44450" rIns="90488" bIns="44450"/>
          <a:lstStyle/>
          <a:p>
            <a:endParaRPr lang="en-US" smtClean="0">
              <a:solidFill>
                <a:srgbClr val="000000"/>
              </a:solidFill>
            </a:endParaRPr>
          </a:p>
          <a:p>
            <a:endParaRPr lang="en-US" smtClean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910640-3EC0-4971-896E-DDFA211E0490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684213" y="2022475"/>
            <a:ext cx="7983537" cy="421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marL="168275" indent="-168275">
              <a:spcBef>
                <a:spcPts val="600"/>
              </a:spcBef>
              <a:buFontTx/>
              <a:buChar char="•"/>
            </a:pPr>
            <a:r>
              <a:rPr lang="id-ID" sz="2400">
                <a:latin typeface="Interstate" pitchFamily="2" charset="0"/>
              </a:rPr>
              <a:t>Menggunakan media yang tidak sama dengan media sistem final</a:t>
            </a:r>
            <a:r>
              <a:rPr lang="en-GB" sz="2400">
                <a:latin typeface="Interstate" pitchFamily="2" charset="0"/>
              </a:rPr>
              <a:t>, </a:t>
            </a:r>
            <a:r>
              <a:rPr lang="id-ID" sz="2400">
                <a:latin typeface="Interstate" pitchFamily="2" charset="0"/>
              </a:rPr>
              <a:t>contoh</a:t>
            </a:r>
            <a:r>
              <a:rPr lang="en-GB" sz="2400">
                <a:latin typeface="Interstate" pitchFamily="2" charset="0"/>
              </a:rPr>
              <a:t>: paper, cardboard</a:t>
            </a:r>
          </a:p>
          <a:p>
            <a:pPr marL="168275" indent="-168275">
              <a:spcBef>
                <a:spcPts val="600"/>
              </a:spcBef>
              <a:buFontTx/>
              <a:buChar char="•"/>
            </a:pPr>
            <a:r>
              <a:rPr lang="id-ID" sz="2400">
                <a:latin typeface="Interstate" pitchFamily="2" charset="0"/>
              </a:rPr>
              <a:t>Cepat, murah dan mudah diubah</a:t>
            </a:r>
            <a:endParaRPr lang="en-GB" sz="2400">
              <a:latin typeface="Interstate" pitchFamily="2" charset="0"/>
            </a:endParaRPr>
          </a:p>
          <a:p>
            <a:pPr marL="168275" indent="-168275">
              <a:spcBef>
                <a:spcPts val="600"/>
              </a:spcBef>
              <a:buFontTx/>
              <a:buChar char="•"/>
            </a:pPr>
            <a:r>
              <a:rPr lang="id-ID" sz="2400">
                <a:latin typeface="Interstate" pitchFamily="2" charset="0"/>
              </a:rPr>
              <a:t>Contoh-contoh</a:t>
            </a:r>
            <a:r>
              <a:rPr lang="en-GB" sz="2400">
                <a:latin typeface="Interstate" pitchFamily="2" charset="0"/>
              </a:rPr>
              <a:t>:</a:t>
            </a:r>
            <a:br>
              <a:rPr lang="en-GB" sz="2400">
                <a:latin typeface="Interstate" pitchFamily="2" charset="0"/>
              </a:rPr>
            </a:br>
            <a:r>
              <a:rPr lang="en-GB" sz="2400">
                <a:latin typeface="Interstate" pitchFamily="2" charset="0"/>
              </a:rPr>
              <a:t>	sketches of screens, task sequences, etc</a:t>
            </a:r>
            <a:br>
              <a:rPr lang="en-GB" sz="2400">
                <a:latin typeface="Interstate" pitchFamily="2" charset="0"/>
              </a:rPr>
            </a:br>
            <a:r>
              <a:rPr lang="en-GB" sz="2400">
                <a:latin typeface="Interstate" pitchFamily="2" charset="0"/>
              </a:rPr>
              <a:t>	‘Post-it’ notes</a:t>
            </a:r>
            <a:br>
              <a:rPr lang="en-GB" sz="2400">
                <a:latin typeface="Interstate" pitchFamily="2" charset="0"/>
              </a:rPr>
            </a:br>
            <a:r>
              <a:rPr lang="en-GB" sz="2400">
                <a:latin typeface="Interstate" pitchFamily="2" charset="0"/>
              </a:rPr>
              <a:t>	storyboards</a:t>
            </a:r>
            <a:br>
              <a:rPr lang="en-GB" sz="2400">
                <a:latin typeface="Interstate" pitchFamily="2" charset="0"/>
              </a:rPr>
            </a:br>
            <a:r>
              <a:rPr lang="en-GB" sz="2400">
                <a:latin typeface="Interstate" pitchFamily="2" charset="0"/>
              </a:rPr>
              <a:t>	‘Wizard-of-Oz’</a:t>
            </a:r>
            <a:endParaRPr lang="en-US" sz="2400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7786579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Rot="1" noChangeArrowheads="1"/>
          </p:cNvSpPr>
          <p:nvPr/>
        </p:nvSpPr>
        <p:spPr>
          <a:xfrm>
            <a:off x="571500" y="1038225"/>
            <a:ext cx="8385175" cy="1022350"/>
          </a:xfrm>
          <a:prstGeom prst="rect">
            <a:avLst/>
          </a:prstGeom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3200" i="1">
                <a:solidFill>
                  <a:schemeClr val="tx2"/>
                </a:solidFill>
                <a:latin typeface="Interstate" pitchFamily="2" charset="0"/>
              </a:rPr>
              <a:t>Paper prototyping</a:t>
            </a:r>
          </a:p>
        </p:txBody>
      </p:sp>
      <p:pic>
        <p:nvPicPr>
          <p:cNvPr id="13315" name="Picture 6" descr="low-f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1700213"/>
            <a:ext cx="6162675" cy="482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135099-BCA2-4C9E-ACAB-37C7DCB240ED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7350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Rot="1" noChangeArrowheads="1"/>
          </p:cNvSpPr>
          <p:nvPr/>
        </p:nvSpPr>
        <p:spPr>
          <a:xfrm>
            <a:off x="442913" y="1000125"/>
            <a:ext cx="8385175" cy="615950"/>
          </a:xfrm>
          <a:prstGeom prst="rect">
            <a:avLst/>
          </a:prstGeom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3200" i="1">
                <a:solidFill>
                  <a:schemeClr val="tx2"/>
                </a:solidFill>
                <a:latin typeface="Interstate" pitchFamily="2" charset="0"/>
              </a:rPr>
              <a:t>Powerpoint Prototyping</a:t>
            </a:r>
          </a:p>
        </p:txBody>
      </p:sp>
      <p:pic>
        <p:nvPicPr>
          <p:cNvPr id="14339" name="Picture 5" descr="BasicInteractivity_1_v2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63" y="1785938"/>
            <a:ext cx="4762500" cy="397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Text Box 6"/>
          <p:cNvSpPr txBox="1">
            <a:spLocks noChangeArrowheads="1"/>
          </p:cNvSpPr>
          <p:nvPr/>
        </p:nvSpPr>
        <p:spPr bwMode="auto">
          <a:xfrm>
            <a:off x="442913" y="6629400"/>
            <a:ext cx="5564187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900"/>
              <a:t>Source: Kelly, Maureen.  “Interactive Prototypes with PowerPoint”. http://www.boxesandarrows.com/view/interactive</a:t>
            </a:r>
          </a:p>
        </p:txBody>
      </p:sp>
      <p:sp>
        <p:nvSpPr>
          <p:cNvPr id="14341" name="Text Box 7"/>
          <p:cNvSpPr txBox="1">
            <a:spLocks noChangeArrowheads="1"/>
          </p:cNvSpPr>
          <p:nvPr/>
        </p:nvSpPr>
        <p:spPr bwMode="auto">
          <a:xfrm>
            <a:off x="2428875" y="5786438"/>
            <a:ext cx="3924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/>
              <a:t>Powerpoint Prototype Website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CC8351-BA75-44AB-8AD9-599C80EBB523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174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Rot="1" noChangeArrowheads="1"/>
          </p:cNvSpPr>
          <p:nvPr/>
        </p:nvSpPr>
        <p:spPr>
          <a:xfrm>
            <a:off x="457200" y="928688"/>
            <a:ext cx="8385175" cy="622300"/>
          </a:xfrm>
          <a:prstGeom prst="rect">
            <a:avLst/>
          </a:prstGeom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3200" i="1">
                <a:solidFill>
                  <a:schemeClr val="tx2"/>
                </a:solidFill>
                <a:latin typeface="Interstate" pitchFamily="2" charset="0"/>
              </a:rPr>
              <a:t>Form prototype</a:t>
            </a:r>
          </a:p>
        </p:txBody>
      </p:sp>
      <p:sp>
        <p:nvSpPr>
          <p:cNvPr id="4" name="Rectangle 3"/>
          <p:cNvSpPr txBox="1">
            <a:spLocks noRot="1" noChangeArrowheads="1"/>
          </p:cNvSpPr>
          <p:nvPr/>
        </p:nvSpPr>
        <p:spPr>
          <a:xfrm>
            <a:off x="838200" y="1644650"/>
            <a:ext cx="8007350" cy="4756150"/>
          </a:xfrm>
          <a:prstGeom prst="rect">
            <a:avLst/>
          </a:prstGeom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id-ID" sz="2400" kern="0" dirty="0">
                <a:latin typeface="+mn-lt"/>
              </a:rPr>
              <a:t>Mengutamakan tampilan visual</a:t>
            </a:r>
            <a:endParaRPr lang="en-US" sz="2400" kern="0" dirty="0">
              <a:latin typeface="+mn-lt"/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id-ID" sz="2400" kern="0" dirty="0">
                <a:latin typeface="+mn-lt"/>
              </a:rPr>
              <a:t>Hanya dummy, fungsi-fungsi tidak bekerja</a:t>
            </a:r>
            <a:endParaRPr lang="en-US" sz="2400" kern="0" dirty="0">
              <a:latin typeface="+mn-lt"/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endParaRPr lang="en-US" sz="2400" kern="0" dirty="0">
              <a:latin typeface="+mn-lt"/>
            </a:endParaRP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457200" y="6564313"/>
            <a:ext cx="5608638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900"/>
              <a:t>Source: Buxton, Bill.  </a:t>
            </a:r>
            <a:r>
              <a:rPr lang="en-US" sz="900" u="sng"/>
              <a:t>Sketching User Experiences.</a:t>
            </a:r>
            <a:r>
              <a:rPr lang="en-US" sz="900"/>
              <a:t>  Morgan Kaufman, 2007.  Nintendo via 37signals.com blog, IDEO.</a:t>
            </a:r>
          </a:p>
        </p:txBody>
      </p:sp>
      <p:pic>
        <p:nvPicPr>
          <p:cNvPr id="15365" name="Picture 6" descr="Pt-ninten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14713"/>
            <a:ext cx="3067050" cy="230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6" name="Text Box 7"/>
          <p:cNvSpPr txBox="1">
            <a:spLocks noChangeArrowheads="1"/>
          </p:cNvSpPr>
          <p:nvPr/>
        </p:nvSpPr>
        <p:spPr bwMode="auto">
          <a:xfrm>
            <a:off x="4572000" y="5715000"/>
            <a:ext cx="29178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/>
              <a:t>Nintendo control pad mockup</a:t>
            </a:r>
          </a:p>
        </p:txBody>
      </p:sp>
      <p:graphicFrame>
        <p:nvGraphicFramePr>
          <p:cNvPr id="8" name="Group 19"/>
          <p:cNvGraphicFramePr>
            <a:graphicFrameLocks noGrp="1"/>
          </p:cNvGraphicFramePr>
          <p:nvPr/>
        </p:nvGraphicFramePr>
        <p:xfrm>
          <a:off x="2982913" y="3162300"/>
          <a:ext cx="1193800" cy="2926070"/>
        </p:xfrm>
        <a:graphic>
          <a:graphicData uri="http://schemas.openxmlformats.org/drawingml/2006/table">
            <a:tbl>
              <a:tblPr/>
              <a:tblGrid>
                <a:gridCol w="1193800"/>
              </a:tblGrid>
              <a:tr h="29257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</a:rPr>
                        <a:t>  </a:t>
                      </a:r>
                      <a:r>
                        <a:rPr kumimoji="0" lang="en-US" sz="14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</a:rPr>
                        <a:t> </a:t>
                      </a:r>
                      <a:r>
                        <a:rPr kumimoji="0" lang="en-US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</a:rPr>
                        <a:t>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 </a:t>
                      </a:r>
                    </a:p>
                  </a:txBody>
                  <a:tcPr marT="45715" marB="45715"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5369" name="Picture 9" descr="vide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352800"/>
            <a:ext cx="3200400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0" name="Text Box 20"/>
          <p:cNvSpPr txBox="1">
            <a:spLocks noChangeArrowheads="1"/>
          </p:cNvSpPr>
          <p:nvPr/>
        </p:nvSpPr>
        <p:spPr bwMode="auto">
          <a:xfrm>
            <a:off x="685800" y="5759450"/>
            <a:ext cx="25812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/>
              <a:t>Project inkwell “Spark” </a:t>
            </a:r>
          </a:p>
          <a:p>
            <a:r>
              <a:rPr lang="en-US"/>
              <a:t>computing device concept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92861B-5DDE-4AC6-B9B4-A6F73EC49029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883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703263" y="6248400"/>
            <a:ext cx="1898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3165475" y="6248400"/>
            <a:ext cx="2813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703263" y="6248400"/>
            <a:ext cx="1898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3165475" y="6248400"/>
            <a:ext cx="2813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title"/>
          </p:nvPr>
        </p:nvSpPr>
        <p:spPr>
          <a:xfrm>
            <a:off x="2887663" y="1074738"/>
            <a:ext cx="3167062" cy="758825"/>
          </a:xfrm>
          <a:noFill/>
        </p:spPr>
        <p:txBody>
          <a:bodyPr wrap="none" lIns="90488" tIns="44450" rIns="90488" bIns="44450">
            <a:spAutoFit/>
          </a:bodyPr>
          <a:lstStyle/>
          <a:p>
            <a:r>
              <a:rPr lang="en-US" sz="4400" i="1" smtClean="0"/>
              <a:t>Storyboard</a:t>
            </a:r>
          </a:p>
        </p:txBody>
      </p:sp>
      <p:sp>
        <p:nvSpPr>
          <p:cNvPr id="16391" name="Rectangle 7"/>
          <p:cNvSpPr>
            <a:spLocks noGrp="1" noChangeArrowheads="1"/>
          </p:cNvSpPr>
          <p:nvPr>
            <p:ph idx="1"/>
          </p:nvPr>
        </p:nvSpPr>
        <p:spPr>
          <a:xfrm>
            <a:off x="914400" y="1066800"/>
            <a:ext cx="6962775" cy="4876800"/>
          </a:xfrm>
          <a:noFill/>
        </p:spPr>
        <p:txBody>
          <a:bodyPr lIns="90488" tIns="44450" rIns="90488" bIns="44450"/>
          <a:lstStyle/>
          <a:p>
            <a:endParaRPr lang="en-US" smtClean="0">
              <a:solidFill>
                <a:srgbClr val="000000"/>
              </a:solidFill>
            </a:endParaRPr>
          </a:p>
          <a:p>
            <a:endParaRPr lang="en-US" smtClean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33B98B-3B65-45EF-888F-4237F12033A7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500063" y="1928813"/>
            <a:ext cx="7772400" cy="447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marL="168275" indent="-168275">
              <a:spcBef>
                <a:spcPts val="600"/>
              </a:spcBef>
              <a:buFontTx/>
              <a:buChar char="•"/>
            </a:pPr>
            <a:r>
              <a:rPr lang="id-ID" sz="2800">
                <a:latin typeface="Interstate" pitchFamily="2" charset="0"/>
              </a:rPr>
              <a:t>Sering dibuat menurut sebuah skenario, memberikan gambaran lebih terinci.</a:t>
            </a:r>
            <a:endParaRPr lang="en-GB" sz="2800">
              <a:latin typeface="Interstate" pitchFamily="2" charset="0"/>
            </a:endParaRPr>
          </a:p>
          <a:p>
            <a:pPr marL="168275" indent="-168275">
              <a:spcBef>
                <a:spcPts val="600"/>
              </a:spcBef>
              <a:buFontTx/>
              <a:buChar char="•"/>
            </a:pPr>
            <a:r>
              <a:rPr lang="id-ID" sz="2800">
                <a:latin typeface="Interstate" pitchFamily="2" charset="0"/>
              </a:rPr>
              <a:t>Serangkaian </a:t>
            </a:r>
            <a:r>
              <a:rPr lang="id-ID" sz="2800" i="1">
                <a:latin typeface="Interstate" pitchFamily="2" charset="0"/>
              </a:rPr>
              <a:t>gambar/sketch</a:t>
            </a:r>
            <a:r>
              <a:rPr lang="id-ID" sz="2800">
                <a:latin typeface="Interstate" pitchFamily="2" charset="0"/>
              </a:rPr>
              <a:t> yang memperlihatkan bagaimana pengguna bisa menjalankan aplikasi sesuai tugas</a:t>
            </a:r>
            <a:r>
              <a:rPr lang="en-GB" sz="2800">
                <a:latin typeface="Interstate" pitchFamily="2" charset="0"/>
              </a:rPr>
              <a:t> </a:t>
            </a:r>
          </a:p>
          <a:p>
            <a:pPr marL="168275" indent="-168275">
              <a:spcBef>
                <a:spcPts val="600"/>
              </a:spcBef>
              <a:buFontTx/>
              <a:buChar char="•"/>
            </a:pPr>
            <a:r>
              <a:rPr lang="id-ID" sz="2800">
                <a:latin typeface="Interstate" pitchFamily="2" charset="0"/>
              </a:rPr>
              <a:t>Dilakukan pada awal </a:t>
            </a:r>
            <a:r>
              <a:rPr lang="en-US" sz="2800">
                <a:latin typeface="Interstate" pitchFamily="2" charset="0"/>
              </a:rPr>
              <a:t>p</a:t>
            </a:r>
            <a:r>
              <a:rPr lang="id-ID" sz="2800">
                <a:latin typeface="Interstate" pitchFamily="2" charset="0"/>
              </a:rPr>
              <a:t>roses perancangan</a:t>
            </a:r>
            <a:endParaRPr lang="en-GB" sz="2800">
              <a:latin typeface="Interstate" pitchFamily="2" charset="0"/>
            </a:endParaRPr>
          </a:p>
          <a:p>
            <a:pPr marL="168275" indent="-168275">
              <a:spcBef>
                <a:spcPts val="600"/>
              </a:spcBef>
              <a:buFontTx/>
              <a:buChar char="•"/>
            </a:pPr>
            <a:endParaRPr lang="en-GB" sz="2800">
              <a:latin typeface="Interstate" pitchFamily="2" charset="0"/>
            </a:endParaRPr>
          </a:p>
          <a:p>
            <a:pPr marL="168275" indent="-168275">
              <a:spcBef>
                <a:spcPts val="600"/>
              </a:spcBef>
            </a:pPr>
            <a:r>
              <a:rPr lang="en-GB" sz="2800">
                <a:latin typeface="Verdana" pitchFamily="34" charset="0"/>
              </a:rPr>
              <a:t> 		</a:t>
            </a:r>
            <a:endParaRPr lang="en-US" sz="2800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7580680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1259632" y="2120900"/>
            <a:ext cx="7627193" cy="347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7" tIns="44450" rIns="90487" bIns="44450">
            <a:spAutoFit/>
          </a:bodyPr>
          <a:lstStyle/>
          <a:p>
            <a:r>
              <a:rPr lang="en-US" sz="2000" dirty="0"/>
              <a:t>• </a:t>
            </a:r>
            <a:r>
              <a:rPr lang="en-US" sz="2000" dirty="0" err="1"/>
              <a:t>Naviga</a:t>
            </a:r>
            <a:r>
              <a:rPr lang="id-ID" sz="2000" dirty="0"/>
              <a:t>si</a:t>
            </a:r>
            <a:endParaRPr lang="en-US" sz="2000" dirty="0"/>
          </a:p>
          <a:p>
            <a:r>
              <a:rPr lang="en-US" sz="2000" dirty="0"/>
              <a:t>	</a:t>
            </a:r>
            <a:r>
              <a:rPr lang="id-ID" sz="2000" dirty="0"/>
              <a:t>tampilan visual jalur-jalur navigasi</a:t>
            </a:r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• </a:t>
            </a:r>
            <a:r>
              <a:rPr lang="en-US" sz="2000" dirty="0" err="1"/>
              <a:t>Intera</a:t>
            </a:r>
            <a:r>
              <a:rPr lang="id-ID" sz="2000" dirty="0"/>
              <a:t>ktifitas</a:t>
            </a:r>
            <a:endParaRPr lang="en-US" sz="2000" dirty="0"/>
          </a:p>
          <a:p>
            <a:r>
              <a:rPr lang="en-US" sz="2000" dirty="0"/>
              <a:t>	</a:t>
            </a:r>
            <a:r>
              <a:rPr lang="id-ID" sz="2000" dirty="0"/>
              <a:t>dalam bentuk kata-kata diatas kertas</a:t>
            </a:r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• </a:t>
            </a:r>
            <a:r>
              <a:rPr lang="id-ID" sz="2000" dirty="0"/>
              <a:t>rancangan layar</a:t>
            </a:r>
            <a:r>
              <a:rPr lang="en-US" sz="2000" dirty="0"/>
              <a:t>   </a:t>
            </a:r>
          </a:p>
          <a:p>
            <a:pPr lvl="2"/>
            <a:r>
              <a:rPr lang="en-US" sz="2000" dirty="0"/>
              <a:t>Layout</a:t>
            </a:r>
            <a:r>
              <a:rPr lang="id-ID" sz="2000" dirty="0"/>
              <a:t> dasar</a:t>
            </a:r>
            <a:r>
              <a:rPr lang="en-US" sz="2000" dirty="0"/>
              <a:t>, </a:t>
            </a:r>
            <a:r>
              <a:rPr lang="id-ID" sz="2000" dirty="0"/>
              <a:t>warna dasar</a:t>
            </a:r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• </a:t>
            </a:r>
            <a:r>
              <a:rPr lang="id-ID" sz="2000" dirty="0"/>
              <a:t>Sketch kasar</a:t>
            </a:r>
            <a:r>
              <a:rPr lang="en-US" sz="2000" dirty="0"/>
              <a:t> </a:t>
            </a:r>
            <a:br>
              <a:rPr lang="en-US" sz="2000" dirty="0"/>
            </a:br>
            <a:r>
              <a:rPr lang="en-US" sz="2000" dirty="0"/>
              <a:t>	</a:t>
            </a:r>
            <a:r>
              <a:rPr lang="id-ID" sz="2000" dirty="0"/>
              <a:t>untuk</a:t>
            </a:r>
            <a:r>
              <a:rPr lang="en-US" sz="2000" dirty="0"/>
              <a:t> key frames, menus, etc.</a:t>
            </a: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428625" y="1000125"/>
            <a:ext cx="7939088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>
            <a:spAutoFit/>
          </a:bodyPr>
          <a:lstStyle/>
          <a:p>
            <a:r>
              <a:rPr lang="en-US" sz="3200">
                <a:solidFill>
                  <a:schemeClr val="tx2"/>
                </a:solidFill>
              </a:rPr>
              <a:t>Storyboard = </a:t>
            </a:r>
            <a:r>
              <a:rPr lang="en-GB" sz="3200">
                <a:cs typeface="Arial" charset="0"/>
              </a:rPr>
              <a:t>protot</a:t>
            </a:r>
            <a:r>
              <a:rPr lang="id-ID" sz="3200">
                <a:cs typeface="Arial" charset="0"/>
              </a:rPr>
              <a:t>ip berbasis kertas</a:t>
            </a:r>
            <a:endParaRPr lang="en-US" sz="3200">
              <a:solidFill>
                <a:schemeClr val="tx2"/>
              </a:solidFill>
              <a:cs typeface="Arial" charset="0"/>
            </a:endParaRP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611560" y="1662112"/>
            <a:ext cx="6146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7" tIns="44450" rIns="90487" bIns="44450">
            <a:spAutoFit/>
          </a:bodyPr>
          <a:lstStyle/>
          <a:p>
            <a:r>
              <a:rPr lang="en-US" sz="1600" dirty="0"/>
              <a:t> </a:t>
            </a:r>
            <a:r>
              <a:rPr lang="id-ID" sz="2400" dirty="0"/>
              <a:t>Alat untuk memvisualisasikan proyek anda</a:t>
            </a:r>
            <a:r>
              <a:rPr lang="en-US" sz="2400" dirty="0"/>
              <a:t>:</a:t>
            </a: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785813" y="5607195"/>
            <a:ext cx="68580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>
            <a:spAutoFit/>
          </a:bodyPr>
          <a:lstStyle/>
          <a:p>
            <a:r>
              <a:rPr lang="id-ID" sz="2000" dirty="0"/>
              <a:t>St</a:t>
            </a:r>
            <a:r>
              <a:rPr lang="en-US" sz="2000" dirty="0" err="1"/>
              <a:t>oryboarding</a:t>
            </a:r>
            <a:r>
              <a:rPr lang="en-US" sz="2000" dirty="0"/>
              <a:t> is about </a:t>
            </a:r>
            <a:r>
              <a:rPr lang="en-US" sz="2000" dirty="0">
                <a:solidFill>
                  <a:schemeClr val="hlink"/>
                </a:solidFill>
              </a:rPr>
              <a:t>conceptual thinking</a:t>
            </a:r>
            <a:r>
              <a:rPr lang="en-US" sz="2000" dirty="0"/>
              <a:t>, not art. </a:t>
            </a:r>
          </a:p>
          <a:p>
            <a:r>
              <a:rPr lang="en-US" sz="2000" dirty="0"/>
              <a:t>		</a:t>
            </a:r>
            <a:r>
              <a:rPr lang="en-US" dirty="0" smtClean="0"/>
              <a:t>[</a:t>
            </a:r>
            <a:r>
              <a:rPr lang="en-US" dirty="0"/>
              <a:t>Al Brown, Presentations magazine, 1997]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701209-D9E4-4BA0-BC6B-0385AC96F6B9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660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703263" y="6248400"/>
            <a:ext cx="1898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3165475" y="6248400"/>
            <a:ext cx="2813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703263" y="6248400"/>
            <a:ext cx="1898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3165475" y="6248400"/>
            <a:ext cx="2813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title"/>
          </p:nvPr>
        </p:nvSpPr>
        <p:spPr>
          <a:xfrm>
            <a:off x="542287" y="692696"/>
            <a:ext cx="8003226" cy="1074653"/>
          </a:xfrm>
          <a:noFill/>
        </p:spPr>
        <p:txBody>
          <a:bodyPr wrap="square" lIns="90488" tIns="44450" rIns="90488" bIns="44450">
            <a:spAutoFit/>
          </a:bodyPr>
          <a:lstStyle/>
          <a:p>
            <a:r>
              <a:rPr lang="id-ID" sz="3200" dirty="0" smtClean="0"/>
              <a:t>Membuat storyboard </a:t>
            </a:r>
            <a:r>
              <a:rPr lang="id-ID" sz="3200" dirty="0" smtClean="0"/>
              <a:t>berdasarkan </a:t>
            </a:r>
            <a:r>
              <a:rPr lang="id-ID" sz="3200" dirty="0" smtClean="0"/>
              <a:t>skenario</a:t>
            </a:r>
            <a:endParaRPr lang="en-US" sz="3200" dirty="0" smtClean="0"/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body" sz="half" idx="1"/>
          </p:nvPr>
        </p:nvSpPr>
        <p:spPr>
          <a:noFill/>
        </p:spPr>
        <p:txBody>
          <a:bodyPr lIns="90488" tIns="44450" rIns="90488" bIns="44450"/>
          <a:lstStyle/>
          <a:p>
            <a:endParaRPr lang="en-US" sz="2800" smtClean="0">
              <a:solidFill>
                <a:srgbClr val="000000"/>
              </a:solidFill>
            </a:endParaRPr>
          </a:p>
          <a:p>
            <a:endParaRPr lang="en-US" sz="2800" smtClean="0"/>
          </a:p>
        </p:txBody>
      </p:sp>
      <p:pic>
        <p:nvPicPr>
          <p:cNvPr id="18441" name="Picture 11" descr="11-9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67744" y="1416185"/>
            <a:ext cx="5648325" cy="4749800"/>
          </a:xfrm>
          <a:noFill/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56D4A3-FB58-4E8F-B699-7292426AE8A1}" type="slidenum">
              <a:rPr lang="en-GB" smtClean="0"/>
              <a:pPr>
                <a:defRPr/>
              </a:pPr>
              <a:t>17</a:t>
            </a:fld>
            <a:endParaRPr lang="en-GB"/>
          </a:p>
        </p:txBody>
      </p:sp>
      <p:sp>
        <p:nvSpPr>
          <p:cNvPr id="18440" name="Rectangle 10"/>
          <p:cNvSpPr>
            <a:spLocks noChangeArrowheads="1"/>
          </p:cNvSpPr>
          <p:nvPr/>
        </p:nvSpPr>
        <p:spPr bwMode="auto">
          <a:xfrm>
            <a:off x="703263" y="4724400"/>
            <a:ext cx="784225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>
              <a:spcBef>
                <a:spcPts val="600"/>
              </a:spcBef>
            </a:pPr>
            <a:endParaRPr lang="en-GB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9833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998" y="836712"/>
            <a:ext cx="8115300" cy="503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Text Box 3"/>
          <p:cNvSpPr txBox="1">
            <a:spLocks noChangeArrowheads="1"/>
          </p:cNvSpPr>
          <p:nvPr/>
        </p:nvSpPr>
        <p:spPr bwMode="auto">
          <a:xfrm>
            <a:off x="627063" y="6165850"/>
            <a:ext cx="81216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id-ID" sz="1800" b="1"/>
              <a:t>Rancangan layar terinci membuat i</a:t>
            </a:r>
            <a:r>
              <a:rPr lang="en-US" sz="1800" b="1"/>
              <a:t>mplementa</a:t>
            </a:r>
            <a:r>
              <a:rPr lang="id-ID" sz="1800" b="1"/>
              <a:t>si mudah dan tidak ambigu</a:t>
            </a:r>
            <a:endParaRPr lang="en-US" sz="1800" b="1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6C4017-C580-410A-BE61-88C056CEC89A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7205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026"/>
          <p:cNvSpPr>
            <a:spLocks noChangeArrowheads="1"/>
          </p:cNvSpPr>
          <p:nvPr/>
        </p:nvSpPr>
        <p:spPr bwMode="auto">
          <a:xfrm>
            <a:off x="703263" y="6248400"/>
            <a:ext cx="1898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0483" name="Rectangle 1027"/>
          <p:cNvSpPr>
            <a:spLocks noChangeArrowheads="1"/>
          </p:cNvSpPr>
          <p:nvPr/>
        </p:nvSpPr>
        <p:spPr bwMode="auto">
          <a:xfrm>
            <a:off x="3165475" y="6248400"/>
            <a:ext cx="2813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0484" name="Rectangle 1028"/>
          <p:cNvSpPr>
            <a:spLocks noChangeArrowheads="1"/>
          </p:cNvSpPr>
          <p:nvPr/>
        </p:nvSpPr>
        <p:spPr bwMode="auto">
          <a:xfrm>
            <a:off x="703263" y="6248400"/>
            <a:ext cx="1898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0485" name="Rectangle 1029"/>
          <p:cNvSpPr>
            <a:spLocks noChangeArrowheads="1"/>
          </p:cNvSpPr>
          <p:nvPr/>
        </p:nvSpPr>
        <p:spPr bwMode="auto">
          <a:xfrm>
            <a:off x="3165475" y="6248400"/>
            <a:ext cx="2813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0486" name="Rectangle 1030"/>
          <p:cNvSpPr>
            <a:spLocks noGrp="1" noChangeArrowheads="1"/>
          </p:cNvSpPr>
          <p:nvPr>
            <p:ph type="title"/>
          </p:nvPr>
        </p:nvSpPr>
        <p:spPr>
          <a:xfrm>
            <a:off x="2484438" y="865188"/>
            <a:ext cx="4289425" cy="638175"/>
          </a:xfrm>
          <a:noFill/>
        </p:spPr>
        <p:txBody>
          <a:bodyPr wrap="none" lIns="90488" tIns="44450" rIns="90488" bIns="44450">
            <a:spAutoFit/>
          </a:bodyPr>
          <a:lstStyle/>
          <a:p>
            <a:r>
              <a:rPr lang="id-ID" sz="3600" smtClean="0"/>
              <a:t>Pembuatan </a:t>
            </a:r>
            <a:r>
              <a:rPr lang="en-US" sz="3600" smtClean="0"/>
              <a:t>Sketch</a:t>
            </a:r>
          </a:p>
        </p:txBody>
      </p:sp>
      <p:sp>
        <p:nvSpPr>
          <p:cNvPr id="20487" name="Rectangle 1031"/>
          <p:cNvSpPr>
            <a:spLocks noGrp="1" noChangeArrowheads="1"/>
          </p:cNvSpPr>
          <p:nvPr>
            <p:ph type="body" sz="half" idx="1"/>
          </p:nvPr>
        </p:nvSpPr>
        <p:spPr>
          <a:noFill/>
        </p:spPr>
        <p:txBody>
          <a:bodyPr lIns="90488" tIns="44450" rIns="90488" bIns="44450"/>
          <a:lstStyle/>
          <a:p>
            <a:endParaRPr lang="en-US" sz="2800" smtClean="0">
              <a:solidFill>
                <a:srgbClr val="000000"/>
              </a:solidFill>
            </a:endParaRPr>
          </a:p>
          <a:p>
            <a:endParaRPr lang="en-US" sz="2800" smtClean="0"/>
          </a:p>
        </p:txBody>
      </p:sp>
      <p:pic>
        <p:nvPicPr>
          <p:cNvPr id="20488" name="Picture 1038" descr="11-4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79912" y="3661244"/>
            <a:ext cx="3487738" cy="2568575"/>
          </a:xfrm>
          <a:noFill/>
        </p:spPr>
      </p:pic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73A101C-07E0-4323-946A-F3E890611E8C}" type="slidenum">
              <a:rPr lang="en-GB" smtClean="0"/>
              <a:pPr>
                <a:defRPr/>
              </a:pPr>
              <a:t>19</a:t>
            </a:fld>
            <a:endParaRPr lang="en-GB"/>
          </a:p>
        </p:txBody>
      </p:sp>
      <p:sp>
        <p:nvSpPr>
          <p:cNvPr id="20489" name="Rectangle 1032"/>
          <p:cNvSpPr>
            <a:spLocks noChangeArrowheads="1"/>
          </p:cNvSpPr>
          <p:nvPr/>
        </p:nvSpPr>
        <p:spPr bwMode="auto">
          <a:xfrm>
            <a:off x="468313" y="1773238"/>
            <a:ext cx="77724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marL="355600" indent="-355600">
              <a:spcBef>
                <a:spcPts val="600"/>
              </a:spcBef>
              <a:buFontTx/>
              <a:buChar char="•"/>
            </a:pPr>
            <a:r>
              <a:rPr lang="id-ID" sz="2800">
                <a:latin typeface="Interstate" pitchFamily="2" charset="0"/>
              </a:rPr>
              <a:t>Pembuatan s</a:t>
            </a:r>
            <a:r>
              <a:rPr lang="en-GB" sz="2800" i="1">
                <a:latin typeface="Interstate" pitchFamily="2" charset="0"/>
              </a:rPr>
              <a:t>ketch</a:t>
            </a:r>
            <a:r>
              <a:rPr lang="en-GB" sz="2800">
                <a:latin typeface="Interstate" pitchFamily="2" charset="0"/>
              </a:rPr>
              <a:t> </a:t>
            </a:r>
            <a:r>
              <a:rPr lang="id-ID" sz="2800">
                <a:latin typeface="Interstate" pitchFamily="2" charset="0"/>
              </a:rPr>
              <a:t>sangat penting dalam pembuatan </a:t>
            </a:r>
            <a:r>
              <a:rPr lang="en-GB" sz="2800" i="1">
                <a:latin typeface="Interstate" pitchFamily="2" charset="0"/>
              </a:rPr>
              <a:t>low-fidelity prototyp</a:t>
            </a:r>
            <a:r>
              <a:rPr lang="id-ID" sz="2800" i="1">
                <a:latin typeface="Interstate" pitchFamily="2" charset="0"/>
              </a:rPr>
              <a:t>e</a:t>
            </a:r>
            <a:endParaRPr lang="en-GB" sz="2800" i="1">
              <a:latin typeface="Interstate" pitchFamily="2" charset="0"/>
            </a:endParaRPr>
          </a:p>
          <a:p>
            <a:pPr marL="355600" indent="-355600">
              <a:spcBef>
                <a:spcPts val="600"/>
              </a:spcBef>
              <a:buFontTx/>
              <a:buChar char="•"/>
            </a:pPr>
            <a:r>
              <a:rPr lang="id-ID" sz="2800">
                <a:latin typeface="Interstate" pitchFamily="2" charset="0"/>
              </a:rPr>
              <a:t>Tidak tergantung pada ketrampilan menggambar, gunakan simbol-simbol sederhana</a:t>
            </a:r>
            <a:r>
              <a:rPr lang="en-US" sz="2800">
                <a:latin typeface="Interstate" pitchFamily="2" charset="0"/>
              </a:rPr>
              <a:t>.</a:t>
            </a:r>
            <a:endParaRPr lang="en-GB" sz="2800">
              <a:latin typeface="Interstate" pitchFamily="2" charset="0"/>
            </a:endParaRPr>
          </a:p>
          <a:p>
            <a:pPr marL="355600" indent="-355600">
              <a:spcBef>
                <a:spcPts val="600"/>
              </a:spcBef>
            </a:pPr>
            <a:r>
              <a:rPr lang="en-GB" sz="2800">
                <a:latin typeface="Verdana" pitchFamily="34" charset="0"/>
              </a:rPr>
              <a:t> 		</a:t>
            </a:r>
            <a:endParaRPr lang="en-US" sz="2800">
              <a:latin typeface="Verdana" pitchFamily="34" charset="0"/>
            </a:endParaRPr>
          </a:p>
        </p:txBody>
      </p:sp>
      <p:sp>
        <p:nvSpPr>
          <p:cNvPr id="20490" name="Rectangle 1034"/>
          <p:cNvSpPr>
            <a:spLocks noChangeArrowheads="1"/>
          </p:cNvSpPr>
          <p:nvPr/>
        </p:nvSpPr>
        <p:spPr bwMode="auto">
          <a:xfrm>
            <a:off x="633413" y="4343400"/>
            <a:ext cx="77724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>
              <a:spcBef>
                <a:spcPts val="600"/>
              </a:spcBef>
            </a:pPr>
            <a:endParaRPr lang="en-GB">
              <a:latin typeface="Verdana" pitchFamily="34" charset="0"/>
            </a:endParaRPr>
          </a:p>
          <a:p>
            <a:pPr>
              <a:spcBef>
                <a:spcPts val="600"/>
              </a:spcBef>
              <a:buFontTx/>
              <a:buChar char="•"/>
            </a:pPr>
            <a:endParaRPr lang="en-GB">
              <a:latin typeface="Verdana" pitchFamily="34" charset="0"/>
            </a:endParaRPr>
          </a:p>
          <a:p>
            <a:pPr>
              <a:spcBef>
                <a:spcPts val="600"/>
              </a:spcBef>
              <a:buFontTx/>
              <a:buChar char="•"/>
            </a:pPr>
            <a:endParaRPr lang="en-GB">
              <a:latin typeface="Verdana" pitchFamily="34" charset="0"/>
            </a:endParaRPr>
          </a:p>
          <a:p>
            <a:pPr>
              <a:spcBef>
                <a:spcPts val="600"/>
              </a:spcBef>
              <a:buFontTx/>
              <a:buChar char="•"/>
            </a:pPr>
            <a:endParaRPr lang="en-GB">
              <a:latin typeface="Verdana" pitchFamily="34" charset="0"/>
            </a:endParaRPr>
          </a:p>
          <a:p>
            <a:pPr>
              <a:spcBef>
                <a:spcPts val="600"/>
              </a:spcBef>
            </a:pPr>
            <a:r>
              <a:rPr lang="en-GB">
                <a:latin typeface="Verdana" pitchFamily="34" charset="0"/>
              </a:rPr>
              <a:t> 		</a:t>
            </a:r>
            <a:endParaRPr lang="en-US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6073959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703263" y="6248400"/>
            <a:ext cx="1898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3165475" y="6248400"/>
            <a:ext cx="2813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703263" y="6248400"/>
            <a:ext cx="1898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3165475" y="6248400"/>
            <a:ext cx="2813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1510" name="Rectangle 1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i="1" smtClean="0"/>
              <a:t>Prototype </a:t>
            </a:r>
            <a:r>
              <a:rPr lang="id-ID" sz="4400" smtClean="0"/>
              <a:t>berbasis kartu</a:t>
            </a:r>
            <a:endParaRPr lang="en-GB" sz="4400" smtClean="0"/>
          </a:p>
        </p:txBody>
      </p:sp>
      <p:sp>
        <p:nvSpPr>
          <p:cNvPr id="21511" name="Rectangle 7"/>
          <p:cNvSpPr>
            <a:spLocks noGrp="1" noChangeArrowheads="1"/>
          </p:cNvSpPr>
          <p:nvPr>
            <p:ph type="body" sz="half" idx="1"/>
          </p:nvPr>
        </p:nvSpPr>
        <p:spPr>
          <a:noFill/>
        </p:spPr>
        <p:txBody>
          <a:bodyPr lIns="90488" tIns="44450" rIns="90488" bIns="44450"/>
          <a:lstStyle/>
          <a:p>
            <a:endParaRPr lang="en-US" sz="2800" smtClean="0">
              <a:solidFill>
                <a:srgbClr val="000000"/>
              </a:solidFill>
            </a:endParaRPr>
          </a:p>
          <a:p>
            <a:endParaRPr lang="en-US" sz="2800" smtClean="0"/>
          </a:p>
        </p:txBody>
      </p:sp>
      <p:pic>
        <p:nvPicPr>
          <p:cNvPr id="21512" name="Picture 11" descr="9-1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738"/>
          <a:stretch>
            <a:fillRect/>
          </a:stretch>
        </p:blipFill>
        <p:spPr>
          <a:xfrm>
            <a:off x="1049338" y="4076700"/>
            <a:ext cx="3268662" cy="2260600"/>
          </a:xfrm>
          <a:noFill/>
        </p:spPr>
      </p:pic>
      <p:pic>
        <p:nvPicPr>
          <p:cNvPr id="21514" name="Picture 13" descr="9-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4837" y="4114800"/>
            <a:ext cx="1410375" cy="1981200"/>
          </a:xfrm>
          <a:noFill/>
        </p:spPr>
      </p:pic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0541DB-B64F-400A-8E2F-C9202EC25FF9}" type="slidenum">
              <a:rPr lang="en-GB" smtClean="0"/>
              <a:pPr>
                <a:defRPr/>
              </a:pPr>
              <a:t>20</a:t>
            </a:fld>
            <a:endParaRPr lang="en-GB"/>
          </a:p>
        </p:txBody>
      </p:sp>
      <p:sp>
        <p:nvSpPr>
          <p:cNvPr id="21513" name="Rectangle 8"/>
          <p:cNvSpPr>
            <a:spLocks noChangeArrowheads="1"/>
          </p:cNvSpPr>
          <p:nvPr/>
        </p:nvSpPr>
        <p:spPr bwMode="auto">
          <a:xfrm>
            <a:off x="915988" y="1844675"/>
            <a:ext cx="7772400" cy="238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lvl="1" indent="-271463">
              <a:spcBef>
                <a:spcPts val="600"/>
              </a:spcBef>
              <a:buFontTx/>
              <a:buChar char="•"/>
            </a:pPr>
            <a:r>
              <a:rPr lang="id-ID" sz="2800">
                <a:latin typeface="Verdana" pitchFamily="34" charset="0"/>
              </a:rPr>
              <a:t>Kartu index</a:t>
            </a:r>
            <a:r>
              <a:rPr lang="en-GB" sz="2800">
                <a:latin typeface="Verdana" pitchFamily="34" charset="0"/>
              </a:rPr>
              <a:t> (3 X 5 inches) </a:t>
            </a:r>
          </a:p>
          <a:p>
            <a:pPr lvl="1" indent="-271463">
              <a:spcBef>
                <a:spcPts val="600"/>
              </a:spcBef>
              <a:buFontTx/>
              <a:buChar char="•"/>
            </a:pPr>
            <a:r>
              <a:rPr lang="id-ID" sz="2800">
                <a:latin typeface="Verdana" pitchFamily="34" charset="0"/>
              </a:rPr>
              <a:t>Setiap kartu menggambarkan satu layar atau sebagian dari layar. </a:t>
            </a:r>
            <a:endParaRPr lang="en-GB" sz="2800">
              <a:latin typeface="Verdana" pitchFamily="34" charset="0"/>
            </a:endParaRPr>
          </a:p>
          <a:p>
            <a:pPr lvl="1" indent="-271463">
              <a:spcBef>
                <a:spcPts val="600"/>
              </a:spcBef>
              <a:buFontTx/>
              <a:buChar char="•"/>
            </a:pPr>
            <a:r>
              <a:rPr lang="id-ID" sz="2800">
                <a:latin typeface="Verdana" pitchFamily="34" charset="0"/>
              </a:rPr>
              <a:t>Sering dipakai dalam pengembangan situs web</a:t>
            </a:r>
            <a:r>
              <a:rPr lang="en-US" sz="2800">
                <a:latin typeface="Verdana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19640951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714375" y="1106488"/>
            <a:ext cx="7772400" cy="811212"/>
          </a:xfrm>
          <a:prstGeom prst="rect">
            <a:avLst/>
          </a:prstGeom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id-ID" sz="3200">
                <a:solidFill>
                  <a:schemeClr val="tx2"/>
                </a:solidFill>
                <a:latin typeface="Interstate" pitchFamily="2" charset="0"/>
              </a:rPr>
              <a:t>Kartu </a:t>
            </a:r>
            <a:r>
              <a:rPr lang="id-ID" sz="3200" i="1">
                <a:solidFill>
                  <a:schemeClr val="tx2"/>
                </a:solidFill>
                <a:latin typeface="Interstate" pitchFamily="2" charset="0"/>
              </a:rPr>
              <a:t>Index</a:t>
            </a:r>
            <a:endParaRPr lang="en-US" sz="3200" i="1">
              <a:solidFill>
                <a:schemeClr val="tx2"/>
              </a:solidFill>
              <a:latin typeface="Interstate" pitchFamily="2" charset="0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684213" y="1989138"/>
            <a:ext cx="7772400" cy="3214687"/>
          </a:xfrm>
          <a:prstGeom prst="rect">
            <a:avLst/>
          </a:prstGeom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id-ID" sz="2400" kern="0" dirty="0">
                <a:latin typeface="+mn-lt"/>
              </a:rPr>
              <a:t>Umum dipakai dalam pengembangan situs web</a:t>
            </a:r>
            <a:endParaRPr lang="en-US" sz="2400" kern="0" dirty="0">
              <a:latin typeface="+mn-lt"/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id-ID" sz="2400" kern="0" dirty="0">
                <a:latin typeface="+mn-lt"/>
              </a:rPr>
              <a:t>Juga berguna untuk aplikasi dengan jumlah layar yang banyak</a:t>
            </a:r>
            <a:endParaRPr lang="en-US" sz="2400" kern="0" dirty="0">
              <a:latin typeface="+mn-lt"/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id-ID" sz="2400" kern="0" dirty="0">
                <a:latin typeface="+mn-lt"/>
              </a:rPr>
              <a:t>Setiap kartu mewakili sebuah layar.</a:t>
            </a:r>
            <a:endParaRPr lang="en-US" sz="2400" kern="0" dirty="0">
              <a:latin typeface="+mn-lt"/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id-ID" sz="2400" kern="0" dirty="0" smtClean="0">
                <a:latin typeface="+mn-lt"/>
              </a:rPr>
              <a:t>Sangat </a:t>
            </a:r>
            <a:r>
              <a:rPr lang="id-ID" sz="2400" kern="0" dirty="0">
                <a:latin typeface="+mn-lt"/>
              </a:rPr>
              <a:t>membantu dalam mengorganisasikan situs web. </a:t>
            </a:r>
            <a:endParaRPr lang="en-US" sz="2400" kern="0" dirty="0">
              <a:latin typeface="+mn-lt"/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id-ID" sz="2400" kern="0" dirty="0">
                <a:latin typeface="+mn-lt"/>
              </a:rPr>
              <a:t>Bisa membantu dalam pembuatan arsitektur informasi</a:t>
            </a:r>
            <a:endParaRPr lang="en-US" sz="2400" kern="0" dirty="0">
              <a:latin typeface="+mn-lt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F10FA4-89B9-43A2-A4D1-5406FF4017AE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2311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0" descr="367427079_3c3c391e87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C9B9B9-BA1E-42A4-AB83-A710BF3B9AC0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55807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703263" y="6248400"/>
            <a:ext cx="1898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3165475" y="6248400"/>
            <a:ext cx="2813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703263" y="6248400"/>
            <a:ext cx="1898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3165475" y="6248400"/>
            <a:ext cx="2813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title"/>
          </p:nvPr>
        </p:nvSpPr>
        <p:spPr>
          <a:xfrm>
            <a:off x="1071563" y="1000125"/>
            <a:ext cx="6705600" cy="766763"/>
          </a:xfrm>
          <a:noFill/>
        </p:spPr>
        <p:txBody>
          <a:bodyPr wrap="none" lIns="90488" tIns="44450" rIns="90488" bIns="44450">
            <a:spAutoFit/>
          </a:bodyPr>
          <a:lstStyle/>
          <a:p>
            <a:r>
              <a:rPr lang="en-US" sz="4400" i="1" smtClean="0"/>
              <a:t>‘Wizard-of-Oz’ prototyping</a:t>
            </a:r>
          </a:p>
        </p:txBody>
      </p:sp>
      <p:sp>
        <p:nvSpPr>
          <p:cNvPr id="24583" name="Rectangle 7"/>
          <p:cNvSpPr>
            <a:spLocks noGrp="1" noChangeArrowheads="1"/>
          </p:cNvSpPr>
          <p:nvPr>
            <p:ph idx="1"/>
          </p:nvPr>
        </p:nvSpPr>
        <p:spPr>
          <a:xfrm>
            <a:off x="914400" y="3214688"/>
            <a:ext cx="6962775" cy="3429000"/>
          </a:xfrm>
          <a:noFill/>
        </p:spPr>
        <p:txBody>
          <a:bodyPr lIns="90488" tIns="44450" rIns="90488" bIns="44450"/>
          <a:lstStyle/>
          <a:p>
            <a:endParaRPr lang="en-US" smtClean="0">
              <a:solidFill>
                <a:srgbClr val="000000"/>
              </a:solidFill>
            </a:endParaRPr>
          </a:p>
          <a:p>
            <a:endParaRPr lang="en-US" smtClean="0"/>
          </a:p>
        </p:txBody>
      </p:sp>
      <p:sp>
        <p:nvSpPr>
          <p:cNvPr id="33" name="Slide Number Placeholder 3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8595B6-370C-45D6-9835-2E007FF0B1C6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703263" y="1785938"/>
            <a:ext cx="7757170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marL="168275" indent="-168275">
              <a:buFontTx/>
              <a:buChar char="•"/>
            </a:pPr>
            <a:r>
              <a:rPr lang="id-ID" sz="2000" dirty="0">
                <a:latin typeface="Interstate" pitchFamily="2" charset="0"/>
              </a:rPr>
              <a:t>Pengguna mengira mereka berinteraksi dengan komputer, padahal seorang pengembang memberikan output secara manual menggantikan sistem</a:t>
            </a:r>
            <a:r>
              <a:rPr lang="en-US" sz="2000" dirty="0">
                <a:latin typeface="Interstate" pitchFamily="2" charset="0"/>
              </a:rPr>
              <a:t>. </a:t>
            </a:r>
          </a:p>
          <a:p>
            <a:pPr marL="168275" indent="-168275">
              <a:buFontTx/>
              <a:buChar char="•"/>
            </a:pPr>
            <a:r>
              <a:rPr lang="id-ID" sz="2000" dirty="0">
                <a:latin typeface="Interstate" pitchFamily="2" charset="0"/>
              </a:rPr>
              <a:t>Biasanya dilakukan di awal proses perancangan untuk memahami keinginan pengguna. </a:t>
            </a:r>
            <a:endParaRPr lang="en-US" sz="2000" dirty="0">
              <a:latin typeface="Interstate" pitchFamily="2" charset="0"/>
            </a:endParaRPr>
          </a:p>
          <a:p>
            <a:pPr marL="168275" indent="-168275">
              <a:buFontTx/>
              <a:buChar char="•"/>
            </a:pPr>
            <a:r>
              <a:rPr lang="en-US" sz="2000" dirty="0">
                <a:latin typeface="Interstate" pitchFamily="2" charset="0"/>
              </a:rPr>
              <a:t>What is ‘wrong’ with this approach?</a:t>
            </a:r>
          </a:p>
          <a:p>
            <a:pPr marL="168275" indent="-168275" algn="ctr"/>
            <a:endParaRPr lang="en-US" sz="2000" dirty="0">
              <a:latin typeface="Interstate" pitchFamily="2" charset="0"/>
            </a:endParaRPr>
          </a:p>
        </p:txBody>
      </p:sp>
      <p:sp>
        <p:nvSpPr>
          <p:cNvPr id="24585" name="Rectangle 13"/>
          <p:cNvSpPr>
            <a:spLocks noChangeArrowheads="1"/>
          </p:cNvSpPr>
          <p:nvPr/>
        </p:nvSpPr>
        <p:spPr bwMode="auto">
          <a:xfrm>
            <a:off x="2828925" y="4640263"/>
            <a:ext cx="631825" cy="5334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4586" name="Rectangle 14"/>
          <p:cNvSpPr>
            <a:spLocks noChangeArrowheads="1"/>
          </p:cNvSpPr>
          <p:nvPr/>
        </p:nvSpPr>
        <p:spPr bwMode="auto">
          <a:xfrm>
            <a:off x="1687513" y="3733800"/>
            <a:ext cx="3729037" cy="22860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4587" name="Rectangle 15"/>
          <p:cNvSpPr>
            <a:spLocks noChangeArrowheads="1"/>
          </p:cNvSpPr>
          <p:nvPr/>
        </p:nvSpPr>
        <p:spPr bwMode="auto">
          <a:xfrm>
            <a:off x="5697538" y="4495800"/>
            <a:ext cx="703262" cy="5334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4588" name="Text Box 16"/>
          <p:cNvSpPr txBox="1">
            <a:spLocks noChangeArrowheads="1"/>
          </p:cNvSpPr>
          <p:nvPr/>
        </p:nvSpPr>
        <p:spPr bwMode="auto">
          <a:xfrm>
            <a:off x="2813050" y="4724400"/>
            <a:ext cx="7429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sz="800"/>
              <a:t>&gt;Blurb blurb</a:t>
            </a:r>
          </a:p>
          <a:p>
            <a:pPr eaLnBrk="1" hangingPunct="1"/>
            <a:r>
              <a:rPr lang="en-GB" sz="800"/>
              <a:t>&gt;Do this</a:t>
            </a:r>
          </a:p>
          <a:p>
            <a:pPr eaLnBrk="1" hangingPunct="1"/>
            <a:r>
              <a:rPr lang="en-GB" sz="800"/>
              <a:t>&gt;Why?</a:t>
            </a:r>
          </a:p>
        </p:txBody>
      </p:sp>
      <p:sp>
        <p:nvSpPr>
          <p:cNvPr id="24589" name="Oval 17"/>
          <p:cNvSpPr>
            <a:spLocks noChangeArrowheads="1"/>
          </p:cNvSpPr>
          <p:nvPr/>
        </p:nvSpPr>
        <p:spPr bwMode="auto">
          <a:xfrm>
            <a:off x="1970088" y="4648200"/>
            <a:ext cx="211137" cy="228600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4590" name="Line 18"/>
          <p:cNvSpPr>
            <a:spLocks noChangeShapeType="1"/>
          </p:cNvSpPr>
          <p:nvPr/>
        </p:nvSpPr>
        <p:spPr bwMode="auto">
          <a:xfrm>
            <a:off x="2109788" y="4876800"/>
            <a:ext cx="0" cy="228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4591" name="Line 19"/>
          <p:cNvSpPr>
            <a:spLocks noChangeShapeType="1"/>
          </p:cNvSpPr>
          <p:nvPr/>
        </p:nvSpPr>
        <p:spPr bwMode="auto">
          <a:xfrm>
            <a:off x="2109788" y="5105400"/>
            <a:ext cx="28098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4592" name="Line 20"/>
          <p:cNvSpPr>
            <a:spLocks noChangeShapeType="1"/>
          </p:cNvSpPr>
          <p:nvPr/>
        </p:nvSpPr>
        <p:spPr bwMode="auto">
          <a:xfrm>
            <a:off x="2109788" y="5105400"/>
            <a:ext cx="0" cy="228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4593" name="Line 21"/>
          <p:cNvSpPr>
            <a:spLocks noChangeShapeType="1"/>
          </p:cNvSpPr>
          <p:nvPr/>
        </p:nvSpPr>
        <p:spPr bwMode="auto">
          <a:xfrm>
            <a:off x="2109788" y="5334000"/>
            <a:ext cx="3524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4594" name="Line 22"/>
          <p:cNvSpPr>
            <a:spLocks noChangeShapeType="1"/>
          </p:cNvSpPr>
          <p:nvPr/>
        </p:nvSpPr>
        <p:spPr bwMode="auto">
          <a:xfrm>
            <a:off x="2462213" y="5334000"/>
            <a:ext cx="0" cy="304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4595" name="AutoShape 23"/>
          <p:cNvSpPr>
            <a:spLocks noChangeArrowheads="1"/>
          </p:cNvSpPr>
          <p:nvPr/>
        </p:nvSpPr>
        <p:spPr bwMode="auto">
          <a:xfrm>
            <a:off x="2320925" y="5029200"/>
            <a:ext cx="492125" cy="228600"/>
          </a:xfrm>
          <a:prstGeom prst="parallelogram">
            <a:avLst>
              <a:gd name="adj" fmla="val 58304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4596" name="Line 24"/>
          <p:cNvSpPr>
            <a:spLocks noChangeShapeType="1"/>
          </p:cNvSpPr>
          <p:nvPr/>
        </p:nvSpPr>
        <p:spPr bwMode="auto">
          <a:xfrm>
            <a:off x="2462213" y="5105400"/>
            <a:ext cx="211137" cy="0"/>
          </a:xfrm>
          <a:prstGeom prst="line">
            <a:avLst/>
          </a:prstGeom>
          <a:noFill/>
          <a:ln w="12700" cap="rnd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4597" name="Line 25"/>
          <p:cNvSpPr>
            <a:spLocks noChangeShapeType="1"/>
          </p:cNvSpPr>
          <p:nvPr/>
        </p:nvSpPr>
        <p:spPr bwMode="auto">
          <a:xfrm>
            <a:off x="2462213" y="5181600"/>
            <a:ext cx="211137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4598" name="Text Box 26"/>
          <p:cNvSpPr txBox="1">
            <a:spLocks noChangeArrowheads="1"/>
          </p:cNvSpPr>
          <p:nvPr/>
        </p:nvSpPr>
        <p:spPr bwMode="auto">
          <a:xfrm>
            <a:off x="1954213" y="3897313"/>
            <a:ext cx="5095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/>
              <a:t>User</a:t>
            </a:r>
          </a:p>
        </p:txBody>
      </p:sp>
      <p:sp>
        <p:nvSpPr>
          <p:cNvPr id="24599" name="Oval 27"/>
          <p:cNvSpPr>
            <a:spLocks noChangeArrowheads="1"/>
          </p:cNvSpPr>
          <p:nvPr/>
        </p:nvSpPr>
        <p:spPr bwMode="auto">
          <a:xfrm>
            <a:off x="6753225" y="4267200"/>
            <a:ext cx="280988" cy="304800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4600" name="Line 28"/>
          <p:cNvSpPr>
            <a:spLocks noChangeShapeType="1"/>
          </p:cNvSpPr>
          <p:nvPr/>
        </p:nvSpPr>
        <p:spPr bwMode="auto">
          <a:xfrm>
            <a:off x="6892925" y="4572000"/>
            <a:ext cx="0" cy="304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4601" name="AutoShape 29"/>
          <p:cNvSpPr>
            <a:spLocks noChangeArrowheads="1"/>
          </p:cNvSpPr>
          <p:nvPr/>
        </p:nvSpPr>
        <p:spPr bwMode="auto">
          <a:xfrm rot="-8824957">
            <a:off x="6400800" y="4800600"/>
            <a:ext cx="492125" cy="228600"/>
          </a:xfrm>
          <a:prstGeom prst="parallelogram">
            <a:avLst>
              <a:gd name="adj" fmla="val 58304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4602" name="Line 30"/>
          <p:cNvSpPr>
            <a:spLocks noChangeShapeType="1"/>
          </p:cNvSpPr>
          <p:nvPr/>
        </p:nvSpPr>
        <p:spPr bwMode="auto">
          <a:xfrm flipH="1">
            <a:off x="6681788" y="4724400"/>
            <a:ext cx="211137" cy="152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4603" name="Line 31"/>
          <p:cNvSpPr>
            <a:spLocks noChangeShapeType="1"/>
          </p:cNvSpPr>
          <p:nvPr/>
        </p:nvSpPr>
        <p:spPr bwMode="auto">
          <a:xfrm>
            <a:off x="6611938" y="4876800"/>
            <a:ext cx="141287" cy="76200"/>
          </a:xfrm>
          <a:prstGeom prst="line">
            <a:avLst/>
          </a:prstGeom>
          <a:noFill/>
          <a:ln w="12700" cap="rnd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4604" name="Line 32"/>
          <p:cNvSpPr>
            <a:spLocks noChangeShapeType="1"/>
          </p:cNvSpPr>
          <p:nvPr/>
        </p:nvSpPr>
        <p:spPr bwMode="auto">
          <a:xfrm>
            <a:off x="6611938" y="4953000"/>
            <a:ext cx="141287" cy="76200"/>
          </a:xfrm>
          <a:prstGeom prst="line">
            <a:avLst/>
          </a:prstGeom>
          <a:noFill/>
          <a:ln w="12700" cap="rnd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4605" name="Line 33"/>
          <p:cNvSpPr>
            <a:spLocks noChangeShapeType="1"/>
          </p:cNvSpPr>
          <p:nvPr/>
        </p:nvSpPr>
        <p:spPr bwMode="auto">
          <a:xfrm>
            <a:off x="6892925" y="4876800"/>
            <a:ext cx="0" cy="228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4606" name="Line 34"/>
          <p:cNvSpPr>
            <a:spLocks noChangeShapeType="1"/>
          </p:cNvSpPr>
          <p:nvPr/>
        </p:nvSpPr>
        <p:spPr bwMode="auto">
          <a:xfrm flipH="1">
            <a:off x="6542088" y="5105400"/>
            <a:ext cx="35083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4607" name="Line 35"/>
          <p:cNvSpPr>
            <a:spLocks noChangeShapeType="1"/>
          </p:cNvSpPr>
          <p:nvPr/>
        </p:nvSpPr>
        <p:spPr bwMode="auto">
          <a:xfrm>
            <a:off x="6542088" y="5105400"/>
            <a:ext cx="0" cy="228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4608" name="Freeform 36"/>
          <p:cNvSpPr>
            <a:spLocks/>
          </p:cNvSpPr>
          <p:nvPr/>
        </p:nvSpPr>
        <p:spPr bwMode="auto">
          <a:xfrm>
            <a:off x="2965450" y="5029200"/>
            <a:ext cx="3411538" cy="1409700"/>
          </a:xfrm>
          <a:custGeom>
            <a:avLst/>
            <a:gdLst>
              <a:gd name="T0" fmla="*/ 2147483647 w 2328"/>
              <a:gd name="T1" fmla="*/ 2147483647 h 888"/>
              <a:gd name="T2" fmla="*/ 2147483647 w 2328"/>
              <a:gd name="T3" fmla="*/ 2147483647 h 888"/>
              <a:gd name="T4" fmla="*/ 2147483647 w 2328"/>
              <a:gd name="T5" fmla="*/ 2147483647 h 888"/>
              <a:gd name="T6" fmla="*/ 2147483647 w 2328"/>
              <a:gd name="T7" fmla="*/ 2147483647 h 888"/>
              <a:gd name="T8" fmla="*/ 2147483647 w 2328"/>
              <a:gd name="T9" fmla="*/ 0 h 88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328"/>
              <a:gd name="T16" fmla="*/ 0 h 888"/>
              <a:gd name="T17" fmla="*/ 2328 w 2328"/>
              <a:gd name="T18" fmla="*/ 888 h 88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328" h="888">
                <a:moveTo>
                  <a:pt x="184" y="96"/>
                </a:moveTo>
                <a:cubicBezTo>
                  <a:pt x="92" y="372"/>
                  <a:pt x="0" y="648"/>
                  <a:pt x="184" y="768"/>
                </a:cubicBezTo>
                <a:cubicBezTo>
                  <a:pt x="368" y="888"/>
                  <a:pt x="952" y="880"/>
                  <a:pt x="1288" y="816"/>
                </a:cubicBezTo>
                <a:cubicBezTo>
                  <a:pt x="1624" y="752"/>
                  <a:pt x="2072" y="520"/>
                  <a:pt x="2200" y="384"/>
                </a:cubicBezTo>
                <a:cubicBezTo>
                  <a:pt x="2328" y="248"/>
                  <a:pt x="2080" y="64"/>
                  <a:pt x="2056" y="0"/>
                </a:cubicBezTo>
              </a:path>
            </a:pathLst>
          </a:cu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787946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703263" y="6248400"/>
            <a:ext cx="1898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3165475" y="6248400"/>
            <a:ext cx="2813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703263" y="6248400"/>
            <a:ext cx="1898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3165475" y="6248400"/>
            <a:ext cx="2813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title"/>
          </p:nvPr>
        </p:nvSpPr>
        <p:spPr>
          <a:xfrm>
            <a:off x="1357313" y="1000125"/>
            <a:ext cx="6081712" cy="766763"/>
          </a:xfrm>
          <a:noFill/>
        </p:spPr>
        <p:txBody>
          <a:bodyPr wrap="none" lIns="90488" tIns="44450" rIns="90488" bIns="44450">
            <a:spAutoFit/>
          </a:bodyPr>
          <a:lstStyle/>
          <a:p>
            <a:r>
              <a:rPr lang="en-US" sz="4400" i="1" smtClean="0"/>
              <a:t>High-fidelity prototyping</a:t>
            </a:r>
          </a:p>
        </p:txBody>
      </p:sp>
      <p:sp>
        <p:nvSpPr>
          <p:cNvPr id="25607" name="Rectangle 7"/>
          <p:cNvSpPr>
            <a:spLocks noGrp="1" noChangeArrowheads="1"/>
          </p:cNvSpPr>
          <p:nvPr>
            <p:ph idx="1"/>
          </p:nvPr>
        </p:nvSpPr>
        <p:spPr>
          <a:xfrm>
            <a:off x="914400" y="1066800"/>
            <a:ext cx="6962775" cy="4876800"/>
          </a:xfrm>
          <a:noFill/>
        </p:spPr>
        <p:txBody>
          <a:bodyPr lIns="90488" tIns="44450" rIns="90488" bIns="44450"/>
          <a:lstStyle/>
          <a:p>
            <a:endParaRPr lang="en-US" smtClean="0">
              <a:solidFill>
                <a:srgbClr val="000000"/>
              </a:solidFill>
            </a:endParaRPr>
          </a:p>
          <a:p>
            <a:endParaRPr lang="en-US" smtClean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1D1E3D-3075-45BA-81CE-29F92BE0C6CA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  <p:sp>
        <p:nvSpPr>
          <p:cNvPr id="25608" name="Rectangle 8"/>
          <p:cNvSpPr>
            <a:spLocks noChangeArrowheads="1"/>
          </p:cNvSpPr>
          <p:nvPr/>
        </p:nvSpPr>
        <p:spPr bwMode="auto">
          <a:xfrm>
            <a:off x="357188" y="1785938"/>
            <a:ext cx="836930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marL="288925" lvl="1" indent="-166688">
              <a:lnSpc>
                <a:spcPct val="130000"/>
              </a:lnSpc>
              <a:spcBef>
                <a:spcPts val="600"/>
              </a:spcBef>
              <a:buFontTx/>
              <a:buChar char="•"/>
            </a:pPr>
            <a:r>
              <a:rPr lang="id-ID" sz="2400" dirty="0">
                <a:latin typeface="Interstate" pitchFamily="2" charset="0"/>
              </a:rPr>
              <a:t>Menggunakan materi seperti produk final</a:t>
            </a:r>
            <a:r>
              <a:rPr lang="en-GB" sz="2400" dirty="0">
                <a:latin typeface="Interstate" pitchFamily="2" charset="0"/>
              </a:rPr>
              <a:t>. </a:t>
            </a:r>
          </a:p>
          <a:p>
            <a:pPr marL="288925" lvl="1" indent="-166688">
              <a:lnSpc>
                <a:spcPct val="130000"/>
              </a:lnSpc>
              <a:spcBef>
                <a:spcPts val="600"/>
              </a:spcBef>
              <a:buFontTx/>
              <a:buChar char="•"/>
            </a:pPr>
            <a:r>
              <a:rPr lang="en-GB" sz="2400" dirty="0" err="1">
                <a:latin typeface="Interstate" pitchFamily="2" charset="0"/>
              </a:rPr>
              <a:t>Protot</a:t>
            </a:r>
            <a:r>
              <a:rPr lang="id-ID" sz="2400" dirty="0">
                <a:latin typeface="Interstate" pitchFamily="2" charset="0"/>
              </a:rPr>
              <a:t>ip lebih tampak seperti sistem final dari pada versi </a:t>
            </a:r>
            <a:r>
              <a:rPr lang="en-GB" sz="2400" i="1" dirty="0">
                <a:latin typeface="Interstate" pitchFamily="2" charset="0"/>
              </a:rPr>
              <a:t>low-fidelity</a:t>
            </a:r>
          </a:p>
          <a:p>
            <a:pPr marL="288925" lvl="1" indent="-166688">
              <a:lnSpc>
                <a:spcPct val="130000"/>
              </a:lnSpc>
              <a:spcBef>
                <a:spcPts val="600"/>
              </a:spcBef>
              <a:buFontTx/>
              <a:buChar char="•"/>
            </a:pPr>
            <a:r>
              <a:rPr lang="id-ID" sz="2400" dirty="0">
                <a:latin typeface="Interstate" pitchFamily="2" charset="0"/>
              </a:rPr>
              <a:t>Perangkat lunak yang sering digunakan seperti </a:t>
            </a:r>
            <a:r>
              <a:rPr lang="en-GB" sz="2400" dirty="0">
                <a:latin typeface="Interstate" pitchFamily="2" charset="0"/>
              </a:rPr>
              <a:t>Macromedia Director, Visual Basic, </a:t>
            </a:r>
            <a:r>
              <a:rPr lang="id-ID" sz="2400" dirty="0">
                <a:latin typeface="Interstate" pitchFamily="2" charset="0"/>
              </a:rPr>
              <a:t>dan</a:t>
            </a:r>
            <a:r>
              <a:rPr lang="en-GB" sz="2400" dirty="0">
                <a:latin typeface="Interstate" pitchFamily="2" charset="0"/>
              </a:rPr>
              <a:t> Smalltalk. </a:t>
            </a:r>
          </a:p>
          <a:p>
            <a:pPr marL="288925" lvl="1" indent="-166688">
              <a:lnSpc>
                <a:spcPct val="130000"/>
              </a:lnSpc>
              <a:spcBef>
                <a:spcPts val="600"/>
              </a:spcBef>
              <a:buFontTx/>
              <a:buChar char="•"/>
            </a:pPr>
            <a:r>
              <a:rPr lang="id-ID" sz="2400" dirty="0">
                <a:latin typeface="Interstate" pitchFamily="2" charset="0"/>
              </a:rPr>
              <a:t>Ada bahaya karena bisa mengakibatkan pengguna mengira sudah mendapatkan sistem yang sudah jadi</a:t>
            </a:r>
            <a:r>
              <a:rPr lang="en-GB" sz="2400" dirty="0">
                <a:latin typeface="Verdana" pitchFamily="34" charset="0"/>
              </a:rPr>
              <a:t> </a:t>
            </a:r>
            <a:r>
              <a:rPr lang="en-US" sz="2400" dirty="0">
                <a:latin typeface="Verdana" pitchFamily="34" charset="0"/>
              </a:rPr>
              <a:t>	</a:t>
            </a:r>
            <a:endParaRPr lang="en-US" sz="2400" dirty="0">
              <a:solidFill>
                <a:srgbClr val="000000"/>
              </a:solidFill>
              <a:latin typeface="Verdana" pitchFamily="34" charset="0"/>
            </a:endParaRPr>
          </a:p>
          <a:p>
            <a:pPr algn="ctr"/>
            <a:endParaRPr lang="en-US" sz="2800" dirty="0">
              <a:latin typeface="Verdana" pitchFamily="34" charset="0"/>
            </a:endParaRPr>
          </a:p>
          <a:p>
            <a:pPr algn="ctr"/>
            <a:endParaRPr lang="en-US" sz="2800" dirty="0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85330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55576" y="1700808"/>
            <a:ext cx="7902575" cy="43999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buChar char="•"/>
              <a:tabLst>
                <a:tab pos="355600" algn="l"/>
                <a:tab pos="356235" algn="l"/>
              </a:tabLst>
            </a:pPr>
            <a:r>
              <a:rPr sz="2400" spc="-5" dirty="0">
                <a:latin typeface="Arial"/>
                <a:cs typeface="Arial"/>
              </a:rPr>
              <a:t>End user dapat berpartisipasi</a:t>
            </a:r>
            <a:r>
              <a:rPr sz="2400" spc="4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aktif.</a:t>
            </a:r>
          </a:p>
          <a:p>
            <a:pPr marL="355600" indent="-342900">
              <a:lnSpc>
                <a:spcPct val="100000"/>
              </a:lnSpc>
              <a:buChar char="•"/>
              <a:tabLst>
                <a:tab pos="355600" algn="l"/>
                <a:tab pos="356235" algn="l"/>
              </a:tabLst>
            </a:pPr>
            <a:r>
              <a:rPr sz="2400" spc="-5" dirty="0">
                <a:latin typeface="Arial"/>
                <a:cs typeface="Arial"/>
              </a:rPr>
              <a:t>Penentuan kebutuhan lebih </a:t>
            </a:r>
            <a:r>
              <a:rPr sz="2400" dirty="0">
                <a:latin typeface="Arial"/>
                <a:cs typeface="Arial"/>
              </a:rPr>
              <a:t>mudah</a:t>
            </a:r>
            <a:r>
              <a:rPr sz="2400" spc="9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diwujudkan.</a:t>
            </a:r>
            <a:endParaRPr sz="24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Char char="•"/>
              <a:tabLst>
                <a:tab pos="355600" algn="l"/>
                <a:tab pos="356235" algn="l"/>
              </a:tabLst>
            </a:pPr>
            <a:r>
              <a:rPr sz="2400" spc="-5" dirty="0">
                <a:latin typeface="Arial"/>
                <a:cs typeface="Arial"/>
              </a:rPr>
              <a:t>Mempersingkat waktu pengembangan</a:t>
            </a:r>
            <a:r>
              <a:rPr sz="2400" spc="8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SI.</a:t>
            </a:r>
          </a:p>
          <a:p>
            <a:pPr marL="355600" indent="-342900">
              <a:lnSpc>
                <a:spcPct val="100000"/>
              </a:lnSpc>
              <a:buChar char="•"/>
              <a:tabLst>
                <a:tab pos="355600" algn="l"/>
                <a:tab pos="356235" algn="l"/>
              </a:tabLst>
            </a:pPr>
            <a:r>
              <a:rPr sz="2400" spc="-20" dirty="0">
                <a:latin typeface="Arial"/>
                <a:cs typeface="Arial"/>
              </a:rPr>
              <a:t>Waktu </a:t>
            </a:r>
            <a:r>
              <a:rPr sz="2400" spc="-5" dirty="0">
                <a:latin typeface="Arial"/>
                <a:cs typeface="Arial"/>
              </a:rPr>
              <a:t>pengembangan bisa</a:t>
            </a:r>
            <a:r>
              <a:rPr sz="2400" spc="6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berkurang.</a:t>
            </a:r>
            <a:endParaRPr sz="24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Char char="•"/>
              <a:tabLst>
                <a:tab pos="355600" algn="l"/>
                <a:tab pos="356235" algn="l"/>
              </a:tabLst>
            </a:pPr>
            <a:r>
              <a:rPr sz="2400" spc="-5" dirty="0">
                <a:latin typeface="Arial"/>
                <a:cs typeface="Arial"/>
              </a:rPr>
              <a:t>Mengurangi biaya</a:t>
            </a:r>
            <a:r>
              <a:rPr sz="2400" spc="4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pengembangan.</a:t>
            </a:r>
            <a:endParaRPr sz="24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Char char="•"/>
              <a:tabLst>
                <a:tab pos="355600" algn="l"/>
                <a:tab pos="356235" algn="l"/>
              </a:tabLst>
            </a:pPr>
            <a:r>
              <a:rPr sz="2400" spc="-5" dirty="0">
                <a:latin typeface="Arial"/>
                <a:cs typeface="Arial"/>
              </a:rPr>
              <a:t>Membutuhkan keterlibatan</a:t>
            </a:r>
            <a:r>
              <a:rPr sz="2400" spc="4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pengguna.</a:t>
            </a:r>
            <a:endParaRPr sz="24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Char char="•"/>
              <a:tabLst>
                <a:tab pos="355600" algn="l"/>
                <a:tab pos="356235" algn="l"/>
              </a:tabLst>
            </a:pPr>
            <a:r>
              <a:rPr sz="2400" spc="-5" dirty="0">
                <a:latin typeface="Arial"/>
                <a:cs typeface="Arial"/>
              </a:rPr>
              <a:t>Pengembang </a:t>
            </a:r>
            <a:r>
              <a:rPr sz="2400" dirty="0">
                <a:latin typeface="Arial"/>
                <a:cs typeface="Arial"/>
              </a:rPr>
              <a:t>menerima </a:t>
            </a:r>
            <a:r>
              <a:rPr sz="2400" spc="-5" dirty="0">
                <a:latin typeface="Arial"/>
                <a:cs typeface="Arial"/>
              </a:rPr>
              <a:t>umpan balik pengguna</a:t>
            </a:r>
            <a:r>
              <a:rPr sz="2400" spc="125" dirty="0">
                <a:latin typeface="Arial"/>
                <a:cs typeface="Arial"/>
              </a:rPr>
              <a:t> </a:t>
            </a:r>
            <a:r>
              <a:rPr sz="2400" spc="-20" dirty="0">
                <a:latin typeface="Arial"/>
                <a:cs typeface="Arial"/>
              </a:rPr>
              <a:t>terukur.</a:t>
            </a:r>
            <a:endParaRPr sz="2400" dirty="0">
              <a:latin typeface="Arial"/>
              <a:cs typeface="Arial"/>
            </a:endParaRPr>
          </a:p>
          <a:p>
            <a:pPr marL="355600" marR="471170" indent="-342900">
              <a:lnSpc>
                <a:spcPct val="100000"/>
              </a:lnSpc>
              <a:buChar char="•"/>
              <a:tabLst>
                <a:tab pos="355600" algn="l"/>
                <a:tab pos="356235" algn="l"/>
              </a:tabLst>
            </a:pPr>
            <a:r>
              <a:rPr sz="2400" spc="-5" dirty="0">
                <a:latin typeface="Arial"/>
                <a:cs typeface="Arial"/>
              </a:rPr>
              <a:t>Memfasilitasi </a:t>
            </a:r>
            <a:r>
              <a:rPr sz="2400" dirty="0">
                <a:latin typeface="Arial"/>
                <a:cs typeface="Arial"/>
              </a:rPr>
              <a:t>implementasi sistem </a:t>
            </a:r>
            <a:r>
              <a:rPr sz="2400" spc="-5" dirty="0">
                <a:latin typeface="Arial"/>
                <a:cs typeface="Arial"/>
              </a:rPr>
              <a:t>karena </a:t>
            </a:r>
            <a:r>
              <a:rPr sz="2400" spc="-10" dirty="0">
                <a:latin typeface="Arial"/>
                <a:cs typeface="Arial"/>
              </a:rPr>
              <a:t>pengguna  </a:t>
            </a:r>
            <a:r>
              <a:rPr sz="2400" spc="-5" dirty="0">
                <a:latin typeface="Arial"/>
                <a:cs typeface="Arial"/>
              </a:rPr>
              <a:t>tahu apa yang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diharapkan.</a:t>
            </a:r>
            <a:endParaRPr sz="24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Char char="•"/>
              <a:tabLst>
                <a:tab pos="355600" algn="l"/>
                <a:tab pos="356235" algn="l"/>
              </a:tabLst>
            </a:pPr>
            <a:r>
              <a:rPr sz="2400" spc="-5" dirty="0">
                <a:latin typeface="Arial"/>
                <a:cs typeface="Arial"/>
              </a:rPr>
              <a:t>Hasil di kepuasan pengguna yang lebih</a:t>
            </a:r>
            <a:r>
              <a:rPr sz="2400" spc="13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tinggi.</a:t>
            </a:r>
            <a:endParaRPr sz="24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Char char="•"/>
              <a:tabLst>
                <a:tab pos="355600" algn="l"/>
                <a:tab pos="356235" algn="l"/>
              </a:tabLst>
            </a:pPr>
            <a:r>
              <a:rPr sz="2400" spc="-5" dirty="0">
                <a:latin typeface="Arial"/>
                <a:cs typeface="Arial"/>
              </a:rPr>
              <a:t>Menghadapkan para pengembang untuk</a:t>
            </a:r>
            <a:r>
              <a:rPr sz="2400" spc="12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potensi</a:t>
            </a:r>
            <a:endParaRPr sz="2400" dirty="0">
              <a:latin typeface="Arial"/>
              <a:cs typeface="Arial"/>
            </a:endParaRPr>
          </a:p>
          <a:p>
            <a:pPr marL="355600">
              <a:lnSpc>
                <a:spcPct val="100000"/>
              </a:lnSpc>
            </a:pPr>
            <a:r>
              <a:rPr sz="2400" spc="-5" dirty="0">
                <a:latin typeface="Arial"/>
                <a:cs typeface="Arial"/>
              </a:rPr>
              <a:t>perangkat tambahan </a:t>
            </a:r>
            <a:r>
              <a:rPr sz="2400" dirty="0">
                <a:latin typeface="Arial"/>
                <a:cs typeface="Arial"/>
              </a:rPr>
              <a:t>sistem </a:t>
            </a:r>
            <a:r>
              <a:rPr sz="2400" spc="-5" dirty="0">
                <a:latin typeface="Arial"/>
                <a:cs typeface="Arial"/>
              </a:rPr>
              <a:t>yang akan</a:t>
            </a:r>
            <a:r>
              <a:rPr sz="2400" spc="7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datang.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39552" y="332656"/>
            <a:ext cx="7024744" cy="114300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165100">
              <a:lnSpc>
                <a:spcPct val="100000"/>
              </a:lnSpc>
            </a:pPr>
            <a:r>
              <a:rPr spc="-5" dirty="0"/>
              <a:t>Keuntungan</a:t>
            </a:r>
            <a:r>
              <a:rPr spc="-25" dirty="0"/>
              <a:t> </a:t>
            </a:r>
            <a:r>
              <a:rPr spc="-5" dirty="0"/>
              <a:t>Prototyping</a:t>
            </a:r>
          </a:p>
        </p:txBody>
      </p:sp>
    </p:spTree>
    <p:extLst>
      <p:ext uri="{BB962C8B-B14F-4D97-AF65-F5344CB8AC3E}">
        <p14:creationId xmlns:p14="http://schemas.microsoft.com/office/powerpoint/2010/main" val="10079876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13208" y="1844824"/>
            <a:ext cx="7200900" cy="2570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buChar char="•"/>
              <a:tabLst>
                <a:tab pos="355600" algn="l"/>
                <a:tab pos="356235" algn="l"/>
              </a:tabLst>
            </a:pPr>
            <a:r>
              <a:rPr sz="2400" dirty="0">
                <a:latin typeface="Arial"/>
                <a:cs typeface="Arial"/>
              </a:rPr>
              <a:t>Proses </a:t>
            </a:r>
            <a:r>
              <a:rPr sz="2400" spc="-5" dirty="0">
                <a:latin typeface="Arial"/>
                <a:cs typeface="Arial"/>
              </a:rPr>
              <a:t>analisis dan perancangan terlalu</a:t>
            </a:r>
            <a:r>
              <a:rPr sz="2400" spc="1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singkat.</a:t>
            </a:r>
            <a:endParaRPr sz="24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Char char="•"/>
              <a:tabLst>
                <a:tab pos="355600" algn="l"/>
                <a:tab pos="356235" algn="l"/>
              </a:tabLst>
            </a:pPr>
            <a:r>
              <a:rPr sz="2400" spc="-5" dirty="0">
                <a:latin typeface="Arial"/>
                <a:cs typeface="Arial"/>
              </a:rPr>
              <a:t>Mengesampingkan alternatif pemecahan</a:t>
            </a:r>
            <a:r>
              <a:rPr sz="2400" spc="13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masalah.</a:t>
            </a:r>
            <a:endParaRPr sz="2400" dirty="0">
              <a:latin typeface="Arial"/>
              <a:cs typeface="Arial"/>
            </a:endParaRPr>
          </a:p>
          <a:p>
            <a:pPr marL="355600" marR="702310" indent="-342900">
              <a:lnSpc>
                <a:spcPct val="100000"/>
              </a:lnSpc>
              <a:buChar char="•"/>
              <a:tabLst>
                <a:tab pos="355600" algn="l"/>
                <a:tab pos="356235" algn="l"/>
              </a:tabLst>
            </a:pPr>
            <a:r>
              <a:rPr sz="2400" spc="-5" dirty="0">
                <a:latin typeface="Arial"/>
                <a:cs typeface="Arial"/>
              </a:rPr>
              <a:t>Biasanya kurang fleksible dalam menghadapi  perubahan.</a:t>
            </a:r>
            <a:endParaRPr sz="2400" dirty="0">
              <a:latin typeface="Arial"/>
              <a:cs typeface="Arial"/>
            </a:endParaRPr>
          </a:p>
          <a:p>
            <a:pPr marL="355600" marR="140335" indent="-342900">
              <a:lnSpc>
                <a:spcPct val="100000"/>
              </a:lnSpc>
              <a:buChar char="•"/>
              <a:tabLst>
                <a:tab pos="355600" algn="l"/>
                <a:tab pos="356235" algn="l"/>
              </a:tabLst>
            </a:pPr>
            <a:r>
              <a:rPr sz="2400" dirty="0">
                <a:latin typeface="Arial"/>
                <a:cs typeface="Arial"/>
              </a:rPr>
              <a:t>Protitype </a:t>
            </a:r>
            <a:r>
              <a:rPr sz="2400" spc="-5" dirty="0">
                <a:latin typeface="Arial"/>
                <a:cs typeface="Arial"/>
              </a:rPr>
              <a:t>yang dihasilkan tidak selamanya mudah  dirubah.</a:t>
            </a:r>
            <a:endParaRPr sz="24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Char char="•"/>
              <a:tabLst>
                <a:tab pos="355600" algn="l"/>
                <a:tab pos="356235" algn="l"/>
              </a:tabLst>
            </a:pPr>
            <a:r>
              <a:rPr sz="2400" dirty="0">
                <a:latin typeface="Arial"/>
                <a:cs typeface="Arial"/>
              </a:rPr>
              <a:t>Prototype </a:t>
            </a:r>
            <a:r>
              <a:rPr sz="2400" spc="-5" dirty="0">
                <a:latin typeface="Arial"/>
                <a:cs typeface="Arial"/>
              </a:rPr>
              <a:t>terlalu cepat</a:t>
            </a:r>
            <a:r>
              <a:rPr sz="2400" spc="-2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selesai.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11560" y="404664"/>
            <a:ext cx="7024744" cy="114300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241300">
              <a:lnSpc>
                <a:spcPct val="100000"/>
              </a:lnSpc>
            </a:pPr>
            <a:r>
              <a:rPr spc="-5" dirty="0"/>
              <a:t>Kerugian</a:t>
            </a:r>
            <a:r>
              <a:rPr spc="-25" dirty="0"/>
              <a:t> </a:t>
            </a:r>
            <a:r>
              <a:rPr spc="-5" dirty="0"/>
              <a:t>Prototyping</a:t>
            </a:r>
          </a:p>
        </p:txBody>
      </p:sp>
    </p:spTree>
    <p:extLst>
      <p:ext uri="{BB962C8B-B14F-4D97-AF65-F5344CB8AC3E}">
        <p14:creationId xmlns:p14="http://schemas.microsoft.com/office/powerpoint/2010/main" val="29012085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7584" y="1412776"/>
            <a:ext cx="7773034" cy="51314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69900" indent="-457200">
              <a:lnSpc>
                <a:spcPct val="100000"/>
              </a:lnSpc>
              <a:buAutoNum type="arabicPeriod"/>
              <a:tabLst>
                <a:tab pos="469900" algn="l"/>
                <a:tab pos="470534" algn="l"/>
              </a:tabLst>
            </a:pPr>
            <a:r>
              <a:rPr sz="2400" spc="-5" dirty="0">
                <a:latin typeface="Arial"/>
                <a:cs typeface="Arial"/>
              </a:rPr>
              <a:t>Permintaan </a:t>
            </a:r>
            <a:r>
              <a:rPr sz="2400" dirty="0">
                <a:latin typeface="Arial"/>
                <a:cs typeface="Arial"/>
              </a:rPr>
              <a:t>bermula </a:t>
            </a:r>
            <a:r>
              <a:rPr sz="2400" spc="-5" dirty="0">
                <a:latin typeface="Arial"/>
                <a:cs typeface="Arial"/>
              </a:rPr>
              <a:t>dari kebutuhan</a:t>
            </a:r>
            <a:r>
              <a:rPr sz="2400" spc="65" dirty="0">
                <a:latin typeface="Arial"/>
                <a:cs typeface="Arial"/>
              </a:rPr>
              <a:t> </a:t>
            </a:r>
            <a:r>
              <a:rPr sz="2400" spc="-30" dirty="0">
                <a:latin typeface="Arial"/>
                <a:cs typeface="Arial"/>
              </a:rPr>
              <a:t>user.</a:t>
            </a:r>
            <a:endParaRPr sz="2400" dirty="0">
              <a:latin typeface="Arial"/>
              <a:cs typeface="Arial"/>
            </a:endParaRPr>
          </a:p>
          <a:p>
            <a:pPr marL="469900" indent="-457200">
              <a:lnSpc>
                <a:spcPct val="100000"/>
              </a:lnSpc>
              <a:buAutoNum type="arabicPeriod"/>
              <a:tabLst>
                <a:tab pos="469900" algn="l"/>
                <a:tab pos="470534" algn="l"/>
              </a:tabLst>
            </a:pPr>
            <a:r>
              <a:rPr sz="2400" spc="-5" dirty="0">
                <a:latin typeface="Arial"/>
                <a:cs typeface="Arial"/>
              </a:rPr>
              <a:t>Bangunlah </a:t>
            </a:r>
            <a:r>
              <a:rPr sz="2400" dirty="0">
                <a:latin typeface="Arial"/>
                <a:cs typeface="Arial"/>
              </a:rPr>
              <a:t>sistem </a:t>
            </a:r>
            <a:r>
              <a:rPr sz="2400" spc="-5" dirty="0">
                <a:latin typeface="Arial"/>
                <a:cs typeface="Arial"/>
              </a:rPr>
              <a:t>prototipe untuk</a:t>
            </a:r>
            <a:r>
              <a:rPr sz="2400" spc="6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menemukan</a:t>
            </a:r>
            <a:endParaRPr sz="2400" dirty="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</a:pPr>
            <a:r>
              <a:rPr sz="2400" spc="-5" dirty="0">
                <a:latin typeface="Arial"/>
                <a:cs typeface="Arial"/>
              </a:rPr>
              <a:t>kebutuhan awal yang</a:t>
            </a:r>
            <a:r>
              <a:rPr sz="2400" spc="4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diminta.</a:t>
            </a:r>
            <a:endParaRPr sz="2400" dirty="0">
              <a:latin typeface="Arial"/>
              <a:cs typeface="Arial"/>
            </a:endParaRPr>
          </a:p>
          <a:p>
            <a:pPr marL="469900" marR="5080" indent="-457200">
              <a:lnSpc>
                <a:spcPct val="100000"/>
              </a:lnSpc>
              <a:buAutoNum type="arabicPeriod" startAt="3"/>
              <a:tabLst>
                <a:tab pos="469900" algn="l"/>
                <a:tab pos="470534" algn="l"/>
              </a:tabLst>
            </a:pPr>
            <a:r>
              <a:rPr sz="2400" spc="-5" dirty="0">
                <a:latin typeface="Arial"/>
                <a:cs typeface="Arial"/>
              </a:rPr>
              <a:t>Biarkan user menggunakan prototipe. Analis harus  memberikan pelatihan, membantu dan </a:t>
            </a:r>
            <a:r>
              <a:rPr sz="2400" spc="-10" dirty="0">
                <a:latin typeface="Arial"/>
                <a:cs typeface="Arial"/>
              </a:rPr>
              <a:t>duduk  </a:t>
            </a:r>
            <a:r>
              <a:rPr sz="2400" spc="-5" dirty="0">
                <a:latin typeface="Arial"/>
                <a:cs typeface="Arial"/>
              </a:rPr>
              <a:t>bersama-sama dengan </a:t>
            </a:r>
            <a:r>
              <a:rPr sz="2400" spc="-30" dirty="0">
                <a:latin typeface="Arial"/>
                <a:cs typeface="Arial"/>
              </a:rPr>
              <a:t>user, </a:t>
            </a:r>
            <a:r>
              <a:rPr sz="2400" spc="-5" dirty="0">
                <a:latin typeface="Arial"/>
                <a:cs typeface="Arial"/>
              </a:rPr>
              <a:t>khususnya untuk  pertama kali. Anjurkan perubahan. User harus melihat  fungsi-fungsi dan </a:t>
            </a:r>
            <a:r>
              <a:rPr sz="2400" dirty="0">
                <a:latin typeface="Arial"/>
                <a:cs typeface="Arial"/>
              </a:rPr>
              <a:t>sifat </a:t>
            </a:r>
            <a:r>
              <a:rPr sz="2400" spc="-5" dirty="0">
                <a:latin typeface="Arial"/>
                <a:cs typeface="Arial"/>
              </a:rPr>
              <a:t>dari prototipe, lihat bagaimana  ia memecahkan masalah bisnis dan mengusulkan  perbaikan.</a:t>
            </a:r>
            <a:endParaRPr sz="2400" dirty="0">
              <a:latin typeface="Arial"/>
              <a:cs typeface="Arial"/>
            </a:endParaRPr>
          </a:p>
          <a:p>
            <a:pPr marL="469900" indent="-457200">
              <a:lnSpc>
                <a:spcPct val="100000"/>
              </a:lnSpc>
              <a:buAutoNum type="arabicPeriod" startAt="3"/>
              <a:tabLst>
                <a:tab pos="469900" algn="l"/>
                <a:tab pos="470534" algn="l"/>
              </a:tabLst>
            </a:pPr>
            <a:r>
              <a:rPr sz="2400" spc="-5" dirty="0">
                <a:latin typeface="Arial"/>
                <a:cs typeface="Arial"/>
              </a:rPr>
              <a:t>Implementasikan </a:t>
            </a:r>
            <a:r>
              <a:rPr sz="2400" dirty="0">
                <a:latin typeface="Arial"/>
                <a:cs typeface="Arial"/>
              </a:rPr>
              <a:t>saran-saran</a:t>
            </a:r>
            <a:r>
              <a:rPr sz="2400" spc="3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perubahan.</a:t>
            </a:r>
            <a:endParaRPr sz="2400" dirty="0">
              <a:latin typeface="Arial"/>
              <a:cs typeface="Arial"/>
            </a:endParaRPr>
          </a:p>
          <a:p>
            <a:pPr marL="469900" indent="-457200">
              <a:lnSpc>
                <a:spcPct val="100000"/>
              </a:lnSpc>
              <a:buAutoNum type="arabicPeriod" startAt="3"/>
              <a:tabLst>
                <a:tab pos="469900" algn="l"/>
                <a:tab pos="470534" algn="l"/>
              </a:tabLst>
            </a:pPr>
            <a:r>
              <a:rPr sz="2400" spc="-5" dirty="0">
                <a:latin typeface="Arial"/>
                <a:cs typeface="Arial"/>
              </a:rPr>
              <a:t>Ulangi langkah ketiga sampai user merasa</a:t>
            </a:r>
            <a:r>
              <a:rPr sz="2400" spc="15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puas.</a:t>
            </a:r>
            <a:endParaRPr sz="2400" dirty="0">
              <a:latin typeface="Arial"/>
              <a:cs typeface="Arial"/>
            </a:endParaRPr>
          </a:p>
          <a:p>
            <a:pPr marL="469900" marR="852169" indent="-457200">
              <a:lnSpc>
                <a:spcPct val="100000"/>
              </a:lnSpc>
              <a:buAutoNum type="arabicPeriod" startAt="3"/>
              <a:tabLst>
                <a:tab pos="469900" algn="l"/>
                <a:tab pos="470534" algn="l"/>
              </a:tabLst>
            </a:pPr>
            <a:r>
              <a:rPr sz="2400" spc="-5" dirty="0">
                <a:latin typeface="Arial"/>
                <a:cs typeface="Arial"/>
              </a:rPr>
              <a:t>Merancang dan membangun suatu </a:t>
            </a:r>
            <a:r>
              <a:rPr sz="2400" dirty="0">
                <a:latin typeface="Arial"/>
                <a:cs typeface="Arial"/>
              </a:rPr>
              <a:t>sistem </a:t>
            </a:r>
            <a:r>
              <a:rPr sz="2400" spc="-5" dirty="0">
                <a:latin typeface="Arial"/>
                <a:cs typeface="Arial"/>
              </a:rPr>
              <a:t>akhir  seperti</a:t>
            </a:r>
            <a:r>
              <a:rPr sz="2400" spc="-3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sebelumnya.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95536" y="188640"/>
            <a:ext cx="7024744" cy="114300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241300">
              <a:lnSpc>
                <a:spcPct val="100000"/>
              </a:lnSpc>
            </a:pPr>
            <a:r>
              <a:rPr spc="-5" dirty="0"/>
              <a:t>Pembuatan Prototipe</a:t>
            </a:r>
          </a:p>
        </p:txBody>
      </p:sp>
    </p:spTree>
    <p:extLst>
      <p:ext uri="{BB962C8B-B14F-4D97-AF65-F5344CB8AC3E}">
        <p14:creationId xmlns:p14="http://schemas.microsoft.com/office/powerpoint/2010/main" val="398122962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160</TotalTime>
  <Words>747</Words>
  <Application>Microsoft Office PowerPoint</Application>
  <PresentationFormat>On-screen Show (4:3)</PresentationFormat>
  <Paragraphs>171</Paragraphs>
  <Slides>27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Austin</vt:lpstr>
      <vt:lpstr>Interaksi Manusia dan Komputer</vt:lpstr>
      <vt:lpstr>Topik Bahasan</vt:lpstr>
      <vt:lpstr>Pengertian prototype?</vt:lpstr>
      <vt:lpstr>PowerPoint Presentation</vt:lpstr>
      <vt:lpstr>PROTOTYPE ?</vt:lpstr>
      <vt:lpstr>Alasan membuat prototype?</vt:lpstr>
      <vt:lpstr>Hal-hal yang harus dibuat prototype?</vt:lpstr>
      <vt:lpstr>PowerPoint Presentation</vt:lpstr>
      <vt:lpstr>PowerPoint Presentation</vt:lpstr>
      <vt:lpstr>PowerPoint Presentation</vt:lpstr>
      <vt:lpstr>Low-fidelity Prototyping</vt:lpstr>
      <vt:lpstr>PowerPoint Presentation</vt:lpstr>
      <vt:lpstr>PowerPoint Presentation</vt:lpstr>
      <vt:lpstr>PowerPoint Presentation</vt:lpstr>
      <vt:lpstr>Storyboard</vt:lpstr>
      <vt:lpstr>PowerPoint Presentation</vt:lpstr>
      <vt:lpstr>Membuat storyboard berdasarkan skenario</vt:lpstr>
      <vt:lpstr>PowerPoint Presentation</vt:lpstr>
      <vt:lpstr>Pembuatan Sketch</vt:lpstr>
      <vt:lpstr>Prototype berbasis kartu</vt:lpstr>
      <vt:lpstr>PowerPoint Presentation</vt:lpstr>
      <vt:lpstr>PowerPoint Presentation</vt:lpstr>
      <vt:lpstr>‘Wizard-of-Oz’ prototyping</vt:lpstr>
      <vt:lpstr>High-fidelity prototyping</vt:lpstr>
      <vt:lpstr>Keuntungan Prototyping</vt:lpstr>
      <vt:lpstr>Kerugian Prototyping</vt:lpstr>
      <vt:lpstr>Pembuatan Prototipe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Interaksi Manusia dan Komputer</dc:title>
  <dc:creator>ismail - [2010]</dc:creator>
  <cp:lastModifiedBy>ismail - [2010]</cp:lastModifiedBy>
  <cp:revision>5</cp:revision>
  <dcterms:created xsi:type="dcterms:W3CDTF">2017-05-07T18:10:22Z</dcterms:created>
  <dcterms:modified xsi:type="dcterms:W3CDTF">2017-05-07T23:13:46Z</dcterms:modified>
</cp:coreProperties>
</file>