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300" r:id="rId3"/>
  </p:sldIdLst>
  <p:sldSz cx="7772400" cy="10699750"/>
  <p:notesSz cx="7772400" cy="1069975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9" d="100"/>
          <a:sy n="49" d="100"/>
        </p:scale>
        <p:origin x="-2196" y="2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9/16/2018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9/16/2018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9/16/2018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9/16/2018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9/16/2018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421130" y="1189989"/>
            <a:ext cx="5078730" cy="0"/>
          </a:xfrm>
          <a:custGeom>
            <a:avLst/>
            <a:gdLst/>
            <a:ahLst/>
            <a:cxnLst/>
            <a:rect l="l" t="t" r="r" b="b"/>
            <a:pathLst>
              <a:path w="5078730">
                <a:moveTo>
                  <a:pt x="0" y="0"/>
                </a:moveTo>
                <a:lnTo>
                  <a:pt x="5078730" y="0"/>
                </a:lnTo>
              </a:path>
            </a:pathLst>
          </a:custGeom>
          <a:ln w="9144">
            <a:solidFill>
              <a:srgbClr val="61232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421130" y="1223009"/>
            <a:ext cx="5078730" cy="0"/>
          </a:xfrm>
          <a:custGeom>
            <a:avLst/>
            <a:gdLst/>
            <a:ahLst/>
            <a:cxnLst/>
            <a:rect l="l" t="t" r="r" b="b"/>
            <a:pathLst>
              <a:path w="5078730">
                <a:moveTo>
                  <a:pt x="0" y="0"/>
                </a:moveTo>
                <a:lnTo>
                  <a:pt x="5078730" y="0"/>
                </a:lnTo>
              </a:path>
            </a:pathLst>
          </a:custGeom>
          <a:ln w="38100">
            <a:solidFill>
              <a:srgbClr val="61232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504188" y="472439"/>
            <a:ext cx="4913376" cy="46786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402336"/>
            <a:ext cx="6995160" cy="16093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620" y="2313432"/>
            <a:ext cx="6995160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9/16/2018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421130" y="9719944"/>
            <a:ext cx="5078730" cy="0"/>
          </a:xfrm>
          <a:custGeom>
            <a:avLst/>
            <a:gdLst/>
            <a:ahLst/>
            <a:cxnLst/>
            <a:rect l="l" t="t" r="r" b="b"/>
            <a:pathLst>
              <a:path w="5078730">
                <a:moveTo>
                  <a:pt x="0" y="0"/>
                </a:moveTo>
                <a:lnTo>
                  <a:pt x="5078730" y="0"/>
                </a:lnTo>
              </a:path>
            </a:pathLst>
          </a:custGeom>
          <a:ln w="9144">
            <a:solidFill>
              <a:srgbClr val="61232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21130" y="9687559"/>
            <a:ext cx="5078730" cy="0"/>
          </a:xfrm>
          <a:custGeom>
            <a:avLst/>
            <a:gdLst/>
            <a:ahLst/>
            <a:cxnLst/>
            <a:rect l="l" t="t" r="r" b="b"/>
            <a:pathLst>
              <a:path w="5078730">
                <a:moveTo>
                  <a:pt x="0" y="0"/>
                </a:moveTo>
                <a:lnTo>
                  <a:pt x="5078730" y="0"/>
                </a:lnTo>
              </a:path>
            </a:pathLst>
          </a:custGeom>
          <a:ln w="38100">
            <a:solidFill>
              <a:srgbClr val="61232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827276" y="9744455"/>
            <a:ext cx="1757172" cy="3291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300215" y="9909047"/>
            <a:ext cx="205739" cy="1645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427733" y="1791969"/>
            <a:ext cx="193738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1645" algn="l"/>
              </a:tabLst>
            </a:pPr>
            <a:r>
              <a:rPr sz="1200" b="1" spc="-10" dirty="0" err="1" smtClean="0">
                <a:latin typeface="Times New Roman"/>
                <a:cs typeface="Times New Roman"/>
              </a:rPr>
              <a:t>Skema</a:t>
            </a:r>
            <a:r>
              <a:rPr sz="1200" b="1" spc="-10" dirty="0" smtClean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Hitungan</a:t>
            </a:r>
            <a:r>
              <a:rPr sz="1200" b="1" spc="-25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Pelat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152900" y="2534411"/>
            <a:ext cx="1270" cy="85725"/>
          </a:xfrm>
          <a:custGeom>
            <a:avLst/>
            <a:gdLst/>
            <a:ahLst/>
            <a:cxnLst/>
            <a:rect l="l" t="t" r="r" b="b"/>
            <a:pathLst>
              <a:path w="1270" h="85725">
                <a:moveTo>
                  <a:pt x="0" y="0"/>
                </a:moveTo>
                <a:lnTo>
                  <a:pt x="1270" y="8572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248660" y="2724911"/>
            <a:ext cx="1866900" cy="304800"/>
          </a:xfrm>
          <a:custGeom>
            <a:avLst/>
            <a:gdLst/>
            <a:ahLst/>
            <a:cxnLst/>
            <a:rect l="l" t="t" r="r" b="b"/>
            <a:pathLst>
              <a:path w="1866900" h="304800">
                <a:moveTo>
                  <a:pt x="0" y="304800"/>
                </a:moveTo>
                <a:lnTo>
                  <a:pt x="1866900" y="304800"/>
                </a:lnTo>
                <a:lnTo>
                  <a:pt x="1866900" y="0"/>
                </a:lnTo>
                <a:lnTo>
                  <a:pt x="0" y="0"/>
                </a:lnTo>
                <a:lnTo>
                  <a:pt x="0" y="304800"/>
                </a:lnTo>
                <a:close/>
              </a:path>
            </a:pathLst>
          </a:custGeom>
          <a:ln w="99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090034" y="2606801"/>
            <a:ext cx="127000" cy="127635"/>
          </a:xfrm>
          <a:custGeom>
            <a:avLst/>
            <a:gdLst/>
            <a:ahLst/>
            <a:cxnLst/>
            <a:rect l="l" t="t" r="r" b="b"/>
            <a:pathLst>
              <a:path w="127000" h="127635">
                <a:moveTo>
                  <a:pt x="127000" y="0"/>
                </a:moveTo>
                <a:lnTo>
                  <a:pt x="0" y="634"/>
                </a:lnTo>
                <a:lnTo>
                  <a:pt x="63500" y="127634"/>
                </a:lnTo>
                <a:lnTo>
                  <a:pt x="127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154170" y="2991611"/>
            <a:ext cx="0" cy="85725"/>
          </a:xfrm>
          <a:custGeom>
            <a:avLst/>
            <a:gdLst/>
            <a:ahLst/>
            <a:cxnLst/>
            <a:rect l="l" t="t" r="r" b="b"/>
            <a:pathLst>
              <a:path h="85725">
                <a:moveTo>
                  <a:pt x="0" y="0"/>
                </a:moveTo>
                <a:lnTo>
                  <a:pt x="0" y="8572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154804" y="3429761"/>
            <a:ext cx="0" cy="85725"/>
          </a:xfrm>
          <a:custGeom>
            <a:avLst/>
            <a:gdLst/>
            <a:ahLst/>
            <a:cxnLst/>
            <a:rect l="l" t="t" r="r" b="b"/>
            <a:pathLst>
              <a:path h="85725">
                <a:moveTo>
                  <a:pt x="0" y="0"/>
                </a:moveTo>
                <a:lnTo>
                  <a:pt x="0" y="8572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091304" y="3502151"/>
            <a:ext cx="127000" cy="127635"/>
          </a:xfrm>
          <a:custGeom>
            <a:avLst/>
            <a:gdLst/>
            <a:ahLst/>
            <a:cxnLst/>
            <a:rect l="l" t="t" r="r" b="b"/>
            <a:pathLst>
              <a:path w="127000" h="127635">
                <a:moveTo>
                  <a:pt x="127000" y="0"/>
                </a:moveTo>
                <a:lnTo>
                  <a:pt x="0" y="634"/>
                </a:lnTo>
                <a:lnTo>
                  <a:pt x="64135" y="127634"/>
                </a:lnTo>
                <a:lnTo>
                  <a:pt x="127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090670" y="3064001"/>
            <a:ext cx="127000" cy="127635"/>
          </a:xfrm>
          <a:custGeom>
            <a:avLst/>
            <a:gdLst/>
            <a:ahLst/>
            <a:cxnLst/>
            <a:rect l="l" t="t" r="r" b="b"/>
            <a:pathLst>
              <a:path w="127000" h="127635">
                <a:moveTo>
                  <a:pt x="127000" y="0"/>
                </a:moveTo>
                <a:lnTo>
                  <a:pt x="0" y="634"/>
                </a:lnTo>
                <a:lnTo>
                  <a:pt x="64134" y="127634"/>
                </a:lnTo>
                <a:lnTo>
                  <a:pt x="127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914650" y="4261611"/>
            <a:ext cx="2600960" cy="391160"/>
          </a:xfrm>
          <a:custGeom>
            <a:avLst/>
            <a:gdLst/>
            <a:ahLst/>
            <a:cxnLst/>
            <a:rect l="l" t="t" r="r" b="b"/>
            <a:pathLst>
              <a:path w="2600960" h="391160">
                <a:moveTo>
                  <a:pt x="0" y="391160"/>
                </a:moveTo>
                <a:lnTo>
                  <a:pt x="2600960" y="391160"/>
                </a:lnTo>
                <a:lnTo>
                  <a:pt x="2600960" y="0"/>
                </a:lnTo>
                <a:lnTo>
                  <a:pt x="0" y="0"/>
                </a:lnTo>
                <a:lnTo>
                  <a:pt x="0" y="391160"/>
                </a:lnTo>
                <a:close/>
              </a:path>
            </a:pathLst>
          </a:custGeom>
          <a:ln w="99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151629" y="4062221"/>
            <a:ext cx="0" cy="85725"/>
          </a:xfrm>
          <a:custGeom>
            <a:avLst/>
            <a:gdLst/>
            <a:ahLst/>
            <a:cxnLst/>
            <a:rect l="l" t="t" r="r" b="b"/>
            <a:pathLst>
              <a:path h="85725">
                <a:moveTo>
                  <a:pt x="0" y="0"/>
                </a:moveTo>
                <a:lnTo>
                  <a:pt x="0" y="8572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088129" y="4134611"/>
            <a:ext cx="127000" cy="127635"/>
          </a:xfrm>
          <a:custGeom>
            <a:avLst/>
            <a:gdLst/>
            <a:ahLst/>
            <a:cxnLst/>
            <a:rect l="l" t="t" r="r" b="b"/>
            <a:pathLst>
              <a:path w="127000" h="127635">
                <a:moveTo>
                  <a:pt x="127000" y="0"/>
                </a:moveTo>
                <a:lnTo>
                  <a:pt x="0" y="635"/>
                </a:lnTo>
                <a:lnTo>
                  <a:pt x="64135" y="127635"/>
                </a:lnTo>
                <a:lnTo>
                  <a:pt x="127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152265" y="4677536"/>
            <a:ext cx="1270" cy="85725"/>
          </a:xfrm>
          <a:custGeom>
            <a:avLst/>
            <a:gdLst/>
            <a:ahLst/>
            <a:cxnLst/>
            <a:rect l="l" t="t" r="r" b="b"/>
            <a:pathLst>
              <a:path w="1270" h="85725">
                <a:moveTo>
                  <a:pt x="0" y="0"/>
                </a:moveTo>
                <a:lnTo>
                  <a:pt x="1270" y="8572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089400" y="4750561"/>
            <a:ext cx="127000" cy="127000"/>
          </a:xfrm>
          <a:custGeom>
            <a:avLst/>
            <a:gdLst/>
            <a:ahLst/>
            <a:cxnLst/>
            <a:rect l="l" t="t" r="r" b="b"/>
            <a:pathLst>
              <a:path w="127000" h="127000">
                <a:moveTo>
                  <a:pt x="127000" y="0"/>
                </a:moveTo>
                <a:lnTo>
                  <a:pt x="0" y="635"/>
                </a:lnTo>
                <a:lnTo>
                  <a:pt x="63500" y="127000"/>
                </a:lnTo>
                <a:lnTo>
                  <a:pt x="127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552950" y="5049011"/>
            <a:ext cx="962025" cy="0"/>
          </a:xfrm>
          <a:custGeom>
            <a:avLst/>
            <a:gdLst/>
            <a:ahLst/>
            <a:cxnLst/>
            <a:rect l="l" t="t" r="r" b="b"/>
            <a:pathLst>
              <a:path w="962025">
                <a:moveTo>
                  <a:pt x="0" y="0"/>
                </a:moveTo>
                <a:lnTo>
                  <a:pt x="9620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502275" y="4985511"/>
            <a:ext cx="127000" cy="127000"/>
          </a:xfrm>
          <a:custGeom>
            <a:avLst/>
            <a:gdLst/>
            <a:ahLst/>
            <a:cxnLst/>
            <a:rect l="l" t="t" r="r" b="b"/>
            <a:pathLst>
              <a:path w="127000" h="127000">
                <a:moveTo>
                  <a:pt x="0" y="0"/>
                </a:moveTo>
                <a:lnTo>
                  <a:pt x="0" y="127000"/>
                </a:lnTo>
                <a:lnTo>
                  <a:pt x="127000" y="635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895600" y="5049011"/>
            <a:ext cx="895350" cy="0"/>
          </a:xfrm>
          <a:custGeom>
            <a:avLst/>
            <a:gdLst/>
            <a:ahLst/>
            <a:cxnLst/>
            <a:rect l="l" t="t" r="r" b="b"/>
            <a:pathLst>
              <a:path w="895350">
                <a:moveTo>
                  <a:pt x="89535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496060" y="4887086"/>
            <a:ext cx="1285240" cy="371475"/>
          </a:xfrm>
          <a:custGeom>
            <a:avLst/>
            <a:gdLst/>
            <a:ahLst/>
            <a:cxnLst/>
            <a:rect l="l" t="t" r="r" b="b"/>
            <a:pathLst>
              <a:path w="1285239" h="371475">
                <a:moveTo>
                  <a:pt x="0" y="371475"/>
                </a:moveTo>
                <a:lnTo>
                  <a:pt x="1285240" y="371475"/>
                </a:lnTo>
                <a:lnTo>
                  <a:pt x="1285240" y="0"/>
                </a:lnTo>
                <a:lnTo>
                  <a:pt x="0" y="0"/>
                </a:lnTo>
                <a:lnTo>
                  <a:pt x="0" y="371475"/>
                </a:lnTo>
                <a:close/>
              </a:path>
            </a:pathLst>
          </a:custGeom>
          <a:ln w="99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781300" y="4985511"/>
            <a:ext cx="127000" cy="127000"/>
          </a:xfrm>
          <a:custGeom>
            <a:avLst/>
            <a:gdLst/>
            <a:ahLst/>
            <a:cxnLst/>
            <a:rect l="l" t="t" r="r" b="b"/>
            <a:pathLst>
              <a:path w="127000" h="127000">
                <a:moveTo>
                  <a:pt x="127000" y="0"/>
                </a:moveTo>
                <a:lnTo>
                  <a:pt x="0" y="63500"/>
                </a:lnTo>
                <a:lnTo>
                  <a:pt x="127000" y="127000"/>
                </a:lnTo>
                <a:lnTo>
                  <a:pt x="127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496060" y="5258561"/>
            <a:ext cx="2038350" cy="258445"/>
          </a:xfrm>
          <a:custGeom>
            <a:avLst/>
            <a:gdLst/>
            <a:ahLst/>
            <a:cxnLst/>
            <a:rect l="l" t="t" r="r" b="b"/>
            <a:pathLst>
              <a:path w="2038350" h="258445">
                <a:moveTo>
                  <a:pt x="0" y="0"/>
                </a:moveTo>
                <a:lnTo>
                  <a:pt x="628650" y="0"/>
                </a:lnTo>
                <a:lnTo>
                  <a:pt x="628650" y="258445"/>
                </a:lnTo>
                <a:lnTo>
                  <a:pt x="2038350" y="25844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193540" y="5718936"/>
            <a:ext cx="0" cy="85725"/>
          </a:xfrm>
          <a:custGeom>
            <a:avLst/>
            <a:gdLst/>
            <a:ahLst/>
            <a:cxnLst/>
            <a:rect l="l" t="t" r="r" b="b"/>
            <a:pathLst>
              <a:path h="85725">
                <a:moveTo>
                  <a:pt x="0" y="0"/>
                </a:moveTo>
                <a:lnTo>
                  <a:pt x="0" y="8572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130040" y="5791326"/>
            <a:ext cx="127000" cy="127635"/>
          </a:xfrm>
          <a:custGeom>
            <a:avLst/>
            <a:gdLst/>
            <a:ahLst/>
            <a:cxnLst/>
            <a:rect l="l" t="t" r="r" b="b"/>
            <a:pathLst>
              <a:path w="127000" h="127635">
                <a:moveTo>
                  <a:pt x="127000" y="0"/>
                </a:moveTo>
                <a:lnTo>
                  <a:pt x="0" y="634"/>
                </a:lnTo>
                <a:lnTo>
                  <a:pt x="64135" y="127634"/>
                </a:lnTo>
                <a:lnTo>
                  <a:pt x="127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521709" y="5453506"/>
            <a:ext cx="127000" cy="127000"/>
          </a:xfrm>
          <a:custGeom>
            <a:avLst/>
            <a:gdLst/>
            <a:ahLst/>
            <a:cxnLst/>
            <a:rect l="l" t="t" r="r" b="b"/>
            <a:pathLst>
              <a:path w="127000" h="127000">
                <a:moveTo>
                  <a:pt x="0" y="0"/>
                </a:moveTo>
                <a:lnTo>
                  <a:pt x="0" y="127000"/>
                </a:lnTo>
                <a:lnTo>
                  <a:pt x="127000" y="635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229225" y="3344671"/>
            <a:ext cx="800100" cy="1541780"/>
          </a:xfrm>
          <a:custGeom>
            <a:avLst/>
            <a:gdLst/>
            <a:ahLst/>
            <a:cxnLst/>
            <a:rect l="l" t="t" r="r" b="b"/>
            <a:pathLst>
              <a:path w="800100" h="1541779">
                <a:moveTo>
                  <a:pt x="800100" y="1541779"/>
                </a:moveTo>
                <a:lnTo>
                  <a:pt x="800100" y="0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114925" y="3281171"/>
            <a:ext cx="127000" cy="127000"/>
          </a:xfrm>
          <a:custGeom>
            <a:avLst/>
            <a:gdLst/>
            <a:ahLst/>
            <a:cxnLst/>
            <a:rect l="l" t="t" r="r" b="b"/>
            <a:pathLst>
              <a:path w="127000" h="127000">
                <a:moveTo>
                  <a:pt x="127000" y="0"/>
                </a:moveTo>
                <a:lnTo>
                  <a:pt x="0" y="62864"/>
                </a:lnTo>
                <a:lnTo>
                  <a:pt x="127000" y="127000"/>
                </a:lnTo>
                <a:lnTo>
                  <a:pt x="127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243707" y="3624198"/>
            <a:ext cx="1876805" cy="40106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405507" y="5913373"/>
            <a:ext cx="3591305" cy="389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2507107" y="5945504"/>
            <a:ext cx="33807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Perbandingan perhitungan dan pemasangan</a:t>
            </a:r>
            <a:r>
              <a:rPr sz="1200" spc="5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dilapangan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3124200" y="2171699"/>
            <a:ext cx="2144268" cy="3429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822571" y="2274696"/>
            <a:ext cx="110616" cy="904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3124200" y="2172461"/>
            <a:ext cx="2143760" cy="342900"/>
          </a:xfrm>
          <a:prstGeom prst="rect">
            <a:avLst/>
          </a:prstGeom>
          <a:ln w="9905">
            <a:solidFill>
              <a:srgbClr val="000000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marL="189230">
              <a:lnSpc>
                <a:spcPct val="100000"/>
              </a:lnSpc>
              <a:spcBef>
                <a:spcPts val="305"/>
              </a:spcBef>
            </a:pPr>
            <a:r>
              <a:rPr sz="1200" spc="-5" dirty="0">
                <a:latin typeface="Times New Roman"/>
                <a:cs typeface="Times New Roman"/>
              </a:rPr>
              <a:t>Tentukan syarat-syarat </a:t>
            </a:r>
            <a:r>
              <a:rPr sz="1200" spc="-40" dirty="0">
                <a:latin typeface="Trebuchet MS"/>
                <a:cs typeface="Trebuchet MS"/>
              </a:rPr>
              <a:t>b</a:t>
            </a:r>
            <a:r>
              <a:rPr sz="1200" spc="2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as</a:t>
            </a:r>
            <a:endParaRPr sz="1200">
              <a:latin typeface="Trebuchet MS"/>
              <a:cs typeface="Trebuchet MS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5629655" y="4876799"/>
            <a:ext cx="809244" cy="37337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738367" y="5089397"/>
            <a:ext cx="81280" cy="10452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5629909" y="4877561"/>
            <a:ext cx="808990" cy="371475"/>
          </a:xfrm>
          <a:prstGeom prst="rect">
            <a:avLst/>
          </a:prstGeom>
          <a:ln w="9905">
            <a:solidFill>
              <a:srgbClr val="000000"/>
            </a:solidFill>
          </a:ln>
        </p:spPr>
        <p:txBody>
          <a:bodyPr vert="horz" wrap="square" lIns="0" tIns="132715" rIns="0" bIns="0" rtlCol="0">
            <a:spAutoFit/>
          </a:bodyPr>
          <a:lstStyle/>
          <a:p>
            <a:pPr marL="238760">
              <a:lnSpc>
                <a:spcPct val="100000"/>
              </a:lnSpc>
              <a:spcBef>
                <a:spcPts val="1045"/>
              </a:spcBef>
            </a:pPr>
            <a:r>
              <a:rPr sz="1200" spc="-110" dirty="0">
                <a:latin typeface="DejaVu Sans"/>
                <a:cs typeface="DejaVu Sans"/>
              </a:rPr>
              <a:t>&gt;</a:t>
            </a:r>
            <a:endParaRPr sz="1200">
              <a:latin typeface="DejaVu Sans"/>
              <a:cs typeface="DejaVu Sans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6023355" y="5089397"/>
            <a:ext cx="297053" cy="10452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915411" y="4261103"/>
            <a:ext cx="2599943" cy="39166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 txBox="1"/>
          <p:nvPr/>
        </p:nvSpPr>
        <p:spPr>
          <a:xfrm>
            <a:off x="3159379" y="3656202"/>
            <a:ext cx="2109470" cy="8394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0960" algn="ctr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Hitung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beban-beban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7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200" spc="-5" dirty="0">
                <a:latin typeface="Times New Roman"/>
                <a:cs typeface="Times New Roman"/>
              </a:rPr>
              <a:t>Tentukan momen yang</a:t>
            </a:r>
            <a:r>
              <a:rPr sz="120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ditentukan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1496567" y="4887467"/>
            <a:ext cx="1284732" cy="37033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591563" y="5106161"/>
            <a:ext cx="241554" cy="104521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989327" y="5106161"/>
            <a:ext cx="81280" cy="104521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/>
          <p:nvPr/>
        </p:nvSpPr>
        <p:spPr>
          <a:xfrm>
            <a:off x="1501013" y="5014340"/>
            <a:ext cx="12757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835">
              <a:lnSpc>
                <a:spcPct val="100000"/>
              </a:lnSpc>
              <a:spcBef>
                <a:spcPts val="100"/>
              </a:spcBef>
              <a:tabLst>
                <a:tab pos="617855" algn="l"/>
              </a:tabLst>
            </a:pPr>
            <a:r>
              <a:rPr sz="1200" spc="-110" dirty="0">
                <a:latin typeface="DejaVu Sans"/>
                <a:cs typeface="DejaVu Sans"/>
              </a:rPr>
              <a:t>≤	≤</a:t>
            </a:r>
            <a:endParaRPr sz="1200">
              <a:latin typeface="DejaVu Sans"/>
              <a:cs typeface="DejaVu Sans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2275839" y="5106161"/>
            <a:ext cx="295910" cy="104521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791711" y="4887467"/>
            <a:ext cx="762000" cy="370332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3790950" y="4887086"/>
            <a:ext cx="762000" cy="371475"/>
          </a:xfrm>
          <a:prstGeom prst="rect">
            <a:avLst/>
          </a:prstGeom>
          <a:ln w="9905">
            <a:solidFill>
              <a:srgbClr val="000000"/>
            </a:solidFill>
          </a:ln>
        </p:spPr>
        <p:txBody>
          <a:bodyPr vert="horz" wrap="square" lIns="0" tIns="146050" rIns="0" bIns="0" rtlCol="0">
            <a:spAutoFit/>
          </a:bodyPr>
          <a:lstStyle/>
          <a:p>
            <a:pPr marL="106680">
              <a:lnSpc>
                <a:spcPct val="100000"/>
              </a:lnSpc>
              <a:spcBef>
                <a:spcPts val="1150"/>
              </a:spcBef>
            </a:pPr>
            <a:r>
              <a:rPr sz="1200" spc="-5" dirty="0">
                <a:latin typeface="Times New Roman"/>
                <a:cs typeface="Times New Roman"/>
              </a:rPr>
              <a:t>Hitung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4357623" y="5112257"/>
            <a:ext cx="81279" cy="104521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648455" y="5358383"/>
            <a:ext cx="1162812" cy="338327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3648709" y="5358891"/>
            <a:ext cx="1162050" cy="337820"/>
          </a:xfrm>
          <a:prstGeom prst="rect">
            <a:avLst/>
          </a:prstGeom>
          <a:ln w="9905">
            <a:solidFill>
              <a:srgbClr val="000000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marL="94615">
              <a:lnSpc>
                <a:spcPct val="100000"/>
              </a:lnSpc>
              <a:spcBef>
                <a:spcPts val="300"/>
              </a:spcBef>
            </a:pPr>
            <a:r>
              <a:rPr sz="1200" dirty="0">
                <a:latin typeface="Times New Roman"/>
                <a:cs typeface="Times New Roman"/>
              </a:rPr>
              <a:t>Pilih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tulangan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3372611" y="2793491"/>
            <a:ext cx="1616964" cy="1524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 txBox="1"/>
          <p:nvPr/>
        </p:nvSpPr>
        <p:spPr>
          <a:xfrm>
            <a:off x="3248660" y="2724911"/>
            <a:ext cx="1866900" cy="304800"/>
          </a:xfrm>
          <a:prstGeom prst="rect">
            <a:avLst/>
          </a:prstGeom>
          <a:ln w="9905">
            <a:solidFill>
              <a:srgbClr val="000000"/>
            </a:solidFill>
          </a:ln>
        </p:spPr>
        <p:txBody>
          <a:bodyPr vert="horz" wrap="square" lIns="0" tIns="35560" rIns="0" bIns="0" rtlCol="0">
            <a:spAutoFit/>
          </a:bodyPr>
          <a:lstStyle/>
          <a:p>
            <a:pPr marL="124460">
              <a:lnSpc>
                <a:spcPct val="100000"/>
              </a:lnSpc>
              <a:spcBef>
                <a:spcPts val="280"/>
              </a:spcBef>
            </a:pPr>
            <a:r>
              <a:rPr sz="1200" spc="-5" dirty="0">
                <a:latin typeface="Times New Roman"/>
                <a:cs typeface="Times New Roman"/>
              </a:rPr>
              <a:t>Tentukan panjang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bentang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3549396" y="3259835"/>
            <a:ext cx="1245108" cy="1524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 txBox="1"/>
          <p:nvPr/>
        </p:nvSpPr>
        <p:spPr>
          <a:xfrm>
            <a:off x="3248660" y="3191001"/>
            <a:ext cx="1847850" cy="295910"/>
          </a:xfrm>
          <a:prstGeom prst="rect">
            <a:avLst/>
          </a:prstGeom>
          <a:ln w="9905">
            <a:solidFill>
              <a:srgbClr val="000000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marL="301625">
              <a:lnSpc>
                <a:spcPct val="100000"/>
              </a:lnSpc>
              <a:spcBef>
                <a:spcPts val="305"/>
              </a:spcBef>
            </a:pPr>
            <a:r>
              <a:rPr sz="1200" spc="-5" dirty="0">
                <a:latin typeface="Times New Roman"/>
                <a:cs typeface="Times New Roman"/>
              </a:rPr>
              <a:t>Tentukan tebal pelat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4194175" y="6357873"/>
            <a:ext cx="0" cy="85725"/>
          </a:xfrm>
          <a:custGeom>
            <a:avLst/>
            <a:gdLst/>
            <a:ahLst/>
            <a:cxnLst/>
            <a:rect l="l" t="t" r="r" b="b"/>
            <a:pathLst>
              <a:path h="85725">
                <a:moveTo>
                  <a:pt x="0" y="0"/>
                </a:moveTo>
                <a:lnTo>
                  <a:pt x="0" y="8572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130675" y="6430898"/>
            <a:ext cx="127000" cy="127000"/>
          </a:xfrm>
          <a:custGeom>
            <a:avLst/>
            <a:gdLst/>
            <a:ahLst/>
            <a:cxnLst/>
            <a:rect l="l" t="t" r="r" b="b"/>
            <a:pathLst>
              <a:path w="127000" h="127000">
                <a:moveTo>
                  <a:pt x="127000" y="0"/>
                </a:moveTo>
                <a:lnTo>
                  <a:pt x="0" y="0"/>
                </a:lnTo>
                <a:lnTo>
                  <a:pt x="64135" y="127000"/>
                </a:lnTo>
                <a:lnTo>
                  <a:pt x="127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986532" y="6579361"/>
            <a:ext cx="2391155" cy="40043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 txBox="1"/>
          <p:nvPr/>
        </p:nvSpPr>
        <p:spPr>
          <a:xfrm>
            <a:off x="2888107" y="6611187"/>
            <a:ext cx="2348230" cy="774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257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Tebal pelat dan </a:t>
            </a:r>
            <a:r>
              <a:rPr sz="1200" spc="-10" dirty="0">
                <a:latin typeface="Times New Roman"/>
                <a:cs typeface="Times New Roman"/>
              </a:rPr>
              <a:t>tulangan</a:t>
            </a:r>
            <a:r>
              <a:rPr sz="1200" spc="2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memadai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spc="-5" dirty="0">
                <a:latin typeface="Times New Roman"/>
                <a:cs typeface="Times New Roman"/>
              </a:rPr>
              <a:t>Gambar </a:t>
            </a:r>
            <a:r>
              <a:rPr sz="1200" dirty="0">
                <a:latin typeface="Times New Roman"/>
                <a:cs typeface="Times New Roman"/>
              </a:rPr>
              <a:t>3.1 </a:t>
            </a:r>
            <a:r>
              <a:rPr sz="1200" spc="-5" dirty="0">
                <a:latin typeface="Times New Roman"/>
                <a:cs typeface="Times New Roman"/>
              </a:rPr>
              <a:t>Skema Hitungan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Pelat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1130" y="9719944"/>
            <a:ext cx="5078730" cy="0"/>
          </a:xfrm>
          <a:custGeom>
            <a:avLst/>
            <a:gdLst/>
            <a:ahLst/>
            <a:cxnLst/>
            <a:rect l="l" t="t" r="r" b="b"/>
            <a:pathLst>
              <a:path w="5078730">
                <a:moveTo>
                  <a:pt x="0" y="0"/>
                </a:moveTo>
                <a:lnTo>
                  <a:pt x="5078730" y="0"/>
                </a:lnTo>
              </a:path>
            </a:pathLst>
          </a:custGeom>
          <a:ln w="9144">
            <a:solidFill>
              <a:srgbClr val="61232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27276" y="9744455"/>
            <a:ext cx="1757172" cy="3291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300215" y="9909047"/>
            <a:ext cx="205739" cy="1645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427733" y="1866646"/>
            <a:ext cx="5055870" cy="5378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49580">
              <a:lnSpc>
                <a:spcPct val="140000"/>
              </a:lnSpc>
              <a:spcBef>
                <a:spcPts val="100"/>
              </a:spcBef>
              <a:tabLst>
                <a:tab pos="4886960" algn="l"/>
              </a:tabLst>
            </a:pPr>
            <a:r>
              <a:rPr sz="1200" dirty="0">
                <a:latin typeface="Times New Roman"/>
                <a:cs typeface="Times New Roman"/>
              </a:rPr>
              <a:t>Untuk meng</a:t>
            </a:r>
            <a:r>
              <a:rPr sz="1200" spc="-10" dirty="0">
                <a:latin typeface="Times New Roman"/>
                <a:cs typeface="Times New Roman"/>
              </a:rPr>
              <a:t>e</a:t>
            </a:r>
            <a:r>
              <a:rPr sz="1200" dirty="0">
                <a:latin typeface="Times New Roman"/>
                <a:cs typeface="Times New Roman"/>
              </a:rPr>
              <a:t>tahui nil</a:t>
            </a:r>
            <a:r>
              <a:rPr sz="1200" spc="-5" dirty="0">
                <a:latin typeface="Times New Roman"/>
                <a:cs typeface="Times New Roman"/>
              </a:rPr>
              <a:t>a</a:t>
            </a:r>
            <a:r>
              <a:rPr sz="1200" dirty="0">
                <a:latin typeface="Times New Roman"/>
                <a:cs typeface="Times New Roman"/>
              </a:rPr>
              <a:t>i </a:t>
            </a:r>
            <a:r>
              <a:rPr sz="1200" spc="-5" dirty="0">
                <a:latin typeface="Times New Roman"/>
                <a:cs typeface="Times New Roman"/>
              </a:rPr>
              <a:t>S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Aktu</a:t>
            </a:r>
            <a:r>
              <a:rPr sz="1200" spc="-5" dirty="0">
                <a:latin typeface="Times New Roman"/>
                <a:cs typeface="Times New Roman"/>
              </a:rPr>
              <a:t>a</a:t>
            </a:r>
            <a:r>
              <a:rPr sz="1200" dirty="0">
                <a:latin typeface="Times New Roman"/>
                <a:cs typeface="Times New Roman"/>
              </a:rPr>
              <a:t>l, bi</a:t>
            </a:r>
            <a:r>
              <a:rPr sz="1200" spc="-5" dirty="0">
                <a:latin typeface="Times New Roman"/>
                <a:cs typeface="Times New Roman"/>
              </a:rPr>
              <a:t>sa </a:t>
            </a:r>
            <a:r>
              <a:rPr sz="1200" dirty="0">
                <a:latin typeface="Times New Roman"/>
                <a:cs typeface="Times New Roman"/>
              </a:rPr>
              <a:t>di ambil </a:t>
            </a:r>
            <a:r>
              <a:rPr sz="1200" spc="-15" dirty="0">
                <a:latin typeface="Times New Roman"/>
                <a:cs typeface="Times New Roman"/>
              </a:rPr>
              <a:t>d</a:t>
            </a:r>
            <a:r>
              <a:rPr sz="1200" spc="-5" dirty="0">
                <a:latin typeface="Times New Roman"/>
                <a:cs typeface="Times New Roman"/>
              </a:rPr>
              <a:t>a</a:t>
            </a:r>
            <a:r>
              <a:rPr sz="1200" dirty="0">
                <a:latin typeface="Times New Roman"/>
                <a:cs typeface="Times New Roman"/>
              </a:rPr>
              <a:t>ri ta</a:t>
            </a:r>
            <a:r>
              <a:rPr sz="1200" spc="-5" dirty="0">
                <a:latin typeface="Times New Roman"/>
                <a:cs typeface="Times New Roman"/>
              </a:rPr>
              <a:t>be</a:t>
            </a:r>
            <a:r>
              <a:rPr sz="1200" dirty="0">
                <a:latin typeface="Times New Roman"/>
                <a:cs typeface="Times New Roman"/>
              </a:rPr>
              <a:t>l buku c</a:t>
            </a:r>
            <a:r>
              <a:rPr sz="1200" spc="5" dirty="0">
                <a:latin typeface="Times New Roman"/>
                <a:cs typeface="Times New Roman"/>
              </a:rPr>
              <a:t>u</a:t>
            </a:r>
            <a:r>
              <a:rPr sz="1200" dirty="0">
                <a:latin typeface="Times New Roman"/>
                <a:cs typeface="Times New Roman"/>
              </a:rPr>
              <a:t>r h</a:t>
            </a:r>
            <a:r>
              <a:rPr sz="1200" spc="-10" dirty="0">
                <a:latin typeface="Times New Roman"/>
                <a:cs typeface="Times New Roman"/>
              </a:rPr>
              <a:t>a</a:t>
            </a:r>
            <a:r>
              <a:rPr sz="1200" dirty="0">
                <a:latin typeface="Times New Roman"/>
                <a:cs typeface="Times New Roman"/>
              </a:rPr>
              <a:t>l	</a:t>
            </a:r>
            <a:r>
              <a:rPr sz="1200" spc="10" dirty="0">
                <a:latin typeface="Times New Roman"/>
                <a:cs typeface="Times New Roman"/>
              </a:rPr>
              <a:t>82  </a:t>
            </a:r>
            <a:r>
              <a:rPr sz="1200" spc="-5" dirty="0">
                <a:latin typeface="Times New Roman"/>
                <a:cs typeface="Times New Roman"/>
              </a:rPr>
              <a:t>seperti dibawah </a:t>
            </a:r>
            <a:r>
              <a:rPr sz="1200" dirty="0">
                <a:latin typeface="Times New Roman"/>
                <a:cs typeface="Times New Roman"/>
              </a:rPr>
              <a:t>ini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351658" y="5113400"/>
            <a:ext cx="32181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Tabel </a:t>
            </a:r>
            <a:r>
              <a:rPr sz="1200" b="1" dirty="0">
                <a:latin typeface="Times New Roman"/>
                <a:cs typeface="Times New Roman"/>
              </a:rPr>
              <a:t>3.1 </a:t>
            </a:r>
            <a:r>
              <a:rPr sz="1200" b="1" spc="-5" dirty="0">
                <a:latin typeface="Times New Roman"/>
                <a:cs typeface="Times New Roman"/>
              </a:rPr>
              <a:t>Diamter </a:t>
            </a:r>
            <a:r>
              <a:rPr sz="1200" b="1" dirty="0">
                <a:latin typeface="Times New Roman"/>
                <a:cs typeface="Times New Roman"/>
              </a:rPr>
              <a:t>Batang Dalam </a:t>
            </a:r>
            <a:r>
              <a:rPr sz="1200" b="1" spc="-5" dirty="0">
                <a:latin typeface="Times New Roman"/>
                <a:cs typeface="Times New Roman"/>
              </a:rPr>
              <a:t>mm2 per</a:t>
            </a:r>
            <a:r>
              <a:rPr sz="1200" b="1" spc="-6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meter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03830" y="8679941"/>
            <a:ext cx="35147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Tabel </a:t>
            </a:r>
            <a:r>
              <a:rPr sz="1200" b="1" dirty="0">
                <a:latin typeface="Times New Roman"/>
                <a:cs typeface="Times New Roman"/>
              </a:rPr>
              <a:t>3.2 </a:t>
            </a:r>
            <a:r>
              <a:rPr sz="1200" b="1" spc="-5" dirty="0">
                <a:latin typeface="Times New Roman"/>
                <a:cs typeface="Times New Roman"/>
              </a:rPr>
              <a:t>Luas Penampang </a:t>
            </a:r>
            <a:r>
              <a:rPr sz="1200" b="1" dirty="0">
                <a:latin typeface="Times New Roman"/>
                <a:cs typeface="Times New Roman"/>
              </a:rPr>
              <a:t>Batang Total </a:t>
            </a:r>
            <a:r>
              <a:rPr sz="1200" b="1" spc="-5" dirty="0">
                <a:latin typeface="Times New Roman"/>
                <a:cs typeface="Times New Roman"/>
              </a:rPr>
              <a:t>Dalam</a:t>
            </a:r>
            <a:r>
              <a:rPr sz="1200" b="1" spc="-45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mm2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459230" y="2615183"/>
            <a:ext cx="5036185" cy="230301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535526" y="5529071"/>
            <a:ext cx="4930678" cy="293738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69</Words>
  <Application>Microsoft Office PowerPoint</Application>
  <PresentationFormat>Custom</PresentationFormat>
  <Paragraphs>20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hapsoro adi</dc:creator>
  <cp:lastModifiedBy>Windows User</cp:lastModifiedBy>
  <cp:revision>2</cp:revision>
  <dcterms:created xsi:type="dcterms:W3CDTF">2018-09-10T02:17:59Z</dcterms:created>
  <dcterms:modified xsi:type="dcterms:W3CDTF">2018-09-16T12:49:49Z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2015-09-29T00:00:00Z</vt:filetime>
  </property>
  <property fmtid="{D5CDD505-2E9C-101B-9397-08002B2CF9AE}" pid="3" name="Creator">
    <vt:lpwstr>Microsoft® Word 2010</vt:lpwstr>
  </property>
  <property fmtid="{D5CDD505-2E9C-101B-9397-08002B2CF9AE}" pid="4" name="LastSaved">
    <vt:filetime>2018-09-10T00:00:00Z</vt:filetime>
  </property>
</Properties>
</file>