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4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A0E63B6-A500-B842-AF48-19683E1B0C6F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D2CC7EE5-1AE9-4643-9328-90BD47D73FC2}" type="slidenum">
              <a:rPr lang="en-US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/>
              <a:t>EPISTEMOLOGI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600"/>
              <a:t>CARA MENDAPATKAN PENGETAHUAN YANG BENAR </a:t>
            </a:r>
          </a:p>
        </p:txBody>
      </p:sp>
    </p:spTree>
    <p:extLst>
      <p:ext uri="{BB962C8B-B14F-4D97-AF65-F5344CB8AC3E}">
        <p14:creationId xmlns:p14="http://schemas.microsoft.com/office/powerpoint/2010/main" val="1065671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 Rounded MT Bold"/>
                <a:cs typeface="Arial Rounded MT Bold"/>
              </a:rPr>
              <a:t>Jarum Sejarah Pengetahuan</a:t>
            </a:r>
            <a:r>
              <a:rPr lang="en-US">
                <a:effectLst/>
                <a:latin typeface="Arial Rounded MT Bold"/>
                <a:cs typeface="Arial Rounded MT Bold"/>
              </a:rPr>
              <a:t> </a:t>
            </a:r>
            <a:endParaRPr lang="en-US">
              <a:latin typeface="Arial Rounded MT Bold"/>
              <a:cs typeface="Arial Rounded MT Bol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7924800" cy="4846464"/>
          </a:xfrm>
        </p:spPr>
        <p:txBody>
          <a:bodyPr>
            <a:noAutofit/>
          </a:bodyPr>
          <a:lstStyle/>
          <a:p>
            <a:r>
              <a:rPr lang="en-US" sz="2400">
                <a:latin typeface="Cambria"/>
                <a:cs typeface="Cambria"/>
              </a:rPr>
              <a:t>Konsep dasar pengetahuan waktu dulu adalah kriteria kesamaan bukan perbedaan. </a:t>
            </a:r>
          </a:p>
          <a:p>
            <a:r>
              <a:rPr lang="en-US" sz="2400">
                <a:latin typeface="Cambria"/>
                <a:cs typeface="Cambria"/>
              </a:rPr>
              <a:t>Tetapi setelah berkembangnya abad penalaran pada pertengahan abad ke 17 konsep dasarnya berubah dari kesamaan kepada perbedaan berbagai pengetahuan yang mengakibatkan timbulnya spesialisasi pekerjaan dan konsekuensinya mengubah struktur kemasyarakatan. </a:t>
            </a:r>
          </a:p>
          <a:p>
            <a:r>
              <a:rPr lang="en-US" sz="2400">
                <a:latin typeface="Cambria"/>
                <a:cs typeface="Cambria"/>
              </a:rPr>
              <a:t>Pohon pengetahuan mulai dibeda-bedakan berdasarkan apa yang diketahuai, bagaimana cara mengetahui dan untuk apa pengetahuan itu dipergunakan.</a:t>
            </a:r>
            <a:r>
              <a:rPr lang="en-US" sz="2400">
                <a:effectLst/>
                <a:latin typeface="Cambria"/>
                <a:cs typeface="Cambria"/>
              </a:rPr>
              <a:t> </a:t>
            </a:r>
          </a:p>
          <a:p>
            <a:pPr marL="0" indent="0">
              <a:buNone/>
            </a:pPr>
            <a:endParaRPr lang="en-US" sz="240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521552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 Rounded MT Bold"/>
                <a:cs typeface="Arial Rounded MT Bold"/>
              </a:rPr>
              <a:t>Pengetahuan</a:t>
            </a:r>
            <a:r>
              <a:rPr lang="en-US">
                <a:effectLst/>
                <a:latin typeface="Arial Rounded MT Bold"/>
                <a:cs typeface="Arial Rounded MT Bold"/>
              </a:rPr>
              <a:t> </a:t>
            </a:r>
            <a:endParaRPr lang="en-US">
              <a:latin typeface="Arial Rounded MT Bold"/>
              <a:cs typeface="Arial Rounded MT Bol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>
                <a:latin typeface="Cambria"/>
                <a:cs typeface="Cambria"/>
              </a:rPr>
              <a:t>Pengetahuan pada hakikatnya merupakan segenap apa yang kita ketahui tentang suatu obyek tertentu. Termasuk didalamnya adalah ilmu. </a:t>
            </a:r>
          </a:p>
          <a:p>
            <a:r>
              <a:rPr lang="en-US" sz="2000">
                <a:latin typeface="Cambria"/>
                <a:cs typeface="Cambria"/>
              </a:rPr>
              <a:t>Setiap jenis pengetahuan memiliki ciri-ciri yang spesifik mengenai apa </a:t>
            </a:r>
            <a:r>
              <a:rPr lang="en-US" sz="2000">
                <a:solidFill>
                  <a:srgbClr val="FF0000"/>
                </a:solidFill>
                <a:latin typeface="Cambria"/>
                <a:cs typeface="Cambria"/>
              </a:rPr>
              <a:t>( ontologi </a:t>
            </a:r>
            <a:r>
              <a:rPr lang="en-US" sz="2000">
                <a:latin typeface="Cambria"/>
                <a:cs typeface="Cambria"/>
              </a:rPr>
              <a:t>), bagaimana gaimana </a:t>
            </a:r>
            <a:r>
              <a:rPr lang="en-US" sz="2000">
                <a:solidFill>
                  <a:srgbClr val="FF0000"/>
                </a:solidFill>
                <a:latin typeface="Cambria"/>
                <a:cs typeface="Cambria"/>
              </a:rPr>
              <a:t>( epistemologi </a:t>
            </a:r>
            <a:r>
              <a:rPr lang="en-US" sz="2000">
                <a:latin typeface="Cambria"/>
                <a:cs typeface="Cambria"/>
              </a:rPr>
              <a:t>) dan untuk apa </a:t>
            </a:r>
            <a:r>
              <a:rPr lang="en-US" sz="2000">
                <a:solidFill>
                  <a:srgbClr val="FF0000"/>
                </a:solidFill>
                <a:latin typeface="Cambria"/>
                <a:cs typeface="Cambria"/>
              </a:rPr>
              <a:t>( aksiologi </a:t>
            </a:r>
            <a:r>
              <a:rPr lang="en-US" sz="2000">
                <a:latin typeface="Cambria"/>
                <a:cs typeface="Cambria"/>
              </a:rPr>
              <a:t>). </a:t>
            </a:r>
          </a:p>
          <a:p>
            <a:r>
              <a:rPr lang="en-US" sz="2000">
                <a:latin typeface="Cambria"/>
                <a:cs typeface="Cambria"/>
              </a:rPr>
              <a:t>Ilmu mempelajari alam sebagaimana adanya dan terbatas pada lingkup pengalaman kita. Usaha untuk mengetahui gejala alam sudah dimulai sejak dulu kala melalui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mitos</a:t>
            </a:r>
            <a:r>
              <a:rPr lang="en-US" sz="2000">
                <a:latin typeface="Cambria"/>
                <a:cs typeface="Cambria"/>
              </a:rPr>
              <a:t>. </a:t>
            </a:r>
          </a:p>
          <a:p>
            <a:r>
              <a:rPr lang="en-US" sz="2000">
                <a:latin typeface="Cambria"/>
                <a:cs typeface="Cambria"/>
              </a:rPr>
              <a:t>Tahap selanjutnya yaitu dengan mengembangkan pengetahuan yang mempunyai kegunaan praktis dan berakar pada pengalaman berdasarkan akal sehat yang didukung oleh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metode mencoba-coba</a:t>
            </a:r>
            <a:r>
              <a:rPr lang="en-US" sz="2000">
                <a:latin typeface="Cambria"/>
                <a:cs typeface="Cambria"/>
              </a:rPr>
              <a:t>.</a:t>
            </a:r>
            <a:r>
              <a:rPr lang="en-US" sz="2000">
                <a:effectLst/>
                <a:latin typeface="Cambria"/>
                <a:cs typeface="Cambria"/>
              </a:rPr>
              <a:t> </a:t>
            </a:r>
          </a:p>
          <a:p>
            <a:endParaRPr lang="en-US" sz="200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147004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65631"/>
            <a:ext cx="7924800" cy="5811619"/>
          </a:xfrm>
        </p:spPr>
        <p:txBody>
          <a:bodyPr>
            <a:noAutofit/>
          </a:bodyPr>
          <a:lstStyle/>
          <a:p>
            <a:r>
              <a:rPr lang="en-US" sz="2800">
                <a:latin typeface="Cambria"/>
                <a:cs typeface="Cambria"/>
              </a:rPr>
              <a:t>Perkembangan ini menyebabkan tumbuhnya pengetahan yang disebut </a:t>
            </a:r>
            <a:r>
              <a:rPr lang="en-US" sz="2800">
                <a:solidFill>
                  <a:srgbClr val="FF6600"/>
                </a:solidFill>
                <a:latin typeface="Cambria"/>
                <a:cs typeface="Cambria"/>
              </a:rPr>
              <a:t>seni terapan</a:t>
            </a:r>
            <a:r>
              <a:rPr lang="en-US" sz="2800">
                <a:latin typeface="Cambria"/>
                <a:cs typeface="Cambria"/>
              </a:rPr>
              <a:t>. Akal sehat dan coba-coba mempunyai peranan penting dalam usaha manusia untuk menemukan penjelasan mengenai berbagai gejala alam. </a:t>
            </a:r>
          </a:p>
          <a:p>
            <a:r>
              <a:rPr lang="en-US" sz="2800">
                <a:latin typeface="Cambria"/>
                <a:cs typeface="Cambria"/>
              </a:rPr>
              <a:t>Perkembangan selanjutnya adalah tumbuhnya </a:t>
            </a:r>
            <a:r>
              <a:rPr lang="en-US" sz="2800">
                <a:solidFill>
                  <a:srgbClr val="FF6600"/>
                </a:solidFill>
                <a:latin typeface="Cambria"/>
                <a:cs typeface="Cambria"/>
              </a:rPr>
              <a:t>rasionalisme</a:t>
            </a:r>
            <a:r>
              <a:rPr lang="en-US" sz="2800">
                <a:latin typeface="Cambria"/>
                <a:cs typeface="Cambria"/>
              </a:rPr>
              <a:t> yang secara kritis mempertanyakan dasar-dasar pikiran yang bersifat mitos. Lalu berkembang lagi kearah </a:t>
            </a:r>
            <a:r>
              <a:rPr lang="en-US" sz="2800">
                <a:solidFill>
                  <a:srgbClr val="FF6600"/>
                </a:solidFill>
                <a:latin typeface="Cambria"/>
                <a:cs typeface="Cambria"/>
              </a:rPr>
              <a:t>empirisme</a:t>
            </a:r>
            <a:r>
              <a:rPr lang="en-US" sz="2800">
                <a:latin typeface="Cambria"/>
                <a:cs typeface="Cambria"/>
              </a:rPr>
              <a:t> yang menyatakan bahwa pengetahuan yang benar itu didasarkan kepada kenyataan pengalaman.</a:t>
            </a:r>
            <a:r>
              <a:rPr lang="en-US" sz="2800">
                <a:effectLst/>
                <a:latin typeface="Cambria"/>
                <a:cs typeface="Cambria"/>
              </a:rPr>
              <a:t> </a:t>
            </a:r>
          </a:p>
          <a:p>
            <a:endParaRPr lang="en-US" sz="280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82007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 Rounded MT Bold"/>
                <a:cs typeface="Arial Rounded MT Bold"/>
              </a:rPr>
              <a:t>Metode Ilmiah</a:t>
            </a:r>
            <a:r>
              <a:rPr lang="en-US">
                <a:effectLst/>
                <a:latin typeface="Arial Rounded MT Bold"/>
                <a:cs typeface="Arial Rounded MT Bold"/>
              </a:rPr>
              <a:t> </a:t>
            </a:r>
            <a:endParaRPr lang="en-US">
              <a:latin typeface="Arial Rounded MT Bold"/>
              <a:cs typeface="Arial Rounded MT Bol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199"/>
            <a:ext cx="7924800" cy="4807977"/>
          </a:xfrm>
        </p:spPr>
        <p:txBody>
          <a:bodyPr>
            <a:normAutofit/>
          </a:bodyPr>
          <a:lstStyle/>
          <a:p>
            <a:r>
              <a:rPr lang="en-US" sz="2000">
                <a:latin typeface="Cambria"/>
                <a:cs typeface="Cambria"/>
              </a:rPr>
              <a:t>Metode ilmiah merupakan prosedur dalam mendapatkan pengetahuan yang disebut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ilmu</a:t>
            </a:r>
            <a:r>
              <a:rPr lang="en-US" sz="2000">
                <a:latin typeface="Cambria"/>
                <a:cs typeface="Cambria"/>
              </a:rPr>
              <a:t>. </a:t>
            </a:r>
          </a:p>
          <a:p>
            <a:r>
              <a:rPr lang="en-US" sz="2000">
                <a:latin typeface="Cambria"/>
                <a:cs typeface="Cambria"/>
              </a:rPr>
              <a:t>Metodologi merupakan suatu pengkajian dalam mempelajari peraturan-peraturan yang terdapat dalam metode ilmiah. </a:t>
            </a:r>
          </a:p>
          <a:p>
            <a:r>
              <a:rPr lang="en-US" sz="2000">
                <a:latin typeface="Cambria"/>
                <a:cs typeface="Cambria"/>
              </a:rPr>
              <a:t>Alur berpikir yang tercakup dalam metode ilmiah adalah sebagai berikut yaitu: pertama,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perumusan masalah</a:t>
            </a:r>
            <a:r>
              <a:rPr lang="en-US" sz="2000">
                <a:latin typeface="Cambria"/>
                <a:cs typeface="Cambria"/>
              </a:rPr>
              <a:t>, Kedua, Penyusunan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kerangka berpikir </a:t>
            </a:r>
            <a:r>
              <a:rPr lang="en-US" sz="2000">
                <a:latin typeface="Cambria"/>
                <a:cs typeface="Cambria"/>
              </a:rPr>
              <a:t>dalam pengajuan hipotesis yang merupakan argumentasi yang menjelaskan hubungan yang mungkin terdapat antara faktor yang saling mengait dan membentuk konstelasi permasalahan, ketiga.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Perumusan hipotesis </a:t>
            </a:r>
            <a:r>
              <a:rPr lang="en-US" sz="2000">
                <a:latin typeface="Cambria"/>
                <a:cs typeface="Cambria"/>
              </a:rPr>
              <a:t>yang merupakan jawaban sementara. Keempat,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pengujian hipotesis</a:t>
            </a:r>
            <a:r>
              <a:rPr lang="en-US" sz="2000">
                <a:latin typeface="Cambria"/>
                <a:cs typeface="Cambria"/>
              </a:rPr>
              <a:t>. Kelima.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Penarikan kesimpulan</a:t>
            </a:r>
            <a:r>
              <a:rPr lang="en-US" sz="2000">
                <a:latin typeface="Cambria"/>
                <a:cs typeface="Cambria"/>
              </a:rPr>
              <a:t>.</a:t>
            </a:r>
            <a:r>
              <a:rPr lang="en-US" sz="2000">
                <a:effectLst/>
                <a:latin typeface="Cambria"/>
                <a:cs typeface="Cambria"/>
              </a:rPr>
              <a:t> </a:t>
            </a:r>
          </a:p>
          <a:p>
            <a:endParaRPr lang="en-US" sz="200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335750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 Rounded MT Bold"/>
                <a:cs typeface="Arial Rounded MT Bold"/>
              </a:rPr>
              <a:t>Struktur Pengetahuan Ilmiah</a:t>
            </a:r>
            <a:r>
              <a:rPr lang="en-US">
                <a:effectLst/>
                <a:latin typeface="Arial Rounded MT Bold"/>
                <a:cs typeface="Arial Rounded MT Bold"/>
              </a:rPr>
              <a:t> </a:t>
            </a:r>
            <a:endParaRPr lang="en-US">
              <a:latin typeface="Arial Rounded MT Bold"/>
              <a:cs typeface="Arial Rounded MT Bol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>
                <a:latin typeface="Cambria"/>
                <a:cs typeface="Cambria"/>
              </a:rPr>
              <a:t>Pengetahuan yang di proses menurut metode ilmiah merupakan pengetahuan yang memenuhi syarat-syarat keilmuan dan dapat disebut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pengetahuan ilmiah </a:t>
            </a:r>
            <a:r>
              <a:rPr lang="en-US" sz="2000">
                <a:latin typeface="Cambria"/>
                <a:cs typeface="Cambria"/>
              </a:rPr>
              <a:t>atau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ilmu.</a:t>
            </a:r>
            <a:r>
              <a:rPr lang="en-US" sz="2000">
                <a:latin typeface="Cambria"/>
                <a:cs typeface="Cambria"/>
              </a:rPr>
              <a:t> </a:t>
            </a:r>
          </a:p>
          <a:p>
            <a:r>
              <a:rPr lang="en-US" sz="2000">
                <a:latin typeface="Cambria"/>
                <a:cs typeface="Cambria"/>
              </a:rPr>
              <a:t>Pada hakikatnya pengetahuan ilmiah mempunyai tiga fungsi yakni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menjelaskan</a:t>
            </a:r>
            <a:r>
              <a:rPr lang="en-US" sz="2000">
                <a:latin typeface="Cambria"/>
                <a:cs typeface="Cambria"/>
              </a:rPr>
              <a:t>,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merencanakan</a:t>
            </a:r>
            <a:r>
              <a:rPr lang="en-US" sz="2000">
                <a:latin typeface="Cambria"/>
                <a:cs typeface="Cambria"/>
              </a:rPr>
              <a:t> dan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mengontrol</a:t>
            </a:r>
            <a:r>
              <a:rPr lang="en-US" sz="2000">
                <a:latin typeface="Cambria"/>
                <a:cs typeface="Cambria"/>
              </a:rPr>
              <a:t>. </a:t>
            </a:r>
          </a:p>
          <a:p>
            <a:r>
              <a:rPr lang="en-US" sz="2000">
                <a:latin typeface="Cambria"/>
                <a:cs typeface="Cambria"/>
              </a:rPr>
              <a:t>Sebuah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teori</a:t>
            </a:r>
            <a:r>
              <a:rPr lang="en-US" sz="2000">
                <a:latin typeface="Cambria"/>
                <a:cs typeface="Cambria"/>
              </a:rPr>
              <a:t> pada umumnya terdiri dari hukum-hukum. </a:t>
            </a:r>
          </a:p>
          <a:p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Hukum</a:t>
            </a:r>
            <a:r>
              <a:rPr lang="en-US" sz="2000">
                <a:latin typeface="Cambria"/>
                <a:cs typeface="Cambria"/>
              </a:rPr>
              <a:t> pada hakikatnya merupakan pernyataan yang menyatakan hubungan antara dua variabel atau lebih dalam suatu kaitan sebab akibat. </a:t>
            </a:r>
          </a:p>
          <a:p>
            <a:r>
              <a:rPr lang="en-US" sz="2000">
                <a:latin typeface="Cambria"/>
                <a:cs typeface="Cambria"/>
              </a:rPr>
              <a:t>Makin tinggi keumuman konsep maka makin tinggi teoritis konsep tersebut. </a:t>
            </a:r>
          </a:p>
          <a:p>
            <a:endParaRPr lang="en-US" sz="200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071676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04119"/>
            <a:ext cx="7924800" cy="5310881"/>
          </a:xfrm>
        </p:spPr>
        <p:txBody>
          <a:bodyPr>
            <a:normAutofit/>
          </a:bodyPr>
          <a:lstStyle/>
          <a:p>
            <a:r>
              <a:rPr lang="en-US" sz="2000">
                <a:latin typeface="Cambria"/>
                <a:cs typeface="Cambria"/>
              </a:rPr>
              <a:t>Pengetahuan ilmiah dalam bentuk teori dan hukum harus mempunyai tingkat keumuman yang tinggi atau secara idealnya harus bersifat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universal</a:t>
            </a:r>
            <a:r>
              <a:rPr lang="en-US" sz="2000">
                <a:latin typeface="Cambria"/>
                <a:cs typeface="Cambria"/>
              </a:rPr>
              <a:t>. </a:t>
            </a:r>
          </a:p>
          <a:p>
            <a:r>
              <a:rPr lang="en-US" sz="2000">
                <a:latin typeface="Cambria"/>
                <a:cs typeface="Cambria"/>
              </a:rPr>
              <a:t>Dalam ilmu sosial untuk meramalkan menggunakan metode proyeksi, pendekatan struktural, analisis kelembagaan atau tahap-tahap perkembangan. </a:t>
            </a:r>
          </a:p>
          <a:p>
            <a:r>
              <a:rPr lang="en-US" sz="2000">
                <a:latin typeface="Cambria"/>
                <a:cs typeface="Cambria"/>
              </a:rPr>
              <a:t>Penelitian yang bertujuan untuk menemukan pengetahuan baru yang sebelumnya belum pernah diketahui dinamakan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penelitan murni</a:t>
            </a:r>
            <a:r>
              <a:rPr lang="en-US" sz="2000">
                <a:latin typeface="Cambria"/>
                <a:cs typeface="Cambria"/>
              </a:rPr>
              <a:t> atau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penelitian dasar</a:t>
            </a:r>
            <a:r>
              <a:rPr lang="en-US" sz="2000">
                <a:latin typeface="Cambria"/>
                <a:cs typeface="Cambria"/>
              </a:rPr>
              <a:t>. </a:t>
            </a:r>
          </a:p>
          <a:p>
            <a:r>
              <a:rPr lang="en-US" sz="2000">
                <a:latin typeface="Cambria"/>
                <a:cs typeface="Cambria"/>
              </a:rPr>
              <a:t>Sedangkan penelitian yang bertujuan untuk mempergunakan pengetahuan ilmiah yang telah diketahui untuk memecahkan masalah kehidpan yang bersifat praktis dinamakan </a:t>
            </a:r>
            <a:r>
              <a:rPr lang="en-US" sz="2000">
                <a:solidFill>
                  <a:srgbClr val="FF6600"/>
                </a:solidFill>
                <a:latin typeface="Cambria"/>
                <a:cs typeface="Cambria"/>
              </a:rPr>
              <a:t>penelitian terapan.</a:t>
            </a:r>
            <a:r>
              <a:rPr lang="en-US" sz="2000">
                <a:solidFill>
                  <a:srgbClr val="FF6600"/>
                </a:solidFill>
                <a:effectLst/>
                <a:latin typeface="Cambria"/>
                <a:cs typeface="Cambria"/>
              </a:rPr>
              <a:t> </a:t>
            </a:r>
          </a:p>
          <a:p>
            <a:endParaRPr lang="en-US" sz="2000">
              <a:latin typeface="Cambria"/>
              <a:cs typeface="Cambria"/>
            </a:endParaRPr>
          </a:p>
          <a:p>
            <a:endParaRPr lang="en-US" sz="200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874718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Essential.thmx</Template>
  <TotalTime>21</TotalTime>
  <Words>484</Words>
  <Application>Microsoft Macintosh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Essential</vt:lpstr>
      <vt:lpstr>EPISTEMOLOGI</vt:lpstr>
      <vt:lpstr>Jarum Sejarah Pengetahuan </vt:lpstr>
      <vt:lpstr>Pengetahuan </vt:lpstr>
      <vt:lpstr>PowerPoint Presentation</vt:lpstr>
      <vt:lpstr>Metode Ilmiah </vt:lpstr>
      <vt:lpstr>Struktur Pengetahuan Ilmiah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EPISTEMOLOGI</dc:title>
  <dc:creator>harto</dc:creator>
  <cp:lastModifiedBy>harto</cp:lastModifiedBy>
  <cp:revision>6</cp:revision>
  <dcterms:created xsi:type="dcterms:W3CDTF">2016-09-27T07:43:22Z</dcterms:created>
  <dcterms:modified xsi:type="dcterms:W3CDTF">2017-10-09T14:36:49Z</dcterms:modified>
</cp:coreProperties>
</file>