
<file path=[Content_Types].xml><?xml version="1.0" encoding="utf-8"?>
<Types xmlns="http://schemas.openxmlformats.org/package/2006/content-types">
  <Default Extension="wmf" ContentType="image/x-wmf"/>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3" r:id="rId1"/>
  </p:sldMasterIdLst>
  <p:handoutMasterIdLst>
    <p:handoutMasterId r:id="rId80"/>
  </p:handoutMasterIdLst>
  <p:sldIdLst>
    <p:sldId id="256" r:id="rId2"/>
    <p:sldId id="257" r:id="rId3"/>
    <p:sldId id="258" r:id="rId4"/>
    <p:sldId id="259" r:id="rId5"/>
    <p:sldId id="260" r:id="rId6"/>
    <p:sldId id="262" r:id="rId7"/>
    <p:sldId id="261"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 id="317" r:id="rId63"/>
    <p:sldId id="318" r:id="rId64"/>
    <p:sldId id="319" r:id="rId65"/>
    <p:sldId id="320" r:id="rId66"/>
    <p:sldId id="321" r:id="rId67"/>
    <p:sldId id="322" r:id="rId68"/>
    <p:sldId id="323" r:id="rId69"/>
    <p:sldId id="324" r:id="rId70"/>
    <p:sldId id="325" r:id="rId71"/>
    <p:sldId id="326" r:id="rId72"/>
    <p:sldId id="327" r:id="rId73"/>
    <p:sldId id="328" r:id="rId74"/>
    <p:sldId id="332" r:id="rId75"/>
    <p:sldId id="329" r:id="rId76"/>
    <p:sldId id="330" r:id="rId77"/>
    <p:sldId id="331" r:id="rId78"/>
    <p:sldId id="333" r:id="rId79"/>
  </p:sldIdLst>
  <p:sldSz cx="9144000" cy="6858000" type="screen4x3"/>
  <p:notesSz cx="6854825" cy="9944100"/>
  <p:defaultTextStyle>
    <a:defPPr>
      <a:defRPr lang="en-US"/>
    </a:defPPr>
    <a:lvl1pPr algn="l" rtl="0" eaLnBrk="0" fontAlgn="base" hangingPunct="0">
      <a:spcBef>
        <a:spcPct val="0"/>
      </a:spcBef>
      <a:spcAft>
        <a:spcPct val="0"/>
      </a:spcAft>
      <a:defRPr kern="1200">
        <a:solidFill>
          <a:schemeClr val="tx1"/>
        </a:solidFill>
        <a:latin typeface="Tahoma" panose="020B0604030504040204" pitchFamily="34" charset="0"/>
        <a:ea typeface="+mn-ea"/>
        <a:cs typeface="+mn-cs"/>
      </a:defRPr>
    </a:lvl1pPr>
    <a:lvl2pPr marL="457200" algn="l" rtl="0" eaLnBrk="0" fontAlgn="base" hangingPunct="0">
      <a:spcBef>
        <a:spcPct val="0"/>
      </a:spcBef>
      <a:spcAft>
        <a:spcPct val="0"/>
      </a:spcAft>
      <a:defRPr kern="1200">
        <a:solidFill>
          <a:schemeClr val="tx1"/>
        </a:solidFill>
        <a:latin typeface="Tahoma" panose="020B0604030504040204" pitchFamily="34" charset="0"/>
        <a:ea typeface="+mn-ea"/>
        <a:cs typeface="+mn-cs"/>
      </a:defRPr>
    </a:lvl2pPr>
    <a:lvl3pPr marL="914400" algn="l" rtl="0" eaLnBrk="0" fontAlgn="base" hangingPunct="0">
      <a:spcBef>
        <a:spcPct val="0"/>
      </a:spcBef>
      <a:spcAft>
        <a:spcPct val="0"/>
      </a:spcAft>
      <a:defRPr kern="1200">
        <a:solidFill>
          <a:schemeClr val="tx1"/>
        </a:solidFill>
        <a:latin typeface="Tahoma" panose="020B0604030504040204" pitchFamily="34" charset="0"/>
        <a:ea typeface="+mn-ea"/>
        <a:cs typeface="+mn-cs"/>
      </a:defRPr>
    </a:lvl3pPr>
    <a:lvl4pPr marL="1371600" algn="l" rtl="0" eaLnBrk="0" fontAlgn="base" hangingPunct="0">
      <a:spcBef>
        <a:spcPct val="0"/>
      </a:spcBef>
      <a:spcAft>
        <a:spcPct val="0"/>
      </a:spcAft>
      <a:defRPr kern="1200">
        <a:solidFill>
          <a:schemeClr val="tx1"/>
        </a:solidFill>
        <a:latin typeface="Tahoma" panose="020B0604030504040204" pitchFamily="34" charset="0"/>
        <a:ea typeface="+mn-ea"/>
        <a:cs typeface="+mn-cs"/>
      </a:defRPr>
    </a:lvl4pPr>
    <a:lvl5pPr marL="1828800" algn="l" rtl="0" eaLnBrk="0" fontAlgn="base" hangingPunct="0">
      <a:spcBef>
        <a:spcPct val="0"/>
      </a:spcBef>
      <a:spcAft>
        <a:spcPct val="0"/>
      </a:spcAft>
      <a:defRPr kern="1200">
        <a:solidFill>
          <a:schemeClr val="tx1"/>
        </a:solidFill>
        <a:latin typeface="Tahoma" panose="020B0604030504040204" pitchFamily="34" charset="0"/>
        <a:ea typeface="+mn-ea"/>
        <a:cs typeface="+mn-cs"/>
      </a:defRPr>
    </a:lvl5pPr>
    <a:lvl6pPr marL="2286000" algn="l" defTabSz="914400" rtl="0" eaLnBrk="1" latinLnBrk="0" hangingPunct="1">
      <a:defRPr kern="1200">
        <a:solidFill>
          <a:schemeClr val="tx1"/>
        </a:solidFill>
        <a:latin typeface="Tahoma" panose="020B0604030504040204" pitchFamily="34" charset="0"/>
        <a:ea typeface="+mn-ea"/>
        <a:cs typeface="+mn-cs"/>
      </a:defRPr>
    </a:lvl6pPr>
    <a:lvl7pPr marL="2743200" algn="l" defTabSz="914400" rtl="0" eaLnBrk="1" latinLnBrk="0" hangingPunct="1">
      <a:defRPr kern="1200">
        <a:solidFill>
          <a:schemeClr val="tx1"/>
        </a:solidFill>
        <a:latin typeface="Tahoma" panose="020B0604030504040204" pitchFamily="34" charset="0"/>
        <a:ea typeface="+mn-ea"/>
        <a:cs typeface="+mn-cs"/>
      </a:defRPr>
    </a:lvl7pPr>
    <a:lvl8pPr marL="3200400" algn="l" defTabSz="914400" rtl="0" eaLnBrk="1" latinLnBrk="0" hangingPunct="1">
      <a:defRPr kern="1200">
        <a:solidFill>
          <a:schemeClr val="tx1"/>
        </a:solidFill>
        <a:latin typeface="Tahoma" panose="020B0604030504040204" pitchFamily="34" charset="0"/>
        <a:ea typeface="+mn-ea"/>
        <a:cs typeface="+mn-cs"/>
      </a:defRPr>
    </a:lvl8pPr>
    <a:lvl9pPr marL="3657600" algn="l" defTabSz="914400" rtl="0" eaLnBrk="1" latinLnBrk="0" hangingPunct="1">
      <a:defRPr kern="1200">
        <a:solidFill>
          <a:schemeClr val="tx1"/>
        </a:solidFill>
        <a:latin typeface="Tahoma" panose="020B060403050404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600"/>
    <a:srgbClr val="CC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8" d="100"/>
          <a:sy n="68" d="100"/>
        </p:scale>
        <p:origin x="1362" y="6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handoutMaster" Target="handoutMasters/handout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3186" name="Rectangle 2"/>
          <p:cNvSpPr>
            <a:spLocks noGrp="1" noChangeArrowheads="1"/>
          </p:cNvSpPr>
          <p:nvPr>
            <p:ph type="hdr" sz="quarter"/>
          </p:nvPr>
        </p:nvSpPr>
        <p:spPr bwMode="auto">
          <a:xfrm>
            <a:off x="0" y="0"/>
            <a:ext cx="2970213"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endParaRPr lang="en-GB"/>
          </a:p>
        </p:txBody>
      </p:sp>
      <p:sp>
        <p:nvSpPr>
          <p:cNvPr id="93187" name="Rectangle 3"/>
          <p:cNvSpPr>
            <a:spLocks noGrp="1" noChangeArrowheads="1"/>
          </p:cNvSpPr>
          <p:nvPr>
            <p:ph type="dt" sz="quarter" idx="1"/>
          </p:nvPr>
        </p:nvSpPr>
        <p:spPr bwMode="auto">
          <a:xfrm>
            <a:off x="3884613" y="0"/>
            <a:ext cx="2970212"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endParaRPr lang="en-GB"/>
          </a:p>
        </p:txBody>
      </p:sp>
      <p:sp>
        <p:nvSpPr>
          <p:cNvPr id="93188" name="Rectangle 4"/>
          <p:cNvSpPr>
            <a:spLocks noGrp="1" noChangeArrowheads="1"/>
          </p:cNvSpPr>
          <p:nvPr>
            <p:ph type="ftr" sz="quarter" idx="2"/>
          </p:nvPr>
        </p:nvSpPr>
        <p:spPr bwMode="auto">
          <a:xfrm>
            <a:off x="0" y="9447213"/>
            <a:ext cx="2970213" cy="496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endParaRPr lang="en-GB"/>
          </a:p>
        </p:txBody>
      </p:sp>
      <p:sp>
        <p:nvSpPr>
          <p:cNvPr id="93189" name="Rectangle 5"/>
          <p:cNvSpPr>
            <a:spLocks noGrp="1" noChangeArrowheads="1"/>
          </p:cNvSpPr>
          <p:nvPr>
            <p:ph type="sldNum" sz="quarter" idx="3"/>
          </p:nvPr>
        </p:nvSpPr>
        <p:spPr bwMode="auto">
          <a:xfrm>
            <a:off x="3884613" y="9447213"/>
            <a:ext cx="2970212" cy="496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027CDDD4-3AFD-41C2-9520-7A9C183E2A0C}" type="slidenum">
              <a:rPr lang="en-GB"/>
              <a:pPr/>
              <a:t>‹#›</a:t>
            </a:fld>
            <a:endParaRPr lang="en-GB"/>
          </a:p>
        </p:txBody>
      </p:sp>
    </p:spTree>
    <p:extLst>
      <p:ext uri="{BB962C8B-B14F-4D97-AF65-F5344CB8AC3E}">
        <p14:creationId xmlns:p14="http://schemas.microsoft.com/office/powerpoint/2010/main" val="884936441"/>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90114" name="Group 2"/>
          <p:cNvGrpSpPr>
            <a:grpSpLocks/>
          </p:cNvGrpSpPr>
          <p:nvPr/>
        </p:nvGrpSpPr>
        <p:grpSpPr bwMode="auto">
          <a:xfrm>
            <a:off x="0" y="0"/>
            <a:ext cx="8458200" cy="5943600"/>
            <a:chOff x="0" y="0"/>
            <a:chExt cx="5328" cy="3744"/>
          </a:xfrm>
        </p:grpSpPr>
        <p:sp>
          <p:nvSpPr>
            <p:cNvPr id="90115" name="Freeform 3"/>
            <p:cNvSpPr>
              <a:spLocks/>
            </p:cNvSpPr>
            <p:nvPr/>
          </p:nvSpPr>
          <p:spPr bwMode="hidden">
            <a:xfrm>
              <a:off x="0" y="1440"/>
              <a:ext cx="5155" cy="2304"/>
            </a:xfrm>
            <a:custGeom>
              <a:avLst/>
              <a:gdLst>
                <a:gd name="T0" fmla="*/ 5154 w 5155"/>
                <a:gd name="T1" fmla="*/ 1769 h 2304"/>
                <a:gd name="T2" fmla="*/ 0 w 5155"/>
                <a:gd name="T3" fmla="*/ 2304 h 2304"/>
                <a:gd name="T4" fmla="*/ 0 w 5155"/>
                <a:gd name="T5" fmla="*/ 1252 h 2304"/>
                <a:gd name="T6" fmla="*/ 5155 w 5155"/>
                <a:gd name="T7" fmla="*/ 0 h 2304"/>
                <a:gd name="T8" fmla="*/ 5155 w 5155"/>
                <a:gd name="T9" fmla="*/ 1416 h 2304"/>
                <a:gd name="T10" fmla="*/ 5154 w 5155"/>
                <a:gd name="T11" fmla="*/ 1769 h 2304"/>
              </a:gdLst>
              <a:ahLst/>
              <a:cxnLst>
                <a:cxn ang="0">
                  <a:pos x="T0" y="T1"/>
                </a:cxn>
                <a:cxn ang="0">
                  <a:pos x="T2" y="T3"/>
                </a:cxn>
                <a:cxn ang="0">
                  <a:pos x="T4" y="T5"/>
                </a:cxn>
                <a:cxn ang="0">
                  <a:pos x="T6" y="T7"/>
                </a:cxn>
                <a:cxn ang="0">
                  <a:pos x="T8" y="T9"/>
                </a:cxn>
                <a:cxn ang="0">
                  <a:pos x="T10" y="T11"/>
                </a:cxn>
              </a:cxnLst>
              <a:rect l="0" t="0" r="r" b="b"/>
              <a:pathLst>
                <a:path w="5155" h="2304">
                  <a:moveTo>
                    <a:pt x="5154" y="1769"/>
                  </a:moveTo>
                  <a:lnTo>
                    <a:pt x="0" y="2304"/>
                  </a:lnTo>
                  <a:lnTo>
                    <a:pt x="0" y="1252"/>
                  </a:lnTo>
                  <a:lnTo>
                    <a:pt x="5155" y="0"/>
                  </a:lnTo>
                  <a:lnTo>
                    <a:pt x="5155" y="1416"/>
                  </a:lnTo>
                  <a:lnTo>
                    <a:pt x="5154" y="1769"/>
                  </a:lnTo>
                  <a:close/>
                </a:path>
              </a:pathLst>
            </a:custGeom>
            <a:gradFill rotWithShape="1">
              <a:gsLst>
                <a:gs pos="0">
                  <a:schemeClr val="bg1">
                    <a:gamma/>
                    <a:shade val="84706"/>
                    <a:invGamma/>
                  </a:schemeClr>
                </a:gs>
                <a:gs pos="100000">
                  <a:schemeClr val="bg1"/>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id-ID"/>
            </a:p>
          </p:txBody>
        </p:sp>
        <p:sp>
          <p:nvSpPr>
            <p:cNvPr id="90116" name="Freeform 4"/>
            <p:cNvSpPr>
              <a:spLocks/>
            </p:cNvSpPr>
            <p:nvPr/>
          </p:nvSpPr>
          <p:spPr bwMode="hidden">
            <a:xfrm>
              <a:off x="0" y="0"/>
              <a:ext cx="5328" cy="3689"/>
            </a:xfrm>
            <a:custGeom>
              <a:avLst/>
              <a:gdLst>
                <a:gd name="T0" fmla="*/ 5311 w 5328"/>
                <a:gd name="T1" fmla="*/ 3209 h 3689"/>
                <a:gd name="T2" fmla="*/ 0 w 5328"/>
                <a:gd name="T3" fmla="*/ 3689 h 3689"/>
                <a:gd name="T4" fmla="*/ 0 w 5328"/>
                <a:gd name="T5" fmla="*/ 9 h 3689"/>
                <a:gd name="T6" fmla="*/ 5328 w 5328"/>
                <a:gd name="T7" fmla="*/ 0 h 3689"/>
                <a:gd name="T8" fmla="*/ 5311 w 5328"/>
                <a:gd name="T9" fmla="*/ 3209 h 3689"/>
              </a:gdLst>
              <a:ahLst/>
              <a:cxnLst>
                <a:cxn ang="0">
                  <a:pos x="T0" y="T1"/>
                </a:cxn>
                <a:cxn ang="0">
                  <a:pos x="T2" y="T3"/>
                </a:cxn>
                <a:cxn ang="0">
                  <a:pos x="T4" y="T5"/>
                </a:cxn>
                <a:cxn ang="0">
                  <a:pos x="T6" y="T7"/>
                </a:cxn>
                <a:cxn ang="0">
                  <a:pos x="T8" y="T9"/>
                </a:cxn>
              </a:cxnLst>
              <a:rect l="0" t="0" r="r" b="b"/>
              <a:pathLst>
                <a:path w="5328" h="3689">
                  <a:moveTo>
                    <a:pt x="5311" y="3209"/>
                  </a:moveTo>
                  <a:lnTo>
                    <a:pt x="0" y="3689"/>
                  </a:lnTo>
                  <a:lnTo>
                    <a:pt x="0" y="9"/>
                  </a:lnTo>
                  <a:lnTo>
                    <a:pt x="5328" y="0"/>
                  </a:lnTo>
                  <a:lnTo>
                    <a:pt x="5311" y="3209"/>
                  </a:lnTo>
                  <a:close/>
                </a:path>
              </a:pathLst>
            </a:custGeom>
            <a:gradFill rotWithShape="1">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id-ID"/>
            </a:p>
          </p:txBody>
        </p:sp>
      </p:grpSp>
      <p:sp>
        <p:nvSpPr>
          <p:cNvPr id="90117" name="Rectangle 5"/>
          <p:cNvSpPr>
            <a:spLocks noGrp="1" noChangeArrowheads="1"/>
          </p:cNvSpPr>
          <p:nvPr>
            <p:ph type="subTitle" sz="quarter" idx="1"/>
          </p:nvPr>
        </p:nvSpPr>
        <p:spPr>
          <a:xfrm>
            <a:off x="1371600" y="3886200"/>
            <a:ext cx="6400800" cy="1752600"/>
          </a:xfrm>
        </p:spPr>
        <p:txBody>
          <a:bodyPr/>
          <a:lstStyle>
            <a:lvl1pPr marL="0" indent="0" algn="ctr">
              <a:buFont typeface="Wingdings" panose="05000000000000000000" pitchFamily="2" charset="2"/>
              <a:buNone/>
              <a:defRPr/>
            </a:lvl1pPr>
          </a:lstStyle>
          <a:p>
            <a:pPr lvl="0"/>
            <a:r>
              <a:rPr lang="en-US" noProof="0" smtClean="0"/>
              <a:t>Click to edit Master subtitle style</a:t>
            </a:r>
          </a:p>
        </p:txBody>
      </p:sp>
      <p:sp>
        <p:nvSpPr>
          <p:cNvPr id="90118" name="Rectangle 6"/>
          <p:cNvSpPr>
            <a:spLocks noGrp="1" noChangeArrowheads="1"/>
          </p:cNvSpPr>
          <p:nvPr>
            <p:ph type="dt" sz="quarter" idx="2"/>
          </p:nvPr>
        </p:nvSpPr>
        <p:spPr/>
        <p:txBody>
          <a:bodyPr/>
          <a:lstStyle>
            <a:lvl1pPr>
              <a:defRPr/>
            </a:lvl1pPr>
          </a:lstStyle>
          <a:p>
            <a:endParaRPr lang="en-US"/>
          </a:p>
        </p:txBody>
      </p:sp>
      <p:sp>
        <p:nvSpPr>
          <p:cNvPr id="90119" name="Rectangle 7"/>
          <p:cNvSpPr>
            <a:spLocks noGrp="1" noChangeArrowheads="1"/>
          </p:cNvSpPr>
          <p:nvPr>
            <p:ph type="ftr" sz="quarter" idx="3"/>
          </p:nvPr>
        </p:nvSpPr>
        <p:spPr/>
        <p:txBody>
          <a:bodyPr/>
          <a:lstStyle>
            <a:lvl1pPr>
              <a:defRPr/>
            </a:lvl1pPr>
          </a:lstStyle>
          <a:p>
            <a:endParaRPr lang="en-US"/>
          </a:p>
        </p:txBody>
      </p:sp>
      <p:sp>
        <p:nvSpPr>
          <p:cNvPr id="90120" name="Rectangle 8"/>
          <p:cNvSpPr>
            <a:spLocks noGrp="1" noChangeArrowheads="1"/>
          </p:cNvSpPr>
          <p:nvPr>
            <p:ph type="sldNum" sz="quarter" idx="4"/>
          </p:nvPr>
        </p:nvSpPr>
        <p:spPr/>
        <p:txBody>
          <a:bodyPr/>
          <a:lstStyle>
            <a:lvl1pPr>
              <a:defRPr/>
            </a:lvl1pPr>
          </a:lstStyle>
          <a:p>
            <a:fld id="{34DD0FC3-8596-4CF3-A5DE-48432B7B9A58}" type="slidenum">
              <a:rPr lang="en-US"/>
              <a:pPr/>
              <a:t>‹#›</a:t>
            </a:fld>
            <a:endParaRPr lang="en-US"/>
          </a:p>
        </p:txBody>
      </p:sp>
      <p:sp>
        <p:nvSpPr>
          <p:cNvPr id="90121" name="Rectangle 9"/>
          <p:cNvSpPr>
            <a:spLocks noGrp="1" noChangeArrowheads="1"/>
          </p:cNvSpPr>
          <p:nvPr>
            <p:ph type="ctrTitle" sz="quarter"/>
          </p:nvPr>
        </p:nvSpPr>
        <p:spPr>
          <a:xfrm>
            <a:off x="685800" y="1768475"/>
            <a:ext cx="7772400" cy="1736725"/>
          </a:xfrm>
        </p:spPr>
        <p:txBody>
          <a:bodyPr anchor="b" anchorCtr="1"/>
          <a:lstStyle>
            <a:lvl1pPr>
              <a:defRPr sz="5400"/>
            </a:lvl1pPr>
          </a:lstStyle>
          <a:p>
            <a:pPr lvl="0"/>
            <a:r>
              <a:rPr lang="en-US" noProof="0" smtClean="0"/>
              <a:t>Click to edit Master title style</a:t>
            </a:r>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54683EBA-3F75-4230-9EAF-D83C54CD50E1}" type="slidenum">
              <a:rPr lang="en-US"/>
              <a:pPr/>
              <a:t>‹#›</a:t>
            </a:fld>
            <a:endParaRPr lang="en-US"/>
          </a:p>
        </p:txBody>
      </p:sp>
    </p:spTree>
    <p:extLst>
      <p:ext uri="{BB962C8B-B14F-4D97-AF65-F5344CB8AC3E}">
        <p14:creationId xmlns:p14="http://schemas.microsoft.com/office/powerpoint/2010/main" val="1856648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id-ID"/>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EB956CF7-DCBB-4E7C-A004-1D0C84F46D48}" type="slidenum">
              <a:rPr lang="en-US"/>
              <a:pPr/>
              <a:t>‹#›</a:t>
            </a:fld>
            <a:endParaRPr lang="en-US"/>
          </a:p>
        </p:txBody>
      </p:sp>
    </p:spTree>
    <p:extLst>
      <p:ext uri="{BB962C8B-B14F-4D97-AF65-F5344CB8AC3E}">
        <p14:creationId xmlns:p14="http://schemas.microsoft.com/office/powerpoint/2010/main" val="20410545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sz="half" idx="1"/>
          </p:nvPr>
        </p:nvSpPr>
        <p:spPr>
          <a:xfrm>
            <a:off x="457200" y="1600200"/>
            <a:ext cx="4038600" cy="4495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Content Placeholder 3"/>
          <p:cNvSpPr>
            <a:spLocks noGrp="1"/>
          </p:cNvSpPr>
          <p:nvPr>
            <p:ph sz="half" idx="2"/>
          </p:nvPr>
        </p:nvSpPr>
        <p:spPr>
          <a:xfrm>
            <a:off x="4648200" y="1600200"/>
            <a:ext cx="4038600" cy="4495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E535EB51-7805-4D0E-B210-9CBB452E9949}" type="slidenum">
              <a:rPr lang="en-US"/>
              <a:pPr/>
              <a:t>‹#›</a:t>
            </a:fld>
            <a:endParaRPr lang="en-US"/>
          </a:p>
        </p:txBody>
      </p:sp>
    </p:spTree>
    <p:extLst>
      <p:ext uri="{BB962C8B-B14F-4D97-AF65-F5344CB8AC3E}">
        <p14:creationId xmlns:p14="http://schemas.microsoft.com/office/powerpoint/2010/main" val="35004753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id-ID"/>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761E9F95-6BB3-4D53-ADE5-EB87891C08D7}" type="slidenum">
              <a:rPr lang="en-US"/>
              <a:pPr/>
              <a:t>‹#›</a:t>
            </a:fld>
            <a:endParaRPr lang="en-US"/>
          </a:p>
        </p:txBody>
      </p:sp>
    </p:spTree>
    <p:extLst>
      <p:ext uri="{BB962C8B-B14F-4D97-AF65-F5344CB8AC3E}">
        <p14:creationId xmlns:p14="http://schemas.microsoft.com/office/powerpoint/2010/main" val="27371828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71DD300A-CF54-4030-A113-82D670ED23B4}" type="slidenum">
              <a:rPr lang="en-US"/>
              <a:pPr/>
              <a:t>‹#›</a:t>
            </a:fld>
            <a:endParaRPr lang="en-US"/>
          </a:p>
        </p:txBody>
      </p:sp>
    </p:spTree>
    <p:extLst>
      <p:ext uri="{BB962C8B-B14F-4D97-AF65-F5344CB8AC3E}">
        <p14:creationId xmlns:p14="http://schemas.microsoft.com/office/powerpoint/2010/main" val="28744763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DFE99A6A-91D3-405D-A755-C8992EAF6678}" type="slidenum">
              <a:rPr lang="en-US"/>
              <a:pPr/>
              <a:t>‹#›</a:t>
            </a:fld>
            <a:endParaRPr lang="en-US"/>
          </a:p>
        </p:txBody>
      </p:sp>
    </p:spTree>
    <p:extLst>
      <p:ext uri="{BB962C8B-B14F-4D97-AF65-F5344CB8AC3E}">
        <p14:creationId xmlns:p14="http://schemas.microsoft.com/office/powerpoint/2010/main" val="39283492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id-ID"/>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0EEDA10B-D535-4FED-AC1A-912D6F899A76}" type="slidenum">
              <a:rPr lang="en-US"/>
              <a:pPr/>
              <a:t>‹#›</a:t>
            </a:fld>
            <a:endParaRPr lang="en-US"/>
          </a:p>
        </p:txBody>
      </p:sp>
    </p:spTree>
    <p:extLst>
      <p:ext uri="{BB962C8B-B14F-4D97-AF65-F5344CB8AC3E}">
        <p14:creationId xmlns:p14="http://schemas.microsoft.com/office/powerpoint/2010/main" val="584455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id-ID"/>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d-ID"/>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E2684F90-D041-40D5-94FF-9D755F25F376}" type="slidenum">
              <a:rPr lang="en-US"/>
              <a:pPr/>
              <a:t>‹#›</a:t>
            </a:fld>
            <a:endParaRPr lang="en-US"/>
          </a:p>
        </p:txBody>
      </p:sp>
    </p:spTree>
    <p:extLst>
      <p:ext uri="{BB962C8B-B14F-4D97-AF65-F5344CB8AC3E}">
        <p14:creationId xmlns:p14="http://schemas.microsoft.com/office/powerpoint/2010/main" val="9361681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749FB91A-6602-44CF-8569-BC2A5016AD0C}" type="slidenum">
              <a:rPr lang="en-US"/>
              <a:pPr/>
              <a:t>‹#›</a:t>
            </a:fld>
            <a:endParaRPr lang="en-US"/>
          </a:p>
        </p:txBody>
      </p:sp>
    </p:spTree>
    <p:extLst>
      <p:ext uri="{BB962C8B-B14F-4D97-AF65-F5344CB8AC3E}">
        <p14:creationId xmlns:p14="http://schemas.microsoft.com/office/powerpoint/2010/main" val="844367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21362"/>
          </a:xfrm>
        </p:spPr>
        <p:txBody>
          <a:bodyPr vert="eaVert"/>
          <a:lstStyle/>
          <a:p>
            <a:r>
              <a:rPr lang="en-US" smtClean="0"/>
              <a:t>Click to edit Master title style</a:t>
            </a:r>
            <a:endParaRPr lang="id-ID"/>
          </a:p>
        </p:txBody>
      </p:sp>
      <p:sp>
        <p:nvSpPr>
          <p:cNvPr id="3" name="Vertical Text Placeholder 2"/>
          <p:cNvSpPr>
            <a:spLocks noGrp="1"/>
          </p:cNvSpPr>
          <p:nvPr>
            <p:ph type="body" orient="vert" idx="1"/>
          </p:nvPr>
        </p:nvSpPr>
        <p:spPr>
          <a:xfrm>
            <a:off x="457200" y="274638"/>
            <a:ext cx="6019800" cy="58213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E49A881C-09C5-4735-B83E-7680B2D54B57}" type="slidenum">
              <a:rPr lang="en-US"/>
              <a:pPr/>
              <a:t>‹#›</a:t>
            </a:fld>
            <a:endParaRPr lang="en-US"/>
          </a:p>
        </p:txBody>
      </p:sp>
    </p:spTree>
    <p:extLst>
      <p:ext uri="{BB962C8B-B14F-4D97-AF65-F5344CB8AC3E}">
        <p14:creationId xmlns:p14="http://schemas.microsoft.com/office/powerpoint/2010/main" val="343780886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id-ID"/>
          </a:p>
        </p:txBody>
      </p:sp>
      <p:sp>
        <p:nvSpPr>
          <p:cNvPr id="3" name="Table Placeholder 2"/>
          <p:cNvSpPr>
            <a:spLocks noGrp="1"/>
          </p:cNvSpPr>
          <p:nvPr>
            <p:ph type="tbl" idx="1"/>
          </p:nvPr>
        </p:nvSpPr>
        <p:spPr>
          <a:xfrm>
            <a:off x="457200" y="1600200"/>
            <a:ext cx="8229600" cy="4495800"/>
          </a:xfrm>
        </p:spPr>
        <p:txBody>
          <a:bodyPr/>
          <a:lstStyle/>
          <a:p>
            <a:endParaRPr lang="id-ID"/>
          </a:p>
        </p:txBody>
      </p:sp>
      <p:sp>
        <p:nvSpPr>
          <p:cNvPr id="4" name="Date Placeholder 3"/>
          <p:cNvSpPr>
            <a:spLocks noGrp="1"/>
          </p:cNvSpPr>
          <p:nvPr>
            <p:ph type="dt" sz="half" idx="10"/>
          </p:nvPr>
        </p:nvSpPr>
        <p:spPr>
          <a:xfrm>
            <a:off x="457200" y="6248400"/>
            <a:ext cx="2133600" cy="457200"/>
          </a:xfrm>
        </p:spPr>
        <p:txBody>
          <a:bodyPr/>
          <a:lstStyle>
            <a:lvl1pPr>
              <a:defRPr/>
            </a:lvl1pPr>
          </a:lstStyle>
          <a:p>
            <a:endParaRPr lang="en-US"/>
          </a:p>
        </p:txBody>
      </p:sp>
      <p:sp>
        <p:nvSpPr>
          <p:cNvPr id="5" name="Footer Placeholder 4"/>
          <p:cNvSpPr>
            <a:spLocks noGrp="1"/>
          </p:cNvSpPr>
          <p:nvPr>
            <p:ph type="ftr" sz="quarter" idx="11"/>
          </p:nvPr>
        </p:nvSpPr>
        <p:spPr>
          <a:xfrm>
            <a:off x="3124200" y="6248400"/>
            <a:ext cx="2895600" cy="457200"/>
          </a:xfrm>
        </p:spPr>
        <p:txBody>
          <a:bodyPr/>
          <a:lstStyle>
            <a:lvl1pPr>
              <a:defRPr/>
            </a:lvl1pPr>
          </a:lstStyle>
          <a:p>
            <a:endParaRPr lang="en-US"/>
          </a:p>
        </p:txBody>
      </p:sp>
      <p:sp>
        <p:nvSpPr>
          <p:cNvPr id="6" name="Slide Number Placeholder 5"/>
          <p:cNvSpPr>
            <a:spLocks noGrp="1"/>
          </p:cNvSpPr>
          <p:nvPr>
            <p:ph type="sldNum" sz="quarter" idx="12"/>
          </p:nvPr>
        </p:nvSpPr>
        <p:spPr>
          <a:xfrm>
            <a:off x="6553200" y="6248400"/>
            <a:ext cx="2133600" cy="457200"/>
          </a:xfrm>
        </p:spPr>
        <p:txBody>
          <a:bodyPr/>
          <a:lstStyle>
            <a:lvl1pPr>
              <a:defRPr/>
            </a:lvl1pPr>
          </a:lstStyle>
          <a:p>
            <a:fld id="{4F1AD7CB-C8B0-40DF-9A50-8A8361770F93}" type="slidenum">
              <a:rPr lang="en-US"/>
              <a:pPr/>
              <a:t>‹#›</a:t>
            </a:fld>
            <a:endParaRPr lang="en-US"/>
          </a:p>
        </p:txBody>
      </p:sp>
    </p:spTree>
    <p:extLst>
      <p:ext uri="{BB962C8B-B14F-4D97-AF65-F5344CB8AC3E}">
        <p14:creationId xmlns:p14="http://schemas.microsoft.com/office/powerpoint/2010/main" val="298897008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id-ID"/>
          </a:p>
        </p:txBody>
      </p:sp>
      <p:sp>
        <p:nvSpPr>
          <p:cNvPr id="3" name="Text Placeholder 2"/>
          <p:cNvSpPr>
            <a:spLocks noGrp="1"/>
          </p:cNvSpPr>
          <p:nvPr>
            <p:ph type="body" sz="half" idx="1"/>
          </p:nvPr>
        </p:nvSpPr>
        <p:spPr>
          <a:xfrm>
            <a:off x="457200" y="1600200"/>
            <a:ext cx="4038600" cy="4495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Content Placeholder 3"/>
          <p:cNvSpPr>
            <a:spLocks noGrp="1"/>
          </p:cNvSpPr>
          <p:nvPr>
            <p:ph sz="half" idx="2"/>
          </p:nvPr>
        </p:nvSpPr>
        <p:spPr>
          <a:xfrm>
            <a:off x="4648200" y="1600200"/>
            <a:ext cx="4038600" cy="4495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Date Placeholder 4"/>
          <p:cNvSpPr>
            <a:spLocks noGrp="1"/>
          </p:cNvSpPr>
          <p:nvPr>
            <p:ph type="dt" sz="half" idx="10"/>
          </p:nvPr>
        </p:nvSpPr>
        <p:spPr>
          <a:xfrm>
            <a:off x="457200" y="6248400"/>
            <a:ext cx="2133600" cy="457200"/>
          </a:xfrm>
        </p:spPr>
        <p:txBody>
          <a:bodyPr/>
          <a:lstStyle>
            <a:lvl1pPr>
              <a:defRPr/>
            </a:lvl1pPr>
          </a:lstStyle>
          <a:p>
            <a:endParaRPr lang="en-US"/>
          </a:p>
        </p:txBody>
      </p:sp>
      <p:sp>
        <p:nvSpPr>
          <p:cNvPr id="6" name="Footer Placeholder 5"/>
          <p:cNvSpPr>
            <a:spLocks noGrp="1"/>
          </p:cNvSpPr>
          <p:nvPr>
            <p:ph type="ftr" sz="quarter" idx="11"/>
          </p:nvPr>
        </p:nvSpPr>
        <p:spPr>
          <a:xfrm>
            <a:off x="3124200" y="6248400"/>
            <a:ext cx="2895600" cy="457200"/>
          </a:xfrm>
        </p:spPr>
        <p:txBody>
          <a:bodyPr/>
          <a:lstStyle>
            <a:lvl1pPr>
              <a:defRPr/>
            </a:lvl1pPr>
          </a:lstStyle>
          <a:p>
            <a:endParaRPr lang="en-US"/>
          </a:p>
        </p:txBody>
      </p:sp>
      <p:sp>
        <p:nvSpPr>
          <p:cNvPr id="7" name="Slide Number Placeholder 6"/>
          <p:cNvSpPr>
            <a:spLocks noGrp="1"/>
          </p:cNvSpPr>
          <p:nvPr>
            <p:ph type="sldNum" sz="quarter" idx="12"/>
          </p:nvPr>
        </p:nvSpPr>
        <p:spPr>
          <a:xfrm>
            <a:off x="6553200" y="6248400"/>
            <a:ext cx="2133600" cy="457200"/>
          </a:xfrm>
        </p:spPr>
        <p:txBody>
          <a:bodyPr/>
          <a:lstStyle>
            <a:lvl1pPr>
              <a:defRPr/>
            </a:lvl1pPr>
          </a:lstStyle>
          <a:p>
            <a:fld id="{5B8D353A-C54D-4E00-9ABE-310E9B9E047A}" type="slidenum">
              <a:rPr lang="en-US"/>
              <a:pPr/>
              <a:t>‹#›</a:t>
            </a:fld>
            <a:endParaRPr lang="en-US"/>
          </a:p>
        </p:txBody>
      </p:sp>
    </p:spTree>
    <p:extLst>
      <p:ext uri="{BB962C8B-B14F-4D97-AF65-F5344CB8AC3E}">
        <p14:creationId xmlns:p14="http://schemas.microsoft.com/office/powerpoint/2010/main" val="2243860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accent2"/>
            </a:gs>
            <a:gs pos="100000">
              <a:schemeClr val="accent2">
                <a:gamma/>
                <a:shade val="46275"/>
                <a:invGamma/>
              </a:schemeClr>
            </a:gs>
          </a:gsLst>
          <a:lin ang="5400000" scaled="1"/>
        </a:gradFill>
        <a:effectLst/>
      </p:bgPr>
    </p:bg>
    <p:spTree>
      <p:nvGrpSpPr>
        <p:cNvPr id="1" name=""/>
        <p:cNvGrpSpPr/>
        <p:nvPr/>
      </p:nvGrpSpPr>
      <p:grpSpPr>
        <a:xfrm>
          <a:off x="0" y="0"/>
          <a:ext cx="0" cy="0"/>
          <a:chOff x="0" y="0"/>
          <a:chExt cx="0" cy="0"/>
        </a:xfrm>
      </p:grpSpPr>
      <p:grpSp>
        <p:nvGrpSpPr>
          <p:cNvPr id="89090" name="Group 2"/>
          <p:cNvGrpSpPr>
            <a:grpSpLocks/>
          </p:cNvGrpSpPr>
          <p:nvPr/>
        </p:nvGrpSpPr>
        <p:grpSpPr bwMode="auto">
          <a:xfrm>
            <a:off x="0" y="0"/>
            <a:ext cx="7242175" cy="1981200"/>
            <a:chOff x="0" y="0"/>
            <a:chExt cx="4562" cy="1248"/>
          </a:xfrm>
        </p:grpSpPr>
        <p:sp>
          <p:nvSpPr>
            <p:cNvPr id="89091" name="Freeform 3"/>
            <p:cNvSpPr>
              <a:spLocks/>
            </p:cNvSpPr>
            <p:nvPr/>
          </p:nvSpPr>
          <p:spPr bwMode="hidden">
            <a:xfrm>
              <a:off x="0" y="583"/>
              <a:ext cx="4487" cy="665"/>
            </a:xfrm>
            <a:custGeom>
              <a:avLst/>
              <a:gdLst>
                <a:gd name="T0" fmla="*/ 4800 w 4806"/>
                <a:gd name="T1" fmla="*/ 299 h 665"/>
                <a:gd name="T2" fmla="*/ 0 w 4806"/>
                <a:gd name="T3" fmla="*/ 665 h 665"/>
                <a:gd name="T4" fmla="*/ 0 w 4806"/>
                <a:gd name="T5" fmla="*/ 0 h 665"/>
                <a:gd name="T6" fmla="*/ 4806 w 4806"/>
                <a:gd name="T7" fmla="*/ 1 h 665"/>
                <a:gd name="T8" fmla="*/ 4800 w 4806"/>
                <a:gd name="T9" fmla="*/ 153 h 665"/>
                <a:gd name="T10" fmla="*/ 4800 w 4806"/>
                <a:gd name="T11" fmla="*/ 299 h 665"/>
              </a:gdLst>
              <a:ahLst/>
              <a:cxnLst>
                <a:cxn ang="0">
                  <a:pos x="T0" y="T1"/>
                </a:cxn>
                <a:cxn ang="0">
                  <a:pos x="T2" y="T3"/>
                </a:cxn>
                <a:cxn ang="0">
                  <a:pos x="T4" y="T5"/>
                </a:cxn>
                <a:cxn ang="0">
                  <a:pos x="T6" y="T7"/>
                </a:cxn>
                <a:cxn ang="0">
                  <a:pos x="T8" y="T9"/>
                </a:cxn>
                <a:cxn ang="0">
                  <a:pos x="T10" y="T11"/>
                </a:cxn>
              </a:cxnLst>
              <a:rect l="0" t="0" r="r" b="b"/>
              <a:pathLst>
                <a:path w="4806" h="665">
                  <a:moveTo>
                    <a:pt x="4800" y="299"/>
                  </a:moveTo>
                  <a:lnTo>
                    <a:pt x="0" y="665"/>
                  </a:lnTo>
                  <a:lnTo>
                    <a:pt x="0" y="0"/>
                  </a:lnTo>
                  <a:lnTo>
                    <a:pt x="4806" y="1"/>
                  </a:lnTo>
                  <a:lnTo>
                    <a:pt x="4800" y="153"/>
                  </a:lnTo>
                  <a:lnTo>
                    <a:pt x="4800" y="299"/>
                  </a:lnTo>
                  <a:close/>
                </a:path>
              </a:pathLst>
            </a:custGeom>
            <a:gradFill rotWithShape="1">
              <a:gsLst>
                <a:gs pos="0">
                  <a:schemeClr val="bg1">
                    <a:gamma/>
                    <a:shade val="94118"/>
                    <a:invGamma/>
                  </a:schemeClr>
                </a:gs>
                <a:gs pos="100000">
                  <a:schemeClr val="bg1"/>
                </a:gs>
              </a:gsLst>
              <a:lin ang="0" scaled="1"/>
            </a:gradFill>
            <a:ln>
              <a:noFill/>
            </a:ln>
            <a:extLst>
              <a:ext uri="{91240B29-F687-4F45-9708-019B960494DF}">
                <a14:hiddenLine xmlns:a14="http://schemas.microsoft.com/office/drawing/2010/main" w="9525">
                  <a:solidFill>
                    <a:schemeClr val="tx1"/>
                  </a:solidFill>
                  <a:round/>
                  <a:headEnd/>
                  <a:tailEnd/>
                </a14:hiddenLine>
              </a:ext>
            </a:extLst>
          </p:spPr>
          <p:txBody>
            <a:bodyPr/>
            <a:lstStyle/>
            <a:p>
              <a:endParaRPr lang="id-ID"/>
            </a:p>
          </p:txBody>
        </p:sp>
        <p:sp>
          <p:nvSpPr>
            <p:cNvPr id="89092" name="Freeform 4"/>
            <p:cNvSpPr>
              <a:spLocks/>
            </p:cNvSpPr>
            <p:nvPr/>
          </p:nvSpPr>
          <p:spPr bwMode="hidden">
            <a:xfrm>
              <a:off x="0" y="0"/>
              <a:ext cx="4562" cy="1199"/>
            </a:xfrm>
            <a:custGeom>
              <a:avLst/>
              <a:gdLst>
                <a:gd name="T0" fmla="*/ 4560 w 4562"/>
                <a:gd name="T1" fmla="*/ 932 h 1199"/>
                <a:gd name="T2" fmla="*/ 0 w 4562"/>
                <a:gd name="T3" fmla="*/ 1199 h 1199"/>
                <a:gd name="T4" fmla="*/ 0 w 4562"/>
                <a:gd name="T5" fmla="*/ 0 h 1199"/>
                <a:gd name="T6" fmla="*/ 4562 w 4562"/>
                <a:gd name="T7" fmla="*/ 0 h 1199"/>
                <a:gd name="T8" fmla="*/ 4560 w 4562"/>
                <a:gd name="T9" fmla="*/ 932 h 1199"/>
                <a:gd name="T10" fmla="*/ 4560 w 4562"/>
                <a:gd name="T11" fmla="*/ 932 h 1199"/>
              </a:gdLst>
              <a:ahLst/>
              <a:cxnLst>
                <a:cxn ang="0">
                  <a:pos x="T0" y="T1"/>
                </a:cxn>
                <a:cxn ang="0">
                  <a:pos x="T2" y="T3"/>
                </a:cxn>
                <a:cxn ang="0">
                  <a:pos x="T4" y="T5"/>
                </a:cxn>
                <a:cxn ang="0">
                  <a:pos x="T6" y="T7"/>
                </a:cxn>
                <a:cxn ang="0">
                  <a:pos x="T8" y="T9"/>
                </a:cxn>
                <a:cxn ang="0">
                  <a:pos x="T10" y="T11"/>
                </a:cxn>
              </a:cxnLst>
              <a:rect l="0" t="0" r="r" b="b"/>
              <a:pathLst>
                <a:path w="4562" h="1199">
                  <a:moveTo>
                    <a:pt x="4560" y="932"/>
                  </a:moveTo>
                  <a:lnTo>
                    <a:pt x="0" y="1199"/>
                  </a:lnTo>
                  <a:lnTo>
                    <a:pt x="0" y="0"/>
                  </a:lnTo>
                  <a:lnTo>
                    <a:pt x="4562" y="0"/>
                  </a:lnTo>
                  <a:lnTo>
                    <a:pt x="4560" y="932"/>
                  </a:lnTo>
                  <a:lnTo>
                    <a:pt x="4560" y="932"/>
                  </a:lnTo>
                  <a:close/>
                </a:path>
              </a:pathLst>
            </a:cu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chemeClr val="tx1"/>
                  </a:solidFill>
                  <a:round/>
                  <a:headEnd/>
                  <a:tailEnd/>
                </a14:hiddenLine>
              </a:ext>
            </a:extLst>
          </p:spPr>
          <p:txBody>
            <a:bodyPr/>
            <a:lstStyle/>
            <a:p>
              <a:endParaRPr lang="id-ID"/>
            </a:p>
          </p:txBody>
        </p:sp>
      </p:grpSp>
      <p:sp>
        <p:nvSpPr>
          <p:cNvPr id="89093" name="Rectangle 5"/>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89094" name="Rectangle 6"/>
          <p:cNvSpPr>
            <a:spLocks noGrp="1" noChangeArrowheads="1"/>
          </p:cNvSpPr>
          <p:nvPr>
            <p:ph type="body" idx="1"/>
          </p:nvPr>
        </p:nvSpPr>
        <p:spPr bwMode="auto">
          <a:xfrm>
            <a:off x="457200" y="1600200"/>
            <a:ext cx="8229600" cy="4495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89095" name="Rectangle 7"/>
          <p:cNvSpPr>
            <a:spLocks noGrp="1" noChangeArrowheads="1"/>
          </p:cNvSpPr>
          <p:nvPr>
            <p:ph type="dt" sz="half" idx="2"/>
          </p:nvPr>
        </p:nvSpPr>
        <p:spPr bwMode="auto">
          <a:xfrm>
            <a:off x="457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a:effectLst>
                  <a:outerShdw blurRad="38100" dist="38100" dir="2700000" algn="tl">
                    <a:srgbClr val="000000"/>
                  </a:outerShdw>
                </a:effectLst>
              </a:defRPr>
            </a:lvl1pPr>
          </a:lstStyle>
          <a:p>
            <a:endParaRPr lang="en-US"/>
          </a:p>
        </p:txBody>
      </p:sp>
      <p:sp>
        <p:nvSpPr>
          <p:cNvPr id="89096" name="Rectangle 8"/>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eaLnBrk="1" hangingPunct="1">
              <a:defRPr sz="1200">
                <a:effectLst>
                  <a:outerShdw blurRad="38100" dist="38100" dir="2700000" algn="tl">
                    <a:srgbClr val="000000"/>
                  </a:outerShdw>
                </a:effectLst>
              </a:defRPr>
            </a:lvl1pPr>
          </a:lstStyle>
          <a:p>
            <a:endParaRPr lang="en-US"/>
          </a:p>
        </p:txBody>
      </p:sp>
      <p:sp>
        <p:nvSpPr>
          <p:cNvPr id="89097" name="Rectangle 9"/>
          <p:cNvSpPr>
            <a:spLocks noGrp="1" noChangeArrowheads="1"/>
          </p:cNvSpPr>
          <p:nvPr>
            <p:ph type="sldNum" sz="quarter" idx="4"/>
          </p:nvPr>
        </p:nvSpPr>
        <p:spPr bwMode="auto">
          <a:xfrm>
            <a:off x="6553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a:effectLst>
                  <a:outerShdw blurRad="38100" dist="38100" dir="2700000" algn="tl">
                    <a:srgbClr val="000000"/>
                  </a:outerShdw>
                </a:effectLst>
              </a:defRPr>
            </a:lvl1pPr>
          </a:lstStyle>
          <a:p>
            <a:fld id="{F8784268-11E6-4C16-9D2F-08BDB2C1B409}" type="slidenum">
              <a:rPr lang="en-US"/>
              <a:pPr/>
              <a:t>‹#›</a:t>
            </a:fld>
            <a:endParaRPr lang="en-US"/>
          </a:p>
        </p:txBody>
      </p:sp>
    </p:spTree>
  </p:cSld>
  <p:clrMap bg1="dk2" tx1="lt1" bg2="dk1" tx2="lt2" accent1="accent1" accent2="accent2" accent3="accent3" accent4="accent4" accent5="accent5" accent6="accent6" hlink="hlink" folHlink="folHlink"/>
  <p:sldLayoutIdLst>
    <p:sldLayoutId id="2147483654" r:id="rId1"/>
    <p:sldLayoutId id="2147483655" r:id="rId2"/>
    <p:sldLayoutId id="2147483656" r:id="rId3"/>
    <p:sldLayoutId id="2147483657" r:id="rId4"/>
    <p:sldLayoutId id="2147483658" r:id="rId5"/>
    <p:sldLayoutId id="2147483659" r:id="rId6"/>
    <p:sldLayoutId id="2147483660" r:id="rId7"/>
    <p:sldLayoutId id="2147483661" r:id="rId8"/>
    <p:sldLayoutId id="2147483662" r:id="rId9"/>
    <p:sldLayoutId id="2147483663" r:id="rId10"/>
    <p:sldLayoutId id="2147483664" r:id="rId11"/>
    <p:sldLayoutId id="2147483665" r:id="rId12"/>
    <p:sldLayoutId id="2147483666" r:id="rId13"/>
  </p:sldLayoutIdLst>
  <p:timing>
    <p:tnLst>
      <p:par>
        <p:cTn id="1" dur="indefinite" restart="never" nodeType="tmRoot"/>
      </p:par>
    </p:tnLst>
  </p:timing>
  <p:txStyles>
    <p:titleStyle>
      <a:lvl1pPr algn="ctr" rtl="0" fontAlgn="base">
        <a:spcBef>
          <a:spcPct val="0"/>
        </a:spcBef>
        <a:spcAft>
          <a:spcPct val="0"/>
        </a:spcAft>
        <a:defRPr sz="4400" kern="1200">
          <a:solidFill>
            <a:schemeClr val="tx2"/>
          </a:solidFill>
          <a:effectLst>
            <a:outerShdw blurRad="38100" dist="38100" dir="2700000" algn="tl">
              <a:srgbClr val="000000"/>
            </a:outerShdw>
          </a:effectLst>
          <a:latin typeface="+mj-lt"/>
          <a:ea typeface="+mj-ea"/>
          <a:cs typeface="+mj-cs"/>
        </a:defRPr>
      </a:lvl1pPr>
      <a:lvl2pPr algn="ctr"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2pPr>
      <a:lvl3pPr algn="ctr"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3pPr>
      <a:lvl4pPr algn="ctr"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4pPr>
      <a:lvl5pPr algn="ctr"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9pPr>
    </p:titleStyle>
    <p:bodyStyle>
      <a:lvl1pPr marL="342900" indent="-342900" algn="l" rtl="0" fontAlgn="base">
        <a:spcBef>
          <a:spcPct val="20000"/>
        </a:spcBef>
        <a:spcAft>
          <a:spcPct val="0"/>
        </a:spcAft>
        <a:buClr>
          <a:schemeClr val="hlink"/>
        </a:buClr>
        <a:buSzPct val="80000"/>
        <a:buFont typeface="Wingdings" panose="05000000000000000000" pitchFamily="2" charset="2"/>
        <a:buChar char="n"/>
        <a:defRPr sz="3200" kern="1200">
          <a:solidFill>
            <a:schemeClr val="tx1"/>
          </a:solidFill>
          <a:effectLst>
            <a:outerShdw blurRad="38100" dist="38100" dir="2700000" algn="tl">
              <a:srgbClr val="000000"/>
            </a:outerShdw>
          </a:effectLst>
          <a:latin typeface="+mn-lt"/>
          <a:ea typeface="+mn-ea"/>
          <a:cs typeface="+mn-cs"/>
        </a:defRPr>
      </a:lvl1pPr>
      <a:lvl2pPr marL="742950" indent="-285750" algn="l" rtl="0" fontAlgn="base">
        <a:spcBef>
          <a:spcPct val="20000"/>
        </a:spcBef>
        <a:spcAft>
          <a:spcPct val="0"/>
        </a:spcAft>
        <a:buClr>
          <a:schemeClr val="tx1"/>
        </a:buClr>
        <a:buChar char="–"/>
        <a:defRPr sz="2800" kern="1200">
          <a:solidFill>
            <a:schemeClr val="tx1"/>
          </a:solidFill>
          <a:effectLst>
            <a:outerShdw blurRad="38100" dist="38100" dir="2700000" algn="tl">
              <a:srgbClr val="000000"/>
            </a:outerShdw>
          </a:effectLst>
          <a:latin typeface="+mn-lt"/>
          <a:ea typeface="+mn-ea"/>
          <a:cs typeface="+mn-cs"/>
        </a:defRPr>
      </a:lvl2pPr>
      <a:lvl3pPr marL="1143000" indent="-228600" algn="l" rtl="0" fontAlgn="base">
        <a:spcBef>
          <a:spcPct val="20000"/>
        </a:spcBef>
        <a:spcAft>
          <a:spcPct val="0"/>
        </a:spcAft>
        <a:buClr>
          <a:schemeClr val="hlink"/>
        </a:buClr>
        <a:buFont typeface="Wingdings" panose="05000000000000000000" pitchFamily="2" charset="2"/>
        <a:buChar char="§"/>
        <a:defRPr sz="2400" kern="1200">
          <a:solidFill>
            <a:schemeClr val="tx1"/>
          </a:solidFill>
          <a:effectLst>
            <a:outerShdw blurRad="38100" dist="38100" dir="2700000" algn="tl">
              <a:srgbClr val="000000"/>
            </a:outerShdw>
          </a:effectLst>
          <a:latin typeface="+mn-lt"/>
          <a:ea typeface="+mn-ea"/>
          <a:cs typeface="+mn-cs"/>
        </a:defRPr>
      </a:lvl3pPr>
      <a:lvl4pPr marL="1600200" indent="-228600" algn="l" rtl="0" fontAlgn="base">
        <a:spcBef>
          <a:spcPct val="20000"/>
        </a:spcBef>
        <a:spcAft>
          <a:spcPct val="0"/>
        </a:spcAft>
        <a:buChar char="–"/>
        <a:defRPr sz="2000" kern="1200">
          <a:solidFill>
            <a:schemeClr val="tx1"/>
          </a:solidFill>
          <a:effectLst>
            <a:outerShdw blurRad="38100" dist="38100" dir="2700000" algn="tl">
              <a:srgbClr val="000000"/>
            </a:outerShdw>
          </a:effectLst>
          <a:latin typeface="+mn-lt"/>
          <a:ea typeface="+mn-ea"/>
          <a:cs typeface="+mn-cs"/>
        </a:defRPr>
      </a:lvl4pPr>
      <a:lvl5pPr marL="2057400" indent="-228600" algn="l" rtl="0" fontAlgn="base">
        <a:spcBef>
          <a:spcPct val="20000"/>
        </a:spcBef>
        <a:spcAft>
          <a:spcPct val="0"/>
        </a:spcAft>
        <a:buClr>
          <a:schemeClr val="hlink"/>
        </a:buClr>
        <a:buFont typeface="Wingdings" panose="05000000000000000000" pitchFamily="2" charset="2"/>
        <a:buChar char="§"/>
        <a:defRPr sz="2000" kern="1200">
          <a:solidFill>
            <a:schemeClr val="tx1"/>
          </a:solidFill>
          <a:effectLst>
            <a:outerShdw blurRad="38100" dist="38100" dir="2700000" algn="tl">
              <a:srgbClr val="000000"/>
            </a:outerShdw>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image" Target="../media/image1.wmf"/><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wmf"/><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5.wmf"/><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8.wmf"/><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10.wmf"/><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12.wmf"/><Relationship Id="rId2" Type="http://schemas.openxmlformats.org/officeDocument/2006/relationships/image" Target="../media/image11.wmf"/><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 Id="rId4" Type="http://schemas.openxmlformats.org/officeDocument/2006/relationships/image" Target="../media/image18.jpeg"/></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p:txBody>
          <a:bodyPr/>
          <a:lstStyle/>
          <a:p>
            <a:r>
              <a:rPr lang="en-US" sz="4400"/>
              <a:t>PRINSIP HYGIENE SANITASI MAKANAN DAN MINUMAN</a:t>
            </a:r>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p:txBody>
          <a:bodyPr/>
          <a:lstStyle/>
          <a:p>
            <a:r>
              <a:rPr lang="en-US" sz="3600"/>
              <a:t>Pendahuluan </a:t>
            </a:r>
          </a:p>
        </p:txBody>
      </p:sp>
      <p:sp>
        <p:nvSpPr>
          <p:cNvPr id="3075" name="Rectangle 3"/>
          <p:cNvSpPr>
            <a:spLocks noGrp="1" noChangeArrowheads="1"/>
          </p:cNvSpPr>
          <p:nvPr>
            <p:ph type="body" idx="1"/>
          </p:nvPr>
        </p:nvSpPr>
        <p:spPr/>
        <p:txBody>
          <a:bodyPr/>
          <a:lstStyle/>
          <a:p>
            <a:pPr>
              <a:lnSpc>
                <a:spcPct val="90000"/>
              </a:lnSpc>
            </a:pPr>
            <a:r>
              <a:rPr lang="en-US" sz="2800"/>
              <a:t>Makanan </a:t>
            </a:r>
          </a:p>
          <a:p>
            <a:pPr lvl="1">
              <a:lnSpc>
                <a:spcPct val="90000"/>
              </a:lnSpc>
            </a:pPr>
            <a:r>
              <a:rPr lang="en-US" sz="2400"/>
              <a:t>Kebutuhan pokok manusia yg diperlukan setiap saat </a:t>
            </a:r>
          </a:p>
          <a:p>
            <a:pPr lvl="1">
              <a:lnSpc>
                <a:spcPct val="90000"/>
              </a:lnSpc>
            </a:pPr>
            <a:r>
              <a:rPr lang="en-US" sz="2400"/>
              <a:t>Harus ditangani dg baik dan benar agar bermanfaat</a:t>
            </a:r>
          </a:p>
          <a:p>
            <a:pPr lvl="1">
              <a:lnSpc>
                <a:spcPct val="90000"/>
              </a:lnSpc>
            </a:pPr>
            <a:r>
              <a:rPr lang="en-US" sz="2400"/>
              <a:t>Prinsip : pengetahuan, sikap dan perilaku manusia dlm menaati azas kesehatan, kebersihan, dan keamanan dalam menangani makanan</a:t>
            </a:r>
          </a:p>
          <a:p>
            <a:pPr lvl="1">
              <a:lnSpc>
                <a:spcPct val="90000"/>
              </a:lnSpc>
            </a:pPr>
            <a:r>
              <a:rPr lang="en-US" sz="2400"/>
              <a:t>Proses pengolahan makanan : penerimaan bhn mentah, pencucian, peracikan, pemasakan, pengangkutan, penyajian</a:t>
            </a:r>
          </a:p>
          <a:p>
            <a:pPr lvl="1">
              <a:lnSpc>
                <a:spcPct val="90000"/>
              </a:lnSpc>
            </a:pPr>
            <a:r>
              <a:rPr lang="en-US" sz="2400"/>
              <a:t>Proses pengolahan yg benar menghasilkan makanan yg bersih, sehat, aman, bermanfaat, dan tahan lama</a:t>
            </a:r>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3"/>
          <p:cNvSpPr>
            <a:spLocks noGrp="1" noChangeArrowheads="1"/>
          </p:cNvSpPr>
          <p:nvPr>
            <p:ph type="body" idx="1"/>
          </p:nvPr>
        </p:nvSpPr>
        <p:spPr>
          <a:xfrm>
            <a:off x="457200" y="685800"/>
            <a:ext cx="8229600" cy="5440363"/>
          </a:xfrm>
        </p:spPr>
        <p:txBody>
          <a:bodyPr/>
          <a:lstStyle/>
          <a:p>
            <a:r>
              <a:rPr lang="en-US" sz="2400"/>
              <a:t>Pengusaha/ penanggung jawab</a:t>
            </a:r>
          </a:p>
          <a:p>
            <a:pPr lvl="1"/>
            <a:r>
              <a:rPr lang="en-US" sz="2000"/>
              <a:t>Orang yg bertanggung jawab atas pengelolaan makanan</a:t>
            </a:r>
          </a:p>
          <a:p>
            <a:pPr lvl="1"/>
            <a:r>
              <a:rPr lang="en-US" sz="2000"/>
              <a:t>Menguasai bidang usaha dan ilmu pengolahan makanan, sehingga mampu memimpin dan mengarahkan penjamah makanan utk dapat bekerja secara sehat dan melaksanakan prinsip HSMM</a:t>
            </a:r>
          </a:p>
          <a:p>
            <a:r>
              <a:rPr lang="en-US" sz="2400"/>
              <a:t>Hygiene</a:t>
            </a:r>
          </a:p>
          <a:p>
            <a:pPr lvl="1"/>
            <a:r>
              <a:rPr lang="en-US" sz="2000"/>
              <a:t>Upaya kesehatan dg cara memelihara dan melindungi kebersihan subyeknya</a:t>
            </a:r>
          </a:p>
          <a:p>
            <a:pPr lvl="1"/>
            <a:r>
              <a:rPr lang="en-US" sz="2000"/>
              <a:t>Cuci tangan, cuci piring, dll</a:t>
            </a:r>
          </a:p>
          <a:p>
            <a:r>
              <a:rPr lang="en-US" sz="2400"/>
              <a:t>Sanitasi </a:t>
            </a:r>
          </a:p>
          <a:p>
            <a:pPr lvl="1"/>
            <a:r>
              <a:rPr lang="en-US" sz="2000"/>
              <a:t>Upaya kesehatan dg cara memelihara dan melindungi kebersihan lingkungan dari subyeknya</a:t>
            </a:r>
          </a:p>
          <a:p>
            <a:pPr lvl="1"/>
            <a:r>
              <a:rPr lang="en-US" sz="2000"/>
              <a:t>Menyediakan air bersih, tempat sampah </a:t>
            </a:r>
          </a:p>
          <a:p>
            <a:endParaRPr lang="en-US" sz="2800"/>
          </a:p>
        </p:txBody>
      </p:sp>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Rectangle 3"/>
          <p:cNvSpPr>
            <a:spLocks noGrp="1" noChangeArrowheads="1"/>
          </p:cNvSpPr>
          <p:nvPr>
            <p:ph type="body" idx="1"/>
          </p:nvPr>
        </p:nvSpPr>
        <p:spPr/>
        <p:txBody>
          <a:bodyPr/>
          <a:lstStyle/>
          <a:p>
            <a:pPr>
              <a:buFont typeface="Wingdings" panose="05000000000000000000" pitchFamily="2" charset="2"/>
              <a:buNone/>
            </a:pPr>
            <a:r>
              <a:rPr lang="en-US" sz="2800"/>
              <a:t>HSMM </a:t>
            </a:r>
          </a:p>
          <a:p>
            <a:r>
              <a:rPr lang="en-US" sz="2800"/>
              <a:t>Pengendalian thd 4 faktor :</a:t>
            </a:r>
          </a:p>
          <a:p>
            <a:pPr lvl="1"/>
            <a:r>
              <a:rPr lang="en-US" sz="2400"/>
              <a:t>Tempat/bangunan</a:t>
            </a:r>
          </a:p>
          <a:p>
            <a:pPr lvl="1"/>
            <a:r>
              <a:rPr lang="en-US" sz="2400"/>
              <a:t>Peralatan</a:t>
            </a:r>
          </a:p>
          <a:p>
            <a:pPr lvl="1"/>
            <a:r>
              <a:rPr lang="en-US" sz="2400"/>
              <a:t>Orang</a:t>
            </a:r>
          </a:p>
          <a:p>
            <a:pPr lvl="1"/>
            <a:r>
              <a:rPr lang="en-US" sz="2400"/>
              <a:t>Bahan makanan</a:t>
            </a:r>
          </a:p>
          <a:p>
            <a:endParaRPr lang="en-US" sz="2800"/>
          </a:p>
        </p:txBody>
      </p:sp>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r>
              <a:rPr lang="en-US" sz="4000"/>
              <a:t>Aspek HSMM</a:t>
            </a:r>
            <a:br>
              <a:rPr lang="en-US" sz="4000"/>
            </a:br>
            <a:endParaRPr lang="en-US" sz="4000"/>
          </a:p>
        </p:txBody>
      </p:sp>
      <p:sp>
        <p:nvSpPr>
          <p:cNvPr id="6147" name="Rectangle 3"/>
          <p:cNvSpPr>
            <a:spLocks noGrp="1" noChangeArrowheads="1"/>
          </p:cNvSpPr>
          <p:nvPr>
            <p:ph type="body" idx="1"/>
          </p:nvPr>
        </p:nvSpPr>
        <p:spPr/>
        <p:txBody>
          <a:bodyPr/>
          <a:lstStyle/>
          <a:p>
            <a:r>
              <a:rPr lang="en-US"/>
              <a:t>Kontaminasi</a:t>
            </a:r>
          </a:p>
          <a:p>
            <a:pPr lvl="1"/>
            <a:r>
              <a:rPr lang="en-US"/>
              <a:t>Masuknya zat asing yg tidak dikehendaki ke dalam makanan </a:t>
            </a:r>
          </a:p>
          <a:p>
            <a:pPr lvl="1"/>
            <a:r>
              <a:rPr lang="en-US"/>
              <a:t>4 macam :</a:t>
            </a:r>
          </a:p>
          <a:p>
            <a:pPr lvl="2"/>
            <a:r>
              <a:rPr lang="en-US"/>
              <a:t>Pencemaran mikroba (bakteri, jamur)</a:t>
            </a:r>
          </a:p>
          <a:p>
            <a:pPr lvl="2"/>
            <a:r>
              <a:rPr lang="en-US"/>
              <a:t>Pencemaran fisik (rambut, debu, tanah, dll)</a:t>
            </a:r>
          </a:p>
          <a:p>
            <a:pPr lvl="2"/>
            <a:r>
              <a:rPr lang="en-US"/>
              <a:t>Pencemaran kimia (pupuk, pestisida, mercury, cad, arsen, cyanida, dll)</a:t>
            </a:r>
          </a:p>
          <a:p>
            <a:pPr lvl="2"/>
            <a:r>
              <a:rPr lang="en-US"/>
              <a:t>Pencemaran radioaktif ( sinar alfa, gamma, dll)</a:t>
            </a:r>
          </a:p>
        </p:txBody>
      </p:sp>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Rectangle 3"/>
          <p:cNvSpPr>
            <a:spLocks noGrp="1" noChangeArrowheads="1"/>
          </p:cNvSpPr>
          <p:nvPr>
            <p:ph type="body" idx="1"/>
          </p:nvPr>
        </p:nvSpPr>
        <p:spPr/>
        <p:txBody>
          <a:bodyPr/>
          <a:lstStyle/>
          <a:p>
            <a:pPr lvl="1"/>
            <a:r>
              <a:rPr lang="en-US"/>
              <a:t>Cara terjadinya pencemaran :</a:t>
            </a:r>
          </a:p>
          <a:p>
            <a:pPr lvl="2"/>
            <a:r>
              <a:rPr lang="en-US"/>
              <a:t>Langsung (direct contamination)</a:t>
            </a:r>
          </a:p>
          <a:p>
            <a:pPr lvl="3"/>
            <a:r>
              <a:rPr lang="en-US"/>
              <a:t>Bhn pencemar masuk ke dalam makanan secara langsung (rambut, zat pewarna kain)</a:t>
            </a:r>
          </a:p>
          <a:p>
            <a:pPr lvl="2"/>
            <a:r>
              <a:rPr lang="en-US"/>
              <a:t>Silang (cross contamination)</a:t>
            </a:r>
          </a:p>
          <a:p>
            <a:pPr lvl="3"/>
            <a:r>
              <a:rPr lang="en-US"/>
              <a:t>Terjadi secara tidak langsung akibat tidak tahu (makanan matang bersentuhan dg makanan mentah, piring kotor)</a:t>
            </a:r>
          </a:p>
          <a:p>
            <a:pPr lvl="2"/>
            <a:r>
              <a:rPr lang="en-US"/>
              <a:t>Ulang (recontamination)</a:t>
            </a:r>
          </a:p>
          <a:p>
            <a:pPr lvl="3"/>
            <a:r>
              <a:rPr lang="en-US"/>
              <a:t>Terjadi pada makanan yg tlh dimasak sempurna (nasi tercemar debu/ lalat krn tidak dilindungi)</a:t>
            </a:r>
          </a:p>
          <a:p>
            <a:endParaRPr lang="en-US"/>
          </a:p>
        </p:txBody>
      </p:sp>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3"/>
          <p:cNvSpPr>
            <a:spLocks noGrp="1" noChangeArrowheads="1"/>
          </p:cNvSpPr>
          <p:nvPr>
            <p:ph type="body" idx="1"/>
          </p:nvPr>
        </p:nvSpPr>
        <p:spPr>
          <a:xfrm>
            <a:off x="457200" y="685800"/>
            <a:ext cx="8229600" cy="5562600"/>
          </a:xfrm>
        </p:spPr>
        <p:txBody>
          <a:bodyPr/>
          <a:lstStyle/>
          <a:p>
            <a:pPr>
              <a:lnSpc>
                <a:spcPct val="90000"/>
              </a:lnSpc>
            </a:pPr>
            <a:r>
              <a:rPr lang="en-US" sz="2800"/>
              <a:t>Keracunan</a:t>
            </a:r>
          </a:p>
          <a:p>
            <a:pPr lvl="1">
              <a:lnSpc>
                <a:spcPct val="90000"/>
              </a:lnSpc>
            </a:pPr>
            <a:r>
              <a:rPr lang="en-US" sz="2400"/>
              <a:t>Timbulnya gejala klinis suatu penyakit/ gangg kesehatan lainnya akibat mengkonsumsi makanan yg tidak hygienis</a:t>
            </a:r>
          </a:p>
          <a:p>
            <a:pPr lvl="1">
              <a:lnSpc>
                <a:spcPct val="90000"/>
              </a:lnSpc>
            </a:pPr>
            <a:r>
              <a:rPr lang="en-US" sz="2400"/>
              <a:t>Terjadinya keracunan karena :</a:t>
            </a:r>
          </a:p>
          <a:p>
            <a:pPr lvl="2">
              <a:lnSpc>
                <a:spcPct val="90000"/>
              </a:lnSpc>
            </a:pPr>
            <a:r>
              <a:rPr lang="en-US" sz="2000"/>
              <a:t>Bahan makanan alami (jamur, umbi beracun)</a:t>
            </a:r>
          </a:p>
          <a:p>
            <a:pPr lvl="2">
              <a:lnSpc>
                <a:spcPct val="90000"/>
              </a:lnSpc>
            </a:pPr>
            <a:r>
              <a:rPr lang="en-US" sz="2000"/>
              <a:t>Infeksi mikroba (disentri, kolera)</a:t>
            </a:r>
          </a:p>
          <a:p>
            <a:pPr lvl="2">
              <a:lnSpc>
                <a:spcPct val="90000"/>
              </a:lnSpc>
            </a:pPr>
            <a:r>
              <a:rPr lang="en-US" sz="2000"/>
              <a:t>Racun/toksin mikroba (aflatoksin)</a:t>
            </a:r>
          </a:p>
          <a:p>
            <a:pPr lvl="2">
              <a:lnSpc>
                <a:spcPct val="90000"/>
              </a:lnSpc>
            </a:pPr>
            <a:r>
              <a:rPr lang="en-US" sz="2000"/>
              <a:t>Zat kimia (pestisida, mercury, timah hitam)</a:t>
            </a:r>
          </a:p>
          <a:p>
            <a:pPr lvl="2">
              <a:lnSpc>
                <a:spcPct val="90000"/>
              </a:lnSpc>
            </a:pPr>
            <a:r>
              <a:rPr lang="en-US" sz="2000"/>
              <a:t>Alergi (makanan laut)</a:t>
            </a:r>
          </a:p>
          <a:p>
            <a:pPr>
              <a:lnSpc>
                <a:spcPct val="90000"/>
              </a:lnSpc>
            </a:pPr>
            <a:endParaRPr lang="en-US" sz="2800"/>
          </a:p>
          <a:p>
            <a:pPr>
              <a:lnSpc>
                <a:spcPct val="90000"/>
              </a:lnSpc>
            </a:pPr>
            <a:r>
              <a:rPr lang="en-US" sz="2800"/>
              <a:t>Peracunan </a:t>
            </a:r>
          </a:p>
          <a:p>
            <a:pPr lvl="1">
              <a:lnSpc>
                <a:spcPct val="90000"/>
              </a:lnSpc>
            </a:pPr>
            <a:r>
              <a:rPr lang="en-US" sz="2400"/>
              <a:t>Sengaja utk tujuan negatif tertentu (persaingan bisnis, pembunuhan, bunuh diri)</a:t>
            </a:r>
          </a:p>
        </p:txBody>
      </p:sp>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3"/>
          <p:cNvSpPr>
            <a:spLocks noGrp="1" noChangeArrowheads="1"/>
          </p:cNvSpPr>
          <p:nvPr>
            <p:ph type="body" idx="1"/>
          </p:nvPr>
        </p:nvSpPr>
        <p:spPr>
          <a:xfrm>
            <a:off x="457200" y="533400"/>
            <a:ext cx="8229600" cy="5592763"/>
          </a:xfrm>
        </p:spPr>
        <p:txBody>
          <a:bodyPr/>
          <a:lstStyle/>
          <a:p>
            <a:r>
              <a:rPr lang="en-US"/>
              <a:t>Pembusukan</a:t>
            </a:r>
          </a:p>
          <a:p>
            <a:pPr lvl="1"/>
            <a:r>
              <a:rPr lang="en-US"/>
              <a:t>Proses dekomposisi makanan (sebagian/ seluruhnya) menjadi keadaan yg tidak dikehendaki akibat dari pematangan alam, pencemaran, fermentasi, dll</a:t>
            </a:r>
          </a:p>
          <a:p>
            <a:pPr lvl="1"/>
            <a:r>
              <a:rPr lang="en-US"/>
              <a:t>Terjadi secara :</a:t>
            </a:r>
          </a:p>
          <a:p>
            <a:pPr lvl="2"/>
            <a:r>
              <a:rPr lang="en-US"/>
              <a:t>Fisika, akibat kekurangan air/layu, benturan, serangga</a:t>
            </a:r>
          </a:p>
          <a:p>
            <a:pPr lvl="2"/>
            <a:r>
              <a:rPr lang="en-US"/>
              <a:t>Enzym, rusak karena terlalu matang</a:t>
            </a:r>
          </a:p>
          <a:p>
            <a:pPr lvl="2"/>
            <a:r>
              <a:rPr lang="en-US"/>
              <a:t>Mikroba, cendawan, merusak komposisi makanan, shg menjadi basi, berubah rasa/ warna</a:t>
            </a:r>
          </a:p>
          <a:p>
            <a:endParaRPr lang="en-US"/>
          </a:p>
        </p:txBody>
      </p:sp>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Rectangle 3"/>
          <p:cNvSpPr>
            <a:spLocks noGrp="1" noChangeArrowheads="1"/>
          </p:cNvSpPr>
          <p:nvPr>
            <p:ph type="body" idx="1"/>
          </p:nvPr>
        </p:nvSpPr>
        <p:spPr/>
        <p:txBody>
          <a:bodyPr/>
          <a:lstStyle/>
          <a:p>
            <a:pPr>
              <a:lnSpc>
                <a:spcPct val="90000"/>
              </a:lnSpc>
            </a:pPr>
            <a:r>
              <a:rPr lang="en-US" sz="2800"/>
              <a:t>Pemalsuan</a:t>
            </a:r>
          </a:p>
          <a:p>
            <a:pPr lvl="1">
              <a:lnSpc>
                <a:spcPct val="90000"/>
              </a:lnSpc>
            </a:pPr>
            <a:r>
              <a:rPr lang="en-US" sz="2400"/>
              <a:t>Upaya perubahan tampilan makanan dg cara menambah atau mengganti bahan makanan yg disengaja dg tujuan merningkatkan tampilan     makanan utk mendptkan keuntungan sebesar2nya dan berdampak buruk bg konsumen</a:t>
            </a:r>
          </a:p>
          <a:p>
            <a:pPr lvl="1">
              <a:lnSpc>
                <a:spcPct val="90000"/>
              </a:lnSpc>
            </a:pPr>
            <a:r>
              <a:rPr lang="en-US" sz="2400"/>
              <a:t>Contoh :</a:t>
            </a:r>
          </a:p>
          <a:p>
            <a:pPr lvl="2">
              <a:lnSpc>
                <a:spcPct val="90000"/>
              </a:lnSpc>
            </a:pPr>
            <a:r>
              <a:rPr lang="en-US" sz="2000"/>
              <a:t>Zat warna kain (rhodaminB, sunset yellow, wantex)</a:t>
            </a:r>
          </a:p>
          <a:p>
            <a:pPr lvl="2">
              <a:lnSpc>
                <a:spcPct val="90000"/>
              </a:lnSpc>
            </a:pPr>
            <a:r>
              <a:rPr lang="en-US" sz="2000"/>
              <a:t>Zat pemanis (siklamat, sakarin)</a:t>
            </a:r>
          </a:p>
          <a:p>
            <a:pPr lvl="2">
              <a:lnSpc>
                <a:spcPct val="90000"/>
              </a:lnSpc>
            </a:pPr>
            <a:r>
              <a:rPr lang="en-US" sz="2000"/>
              <a:t>Bahan pengawet/ pengental (as benzoat, as sitrat)</a:t>
            </a:r>
          </a:p>
          <a:p>
            <a:pPr lvl="2">
              <a:lnSpc>
                <a:spcPct val="90000"/>
              </a:lnSpc>
            </a:pPr>
            <a:r>
              <a:rPr lang="en-US" sz="2000"/>
              <a:t>Bahan pengganti (saus tomat)</a:t>
            </a:r>
          </a:p>
          <a:p>
            <a:pPr lvl="2">
              <a:lnSpc>
                <a:spcPct val="90000"/>
              </a:lnSpc>
            </a:pPr>
            <a:r>
              <a:rPr lang="en-US" sz="2000"/>
              <a:t>Label  (Ket tdk sesuai dg isi)</a:t>
            </a:r>
          </a:p>
          <a:p>
            <a:pPr>
              <a:lnSpc>
                <a:spcPct val="90000"/>
              </a:lnSpc>
            </a:pPr>
            <a:endParaRPr lang="en-US" sz="2800"/>
          </a:p>
        </p:txBody>
      </p:sp>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r>
              <a:rPr lang="en-US" sz="3600"/>
              <a:t>PERJALANAN MAKANAN</a:t>
            </a:r>
          </a:p>
        </p:txBody>
      </p:sp>
      <p:sp>
        <p:nvSpPr>
          <p:cNvPr id="11267" name="Rectangle 3"/>
          <p:cNvSpPr>
            <a:spLocks noGrp="1" noChangeArrowheads="1"/>
          </p:cNvSpPr>
          <p:nvPr>
            <p:ph type="body" idx="1"/>
          </p:nvPr>
        </p:nvSpPr>
        <p:spPr/>
        <p:txBody>
          <a:bodyPr/>
          <a:lstStyle/>
          <a:p>
            <a:pPr>
              <a:lnSpc>
                <a:spcPct val="90000"/>
              </a:lnSpc>
              <a:buFont typeface="Wingdings" panose="05000000000000000000" pitchFamily="2" charset="2"/>
              <a:buNone/>
            </a:pPr>
            <a:r>
              <a:rPr lang="en-US" sz="2800"/>
              <a:t>RANTAI MAKANAN</a:t>
            </a:r>
          </a:p>
          <a:p>
            <a:pPr>
              <a:lnSpc>
                <a:spcPct val="90000"/>
              </a:lnSpc>
            </a:pPr>
            <a:r>
              <a:rPr lang="en-US" sz="2800"/>
              <a:t>Adalah rangkaian perjalanan makanan sejak pembibitan, pertumbuhan,produksi bhn pangan, panen, penggudangan, pemasaran, pengolahan sampai penyajian</a:t>
            </a:r>
          </a:p>
          <a:p>
            <a:pPr>
              <a:lnSpc>
                <a:spcPct val="90000"/>
              </a:lnSpc>
            </a:pPr>
            <a:r>
              <a:rPr lang="en-US" sz="2800"/>
              <a:t>Setiap titik berpotensi terjadi pencemaran shg perlu perhatian khusus</a:t>
            </a:r>
          </a:p>
          <a:p>
            <a:pPr>
              <a:lnSpc>
                <a:spcPct val="90000"/>
              </a:lnSpc>
            </a:pPr>
            <a:r>
              <a:rPr lang="en-US" sz="2800"/>
              <a:t>Contoh : </a:t>
            </a:r>
          </a:p>
          <a:p>
            <a:pPr>
              <a:lnSpc>
                <a:spcPct val="90000"/>
              </a:lnSpc>
            </a:pPr>
            <a:r>
              <a:rPr lang="en-US" sz="2800"/>
              <a:t>Agar produk ternak baik: pakan ternak, RPH</a:t>
            </a:r>
          </a:p>
          <a:p>
            <a:pPr>
              <a:lnSpc>
                <a:spcPct val="90000"/>
              </a:lnSpc>
            </a:pPr>
            <a:r>
              <a:rPr lang="en-US" sz="2800"/>
              <a:t>Ikan : dari perairan bebas polusi</a:t>
            </a:r>
          </a:p>
          <a:p>
            <a:pPr>
              <a:lnSpc>
                <a:spcPct val="90000"/>
              </a:lnSpc>
            </a:pPr>
            <a:endParaRPr lang="en-US" sz="2800"/>
          </a:p>
        </p:txBody>
      </p:sp>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457200" y="274638"/>
            <a:ext cx="8229600" cy="639762"/>
          </a:xfrm>
        </p:spPr>
        <p:txBody>
          <a:bodyPr/>
          <a:lstStyle/>
          <a:p>
            <a:pPr algn="l"/>
            <a:r>
              <a:rPr lang="en-US" sz="3200"/>
              <a:t/>
            </a:r>
            <a:br>
              <a:rPr lang="en-US" sz="3200"/>
            </a:br>
            <a:r>
              <a:rPr lang="en-US" sz="3200"/>
              <a:t>LAJUR MAKANAN</a:t>
            </a:r>
            <a:br>
              <a:rPr lang="en-US" sz="3200"/>
            </a:br>
            <a:endParaRPr lang="en-US" sz="3200"/>
          </a:p>
        </p:txBody>
      </p:sp>
      <p:sp>
        <p:nvSpPr>
          <p:cNvPr id="12291" name="Rectangle 3"/>
          <p:cNvSpPr>
            <a:spLocks noGrp="1" noChangeArrowheads="1"/>
          </p:cNvSpPr>
          <p:nvPr>
            <p:ph type="body" idx="1"/>
          </p:nvPr>
        </p:nvSpPr>
        <p:spPr>
          <a:xfrm>
            <a:off x="457200" y="1066800"/>
            <a:ext cx="8229600" cy="5059363"/>
          </a:xfrm>
        </p:spPr>
        <p:txBody>
          <a:bodyPr/>
          <a:lstStyle/>
          <a:p>
            <a:pPr>
              <a:lnSpc>
                <a:spcPct val="90000"/>
              </a:lnSpc>
            </a:pPr>
            <a:r>
              <a:rPr lang="en-US" sz="2800"/>
              <a:t>Adalah perjalanan makanan dlm rangkaian proses pengolahan makanan</a:t>
            </a:r>
          </a:p>
          <a:p>
            <a:pPr>
              <a:lnSpc>
                <a:spcPct val="90000"/>
              </a:lnSpc>
            </a:pPr>
            <a:r>
              <a:rPr lang="en-US" sz="2800"/>
              <a:t>Setiap tahap ditemukan titik2 kritis yg harus dikendalikan dg baik</a:t>
            </a:r>
          </a:p>
          <a:p>
            <a:pPr>
              <a:lnSpc>
                <a:spcPct val="90000"/>
              </a:lnSpc>
            </a:pPr>
            <a:r>
              <a:rPr lang="en-US" sz="2800"/>
              <a:t>Titik2 yg harus dikendalikan (Prinsip HSMM)</a:t>
            </a:r>
          </a:p>
          <a:p>
            <a:pPr lvl="1">
              <a:lnSpc>
                <a:spcPct val="90000"/>
              </a:lnSpc>
            </a:pPr>
            <a:r>
              <a:rPr lang="en-US" sz="2400"/>
              <a:t>Penerimaan bahan</a:t>
            </a:r>
          </a:p>
          <a:p>
            <a:pPr lvl="1">
              <a:lnSpc>
                <a:spcPct val="90000"/>
              </a:lnSpc>
            </a:pPr>
            <a:r>
              <a:rPr lang="en-US" sz="2400"/>
              <a:t>Pencucian bahan</a:t>
            </a:r>
          </a:p>
          <a:p>
            <a:pPr lvl="1">
              <a:lnSpc>
                <a:spcPct val="90000"/>
              </a:lnSpc>
            </a:pPr>
            <a:r>
              <a:rPr lang="en-US" sz="2400"/>
              <a:t>Perendaman</a:t>
            </a:r>
          </a:p>
          <a:p>
            <a:pPr lvl="1">
              <a:lnSpc>
                <a:spcPct val="90000"/>
              </a:lnSpc>
            </a:pPr>
            <a:r>
              <a:rPr lang="en-US" sz="2400"/>
              <a:t>Peracikan</a:t>
            </a:r>
          </a:p>
          <a:p>
            <a:pPr lvl="1">
              <a:lnSpc>
                <a:spcPct val="90000"/>
              </a:lnSpc>
            </a:pPr>
            <a:r>
              <a:rPr lang="en-US" sz="2400"/>
              <a:t>Pemasakan</a:t>
            </a:r>
          </a:p>
          <a:p>
            <a:pPr lvl="1">
              <a:lnSpc>
                <a:spcPct val="90000"/>
              </a:lnSpc>
            </a:pPr>
            <a:r>
              <a:rPr lang="en-US" sz="2400"/>
              <a:t>Pewadahan</a:t>
            </a:r>
          </a:p>
          <a:p>
            <a:pPr lvl="1">
              <a:lnSpc>
                <a:spcPct val="90000"/>
              </a:lnSpc>
            </a:pPr>
            <a:r>
              <a:rPr lang="en-US" sz="2400"/>
              <a:t>Penyajian makanan</a:t>
            </a:r>
          </a:p>
          <a:p>
            <a:pPr>
              <a:lnSpc>
                <a:spcPct val="90000"/>
              </a:lnSpc>
            </a:pPr>
            <a:endParaRPr lang="en-US" sz="2800"/>
          </a:p>
        </p:txBody>
      </p:sp>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r>
              <a:rPr lang="en-US" sz="3200"/>
              <a:t>PRINSIP 1</a:t>
            </a:r>
            <a:br>
              <a:rPr lang="en-US" sz="3200"/>
            </a:br>
            <a:r>
              <a:rPr lang="en-US" sz="3200"/>
              <a:t>PEMILIHAN BAHAN MAKANAN</a:t>
            </a:r>
          </a:p>
        </p:txBody>
      </p:sp>
      <p:sp>
        <p:nvSpPr>
          <p:cNvPr id="13315" name="Rectangle 3"/>
          <p:cNvSpPr>
            <a:spLocks noGrp="1" noChangeArrowheads="1"/>
          </p:cNvSpPr>
          <p:nvPr>
            <p:ph type="body" idx="1"/>
          </p:nvPr>
        </p:nvSpPr>
        <p:spPr/>
        <p:txBody>
          <a:bodyPr/>
          <a:lstStyle/>
          <a:p>
            <a:pPr>
              <a:buFont typeface="Wingdings" panose="05000000000000000000" pitchFamily="2" charset="2"/>
              <a:buNone/>
            </a:pPr>
            <a:r>
              <a:rPr lang="en-US" sz="2400"/>
              <a:t>Bahan makanan dibagi dalam 3 golongan besar </a:t>
            </a:r>
          </a:p>
          <a:p>
            <a:r>
              <a:rPr lang="en-US" sz="2400"/>
              <a:t>BM Mentah (segar)</a:t>
            </a:r>
          </a:p>
          <a:p>
            <a:pPr lvl="1"/>
            <a:r>
              <a:rPr lang="en-US" sz="2000"/>
              <a:t>Makanan yg perlu pengolahan sebelum dihidangkan</a:t>
            </a:r>
          </a:p>
          <a:p>
            <a:pPr lvl="1"/>
            <a:r>
              <a:rPr lang="en-US" sz="2000"/>
              <a:t>Daging, beras, ubi, kentang, sayuran, dll</a:t>
            </a:r>
          </a:p>
          <a:p>
            <a:r>
              <a:rPr lang="en-US" sz="2400"/>
              <a:t>Makanan terolah (pabrikan)</a:t>
            </a:r>
          </a:p>
          <a:p>
            <a:pPr lvl="1"/>
            <a:r>
              <a:rPr lang="en-US" sz="2000"/>
              <a:t>Makanan yg sudah dapat langsung dimakan tapi digunakan utk proses pengolahan makanan lebih lanjut</a:t>
            </a:r>
          </a:p>
          <a:p>
            <a:pPr lvl="1"/>
            <a:r>
              <a:rPr lang="en-US" sz="2000"/>
              <a:t>Tahu, tempe, kecap, ikan kaleng, kornet, dll</a:t>
            </a:r>
          </a:p>
          <a:p>
            <a:r>
              <a:rPr lang="en-US" sz="2400"/>
              <a:t>Makanan siap santap</a:t>
            </a:r>
          </a:p>
          <a:p>
            <a:pPr lvl="1"/>
            <a:r>
              <a:rPr lang="en-US" sz="2000"/>
              <a:t>Makanan yg langsung dimakan</a:t>
            </a:r>
          </a:p>
          <a:p>
            <a:pPr lvl="1"/>
            <a:r>
              <a:rPr lang="en-US" sz="2000"/>
              <a:t>Nasi rames, soto mie, bakso, ayam goreng, dll</a:t>
            </a:r>
          </a:p>
          <a:p>
            <a:endParaRPr lang="en-US" sz="2400"/>
          </a:p>
        </p:txBody>
      </p:sp>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40" name="Rectangle 4"/>
          <p:cNvSpPr>
            <a:spLocks noChangeArrowheads="1"/>
          </p:cNvSpPr>
          <p:nvPr/>
        </p:nvSpPr>
        <p:spPr bwMode="auto">
          <a:xfrm>
            <a:off x="457200" y="1752600"/>
            <a:ext cx="3581400" cy="914400"/>
          </a:xfrm>
          <a:prstGeom prst="rect">
            <a:avLst/>
          </a:prstGeom>
          <a:solidFill>
            <a:srgbClr val="FF66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spcBef>
                <a:spcPct val="20000"/>
              </a:spcBef>
            </a:pPr>
            <a:endParaRPr lang="en-US" sz="3200" b="1">
              <a:latin typeface="Arial" panose="020B0604020202020204" pitchFamily="34" charset="0"/>
            </a:endParaRPr>
          </a:p>
          <a:p>
            <a:pPr algn="ctr" eaLnBrk="1" hangingPunct="1">
              <a:spcBef>
                <a:spcPct val="20000"/>
              </a:spcBef>
            </a:pPr>
            <a:r>
              <a:rPr lang="en-US" sz="3200" b="1">
                <a:latin typeface="Arial" panose="020B0604020202020204" pitchFamily="34" charset="0"/>
              </a:rPr>
              <a:t>Makanan hewani</a:t>
            </a:r>
          </a:p>
          <a:p>
            <a:pPr algn="ctr" eaLnBrk="1" hangingPunct="1"/>
            <a:endParaRPr lang="en-US" sz="3200">
              <a:latin typeface="Arial" panose="020B0604020202020204" pitchFamily="34" charset="0"/>
            </a:endParaRPr>
          </a:p>
        </p:txBody>
      </p:sp>
      <p:sp>
        <p:nvSpPr>
          <p:cNvPr id="14338" name="Rectangle 2"/>
          <p:cNvSpPr>
            <a:spLocks noGrp="1" noChangeArrowheads="1"/>
          </p:cNvSpPr>
          <p:nvPr>
            <p:ph type="title"/>
          </p:nvPr>
        </p:nvSpPr>
        <p:spPr/>
        <p:txBody>
          <a:bodyPr/>
          <a:lstStyle/>
          <a:p>
            <a:pPr algn="l"/>
            <a:r>
              <a:rPr lang="en-US" sz="3200"/>
              <a:t>Ciri bahan makanan yang baik</a:t>
            </a:r>
          </a:p>
        </p:txBody>
      </p:sp>
      <p:sp>
        <p:nvSpPr>
          <p:cNvPr id="14339" name="Rectangle 3"/>
          <p:cNvSpPr>
            <a:spLocks noGrp="1" noChangeArrowheads="1"/>
          </p:cNvSpPr>
          <p:nvPr>
            <p:ph type="body" idx="1"/>
          </p:nvPr>
        </p:nvSpPr>
        <p:spPr>
          <a:xfrm>
            <a:off x="457200" y="2508250"/>
            <a:ext cx="8229600" cy="3587750"/>
          </a:xfrm>
        </p:spPr>
        <p:txBody>
          <a:bodyPr/>
          <a:lstStyle/>
          <a:p>
            <a:endParaRPr lang="en-US" sz="2800"/>
          </a:p>
          <a:p>
            <a:r>
              <a:rPr lang="en-US" sz="2800"/>
              <a:t>Daging ternak</a:t>
            </a:r>
          </a:p>
          <a:p>
            <a:pPr lvl="1"/>
            <a:r>
              <a:rPr lang="en-US" sz="2400"/>
              <a:t>Mengkilat, cerah, tidak pucat, tdk bau busuk/asam</a:t>
            </a:r>
          </a:p>
          <a:p>
            <a:pPr lvl="1"/>
            <a:r>
              <a:rPr lang="en-US" sz="2400"/>
              <a:t>Elastis, tidak lengket tetapi terasa basah</a:t>
            </a:r>
          </a:p>
        </p:txBody>
      </p:sp>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401" name="Group 41"/>
          <p:cNvGraphicFramePr>
            <a:graphicFrameLocks noGrp="1"/>
          </p:cNvGraphicFramePr>
          <p:nvPr>
            <p:ph idx="1"/>
          </p:nvPr>
        </p:nvGraphicFramePr>
        <p:xfrm>
          <a:off x="76200" y="2105025"/>
          <a:ext cx="8991600" cy="3535680"/>
        </p:xfrm>
        <a:graphic>
          <a:graphicData uri="http://schemas.openxmlformats.org/drawingml/2006/table">
            <a:tbl>
              <a:tblPr/>
              <a:tblGrid>
                <a:gridCol w="1752600"/>
                <a:gridCol w="1524000"/>
                <a:gridCol w="1371600"/>
                <a:gridCol w="1600200"/>
                <a:gridCol w="1295400"/>
                <a:gridCol w="1447800"/>
              </a:tblGrid>
              <a:tr h="533400">
                <a:tc>
                  <a:txBody>
                    <a:bodyPr/>
                    <a:lstStyle>
                      <a:lvl1pPr>
                        <a:spcBef>
                          <a:spcPct val="20000"/>
                        </a:spcBef>
                        <a:buClr>
                          <a:schemeClr val="hlink"/>
                        </a:buClr>
                        <a:buSzPct val="8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anose="05000000000000000000" pitchFamily="2" charset="2"/>
                        <a:buNone/>
                        <a:tabLst/>
                      </a:pPr>
                      <a:r>
                        <a:rPr kumimoji="0" lang="en-US" sz="2000" b="0"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rPr>
                        <a:t>Sapi</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8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anose="05000000000000000000" pitchFamily="2" charset="2"/>
                        <a:buNone/>
                        <a:tabLst/>
                      </a:pPr>
                      <a:r>
                        <a:rPr kumimoji="0" lang="en-US" sz="2000" b="0"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rPr>
                        <a:t>Kambing</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8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anose="05000000000000000000" pitchFamily="2" charset="2"/>
                        <a:buNone/>
                        <a:tabLst/>
                      </a:pPr>
                      <a:r>
                        <a:rPr kumimoji="0" lang="en-US" sz="2000" b="0"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rPr>
                        <a:t>Kerbau</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8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anose="05000000000000000000" pitchFamily="2" charset="2"/>
                        <a:buNone/>
                        <a:tabLst/>
                      </a:pPr>
                      <a:r>
                        <a:rPr kumimoji="0" lang="en-US" sz="2000" b="0"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rPr>
                        <a:t>Unggas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8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anose="05000000000000000000" pitchFamily="2" charset="2"/>
                        <a:buNone/>
                        <a:tabLst/>
                      </a:pPr>
                      <a:r>
                        <a:rPr kumimoji="0" lang="en-US" sz="2000" b="0"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rPr>
                        <a:t>Ayam buras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8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anose="05000000000000000000" pitchFamily="2" charset="2"/>
                        <a:buNone/>
                        <a:tabLst/>
                      </a:pPr>
                      <a:r>
                        <a:rPr kumimoji="0" lang="en-US" sz="2000" b="0"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rPr>
                        <a:t>Ayam broiler</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262188">
                <a:tc>
                  <a:txBody>
                    <a:bodyPr/>
                    <a:lstStyle>
                      <a:lvl1pPr>
                        <a:spcBef>
                          <a:spcPct val="20000"/>
                        </a:spcBef>
                        <a:buClr>
                          <a:schemeClr val="hlink"/>
                        </a:buClr>
                        <a:buSzPct val="8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Wingdings" panose="05000000000000000000" pitchFamily="2" charset="2"/>
                        <a:buNone/>
                        <a:tabLst/>
                      </a:pPr>
                      <a:r>
                        <a:rPr kumimoji="0" lang="en-US" sz="2000" b="0"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rPr>
                        <a:t>Warna merah segar, serat halus, lemak lunak, kuning</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8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Wingdings" panose="05000000000000000000" pitchFamily="2" charset="2"/>
                        <a:buNone/>
                        <a:tabLst/>
                      </a:pPr>
                      <a:r>
                        <a:rPr kumimoji="0" lang="en-US" sz="2000" b="0"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rPr>
                        <a:t>Warna merah jambu, serat halus, lemak keras, putih, bau khas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8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Wingdings" panose="05000000000000000000" pitchFamily="2" charset="2"/>
                        <a:buNone/>
                        <a:tabLst/>
                      </a:pPr>
                      <a:r>
                        <a:rPr kumimoji="0" lang="en-US" sz="2000" b="0"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rPr>
                        <a:t>Warna merah tua, serat kasar, lemak keras, kuning</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8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Wingdings" panose="05000000000000000000" pitchFamily="2" charset="2"/>
                        <a:buNone/>
                        <a:tabLst/>
                      </a:pPr>
                      <a:r>
                        <a:rPr kumimoji="0" lang="en-US" sz="2000" b="0"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rPr>
                        <a:t>Warna putih kekuningan, lembek, tulang jelas, kekuningan</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8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Wingdings" panose="05000000000000000000" pitchFamily="2" charset="2"/>
                        <a:buNone/>
                        <a:tabLst/>
                      </a:pPr>
                      <a:r>
                        <a:rPr kumimoji="0" lang="en-US" sz="2000" b="0"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rPr>
                        <a:t>Daging agak kering dan langsing, otot jelas warna kekuningan</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8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Wingdings" panose="05000000000000000000" pitchFamily="2" charset="2"/>
                        <a:buNone/>
                        <a:tabLst/>
                      </a:pPr>
                      <a:r>
                        <a:rPr kumimoji="0" lang="en-US" sz="2000" b="0"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rPr>
                        <a:t>Daging lunak, agak basah dan montok, lebih jelas pada kepala dan jengger</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15391" name="AutoShape 31"/>
          <p:cNvSpPr>
            <a:spLocks noChangeArrowheads="1"/>
          </p:cNvSpPr>
          <p:nvPr/>
        </p:nvSpPr>
        <p:spPr bwMode="auto">
          <a:xfrm>
            <a:off x="1371600" y="609600"/>
            <a:ext cx="6324600" cy="685800"/>
          </a:xfrm>
          <a:prstGeom prst="horizontalScroll">
            <a:avLst>
              <a:gd name="adj" fmla="val 12500"/>
            </a:avLst>
          </a:pr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lang="en-US" sz="2800">
                <a:latin typeface="Arial" panose="020B0604020202020204" pitchFamily="34" charset="0"/>
              </a:rPr>
              <a:t>Sifat-sifat daging berbagai jenis ternak</a:t>
            </a:r>
          </a:p>
        </p:txBody>
      </p:sp>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type="body" idx="1"/>
          </p:nvPr>
        </p:nvSpPr>
        <p:spPr>
          <a:xfrm>
            <a:off x="457200" y="1143000"/>
            <a:ext cx="8229600" cy="4983163"/>
          </a:xfrm>
        </p:spPr>
        <p:txBody>
          <a:bodyPr/>
          <a:lstStyle/>
          <a:p>
            <a:r>
              <a:rPr lang="en-US" sz="2800"/>
              <a:t>Ikan segar</a:t>
            </a:r>
          </a:p>
          <a:p>
            <a:pPr lvl="1"/>
            <a:r>
              <a:rPr lang="en-US" sz="2400"/>
              <a:t>Warna kulit terang, cerah, tidak lebam</a:t>
            </a:r>
          </a:p>
          <a:p>
            <a:pPr lvl="1"/>
            <a:r>
              <a:rPr lang="en-US" sz="2400"/>
              <a:t>Sisik masih melekat, mata melotot, jernih</a:t>
            </a:r>
          </a:p>
          <a:p>
            <a:pPr lvl="1"/>
            <a:r>
              <a:rPr lang="en-US" sz="2400"/>
              <a:t>Daging elastis, insang merah segar, tidak bau</a:t>
            </a:r>
          </a:p>
          <a:p>
            <a:pPr lvl="1"/>
            <a:r>
              <a:rPr lang="en-US" sz="2400"/>
              <a:t>Tidak terdapat lendir berlebihan, ikan tenggelam dlm air</a:t>
            </a:r>
          </a:p>
          <a:p>
            <a:pPr lvl="1"/>
            <a:endParaRPr lang="en-US" sz="2400"/>
          </a:p>
          <a:p>
            <a:pPr lvl="1"/>
            <a:r>
              <a:rPr lang="en-US" sz="2400"/>
              <a:t>Prioritas dalam memilih ikan segar</a:t>
            </a:r>
          </a:p>
          <a:p>
            <a:pPr lvl="2"/>
            <a:r>
              <a:rPr lang="en-US" sz="2000"/>
              <a:t>Ikan yg dijual dlm keadaan hidup</a:t>
            </a:r>
          </a:p>
          <a:p>
            <a:pPr lvl="2"/>
            <a:r>
              <a:rPr lang="en-US" sz="2000"/>
              <a:t>Ikan segar disimpan pd suhu &lt; 4</a:t>
            </a:r>
            <a:r>
              <a:rPr lang="en-US" sz="2000">
                <a:latin typeface="Times New Roman" panose="02020603050405020304" pitchFamily="18" charset="0"/>
                <a:cs typeface="Times New Roman" panose="02020603050405020304" pitchFamily="18" charset="0"/>
              </a:rPr>
              <a:t>ºC</a:t>
            </a:r>
          </a:p>
          <a:p>
            <a:pPr lvl="2"/>
            <a:r>
              <a:rPr lang="en-US" sz="2000"/>
              <a:t>Ikan beku yg telah mengalami proses pembersihan</a:t>
            </a:r>
          </a:p>
          <a:p>
            <a:pPr lvl="2"/>
            <a:r>
              <a:rPr lang="en-US" sz="2000"/>
              <a:t>Ikan bersih yg dijual yanpa pendinginan</a:t>
            </a:r>
          </a:p>
          <a:p>
            <a:endParaRPr lang="en-US"/>
          </a:p>
        </p:txBody>
      </p:sp>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Rectangle 3"/>
          <p:cNvSpPr>
            <a:spLocks noGrp="1" noChangeArrowheads="1"/>
          </p:cNvSpPr>
          <p:nvPr>
            <p:ph type="body" idx="1"/>
          </p:nvPr>
        </p:nvSpPr>
        <p:spPr>
          <a:xfrm>
            <a:off x="457200" y="609600"/>
            <a:ext cx="8229600" cy="5516563"/>
          </a:xfrm>
        </p:spPr>
        <p:txBody>
          <a:bodyPr/>
          <a:lstStyle/>
          <a:p>
            <a:pPr>
              <a:lnSpc>
                <a:spcPct val="80000"/>
              </a:lnSpc>
            </a:pPr>
            <a:r>
              <a:rPr lang="en-US" sz="2400"/>
              <a:t>Ikan asin/kering</a:t>
            </a:r>
          </a:p>
          <a:p>
            <a:pPr lvl="1">
              <a:lnSpc>
                <a:spcPct val="80000"/>
              </a:lnSpc>
            </a:pPr>
            <a:r>
              <a:rPr lang="en-US" sz="2000"/>
              <a:t>Cukup kering dan tidak busuk</a:t>
            </a:r>
          </a:p>
          <a:p>
            <a:pPr lvl="1">
              <a:lnSpc>
                <a:spcPct val="80000"/>
              </a:lnSpc>
            </a:pPr>
            <a:r>
              <a:rPr lang="en-US" sz="2000"/>
              <a:t>Daging utuh dan bersih, bebas serangga</a:t>
            </a:r>
          </a:p>
          <a:p>
            <a:pPr lvl="1">
              <a:lnSpc>
                <a:spcPct val="80000"/>
              </a:lnSpc>
            </a:pPr>
            <a:r>
              <a:rPr lang="en-US" sz="2000"/>
              <a:t>Bebas bahan racun/pestisida</a:t>
            </a:r>
          </a:p>
          <a:p>
            <a:pPr lvl="1">
              <a:lnSpc>
                <a:spcPct val="80000"/>
              </a:lnSpc>
            </a:pPr>
            <a:r>
              <a:rPr lang="en-US" sz="2000"/>
              <a:t>Tidak dihinggapi lalat/ serangga lain</a:t>
            </a:r>
          </a:p>
          <a:p>
            <a:pPr lvl="1">
              <a:lnSpc>
                <a:spcPct val="80000"/>
              </a:lnSpc>
            </a:pPr>
            <a:endParaRPr lang="en-US" sz="2000"/>
          </a:p>
          <a:p>
            <a:pPr lvl="1">
              <a:lnSpc>
                <a:spcPct val="80000"/>
              </a:lnSpc>
            </a:pPr>
            <a:r>
              <a:rPr lang="en-US" sz="2000"/>
              <a:t>Cara olah ikan asin</a:t>
            </a:r>
          </a:p>
          <a:p>
            <a:pPr lvl="2">
              <a:lnSpc>
                <a:spcPct val="80000"/>
              </a:lnSpc>
            </a:pPr>
            <a:r>
              <a:rPr lang="en-US" sz="1800"/>
              <a:t>Ikan asing yg teksturnya kuat (jambal, kakap, hiu) direbus dlm air mendidih s/d garamnya larut, cuci dg air dingin sp tidak ada rasa asin</a:t>
            </a:r>
          </a:p>
          <a:p>
            <a:pPr lvl="2">
              <a:lnSpc>
                <a:spcPct val="80000"/>
              </a:lnSpc>
            </a:pPr>
            <a:r>
              <a:rPr lang="en-US" sz="1800"/>
              <a:t>Tiriskan dan dikeringkan</a:t>
            </a:r>
          </a:p>
          <a:p>
            <a:pPr lvl="2">
              <a:lnSpc>
                <a:spcPct val="80000"/>
              </a:lnSpc>
            </a:pPr>
            <a:r>
              <a:rPr lang="en-US" sz="1800"/>
              <a:t>Ikan siap dimasak sesuai keinginan (digoreng, sayur, sambal)</a:t>
            </a:r>
          </a:p>
          <a:p>
            <a:pPr lvl="2">
              <a:lnSpc>
                <a:spcPct val="80000"/>
              </a:lnSpc>
            </a:pPr>
            <a:r>
              <a:rPr lang="en-US" sz="1800"/>
              <a:t>Ikan yg sudah tawar tidak boleh disimpan terlalu lama krn cepat membusuk, dan harus segera dimasak</a:t>
            </a:r>
          </a:p>
          <a:p>
            <a:pPr lvl="1">
              <a:lnSpc>
                <a:spcPct val="80000"/>
              </a:lnSpc>
            </a:pPr>
            <a:r>
              <a:rPr lang="en-US" sz="2000"/>
              <a:t>Bahaya kontaminasi pada ikan</a:t>
            </a:r>
          </a:p>
          <a:p>
            <a:pPr lvl="2">
              <a:lnSpc>
                <a:spcPct val="80000"/>
              </a:lnSpc>
            </a:pPr>
            <a:r>
              <a:rPr lang="en-US" sz="1800"/>
              <a:t>Vibrio parahaemolitycus pd ikan laut segar</a:t>
            </a:r>
          </a:p>
          <a:p>
            <a:pPr lvl="2">
              <a:lnSpc>
                <a:spcPct val="80000"/>
              </a:lnSpc>
            </a:pPr>
            <a:r>
              <a:rPr lang="en-US" sz="1800"/>
              <a:t>Histamin pd ikan laut tidak segar (tongkol, udang, tengiri)</a:t>
            </a:r>
          </a:p>
          <a:p>
            <a:pPr lvl="2">
              <a:lnSpc>
                <a:spcPct val="80000"/>
              </a:lnSpc>
            </a:pPr>
            <a:r>
              <a:rPr lang="en-US" sz="1800"/>
              <a:t>E. coli patogen pd ikan air tawar (terutama yg makan tinja)</a:t>
            </a:r>
          </a:p>
          <a:p>
            <a:pPr lvl="2">
              <a:lnSpc>
                <a:spcPct val="80000"/>
              </a:lnSpc>
            </a:pPr>
            <a:r>
              <a:rPr lang="en-US" sz="1800"/>
              <a:t>Residu pestisida/larva serangga (ulat) pd ikan asin</a:t>
            </a:r>
          </a:p>
          <a:p>
            <a:pPr>
              <a:lnSpc>
                <a:spcPct val="80000"/>
              </a:lnSpc>
            </a:pPr>
            <a:endParaRPr lang="en-US" sz="2400"/>
          </a:p>
          <a:p>
            <a:pPr>
              <a:lnSpc>
                <a:spcPct val="80000"/>
              </a:lnSpc>
            </a:pPr>
            <a:endParaRPr lang="en-US" sz="2800"/>
          </a:p>
        </p:txBody>
      </p:sp>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Rectangle 3"/>
          <p:cNvSpPr>
            <a:spLocks noGrp="1" noChangeArrowheads="1"/>
          </p:cNvSpPr>
          <p:nvPr>
            <p:ph type="body" idx="1"/>
          </p:nvPr>
        </p:nvSpPr>
        <p:spPr/>
        <p:txBody>
          <a:bodyPr/>
          <a:lstStyle/>
          <a:p>
            <a:pPr>
              <a:lnSpc>
                <a:spcPct val="90000"/>
              </a:lnSpc>
            </a:pPr>
            <a:r>
              <a:rPr lang="en-US" sz="2800"/>
              <a:t>Telur</a:t>
            </a:r>
          </a:p>
          <a:p>
            <a:pPr lvl="1">
              <a:lnSpc>
                <a:spcPct val="90000"/>
              </a:lnSpc>
            </a:pPr>
            <a:r>
              <a:rPr lang="en-US" sz="2400"/>
              <a:t>Tampak bersih dan kuat, tidak pecah, retak atau bocor, tidak ada noda/kotoran pd kulit</a:t>
            </a:r>
          </a:p>
          <a:p>
            <a:pPr lvl="1">
              <a:lnSpc>
                <a:spcPct val="90000"/>
              </a:lnSpc>
            </a:pPr>
            <a:r>
              <a:rPr lang="en-US" sz="2400"/>
              <a:t>Ada lap zat tepung pd perm kulit, kulit kering</a:t>
            </a:r>
          </a:p>
          <a:p>
            <a:pPr lvl="1">
              <a:lnSpc>
                <a:spcPct val="90000"/>
              </a:lnSpc>
            </a:pPr>
            <a:r>
              <a:rPr lang="en-US" sz="2400"/>
              <a:t>Dikocok tidak kopyor, diteropong terlihat terang dan bersih</a:t>
            </a:r>
          </a:p>
          <a:p>
            <a:pPr lvl="1">
              <a:lnSpc>
                <a:spcPct val="90000"/>
              </a:lnSpc>
            </a:pPr>
            <a:r>
              <a:rPr lang="en-US" sz="2400"/>
              <a:t>Terbaik diambil lgs dari kandang tanpa perlakuan tambahan (dilap/dibersihkan) krn cepat busuk</a:t>
            </a:r>
          </a:p>
          <a:p>
            <a:pPr lvl="1">
              <a:lnSpc>
                <a:spcPct val="90000"/>
              </a:lnSpc>
            </a:pPr>
            <a:r>
              <a:rPr lang="en-US" sz="2400"/>
              <a:t>Bahaya kontaminasi pd telur</a:t>
            </a:r>
          </a:p>
          <a:p>
            <a:pPr lvl="2">
              <a:lnSpc>
                <a:spcPct val="90000"/>
              </a:lnSpc>
            </a:pPr>
            <a:r>
              <a:rPr lang="en-US" sz="2000"/>
              <a:t>Salmonella pd kulit / telur yg retak/pecah</a:t>
            </a:r>
          </a:p>
          <a:p>
            <a:pPr lvl="2">
              <a:lnSpc>
                <a:spcPct val="90000"/>
              </a:lnSpc>
            </a:pPr>
            <a:r>
              <a:rPr lang="en-US" sz="2000"/>
              <a:t>Staphylococcus pd telur yg tercemar tangan kotor</a:t>
            </a:r>
          </a:p>
          <a:p>
            <a:pPr>
              <a:lnSpc>
                <a:spcPct val="90000"/>
              </a:lnSpc>
            </a:pPr>
            <a:endParaRPr lang="en-US"/>
          </a:p>
        </p:txBody>
      </p:sp>
    </p:spTree>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Rectangle 3"/>
          <p:cNvSpPr>
            <a:spLocks noGrp="1" noChangeArrowheads="1"/>
          </p:cNvSpPr>
          <p:nvPr>
            <p:ph type="body" idx="1"/>
          </p:nvPr>
        </p:nvSpPr>
        <p:spPr>
          <a:xfrm>
            <a:off x="457200" y="838200"/>
            <a:ext cx="8229600" cy="5410200"/>
          </a:xfrm>
        </p:spPr>
        <p:txBody>
          <a:bodyPr/>
          <a:lstStyle/>
          <a:p>
            <a:pPr>
              <a:lnSpc>
                <a:spcPct val="90000"/>
              </a:lnSpc>
              <a:buFont typeface="Wingdings" panose="05000000000000000000" pitchFamily="2" charset="2"/>
              <a:buNone/>
            </a:pPr>
            <a:r>
              <a:rPr lang="en-US" sz="2400"/>
              <a:t>Susu segar</a:t>
            </a:r>
          </a:p>
          <a:p>
            <a:pPr>
              <a:lnSpc>
                <a:spcPct val="90000"/>
              </a:lnSpc>
            </a:pPr>
            <a:r>
              <a:rPr lang="en-US" sz="2400"/>
              <a:t>Alami</a:t>
            </a:r>
          </a:p>
          <a:p>
            <a:pPr lvl="1">
              <a:lnSpc>
                <a:spcPct val="90000"/>
              </a:lnSpc>
            </a:pPr>
            <a:r>
              <a:rPr lang="en-US" sz="2000"/>
              <a:t>Langsung diambil dr putting susu sapi, kerbau atau kambing</a:t>
            </a:r>
          </a:p>
          <a:p>
            <a:pPr lvl="1">
              <a:lnSpc>
                <a:spcPct val="90000"/>
              </a:lnSpc>
            </a:pPr>
            <a:r>
              <a:rPr lang="en-US" sz="2000"/>
              <a:t>Steril</a:t>
            </a:r>
          </a:p>
          <a:p>
            <a:pPr lvl="1">
              <a:lnSpc>
                <a:spcPct val="90000"/>
              </a:lnSpc>
            </a:pPr>
            <a:r>
              <a:rPr lang="en-US" sz="2000"/>
              <a:t>Pencemaran terjadi karena tangan pemerah, infeksi kulit susu atau peralatan yg digunakan</a:t>
            </a:r>
          </a:p>
          <a:p>
            <a:pPr>
              <a:lnSpc>
                <a:spcPct val="90000"/>
              </a:lnSpc>
            </a:pPr>
            <a:r>
              <a:rPr lang="en-US" sz="2400"/>
              <a:t>Pasteurisasi dan sterilisasi</a:t>
            </a:r>
          </a:p>
          <a:p>
            <a:pPr lvl="1">
              <a:lnSpc>
                <a:spcPct val="90000"/>
              </a:lnSpc>
            </a:pPr>
            <a:r>
              <a:rPr lang="en-US" sz="2000"/>
              <a:t>Pasteurisasi</a:t>
            </a:r>
          </a:p>
          <a:p>
            <a:pPr lvl="2">
              <a:lnSpc>
                <a:spcPct val="90000"/>
              </a:lnSpc>
            </a:pPr>
            <a:r>
              <a:rPr lang="en-US" sz="1800"/>
              <a:t>Proses pemanasan susu scr berulang pd suhu 60</a:t>
            </a:r>
            <a:r>
              <a:rPr lang="en-US" sz="1800">
                <a:latin typeface="Times New Roman" panose="02020603050405020304" pitchFamily="18" charset="0"/>
                <a:cs typeface="Times New Roman" panose="02020603050405020304" pitchFamily="18" charset="0"/>
              </a:rPr>
              <a:t>ºC</a:t>
            </a:r>
          </a:p>
          <a:p>
            <a:pPr lvl="2">
              <a:lnSpc>
                <a:spcPct val="90000"/>
              </a:lnSpc>
            </a:pPr>
            <a:r>
              <a:rPr lang="en-US" sz="1800"/>
              <a:t> utk membebaskan susu dari kuman patogen</a:t>
            </a:r>
          </a:p>
          <a:p>
            <a:pPr lvl="2">
              <a:lnSpc>
                <a:spcPct val="90000"/>
              </a:lnSpc>
            </a:pPr>
            <a:r>
              <a:rPr lang="en-US" sz="1800"/>
              <a:t>Susu tidak mengalami perubahan </a:t>
            </a:r>
          </a:p>
          <a:p>
            <a:pPr lvl="1">
              <a:lnSpc>
                <a:spcPct val="90000"/>
              </a:lnSpc>
            </a:pPr>
            <a:r>
              <a:rPr lang="en-US" sz="2000"/>
              <a:t>Sterilisasi </a:t>
            </a:r>
          </a:p>
          <a:p>
            <a:pPr lvl="2">
              <a:lnSpc>
                <a:spcPct val="90000"/>
              </a:lnSpc>
            </a:pPr>
            <a:r>
              <a:rPr lang="en-US" sz="1800"/>
              <a:t>Pemanasan susu dg suhu 100/ lebih utk memusnahkan semua jenis kuman patogen</a:t>
            </a:r>
          </a:p>
          <a:p>
            <a:pPr lvl="2">
              <a:lnSpc>
                <a:spcPct val="90000"/>
              </a:lnSpc>
            </a:pPr>
            <a:r>
              <a:rPr lang="en-US" sz="1800"/>
              <a:t>Susu mengalami perubahan/ denaturasi (pemecahan dan penggumpalan protein)</a:t>
            </a:r>
          </a:p>
        </p:txBody>
      </p:sp>
    </p:spTree>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Rectangle 3"/>
          <p:cNvSpPr>
            <a:spLocks noGrp="1" noChangeArrowheads="1"/>
          </p:cNvSpPr>
          <p:nvPr>
            <p:ph type="body" idx="1"/>
          </p:nvPr>
        </p:nvSpPr>
        <p:spPr>
          <a:xfrm>
            <a:off x="457200" y="1066800"/>
            <a:ext cx="8229600" cy="5105400"/>
          </a:xfrm>
        </p:spPr>
        <p:txBody>
          <a:bodyPr/>
          <a:lstStyle/>
          <a:p>
            <a:pPr>
              <a:lnSpc>
                <a:spcPct val="90000"/>
              </a:lnSpc>
            </a:pPr>
            <a:r>
              <a:rPr lang="en-US" sz="2400"/>
              <a:t>Ciri-ciri susu yang baik:</a:t>
            </a:r>
          </a:p>
          <a:p>
            <a:pPr lvl="1">
              <a:lnSpc>
                <a:spcPct val="90000"/>
              </a:lnSpc>
            </a:pPr>
            <a:r>
              <a:rPr lang="en-US" sz="2000"/>
              <a:t>Warna putih susu dan kental, tidak menggumpal</a:t>
            </a:r>
          </a:p>
          <a:p>
            <a:pPr lvl="1">
              <a:lnSpc>
                <a:spcPct val="90000"/>
              </a:lnSpc>
            </a:pPr>
            <a:r>
              <a:rPr lang="en-US" sz="2000"/>
              <a:t>Aroma khas, tidak asam, tengik atau amis</a:t>
            </a:r>
          </a:p>
          <a:p>
            <a:pPr lvl="1">
              <a:lnSpc>
                <a:spcPct val="90000"/>
              </a:lnSpc>
            </a:pPr>
            <a:r>
              <a:rPr lang="en-US" sz="2000"/>
              <a:t>Berat jenis &gt; 1</a:t>
            </a:r>
          </a:p>
          <a:p>
            <a:pPr lvl="1">
              <a:lnSpc>
                <a:spcPct val="90000"/>
              </a:lnSpc>
            </a:pPr>
            <a:r>
              <a:rPr lang="en-US" sz="2000"/>
              <a:t>Kalau dituang dari gelas masih menempel di dinding gelas</a:t>
            </a:r>
          </a:p>
          <a:p>
            <a:pPr lvl="1">
              <a:lnSpc>
                <a:spcPct val="90000"/>
              </a:lnSpc>
            </a:pPr>
            <a:r>
              <a:rPr lang="en-US" sz="2000"/>
              <a:t>Kalau dimasak akan terbentuk lapisan busa lemak (foam)</a:t>
            </a:r>
          </a:p>
          <a:p>
            <a:pPr lvl="1">
              <a:lnSpc>
                <a:spcPct val="90000"/>
              </a:lnSpc>
            </a:pPr>
            <a:r>
              <a:rPr lang="en-US" sz="2000"/>
              <a:t>Bebas dari kotoran fisik (darah, debu, bulu serangga, dll)</a:t>
            </a:r>
          </a:p>
          <a:p>
            <a:pPr>
              <a:lnSpc>
                <a:spcPct val="90000"/>
              </a:lnSpc>
            </a:pPr>
            <a:endParaRPr lang="en-US" sz="2400"/>
          </a:p>
          <a:p>
            <a:pPr>
              <a:lnSpc>
                <a:spcPct val="90000"/>
              </a:lnSpc>
            </a:pPr>
            <a:r>
              <a:rPr lang="en-US" sz="2400"/>
              <a:t>Bahaya kontaminasi pada susu</a:t>
            </a:r>
          </a:p>
          <a:p>
            <a:pPr lvl="1">
              <a:lnSpc>
                <a:spcPct val="90000"/>
              </a:lnSpc>
            </a:pPr>
            <a:r>
              <a:rPr lang="en-US" sz="2000"/>
              <a:t>TB pada susu segar</a:t>
            </a:r>
          </a:p>
          <a:p>
            <a:pPr lvl="1">
              <a:lnSpc>
                <a:spcPct val="90000"/>
              </a:lnSpc>
            </a:pPr>
            <a:r>
              <a:rPr lang="en-US" sz="2000"/>
              <a:t>Staphylococcus aureus</a:t>
            </a:r>
          </a:p>
          <a:p>
            <a:pPr lvl="1">
              <a:lnSpc>
                <a:spcPct val="90000"/>
              </a:lnSpc>
            </a:pPr>
            <a:r>
              <a:rPr lang="en-US" sz="2000"/>
              <a:t>Pemalsuan dg santan</a:t>
            </a:r>
          </a:p>
        </p:txBody>
      </p:sp>
    </p:spTree>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457200" y="274638"/>
            <a:ext cx="3733800" cy="942975"/>
          </a:xfrm>
          <a:solidFill>
            <a:srgbClr val="FF6600"/>
          </a:solidFill>
          <a:scene3d>
            <a:camera prst="legacyPerspectiveTopRight"/>
            <a:lightRig rig="legacyFlat3" dir="b"/>
          </a:scene3d>
          <a:sp3d extrusionH="887400" prstMaterial="legacyMatte">
            <a:bevelT w="13500" h="13500" prst="angle"/>
            <a:bevelB w="13500" h="13500" prst="angle"/>
            <a:extrusionClr>
              <a:srgbClr val="FF6600"/>
            </a:extrusionClr>
            <a:contourClr>
              <a:srgbClr val="FF6600"/>
            </a:contourClr>
          </a:sp3d>
        </p:spPr>
        <p:txBody>
          <a:bodyPr>
            <a:flatTx/>
          </a:bodyPr>
          <a:lstStyle/>
          <a:p>
            <a:pPr algn="l"/>
            <a:r>
              <a:rPr lang="en-US" sz="3600">
                <a:solidFill>
                  <a:schemeClr val="tx1"/>
                </a:solidFill>
              </a:rPr>
              <a:t>Makanan Nabati</a:t>
            </a:r>
          </a:p>
        </p:txBody>
      </p:sp>
      <p:sp>
        <p:nvSpPr>
          <p:cNvPr id="22531" name="Rectangle 3"/>
          <p:cNvSpPr>
            <a:spLocks noGrp="1" noChangeArrowheads="1"/>
          </p:cNvSpPr>
          <p:nvPr>
            <p:ph type="body" idx="1"/>
          </p:nvPr>
        </p:nvSpPr>
        <p:spPr/>
        <p:txBody>
          <a:bodyPr/>
          <a:lstStyle/>
          <a:p>
            <a:pPr>
              <a:lnSpc>
                <a:spcPct val="90000"/>
              </a:lnSpc>
            </a:pPr>
            <a:r>
              <a:rPr lang="en-US" sz="2400"/>
              <a:t>Buah-buahan</a:t>
            </a:r>
          </a:p>
          <a:p>
            <a:pPr lvl="1">
              <a:lnSpc>
                <a:spcPct val="90000"/>
              </a:lnSpc>
            </a:pPr>
            <a:r>
              <a:rPr lang="en-US" sz="2000"/>
              <a:t>Keadaan fisik baik, isi penuh, kulit utuh, tidak rusak/kotor</a:t>
            </a:r>
          </a:p>
          <a:p>
            <a:pPr lvl="1">
              <a:lnSpc>
                <a:spcPct val="90000"/>
              </a:lnSpc>
            </a:pPr>
            <a:r>
              <a:rPr lang="en-US" sz="2000"/>
              <a:t>Isi masih terbungkus kulit dg baik</a:t>
            </a:r>
          </a:p>
          <a:p>
            <a:pPr lvl="1">
              <a:lnSpc>
                <a:spcPct val="90000"/>
              </a:lnSpc>
            </a:pPr>
            <a:r>
              <a:rPr lang="en-US" sz="2000"/>
              <a:t>Warna sesuai dg bawaannya/asli, tidak bau busuk</a:t>
            </a:r>
          </a:p>
          <a:p>
            <a:pPr lvl="1">
              <a:lnSpc>
                <a:spcPct val="90000"/>
              </a:lnSpc>
            </a:pPr>
            <a:r>
              <a:rPr lang="en-US" sz="2000"/>
              <a:t>Tidak ada cairan lain selain getah, tdp lap pelindung alam</a:t>
            </a:r>
          </a:p>
          <a:p>
            <a:pPr>
              <a:lnSpc>
                <a:spcPct val="90000"/>
              </a:lnSpc>
            </a:pPr>
            <a:r>
              <a:rPr lang="en-US" sz="2400"/>
              <a:t>Sayuran</a:t>
            </a:r>
          </a:p>
          <a:p>
            <a:pPr lvl="1">
              <a:lnSpc>
                <a:spcPct val="90000"/>
              </a:lnSpc>
            </a:pPr>
            <a:r>
              <a:rPr lang="en-US" sz="2000"/>
              <a:t>Daun, buah, umbi dlm keadaan segar, utuh, dan tidak layu</a:t>
            </a:r>
          </a:p>
          <a:p>
            <a:pPr lvl="1">
              <a:lnSpc>
                <a:spcPct val="90000"/>
              </a:lnSpc>
            </a:pPr>
            <a:r>
              <a:rPr lang="en-US" sz="2000"/>
              <a:t>Ridak ada bekas gigitan hewan, serangga, dan manusia</a:t>
            </a:r>
          </a:p>
          <a:p>
            <a:pPr lvl="1">
              <a:lnSpc>
                <a:spcPct val="90000"/>
              </a:lnSpc>
            </a:pPr>
            <a:r>
              <a:rPr lang="en-US" sz="2000"/>
              <a:t>Bag buah tidak ternoda/ berubah warna</a:t>
            </a:r>
          </a:p>
          <a:p>
            <a:pPr lvl="1">
              <a:lnSpc>
                <a:spcPct val="90000"/>
              </a:lnSpc>
            </a:pPr>
            <a:r>
              <a:rPr lang="en-US" sz="2000"/>
              <a:t>Bebas dari tanah/ kotoran lain</a:t>
            </a:r>
          </a:p>
        </p:txBody>
      </p:sp>
    </p:spTree>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Rectangle 3"/>
          <p:cNvSpPr>
            <a:spLocks noGrp="1" noChangeArrowheads="1"/>
          </p:cNvSpPr>
          <p:nvPr>
            <p:ph type="body" idx="1"/>
          </p:nvPr>
        </p:nvSpPr>
        <p:spPr>
          <a:xfrm>
            <a:off x="457200" y="990600"/>
            <a:ext cx="8229600" cy="4525963"/>
          </a:xfrm>
        </p:spPr>
        <p:txBody>
          <a:bodyPr/>
          <a:lstStyle/>
          <a:p>
            <a:pPr>
              <a:lnSpc>
                <a:spcPct val="90000"/>
              </a:lnSpc>
            </a:pPr>
            <a:r>
              <a:rPr lang="en-US" sz="2400"/>
              <a:t>Biji-bijian</a:t>
            </a:r>
          </a:p>
          <a:p>
            <a:pPr lvl="1">
              <a:lnSpc>
                <a:spcPct val="90000"/>
              </a:lnSpc>
            </a:pPr>
            <a:r>
              <a:rPr lang="en-US" sz="2000"/>
              <a:t>Kering, isi penuh (tidak keriput, warna mengkilat)</a:t>
            </a:r>
          </a:p>
          <a:p>
            <a:pPr lvl="1">
              <a:lnSpc>
                <a:spcPct val="90000"/>
              </a:lnSpc>
            </a:pPr>
            <a:r>
              <a:rPr lang="en-US" sz="2000"/>
              <a:t>Permukaan baik, tidak ada noda, tidak berlubang</a:t>
            </a:r>
          </a:p>
          <a:p>
            <a:pPr lvl="1">
              <a:lnSpc>
                <a:spcPct val="90000"/>
              </a:lnSpc>
            </a:pPr>
            <a:r>
              <a:rPr lang="en-US" sz="2000"/>
              <a:t>Tidak tercium bau lain selain bau khas biji tsb</a:t>
            </a:r>
          </a:p>
          <a:p>
            <a:pPr lvl="1">
              <a:lnSpc>
                <a:spcPct val="90000"/>
              </a:lnSpc>
            </a:pPr>
            <a:r>
              <a:rPr lang="en-US" sz="2000"/>
              <a:t>Tidak tumbuh kecambah/tunas kecuali dikehendaki</a:t>
            </a:r>
          </a:p>
          <a:p>
            <a:pPr lvl="1">
              <a:lnSpc>
                <a:spcPct val="90000"/>
              </a:lnSpc>
            </a:pPr>
            <a:r>
              <a:rPr lang="en-US" sz="2000"/>
              <a:t>Biji yg baik akan tenggelam dlm air</a:t>
            </a:r>
          </a:p>
          <a:p>
            <a:pPr lvl="1">
              <a:lnSpc>
                <a:spcPct val="90000"/>
              </a:lnSpc>
            </a:pPr>
            <a:endParaRPr lang="en-US" sz="2000"/>
          </a:p>
          <a:p>
            <a:pPr>
              <a:lnSpc>
                <a:spcPct val="90000"/>
              </a:lnSpc>
            </a:pPr>
            <a:r>
              <a:rPr lang="en-US" sz="2400"/>
              <a:t>Bahaya kontaminasi pd sayur, buah, dan biji</a:t>
            </a:r>
          </a:p>
          <a:p>
            <a:pPr lvl="1">
              <a:lnSpc>
                <a:spcPct val="90000"/>
              </a:lnSpc>
            </a:pPr>
            <a:r>
              <a:rPr lang="en-US" sz="2000"/>
              <a:t>Bacillus cereus pd biji-bijian</a:t>
            </a:r>
          </a:p>
          <a:p>
            <a:pPr lvl="1">
              <a:lnSpc>
                <a:spcPct val="90000"/>
              </a:lnSpc>
            </a:pPr>
            <a:r>
              <a:rPr lang="en-US" sz="2000"/>
              <a:t>Pestisida pd sayuran dan buah</a:t>
            </a:r>
          </a:p>
          <a:p>
            <a:pPr lvl="1">
              <a:lnSpc>
                <a:spcPct val="90000"/>
              </a:lnSpc>
            </a:pPr>
            <a:r>
              <a:rPr lang="en-US" sz="2000"/>
              <a:t>Telur cacing ascaris pd sayuran daun</a:t>
            </a:r>
          </a:p>
          <a:p>
            <a:pPr lvl="1">
              <a:lnSpc>
                <a:spcPct val="90000"/>
              </a:lnSpc>
            </a:pPr>
            <a:r>
              <a:rPr lang="en-US" sz="2000"/>
              <a:t>Serangg/ kutu pd biji kering</a:t>
            </a:r>
          </a:p>
          <a:p>
            <a:pPr>
              <a:lnSpc>
                <a:spcPct val="90000"/>
              </a:lnSpc>
            </a:pPr>
            <a:endParaRPr lang="en-US" sz="2800"/>
          </a:p>
        </p:txBody>
      </p:sp>
    </p:spTree>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Rectangle 3"/>
          <p:cNvSpPr>
            <a:spLocks noGrp="1" noChangeArrowheads="1"/>
          </p:cNvSpPr>
          <p:nvPr>
            <p:ph type="body" idx="1"/>
          </p:nvPr>
        </p:nvSpPr>
        <p:spPr>
          <a:xfrm>
            <a:off x="457200" y="914400"/>
            <a:ext cx="8229600" cy="4525963"/>
          </a:xfrm>
        </p:spPr>
        <p:txBody>
          <a:bodyPr/>
          <a:lstStyle/>
          <a:p>
            <a:pPr>
              <a:lnSpc>
                <a:spcPct val="80000"/>
              </a:lnSpc>
            </a:pPr>
            <a:r>
              <a:rPr lang="en-US" sz="2000"/>
              <a:t>Tepung</a:t>
            </a:r>
          </a:p>
          <a:p>
            <a:pPr lvl="1">
              <a:lnSpc>
                <a:spcPct val="80000"/>
              </a:lnSpc>
            </a:pPr>
            <a:r>
              <a:rPr lang="en-US" sz="1800"/>
              <a:t>Butiran kering, tidak lembab/basah</a:t>
            </a:r>
          </a:p>
          <a:p>
            <a:pPr lvl="1">
              <a:lnSpc>
                <a:spcPct val="80000"/>
              </a:lnSpc>
            </a:pPr>
            <a:r>
              <a:rPr lang="en-US" sz="1800"/>
              <a:t>Warna asli tidak berubah krn jamur/kapang</a:t>
            </a:r>
          </a:p>
          <a:p>
            <a:pPr lvl="1">
              <a:lnSpc>
                <a:spcPct val="80000"/>
              </a:lnSpc>
            </a:pPr>
            <a:r>
              <a:rPr lang="en-US" sz="1800"/>
              <a:t>Tidak mengandung kutu/serangga</a:t>
            </a:r>
          </a:p>
          <a:p>
            <a:pPr lvl="1">
              <a:lnSpc>
                <a:spcPct val="80000"/>
              </a:lnSpc>
            </a:pPr>
            <a:r>
              <a:rPr lang="en-US" sz="1800"/>
              <a:t>Masih dalam kemasan pabrik</a:t>
            </a:r>
          </a:p>
          <a:p>
            <a:pPr lvl="1">
              <a:lnSpc>
                <a:spcPct val="80000"/>
              </a:lnSpc>
            </a:pPr>
            <a:endParaRPr lang="en-US" sz="1800"/>
          </a:p>
          <a:p>
            <a:pPr>
              <a:lnSpc>
                <a:spcPct val="80000"/>
              </a:lnSpc>
            </a:pPr>
            <a:r>
              <a:rPr lang="en-US" sz="2000"/>
              <a:t>Bumbu kering</a:t>
            </a:r>
          </a:p>
          <a:p>
            <a:pPr lvl="1">
              <a:lnSpc>
                <a:spcPct val="80000"/>
              </a:lnSpc>
            </a:pPr>
            <a:r>
              <a:rPr lang="en-US" sz="1800"/>
              <a:t>kering., tidak dimakan serangga</a:t>
            </a:r>
          </a:p>
          <a:p>
            <a:pPr lvl="1">
              <a:lnSpc>
                <a:spcPct val="80000"/>
              </a:lnSpc>
            </a:pPr>
            <a:r>
              <a:rPr lang="en-US" sz="1800"/>
              <a:t>Warna mengkilat dan berisi penuh</a:t>
            </a:r>
          </a:p>
          <a:p>
            <a:pPr lvl="1">
              <a:lnSpc>
                <a:spcPct val="80000"/>
              </a:lnSpc>
            </a:pPr>
            <a:r>
              <a:rPr lang="en-US" sz="1800"/>
              <a:t>Bebas dari kotoran dan debu</a:t>
            </a:r>
          </a:p>
          <a:p>
            <a:pPr lvl="1">
              <a:lnSpc>
                <a:spcPct val="80000"/>
              </a:lnSpc>
            </a:pPr>
            <a:endParaRPr lang="en-US" sz="1800"/>
          </a:p>
          <a:p>
            <a:pPr>
              <a:lnSpc>
                <a:spcPct val="80000"/>
              </a:lnSpc>
            </a:pPr>
            <a:r>
              <a:rPr lang="en-US" sz="2000"/>
              <a:t>Bahaya kontaminasi pada tepung dan bumbu kering</a:t>
            </a:r>
          </a:p>
          <a:p>
            <a:pPr lvl="1">
              <a:lnSpc>
                <a:spcPct val="80000"/>
              </a:lnSpc>
            </a:pPr>
            <a:r>
              <a:rPr lang="en-US" sz="1800"/>
              <a:t>Debu dan kotoran</a:t>
            </a:r>
          </a:p>
          <a:p>
            <a:pPr lvl="1">
              <a:lnSpc>
                <a:spcPct val="80000"/>
              </a:lnSpc>
            </a:pPr>
            <a:r>
              <a:rPr lang="en-US" sz="1800"/>
              <a:t>Bahan pewarna</a:t>
            </a:r>
          </a:p>
          <a:p>
            <a:pPr lvl="1">
              <a:lnSpc>
                <a:spcPct val="80000"/>
              </a:lnSpc>
            </a:pPr>
            <a:r>
              <a:rPr lang="en-US" sz="1800"/>
              <a:t>Serangga (kutu)</a:t>
            </a:r>
          </a:p>
          <a:p>
            <a:pPr lvl="1">
              <a:lnSpc>
                <a:spcPct val="80000"/>
              </a:lnSpc>
            </a:pPr>
            <a:r>
              <a:rPr lang="en-US" sz="1800"/>
              <a:t>Bakteri coliform</a:t>
            </a:r>
          </a:p>
          <a:p>
            <a:pPr>
              <a:lnSpc>
                <a:spcPct val="80000"/>
              </a:lnSpc>
            </a:pPr>
            <a:endParaRPr lang="en-US" sz="2400"/>
          </a:p>
        </p:txBody>
      </p:sp>
    </p:spTree>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Rectangle 3"/>
          <p:cNvSpPr>
            <a:spLocks noGrp="1" noChangeArrowheads="1"/>
          </p:cNvSpPr>
          <p:nvPr>
            <p:ph type="body" idx="1"/>
          </p:nvPr>
        </p:nvSpPr>
        <p:spPr/>
        <p:txBody>
          <a:bodyPr/>
          <a:lstStyle/>
          <a:p>
            <a:pPr>
              <a:lnSpc>
                <a:spcPct val="90000"/>
              </a:lnSpc>
            </a:pPr>
            <a:r>
              <a:rPr lang="en-US"/>
              <a:t>Sayuran berlapis</a:t>
            </a:r>
          </a:p>
          <a:p>
            <a:pPr lvl="1">
              <a:lnSpc>
                <a:spcPct val="90000"/>
              </a:lnSpc>
            </a:pPr>
            <a:r>
              <a:rPr lang="en-US"/>
              <a:t>Bawang, kol, sawi, jagung muda, bunga tebu</a:t>
            </a:r>
          </a:p>
          <a:p>
            <a:pPr lvl="1">
              <a:lnSpc>
                <a:spcPct val="90000"/>
              </a:lnSpc>
            </a:pPr>
            <a:r>
              <a:rPr lang="en-US"/>
              <a:t>Lapisan luar masih menempel dg baik, bersih</a:t>
            </a:r>
          </a:p>
          <a:p>
            <a:pPr lvl="1">
              <a:lnSpc>
                <a:spcPct val="90000"/>
              </a:lnSpc>
            </a:pPr>
            <a:r>
              <a:rPr lang="en-US"/>
              <a:t>Lapisan dalam masih tertutup</a:t>
            </a:r>
          </a:p>
          <a:p>
            <a:pPr lvl="1">
              <a:lnSpc>
                <a:spcPct val="90000"/>
              </a:lnSpc>
            </a:pPr>
            <a:endParaRPr lang="en-US"/>
          </a:p>
          <a:p>
            <a:pPr lvl="1">
              <a:lnSpc>
                <a:spcPct val="90000"/>
              </a:lnSpc>
            </a:pPr>
            <a:r>
              <a:rPr lang="en-US"/>
              <a:t>Bahaya kontaminasi</a:t>
            </a:r>
          </a:p>
          <a:p>
            <a:pPr lvl="2">
              <a:lnSpc>
                <a:spcPct val="90000"/>
              </a:lnSpc>
            </a:pPr>
            <a:r>
              <a:rPr lang="en-US"/>
              <a:t>Residu pestisida akibat kegiatan pertanian</a:t>
            </a:r>
          </a:p>
          <a:p>
            <a:pPr lvl="2">
              <a:lnSpc>
                <a:spcPct val="90000"/>
              </a:lnSpc>
            </a:pPr>
            <a:r>
              <a:rPr lang="en-US"/>
              <a:t>E coli krn dicuci dg air tidak bersih</a:t>
            </a:r>
          </a:p>
          <a:p>
            <a:pPr lvl="2">
              <a:lnSpc>
                <a:spcPct val="90000"/>
              </a:lnSpc>
            </a:pPr>
            <a:r>
              <a:rPr lang="en-US"/>
              <a:t>Cacing akibat pemupukan/pencucian dg air tercemar</a:t>
            </a:r>
          </a:p>
          <a:p>
            <a:pPr>
              <a:lnSpc>
                <a:spcPct val="90000"/>
              </a:lnSpc>
            </a:pPr>
            <a:endParaRPr lang="en-US" sz="3600"/>
          </a:p>
        </p:txBody>
      </p:sp>
    </p:spTree>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457200" y="304800"/>
            <a:ext cx="4421188" cy="685800"/>
          </a:xfrm>
          <a:solidFill>
            <a:srgbClr val="FF6600"/>
          </a:solidFill>
          <a:scene3d>
            <a:camera prst="legacyPerspectiveTopRight"/>
            <a:lightRig rig="legacyFlat3" dir="b"/>
          </a:scene3d>
          <a:sp3d extrusionH="887400" prstMaterial="legacyMatte">
            <a:bevelT w="13500" h="13500" prst="angle"/>
            <a:bevelB w="13500" h="13500" prst="angle"/>
            <a:extrusionClr>
              <a:srgbClr val="FF6600"/>
            </a:extrusionClr>
            <a:contourClr>
              <a:srgbClr val="FF6600"/>
            </a:contourClr>
          </a:sp3d>
        </p:spPr>
        <p:txBody>
          <a:bodyPr>
            <a:flatTx/>
          </a:bodyPr>
          <a:lstStyle/>
          <a:p>
            <a:pPr algn="l"/>
            <a:r>
              <a:rPr lang="en-US" sz="3600">
                <a:solidFill>
                  <a:schemeClr val="tx1"/>
                </a:solidFill>
              </a:rPr>
              <a:t>Makanan fermentasi</a:t>
            </a:r>
          </a:p>
        </p:txBody>
      </p:sp>
      <p:sp>
        <p:nvSpPr>
          <p:cNvPr id="26627" name="Rectangle 3"/>
          <p:cNvSpPr>
            <a:spLocks noGrp="1" noChangeArrowheads="1"/>
          </p:cNvSpPr>
          <p:nvPr>
            <p:ph type="body" idx="1"/>
          </p:nvPr>
        </p:nvSpPr>
        <p:spPr>
          <a:xfrm>
            <a:off x="457200" y="1219200"/>
            <a:ext cx="8229600" cy="5257800"/>
          </a:xfrm>
        </p:spPr>
        <p:txBody>
          <a:bodyPr/>
          <a:lstStyle/>
          <a:p>
            <a:pPr>
              <a:lnSpc>
                <a:spcPct val="80000"/>
              </a:lnSpc>
            </a:pPr>
            <a:r>
              <a:rPr lang="en-US" sz="2400"/>
              <a:t>Adalah makanan yg diolah dg bantuan mikroba (ragi/yeast dan cendawan/fungi)</a:t>
            </a:r>
          </a:p>
          <a:p>
            <a:pPr>
              <a:lnSpc>
                <a:spcPct val="80000"/>
              </a:lnSpc>
            </a:pPr>
            <a:r>
              <a:rPr lang="en-US" sz="2400"/>
              <a:t>Nabati</a:t>
            </a:r>
          </a:p>
          <a:p>
            <a:pPr lvl="1">
              <a:lnSpc>
                <a:spcPct val="80000"/>
              </a:lnSpc>
            </a:pPr>
            <a:r>
              <a:rPr lang="en-US" sz="2000"/>
              <a:t>Tauco, kecap, tempe, oncom, tempoyak, tape</a:t>
            </a:r>
          </a:p>
          <a:p>
            <a:pPr>
              <a:lnSpc>
                <a:spcPct val="80000"/>
              </a:lnSpc>
            </a:pPr>
            <a:r>
              <a:rPr lang="en-US" sz="2400"/>
              <a:t>Hewani</a:t>
            </a:r>
          </a:p>
          <a:p>
            <a:pPr lvl="1">
              <a:lnSpc>
                <a:spcPct val="80000"/>
              </a:lnSpc>
            </a:pPr>
            <a:r>
              <a:rPr lang="en-US" sz="2000"/>
              <a:t>Terasi, petis, daging asap</a:t>
            </a:r>
          </a:p>
          <a:p>
            <a:pPr>
              <a:lnSpc>
                <a:spcPct val="80000"/>
              </a:lnSpc>
            </a:pPr>
            <a:r>
              <a:rPr lang="en-US" sz="2400"/>
              <a:t>Ciri-ciri</a:t>
            </a:r>
          </a:p>
          <a:p>
            <a:pPr lvl="1">
              <a:lnSpc>
                <a:spcPct val="80000"/>
              </a:lnSpc>
            </a:pPr>
            <a:r>
              <a:rPr lang="en-US" sz="2000"/>
              <a:t>Tercium aroma asli makanan fermentasi, tidak ada perubahan warna, aroma, rasa</a:t>
            </a:r>
          </a:p>
          <a:p>
            <a:pPr lvl="1">
              <a:lnSpc>
                <a:spcPct val="80000"/>
              </a:lnSpc>
            </a:pPr>
            <a:r>
              <a:rPr lang="en-US" sz="2000"/>
              <a:t>Bebas dari cemaran serangga atau hewan lainnya</a:t>
            </a:r>
          </a:p>
          <a:p>
            <a:pPr lvl="1">
              <a:lnSpc>
                <a:spcPct val="80000"/>
              </a:lnSpc>
            </a:pPr>
            <a:r>
              <a:rPr lang="en-US" sz="2000"/>
              <a:t>Tidak tdp noda2 pertumbuhan benda asing spt spot2 berwarna atau jamur gundul pd tempe / oncom</a:t>
            </a:r>
          </a:p>
          <a:p>
            <a:pPr lvl="1">
              <a:lnSpc>
                <a:spcPct val="80000"/>
              </a:lnSpc>
              <a:buFontTx/>
              <a:buNone/>
            </a:pPr>
            <a:endParaRPr lang="en-US" sz="2000"/>
          </a:p>
          <a:p>
            <a:pPr lvl="1">
              <a:lnSpc>
                <a:spcPct val="80000"/>
              </a:lnSpc>
              <a:buFontTx/>
              <a:buNone/>
            </a:pPr>
            <a:r>
              <a:rPr lang="en-US" sz="2000"/>
              <a:t>Bahaya kontaminasi</a:t>
            </a:r>
          </a:p>
          <a:p>
            <a:pPr lvl="1">
              <a:lnSpc>
                <a:spcPct val="80000"/>
              </a:lnSpc>
              <a:buFontTx/>
              <a:buNone/>
            </a:pPr>
            <a:r>
              <a:rPr lang="en-US" sz="2000"/>
              <a:t>Hampir tidak ada, hanya perubahan tekstur dan rasa (fermentasi tdk terjadi kalau ada bakteri lain ug tumbuh)</a:t>
            </a:r>
          </a:p>
        </p:txBody>
      </p:sp>
    </p:spTree>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457200" y="274638"/>
            <a:ext cx="5335588" cy="942975"/>
          </a:xfrm>
          <a:solidFill>
            <a:srgbClr val="FF6600"/>
          </a:solidFill>
          <a:scene3d>
            <a:camera prst="legacyPerspectiveTopRight"/>
            <a:lightRig rig="legacyFlat3" dir="b"/>
          </a:scene3d>
          <a:sp3d extrusionH="887400" prstMaterial="legacyMatte">
            <a:bevelT w="13500" h="13500" prst="angle"/>
            <a:bevelB w="13500" h="13500" prst="angle"/>
            <a:extrusionClr>
              <a:srgbClr val="FF6600"/>
            </a:extrusionClr>
            <a:contourClr>
              <a:srgbClr val="FF6600"/>
            </a:contourClr>
          </a:sp3d>
        </p:spPr>
        <p:txBody>
          <a:bodyPr>
            <a:flatTx/>
          </a:bodyPr>
          <a:lstStyle/>
          <a:p>
            <a:pPr algn="l"/>
            <a:r>
              <a:rPr lang="en-US" sz="3600">
                <a:solidFill>
                  <a:schemeClr val="tx1"/>
                </a:solidFill>
              </a:rPr>
              <a:t>Makanan olahan pabrik</a:t>
            </a:r>
          </a:p>
        </p:txBody>
      </p:sp>
      <p:sp>
        <p:nvSpPr>
          <p:cNvPr id="27651" name="Rectangle 3"/>
          <p:cNvSpPr>
            <a:spLocks noGrp="1" noChangeArrowheads="1"/>
          </p:cNvSpPr>
          <p:nvPr>
            <p:ph type="body" idx="1"/>
          </p:nvPr>
        </p:nvSpPr>
        <p:spPr>
          <a:xfrm>
            <a:off x="457200" y="1371600"/>
            <a:ext cx="8229600" cy="5029200"/>
          </a:xfrm>
        </p:spPr>
        <p:txBody>
          <a:bodyPr/>
          <a:lstStyle/>
          <a:p>
            <a:pPr>
              <a:lnSpc>
                <a:spcPct val="80000"/>
              </a:lnSpc>
            </a:pPr>
            <a:r>
              <a:rPr lang="en-US" sz="2400"/>
              <a:t>Makanan yg diolah pabrik dan biasanya dikemas dalam kaleng, botol, doos, baik cara vacuum atau biasa</a:t>
            </a:r>
          </a:p>
          <a:p>
            <a:pPr>
              <a:lnSpc>
                <a:spcPct val="80000"/>
              </a:lnSpc>
            </a:pPr>
            <a:r>
              <a:rPr lang="en-US" sz="2400"/>
              <a:t>Ciri :</a:t>
            </a:r>
          </a:p>
          <a:p>
            <a:pPr lvl="1">
              <a:lnSpc>
                <a:spcPct val="80000"/>
              </a:lnSpc>
            </a:pPr>
            <a:r>
              <a:rPr lang="en-US" sz="2000"/>
              <a:t>Terdaftar di Badan POM) dg kode nomor :</a:t>
            </a:r>
          </a:p>
          <a:p>
            <a:pPr lvl="2">
              <a:lnSpc>
                <a:spcPct val="80000"/>
              </a:lnSpc>
            </a:pPr>
            <a:r>
              <a:rPr lang="en-US" sz="1800"/>
              <a:t>ML	: import</a:t>
            </a:r>
          </a:p>
          <a:p>
            <a:pPr lvl="2">
              <a:lnSpc>
                <a:spcPct val="80000"/>
              </a:lnSpc>
            </a:pPr>
            <a:r>
              <a:rPr lang="en-US" sz="1800"/>
              <a:t>MD	: produk dalam negeri</a:t>
            </a:r>
          </a:p>
          <a:p>
            <a:pPr lvl="1">
              <a:lnSpc>
                <a:spcPct val="80000"/>
              </a:lnSpc>
            </a:pPr>
            <a:r>
              <a:rPr lang="en-US" sz="2000"/>
              <a:t>Kemasan masih baik, utuh, tidak rusak, bocor, kembung</a:t>
            </a:r>
          </a:p>
          <a:p>
            <a:pPr lvl="1">
              <a:lnSpc>
                <a:spcPct val="80000"/>
              </a:lnSpc>
            </a:pPr>
            <a:r>
              <a:rPr lang="en-US" sz="2000"/>
              <a:t>Minuman dlm botol tidak berubah warna/keruh/tidak ada gumpalan</a:t>
            </a:r>
          </a:p>
          <a:p>
            <a:pPr lvl="1">
              <a:lnSpc>
                <a:spcPct val="80000"/>
              </a:lnSpc>
            </a:pPr>
            <a:r>
              <a:rPr lang="en-US" sz="2000"/>
              <a:t>Belum kadaluwarsa</a:t>
            </a:r>
          </a:p>
          <a:p>
            <a:pPr lvl="1">
              <a:lnSpc>
                <a:spcPct val="80000"/>
              </a:lnSpc>
            </a:pPr>
            <a:r>
              <a:rPr lang="en-US" sz="2000"/>
              <a:t>Segel penutup masih terpasang dg baik</a:t>
            </a:r>
          </a:p>
          <a:p>
            <a:pPr lvl="1">
              <a:lnSpc>
                <a:spcPct val="80000"/>
              </a:lnSpc>
            </a:pPr>
            <a:r>
              <a:rPr lang="en-US" sz="2000"/>
              <a:t>Merk/label  jelas nama pabrik pembuatnya</a:t>
            </a:r>
          </a:p>
          <a:p>
            <a:pPr>
              <a:lnSpc>
                <a:spcPct val="80000"/>
              </a:lnSpc>
            </a:pPr>
            <a:r>
              <a:rPr lang="en-US" sz="2400"/>
              <a:t>Bahaya kontaminasi :</a:t>
            </a:r>
          </a:p>
          <a:p>
            <a:pPr lvl="1">
              <a:lnSpc>
                <a:spcPct val="80000"/>
              </a:lnSpc>
            </a:pPr>
            <a:r>
              <a:rPr lang="en-US" sz="2000"/>
              <a:t>Clostridium botulinum pd makanan protein dlm kaleng</a:t>
            </a:r>
          </a:p>
          <a:p>
            <a:pPr lvl="1">
              <a:lnSpc>
                <a:spcPct val="80000"/>
              </a:lnSpc>
            </a:pPr>
            <a:r>
              <a:rPr lang="en-US" sz="2000"/>
              <a:t>Logam berat (Pb, Cd) kaleng dg kelingan patri</a:t>
            </a:r>
          </a:p>
          <a:p>
            <a:pPr lvl="1">
              <a:lnSpc>
                <a:spcPct val="80000"/>
              </a:lnSpc>
            </a:pPr>
            <a:r>
              <a:rPr lang="en-US" sz="2000"/>
              <a:t>Kerusakan pd makanan kadaluwarsa</a:t>
            </a:r>
          </a:p>
        </p:txBody>
      </p:sp>
    </p:spTree>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457200" y="501650"/>
            <a:ext cx="8229600" cy="793750"/>
          </a:xfrm>
        </p:spPr>
        <p:txBody>
          <a:bodyPr/>
          <a:lstStyle/>
          <a:p>
            <a:pPr algn="l"/>
            <a:r>
              <a:rPr lang="en-US" sz="4000"/>
              <a:t>Sumber bahan makanan yg baik</a:t>
            </a:r>
          </a:p>
        </p:txBody>
      </p:sp>
      <p:sp>
        <p:nvSpPr>
          <p:cNvPr id="28675" name="Rectangle 3"/>
          <p:cNvSpPr>
            <a:spLocks noGrp="1" noChangeArrowheads="1"/>
          </p:cNvSpPr>
          <p:nvPr>
            <p:ph type="body" idx="1"/>
          </p:nvPr>
        </p:nvSpPr>
        <p:spPr>
          <a:xfrm>
            <a:off x="457200" y="1827213"/>
            <a:ext cx="8229600" cy="4162425"/>
          </a:xfrm>
        </p:spPr>
        <p:txBody>
          <a:bodyPr/>
          <a:lstStyle/>
          <a:p>
            <a:pPr>
              <a:lnSpc>
                <a:spcPct val="80000"/>
              </a:lnSpc>
            </a:pPr>
            <a:r>
              <a:rPr lang="en-US" sz="2000"/>
              <a:t>RPH yg diawasi pemerintah/resmi</a:t>
            </a:r>
          </a:p>
          <a:p>
            <a:pPr>
              <a:lnSpc>
                <a:spcPct val="80000"/>
              </a:lnSpc>
            </a:pPr>
            <a:r>
              <a:rPr lang="en-US" sz="2000"/>
              <a:t>Tempat potong lain yg diketahui dan diawasi petugas inspektur kehewanan/peternakan</a:t>
            </a:r>
          </a:p>
          <a:p>
            <a:pPr>
              <a:lnSpc>
                <a:spcPct val="80000"/>
              </a:lnSpc>
            </a:pPr>
            <a:r>
              <a:rPr lang="en-US" sz="2000"/>
              <a:t>Tempat Pelelengan Ikan (TPI) yg diawasi instansi perikanan</a:t>
            </a:r>
          </a:p>
          <a:p>
            <a:pPr>
              <a:lnSpc>
                <a:spcPct val="80000"/>
              </a:lnSpc>
            </a:pPr>
            <a:r>
              <a:rPr lang="en-US" sz="2000"/>
              <a:t>Pusat penjualan bhn makanan dg sistem pengaturan suhu yg dikendalikan dg baik (swalayan)</a:t>
            </a:r>
          </a:p>
          <a:p>
            <a:pPr>
              <a:lnSpc>
                <a:spcPct val="80000"/>
              </a:lnSpc>
            </a:pPr>
            <a:r>
              <a:rPr lang="en-US" sz="2000"/>
              <a:t>Tempat penjualan bahan makanan yg diawasi pemerintah dg baik</a:t>
            </a:r>
          </a:p>
          <a:p>
            <a:pPr>
              <a:lnSpc>
                <a:spcPct val="80000"/>
              </a:lnSpc>
            </a:pPr>
            <a:r>
              <a:rPr lang="en-US" sz="2000"/>
              <a:t>Industri pengawetan /distributor bahan makanan yg telah berijin</a:t>
            </a:r>
          </a:p>
          <a:p>
            <a:pPr>
              <a:lnSpc>
                <a:spcPct val="80000"/>
              </a:lnSpc>
            </a:pPr>
            <a:r>
              <a:rPr lang="en-US" sz="2000"/>
              <a:t>Perusahaan yg khusus di bidang penjualan bhn mentah dan dikelola dg persyaratan kesehatan serta diawasi pemerintah</a:t>
            </a:r>
          </a:p>
          <a:p>
            <a:pPr>
              <a:lnSpc>
                <a:spcPct val="80000"/>
              </a:lnSpc>
            </a:pPr>
            <a:r>
              <a:rPr lang="en-US" sz="2000"/>
              <a:t>Lokasi tempat produksi sayuran, buah atau ternak seperti daerah pertanian, peternakan, perkebunan, kolam ikan</a:t>
            </a:r>
          </a:p>
        </p:txBody>
      </p:sp>
    </p:spTree>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p:txBody>
          <a:bodyPr/>
          <a:lstStyle/>
          <a:p>
            <a:r>
              <a:rPr lang="en-US" sz="3600"/>
              <a:t>PRINSIP 2</a:t>
            </a:r>
            <a:br>
              <a:rPr lang="en-US" sz="3600"/>
            </a:br>
            <a:r>
              <a:rPr lang="en-US" sz="3600"/>
              <a:t>PENYIMPANAN BAHAN MAKANAN</a:t>
            </a:r>
          </a:p>
        </p:txBody>
      </p:sp>
      <p:sp>
        <p:nvSpPr>
          <p:cNvPr id="29699" name="Rectangle 3"/>
          <p:cNvSpPr>
            <a:spLocks noGrp="1" noChangeArrowheads="1"/>
          </p:cNvSpPr>
          <p:nvPr>
            <p:ph type="body" idx="1"/>
          </p:nvPr>
        </p:nvSpPr>
        <p:spPr>
          <a:xfrm>
            <a:off x="457200" y="1951038"/>
            <a:ext cx="8229600" cy="4373562"/>
          </a:xfrm>
        </p:spPr>
        <p:txBody>
          <a:bodyPr/>
          <a:lstStyle/>
          <a:p>
            <a:r>
              <a:rPr lang="en-US" sz="2400"/>
              <a:t>Makanan adalah sekumpulan sel senyawa organik yg membutuhkan udara utk proses pernafasan (oksidasi)</a:t>
            </a:r>
          </a:p>
          <a:p>
            <a:r>
              <a:rPr lang="en-US" sz="2400"/>
              <a:t>Makanan yg baik adalah makanan bergizi yg dibutuhkan oleh setiap makhluk hidup termasuk manusia (disukai juga oleh bakteri)</a:t>
            </a:r>
          </a:p>
          <a:p>
            <a:r>
              <a:rPr lang="en-US" sz="2400"/>
              <a:t>Makanan yg tercemar bakteri akan menjadi rusak</a:t>
            </a:r>
          </a:p>
          <a:p>
            <a:r>
              <a:rPr lang="en-US" sz="2400"/>
              <a:t>Kerusakan makanan :</a:t>
            </a:r>
          </a:p>
          <a:p>
            <a:pPr lvl="1"/>
            <a:r>
              <a:rPr lang="en-US" sz="2000"/>
              <a:t>Tercemar bakteri (alami/perlakuan manusia)</a:t>
            </a:r>
          </a:p>
          <a:p>
            <a:pPr lvl="1"/>
            <a:r>
              <a:rPr lang="en-US" sz="2000"/>
              <a:t>Adanya enzym (pematangan buah)</a:t>
            </a:r>
          </a:p>
          <a:p>
            <a:pPr lvl="1"/>
            <a:r>
              <a:rPr lang="en-US" sz="2000"/>
              <a:t>Mekanis (gesekan, tekanan, benturan)</a:t>
            </a:r>
          </a:p>
        </p:txBody>
      </p:sp>
    </p:spTree>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lstStyle/>
          <a:p>
            <a:pPr algn="l"/>
            <a:r>
              <a:rPr lang="en-US" sz="3600">
                <a:solidFill>
                  <a:srgbClr val="FF6600"/>
                </a:solidFill>
              </a:rPr>
              <a:t>Sifat dan karakteristik bakteri</a:t>
            </a:r>
          </a:p>
        </p:txBody>
      </p:sp>
      <p:sp>
        <p:nvSpPr>
          <p:cNvPr id="30723" name="Rectangle 3"/>
          <p:cNvSpPr>
            <a:spLocks noGrp="1" noChangeArrowheads="1"/>
          </p:cNvSpPr>
          <p:nvPr>
            <p:ph type="body" idx="1"/>
          </p:nvPr>
        </p:nvSpPr>
        <p:spPr/>
        <p:txBody>
          <a:bodyPr/>
          <a:lstStyle/>
          <a:p>
            <a:pPr marL="609600" indent="-609600">
              <a:lnSpc>
                <a:spcPct val="90000"/>
              </a:lnSpc>
              <a:buFontTx/>
              <a:buAutoNum type="arabicPeriod"/>
            </a:pPr>
            <a:r>
              <a:rPr lang="en-US" sz="2800"/>
              <a:t>Berdasar sifat hidupnya</a:t>
            </a:r>
          </a:p>
          <a:p>
            <a:pPr marL="990600" lvl="1" indent="-533400">
              <a:lnSpc>
                <a:spcPct val="90000"/>
              </a:lnSpc>
              <a:buFontTx/>
              <a:buChar char="•"/>
            </a:pPr>
            <a:r>
              <a:rPr lang="en-US" sz="2400"/>
              <a:t>Psikrofil</a:t>
            </a:r>
          </a:p>
          <a:p>
            <a:pPr marL="1371600" lvl="2" indent="-457200">
              <a:lnSpc>
                <a:spcPct val="90000"/>
              </a:lnSpc>
            </a:pPr>
            <a:r>
              <a:rPr lang="en-US" sz="2000"/>
              <a:t>Tumbuh dg baik pd suhu -15</a:t>
            </a:r>
            <a:r>
              <a:rPr lang="en-US" sz="1800">
                <a:cs typeface="Times New Roman" panose="02020603050405020304" pitchFamily="18" charset="0"/>
              </a:rPr>
              <a:t>ºC</a:t>
            </a:r>
            <a:r>
              <a:rPr lang="en-US" sz="2000"/>
              <a:t> - 10</a:t>
            </a:r>
            <a:r>
              <a:rPr lang="en-US" sz="1800">
                <a:cs typeface="Times New Roman" panose="02020603050405020304" pitchFamily="18" charset="0"/>
              </a:rPr>
              <a:t>ºC </a:t>
            </a:r>
            <a:r>
              <a:rPr lang="en-US" sz="2000"/>
              <a:t>(max 20</a:t>
            </a:r>
            <a:r>
              <a:rPr lang="en-US" sz="1800">
                <a:cs typeface="Times New Roman" panose="02020603050405020304" pitchFamily="18" charset="0"/>
              </a:rPr>
              <a:t>ºC</a:t>
            </a:r>
            <a:r>
              <a:rPr lang="en-US" sz="2000"/>
              <a:t>)</a:t>
            </a:r>
          </a:p>
          <a:p>
            <a:pPr marL="990600" lvl="1" indent="-533400">
              <a:lnSpc>
                <a:spcPct val="90000"/>
              </a:lnSpc>
              <a:buFontTx/>
              <a:buChar char="•"/>
            </a:pPr>
            <a:r>
              <a:rPr lang="en-US" sz="2400"/>
              <a:t>Psikotrop</a:t>
            </a:r>
          </a:p>
          <a:p>
            <a:pPr marL="1371600" lvl="2" indent="-457200">
              <a:lnSpc>
                <a:spcPct val="90000"/>
              </a:lnSpc>
            </a:pPr>
            <a:r>
              <a:rPr lang="en-US" sz="2000"/>
              <a:t>Tumbuh baik pada -5</a:t>
            </a:r>
            <a:r>
              <a:rPr lang="en-US" sz="1800">
                <a:cs typeface="Times New Roman" panose="02020603050405020304" pitchFamily="18" charset="0"/>
              </a:rPr>
              <a:t>ºC</a:t>
            </a:r>
            <a:r>
              <a:rPr lang="en-US" sz="2000"/>
              <a:t> – 25</a:t>
            </a:r>
            <a:r>
              <a:rPr lang="en-US" sz="1800">
                <a:cs typeface="Times New Roman" panose="02020603050405020304" pitchFamily="18" charset="0"/>
              </a:rPr>
              <a:t>ºC </a:t>
            </a:r>
            <a:r>
              <a:rPr lang="en-US" sz="2000"/>
              <a:t>(suhu max 35</a:t>
            </a:r>
            <a:r>
              <a:rPr lang="en-US" sz="1800">
                <a:cs typeface="Times New Roman" panose="02020603050405020304" pitchFamily="18" charset="0"/>
              </a:rPr>
              <a:t>ºC</a:t>
            </a:r>
            <a:r>
              <a:rPr lang="en-US" sz="2000"/>
              <a:t>)</a:t>
            </a:r>
          </a:p>
          <a:p>
            <a:pPr marL="990600" lvl="1" indent="-533400">
              <a:lnSpc>
                <a:spcPct val="90000"/>
              </a:lnSpc>
              <a:buFontTx/>
              <a:buChar char="•"/>
            </a:pPr>
            <a:r>
              <a:rPr lang="en-US" sz="2400"/>
              <a:t>Mesofil</a:t>
            </a:r>
          </a:p>
          <a:p>
            <a:pPr marL="1371600" lvl="2" indent="-457200">
              <a:lnSpc>
                <a:spcPct val="90000"/>
              </a:lnSpc>
            </a:pPr>
            <a:r>
              <a:rPr lang="en-US" sz="2000"/>
              <a:t>Tumbuh baik pada 5</a:t>
            </a:r>
            <a:r>
              <a:rPr lang="en-US" sz="1800">
                <a:cs typeface="Times New Roman" panose="02020603050405020304" pitchFamily="18" charset="0"/>
              </a:rPr>
              <a:t>ºC</a:t>
            </a:r>
            <a:r>
              <a:rPr lang="en-US" sz="2000"/>
              <a:t> – 35</a:t>
            </a:r>
            <a:r>
              <a:rPr lang="en-US" sz="1800">
                <a:cs typeface="Times New Roman" panose="02020603050405020304" pitchFamily="18" charset="0"/>
              </a:rPr>
              <a:t>ºC</a:t>
            </a:r>
            <a:r>
              <a:rPr lang="en-US" sz="2000"/>
              <a:t> (suhu max 45</a:t>
            </a:r>
            <a:r>
              <a:rPr lang="en-US" sz="1800">
                <a:cs typeface="Times New Roman" panose="02020603050405020304" pitchFamily="18" charset="0"/>
              </a:rPr>
              <a:t>ºC</a:t>
            </a:r>
            <a:r>
              <a:rPr lang="en-US" sz="2000"/>
              <a:t>)</a:t>
            </a:r>
          </a:p>
          <a:p>
            <a:pPr marL="990600" lvl="1" indent="-533400">
              <a:lnSpc>
                <a:spcPct val="90000"/>
              </a:lnSpc>
              <a:buFontTx/>
              <a:buChar char="•"/>
            </a:pPr>
            <a:r>
              <a:rPr lang="en-US" sz="2400"/>
              <a:t>Thermofil</a:t>
            </a:r>
          </a:p>
          <a:p>
            <a:pPr marL="1371600" lvl="2" indent="-457200">
              <a:lnSpc>
                <a:spcPct val="90000"/>
              </a:lnSpc>
            </a:pPr>
            <a:r>
              <a:rPr lang="en-US" sz="2000"/>
              <a:t>Tumbuh baik pada 40</a:t>
            </a:r>
            <a:r>
              <a:rPr lang="en-US" sz="1800">
                <a:cs typeface="Times New Roman" panose="02020603050405020304" pitchFamily="18" charset="0"/>
              </a:rPr>
              <a:t>ºC</a:t>
            </a:r>
            <a:r>
              <a:rPr lang="en-US" sz="2000"/>
              <a:t> – 55</a:t>
            </a:r>
            <a:r>
              <a:rPr lang="en-US" sz="1800">
                <a:cs typeface="Times New Roman" panose="02020603050405020304" pitchFamily="18" charset="0"/>
              </a:rPr>
              <a:t>ºC</a:t>
            </a:r>
            <a:r>
              <a:rPr lang="en-US" sz="2000"/>
              <a:t> ( suhu max 80</a:t>
            </a:r>
            <a:r>
              <a:rPr lang="en-US" sz="1800">
                <a:cs typeface="Times New Roman" panose="02020603050405020304" pitchFamily="18" charset="0"/>
              </a:rPr>
              <a:t>ºC</a:t>
            </a:r>
            <a:r>
              <a:rPr lang="en-US" sz="2000"/>
              <a:t>)</a:t>
            </a:r>
          </a:p>
          <a:p>
            <a:pPr marL="990600" lvl="1" indent="-533400">
              <a:lnSpc>
                <a:spcPct val="90000"/>
              </a:lnSpc>
              <a:buFontTx/>
              <a:buChar char="•"/>
            </a:pPr>
            <a:r>
              <a:rPr lang="en-US" sz="2400"/>
              <a:t>Thermotrof </a:t>
            </a:r>
          </a:p>
          <a:p>
            <a:pPr marL="1371600" lvl="2" indent="-457200">
              <a:lnSpc>
                <a:spcPct val="90000"/>
              </a:lnSpc>
            </a:pPr>
            <a:r>
              <a:rPr lang="en-US" sz="2000"/>
              <a:t>Tumbuh baik pada 15</a:t>
            </a:r>
            <a:r>
              <a:rPr lang="en-US" sz="1800">
                <a:cs typeface="Times New Roman" panose="02020603050405020304" pitchFamily="18" charset="0"/>
              </a:rPr>
              <a:t>ºC</a:t>
            </a:r>
            <a:r>
              <a:rPr lang="en-US" sz="2000"/>
              <a:t> – 46</a:t>
            </a:r>
            <a:r>
              <a:rPr lang="en-US" sz="1800">
                <a:cs typeface="Times New Roman" panose="02020603050405020304" pitchFamily="18" charset="0"/>
              </a:rPr>
              <a:t>ºC</a:t>
            </a:r>
            <a:r>
              <a:rPr lang="en-US" sz="2000"/>
              <a:t> ( suhu max 50</a:t>
            </a:r>
            <a:r>
              <a:rPr lang="en-US" sz="1800">
                <a:cs typeface="Times New Roman" panose="02020603050405020304" pitchFamily="18" charset="0"/>
              </a:rPr>
              <a:t>ºC</a:t>
            </a:r>
            <a:r>
              <a:rPr lang="en-US" sz="2000"/>
              <a:t>)</a:t>
            </a:r>
          </a:p>
          <a:p>
            <a:pPr marL="1371600" lvl="2" indent="-457200">
              <a:lnSpc>
                <a:spcPct val="90000"/>
              </a:lnSpc>
            </a:pPr>
            <a:endParaRPr lang="en-US" sz="2000"/>
          </a:p>
        </p:txBody>
      </p:sp>
    </p:spTree>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3"/>
          <p:cNvSpPr>
            <a:spLocks noGrp="1" noChangeArrowheads="1"/>
          </p:cNvSpPr>
          <p:nvPr>
            <p:ph type="body" idx="1"/>
          </p:nvPr>
        </p:nvSpPr>
        <p:spPr>
          <a:xfrm>
            <a:off x="457200" y="990600"/>
            <a:ext cx="8229600" cy="4525963"/>
          </a:xfrm>
        </p:spPr>
        <p:txBody>
          <a:bodyPr/>
          <a:lstStyle/>
          <a:p>
            <a:pPr marL="609600" indent="-609600">
              <a:buClr>
                <a:schemeClr val="tx1"/>
              </a:buClr>
              <a:buFontTx/>
              <a:buAutoNum type="arabicPeriod" startAt="2"/>
            </a:pPr>
            <a:r>
              <a:rPr lang="en-US"/>
              <a:t>Berdasar daya tahan terhadap panas</a:t>
            </a:r>
          </a:p>
          <a:p>
            <a:pPr marL="990600" lvl="1" indent="-533400">
              <a:buFontTx/>
              <a:buChar char="•"/>
            </a:pPr>
            <a:r>
              <a:rPr lang="en-US"/>
              <a:t>Rentan panas</a:t>
            </a:r>
          </a:p>
          <a:p>
            <a:pPr marL="1371600" lvl="2" indent="-457200">
              <a:buClr>
                <a:schemeClr val="tx1"/>
              </a:buClr>
            </a:pPr>
            <a:r>
              <a:rPr lang="en-US"/>
              <a:t>Akan mati pada suhu 60</a:t>
            </a:r>
            <a:r>
              <a:rPr lang="en-US" sz="2000">
                <a:cs typeface="Times New Roman" panose="02020603050405020304" pitchFamily="18" charset="0"/>
              </a:rPr>
              <a:t>ºC</a:t>
            </a:r>
            <a:r>
              <a:rPr lang="en-US"/>
              <a:t> selama 10’</a:t>
            </a:r>
          </a:p>
          <a:p>
            <a:pPr marL="990600" lvl="1" indent="-533400">
              <a:buFontTx/>
              <a:buChar char="•"/>
            </a:pPr>
            <a:r>
              <a:rPr lang="en-US"/>
              <a:t>Tahan panas</a:t>
            </a:r>
          </a:p>
          <a:p>
            <a:pPr marL="1371600" lvl="2" indent="-457200">
              <a:buClr>
                <a:schemeClr val="tx1"/>
              </a:buClr>
            </a:pPr>
            <a:r>
              <a:rPr lang="en-US"/>
              <a:t>Akan mati pada suhu 100</a:t>
            </a:r>
            <a:r>
              <a:rPr lang="en-US" sz="2000">
                <a:cs typeface="Times New Roman" panose="02020603050405020304" pitchFamily="18" charset="0"/>
              </a:rPr>
              <a:t>ºC</a:t>
            </a:r>
            <a:r>
              <a:rPr lang="en-US"/>
              <a:t> selama 10’</a:t>
            </a:r>
          </a:p>
          <a:p>
            <a:pPr marL="990600" lvl="1" indent="-533400">
              <a:buFontTx/>
              <a:buChar char="•"/>
            </a:pPr>
            <a:r>
              <a:rPr lang="en-US"/>
              <a:t>Thermodurik </a:t>
            </a:r>
          </a:p>
          <a:p>
            <a:pPr marL="1371600" lvl="2" indent="-457200">
              <a:buClr>
                <a:schemeClr val="tx1"/>
              </a:buClr>
            </a:pPr>
            <a:r>
              <a:rPr lang="en-US"/>
              <a:t>Akan mati pada suhu 60</a:t>
            </a:r>
            <a:r>
              <a:rPr lang="en-US" sz="2000">
                <a:cs typeface="Times New Roman" panose="02020603050405020304" pitchFamily="18" charset="0"/>
              </a:rPr>
              <a:t>ºC</a:t>
            </a:r>
            <a:r>
              <a:rPr lang="en-US"/>
              <a:t> dalam waktu 10-20’ atau pada suhu 100</a:t>
            </a:r>
            <a:r>
              <a:rPr lang="en-US" sz="2000">
                <a:cs typeface="Times New Roman" panose="02020603050405020304" pitchFamily="18" charset="0"/>
              </a:rPr>
              <a:t>ºC</a:t>
            </a:r>
            <a:r>
              <a:rPr lang="en-US"/>
              <a:t> dalam waktu 10’</a:t>
            </a:r>
          </a:p>
          <a:p>
            <a:pPr marL="609600" indent="-609600"/>
            <a:endParaRPr lang="en-US"/>
          </a:p>
        </p:txBody>
      </p:sp>
    </p:spTree>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1" name="Rectangle 3"/>
          <p:cNvSpPr>
            <a:spLocks noGrp="1" noChangeArrowheads="1"/>
          </p:cNvSpPr>
          <p:nvPr>
            <p:ph type="body" idx="1"/>
          </p:nvPr>
        </p:nvSpPr>
        <p:spPr>
          <a:xfrm>
            <a:off x="457200" y="457200"/>
            <a:ext cx="8229600" cy="5668963"/>
          </a:xfrm>
        </p:spPr>
        <p:txBody>
          <a:bodyPr/>
          <a:lstStyle/>
          <a:p>
            <a:pPr marL="609600" indent="-609600">
              <a:lnSpc>
                <a:spcPct val="90000"/>
              </a:lnSpc>
              <a:buClr>
                <a:schemeClr val="tx1"/>
              </a:buClr>
              <a:buFontTx/>
              <a:buAutoNum type="arabicPeriod" startAt="3"/>
            </a:pPr>
            <a:r>
              <a:rPr lang="en-US" sz="2400"/>
              <a:t>Berdasar faktor lingkungan hidupnya</a:t>
            </a:r>
          </a:p>
          <a:p>
            <a:pPr marL="990600" lvl="1" indent="-533400">
              <a:lnSpc>
                <a:spcPct val="90000"/>
              </a:lnSpc>
              <a:buFontTx/>
              <a:buChar char="•"/>
            </a:pPr>
            <a:r>
              <a:rPr lang="en-US" sz="2000"/>
              <a:t>pH. Bakteri patogen umumnya hidup pd pH 6-8</a:t>
            </a:r>
          </a:p>
          <a:p>
            <a:pPr marL="990600" lvl="1" indent="-533400">
              <a:lnSpc>
                <a:spcPct val="90000"/>
              </a:lnSpc>
              <a:buFontTx/>
              <a:buChar char="•"/>
            </a:pPr>
            <a:r>
              <a:rPr lang="en-US" sz="2000"/>
              <a:t>Kadar air (AW=Available Water) :proporsi kandungan air bebas dlm makanan thd jumlah total air. Air bebas ini digunakan oleh mikroba. AW bakteri=0,91, AW jamur= 0,87-0,91</a:t>
            </a:r>
          </a:p>
          <a:p>
            <a:pPr marL="990600" lvl="1" indent="-533400">
              <a:lnSpc>
                <a:spcPct val="90000"/>
              </a:lnSpc>
              <a:buFontTx/>
              <a:buChar char="•"/>
            </a:pPr>
            <a:r>
              <a:rPr lang="en-US" sz="2000"/>
              <a:t>Suhu lingkungan adlh suhu optimal bakteri. Bakteri patogen tumbuh pd suhu yg sama dg manusia (37</a:t>
            </a:r>
            <a:r>
              <a:rPr lang="en-US" sz="1800">
                <a:cs typeface="Times New Roman" panose="02020603050405020304" pitchFamily="18" charset="0"/>
              </a:rPr>
              <a:t>ºC</a:t>
            </a:r>
            <a:r>
              <a:rPr lang="en-US" sz="2000"/>
              <a:t>)</a:t>
            </a:r>
          </a:p>
          <a:p>
            <a:pPr marL="990600" lvl="1" indent="-533400">
              <a:lnSpc>
                <a:spcPct val="90000"/>
              </a:lnSpc>
              <a:buFontTx/>
              <a:buChar char="•"/>
            </a:pPr>
            <a:r>
              <a:rPr lang="en-US" sz="2000"/>
              <a:t>Kandungan nutrisi (protein &amp; air bebas). Makanan yg mengandung keduanya mudah rusak (perishable food)</a:t>
            </a:r>
          </a:p>
          <a:p>
            <a:pPr marL="990600" lvl="1" indent="-533400">
              <a:lnSpc>
                <a:spcPct val="90000"/>
              </a:lnSpc>
              <a:buFontTx/>
              <a:buChar char="•"/>
            </a:pPr>
            <a:r>
              <a:rPr lang="en-US" sz="2000"/>
              <a:t>Kelembaban relatif ( Relative Humidity=Rh), yaitu kandungan uap air udara dibandingkan kandungan uap jenuh. Bakteri tumbuh baik pada kelembaban tinggi (&gt; 70%), spt di daerah tropis</a:t>
            </a:r>
          </a:p>
          <a:p>
            <a:pPr marL="990600" lvl="1" indent="-533400">
              <a:lnSpc>
                <a:spcPct val="90000"/>
              </a:lnSpc>
              <a:buFontTx/>
              <a:buChar char="•"/>
            </a:pPr>
            <a:r>
              <a:rPr lang="en-US" sz="2000"/>
              <a:t>Adanya zat inhibitor (penghambat tumbuh), yg menghambat pertumbuhan bakteri ( logam, pengawet, mikroba lain)</a:t>
            </a:r>
          </a:p>
          <a:p>
            <a:pPr marL="609600" indent="-609600">
              <a:lnSpc>
                <a:spcPct val="90000"/>
              </a:lnSpc>
            </a:pPr>
            <a:endParaRPr lang="en-US" sz="2400"/>
          </a:p>
        </p:txBody>
      </p:sp>
    </p:spTree>
  </p:cSld>
  <p:clrMapOvr>
    <a:masterClrMapping/>
  </p:clrMapOv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Rectangle 3"/>
          <p:cNvSpPr>
            <a:spLocks noGrp="1" noChangeArrowheads="1"/>
          </p:cNvSpPr>
          <p:nvPr>
            <p:ph type="body" idx="1"/>
          </p:nvPr>
        </p:nvSpPr>
        <p:spPr>
          <a:xfrm>
            <a:off x="457200" y="457200"/>
            <a:ext cx="8229600" cy="5668963"/>
          </a:xfrm>
        </p:spPr>
        <p:txBody>
          <a:bodyPr/>
          <a:lstStyle/>
          <a:p>
            <a:pPr marL="609600" indent="-609600">
              <a:lnSpc>
                <a:spcPct val="80000"/>
              </a:lnSpc>
              <a:buClr>
                <a:schemeClr val="tx1"/>
              </a:buClr>
              <a:buFontTx/>
              <a:buAutoNum type="arabicPeriod" startAt="4"/>
            </a:pPr>
            <a:r>
              <a:rPr lang="en-US" sz="2400"/>
              <a:t>Berdasar kebutuhan oksigen</a:t>
            </a:r>
          </a:p>
          <a:p>
            <a:pPr marL="990600" lvl="1" indent="-533400">
              <a:lnSpc>
                <a:spcPct val="80000"/>
              </a:lnSpc>
              <a:buFontTx/>
              <a:buChar char="•"/>
            </a:pPr>
            <a:r>
              <a:rPr lang="en-US" sz="2000"/>
              <a:t>Aerob</a:t>
            </a:r>
          </a:p>
          <a:p>
            <a:pPr marL="1371600" lvl="2" indent="-457200">
              <a:lnSpc>
                <a:spcPct val="80000"/>
              </a:lnSpc>
              <a:buClr>
                <a:schemeClr val="tx1"/>
              </a:buClr>
            </a:pPr>
            <a:r>
              <a:rPr lang="en-US" sz="1800"/>
              <a:t>Butuh oksigen utk pertumbuhannya</a:t>
            </a:r>
          </a:p>
          <a:p>
            <a:pPr marL="1371600" lvl="2" indent="-457200">
              <a:lnSpc>
                <a:spcPct val="80000"/>
              </a:lnSpc>
              <a:buClr>
                <a:schemeClr val="tx1"/>
              </a:buClr>
            </a:pPr>
            <a:r>
              <a:rPr lang="en-US" sz="1800"/>
              <a:t>Salmonella, shygella, staphylococcus</a:t>
            </a:r>
          </a:p>
          <a:p>
            <a:pPr marL="990600" lvl="1" indent="-533400">
              <a:lnSpc>
                <a:spcPct val="80000"/>
              </a:lnSpc>
              <a:buFontTx/>
              <a:buChar char="•"/>
            </a:pPr>
            <a:r>
              <a:rPr lang="en-US" sz="2000"/>
              <a:t>Anaerob </a:t>
            </a:r>
          </a:p>
          <a:p>
            <a:pPr marL="1371600" lvl="2" indent="-457200">
              <a:lnSpc>
                <a:spcPct val="80000"/>
              </a:lnSpc>
              <a:buClr>
                <a:schemeClr val="tx1"/>
              </a:buClr>
            </a:pPr>
            <a:r>
              <a:rPr lang="en-US" sz="1800"/>
              <a:t>Hidup tanpa oksigen</a:t>
            </a:r>
          </a:p>
          <a:p>
            <a:pPr marL="1371600" lvl="2" indent="-457200">
              <a:lnSpc>
                <a:spcPct val="80000"/>
              </a:lnSpc>
              <a:buClr>
                <a:schemeClr val="tx1"/>
              </a:buClr>
            </a:pPr>
            <a:r>
              <a:rPr lang="en-US" sz="1800"/>
              <a:t>Clostridium botulinum pd makanan kaleng, C. perfringens pd luka gangren</a:t>
            </a:r>
          </a:p>
          <a:p>
            <a:pPr marL="609600" indent="-609600">
              <a:lnSpc>
                <a:spcPct val="80000"/>
              </a:lnSpc>
              <a:buClr>
                <a:schemeClr val="tx1"/>
              </a:buClr>
              <a:buFontTx/>
              <a:buAutoNum type="arabicPeriod" startAt="4"/>
            </a:pPr>
            <a:endParaRPr lang="en-US" sz="2400"/>
          </a:p>
          <a:p>
            <a:pPr marL="609600" indent="-609600">
              <a:lnSpc>
                <a:spcPct val="80000"/>
              </a:lnSpc>
              <a:buClr>
                <a:schemeClr val="tx1"/>
              </a:buClr>
              <a:buFontTx/>
              <a:buAutoNum type="arabicPeriod" startAt="4"/>
            </a:pPr>
            <a:r>
              <a:rPr lang="en-US" sz="2400"/>
              <a:t>Berdasar pertumbuhannya, 3 fase :</a:t>
            </a:r>
          </a:p>
          <a:p>
            <a:pPr marL="990600" lvl="1" indent="-533400">
              <a:lnSpc>
                <a:spcPct val="80000"/>
              </a:lnSpc>
              <a:buFontTx/>
              <a:buChar char="•"/>
            </a:pPr>
            <a:r>
              <a:rPr lang="en-US" sz="2000"/>
              <a:t>Logaritmic phase</a:t>
            </a:r>
          </a:p>
          <a:p>
            <a:pPr marL="1371600" lvl="2" indent="-457200">
              <a:lnSpc>
                <a:spcPct val="80000"/>
              </a:lnSpc>
              <a:buClr>
                <a:schemeClr val="tx1"/>
              </a:buClr>
            </a:pPr>
            <a:r>
              <a:rPr lang="en-US" sz="1800"/>
              <a:t>Pd suasana yg cocok bakteri tumbuh dg cepat dg cara membelah diri, shg jumlahnya meningkat</a:t>
            </a:r>
          </a:p>
          <a:p>
            <a:pPr marL="990600" lvl="1" indent="-533400">
              <a:lnSpc>
                <a:spcPct val="80000"/>
              </a:lnSpc>
              <a:buFontTx/>
              <a:buChar char="•"/>
            </a:pPr>
            <a:r>
              <a:rPr lang="en-US" sz="2000"/>
              <a:t>Stationary phase</a:t>
            </a:r>
          </a:p>
          <a:p>
            <a:pPr marL="1371600" lvl="2" indent="-457200">
              <a:lnSpc>
                <a:spcPct val="80000"/>
              </a:lnSpc>
              <a:buClr>
                <a:schemeClr val="tx1"/>
              </a:buClr>
            </a:pPr>
            <a:r>
              <a:rPr lang="en-US" sz="1800"/>
              <a:t>Pd suhu dingin bakteri berhenti tumbuh ttp tidak mati shg jumlahnya konstan</a:t>
            </a:r>
          </a:p>
          <a:p>
            <a:pPr marL="990600" lvl="1" indent="-533400">
              <a:lnSpc>
                <a:spcPct val="80000"/>
              </a:lnSpc>
              <a:buFontTx/>
              <a:buChar char="•"/>
            </a:pPr>
            <a:r>
              <a:rPr lang="en-US" sz="2000"/>
              <a:t>Leg phase</a:t>
            </a:r>
          </a:p>
          <a:p>
            <a:pPr marL="1371600" lvl="2" indent="-457200">
              <a:lnSpc>
                <a:spcPct val="80000"/>
              </a:lnSpc>
              <a:buClr>
                <a:schemeClr val="tx1"/>
              </a:buClr>
            </a:pPr>
            <a:r>
              <a:rPr lang="en-US" sz="1800"/>
              <a:t>Pd suasana tidak cocok/kurang makan, pertumbuhan bakteri terhambat dan banyak yg mati, shg jumlah menurun</a:t>
            </a:r>
          </a:p>
          <a:p>
            <a:pPr marL="609600" indent="-609600">
              <a:lnSpc>
                <a:spcPct val="80000"/>
              </a:lnSpc>
            </a:pPr>
            <a:endParaRPr lang="en-US" sz="2400"/>
          </a:p>
        </p:txBody>
      </p:sp>
    </p:spTree>
  </p:cSld>
  <p:clrMapOvr>
    <a:masterClrMapping/>
  </p:clrMapOv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p:txBody>
          <a:bodyPr/>
          <a:lstStyle/>
          <a:p>
            <a:pPr algn="l"/>
            <a:r>
              <a:rPr lang="en-US" sz="3600">
                <a:solidFill>
                  <a:srgbClr val="FF6600"/>
                </a:solidFill>
              </a:rPr>
              <a:t>Cara penyimpanan makanan</a:t>
            </a:r>
          </a:p>
        </p:txBody>
      </p:sp>
      <p:sp>
        <p:nvSpPr>
          <p:cNvPr id="34819" name="Rectangle 3"/>
          <p:cNvSpPr>
            <a:spLocks noGrp="1" noChangeArrowheads="1"/>
          </p:cNvSpPr>
          <p:nvPr>
            <p:ph type="body" idx="1"/>
          </p:nvPr>
        </p:nvSpPr>
        <p:spPr/>
        <p:txBody>
          <a:bodyPr/>
          <a:lstStyle/>
          <a:p>
            <a:pPr>
              <a:lnSpc>
                <a:spcPct val="80000"/>
              </a:lnSpc>
              <a:buFont typeface="Wingdings" panose="05000000000000000000" pitchFamily="2" charset="2"/>
              <a:buNone/>
            </a:pPr>
            <a:r>
              <a:rPr lang="en-US" sz="2400"/>
              <a:t>Sesuai suhu, ada 4 cara penyimpanan makanan :</a:t>
            </a:r>
          </a:p>
          <a:p>
            <a:pPr>
              <a:lnSpc>
                <a:spcPct val="80000"/>
              </a:lnSpc>
            </a:pPr>
            <a:r>
              <a:rPr lang="en-US" sz="2400"/>
              <a:t>Cooling</a:t>
            </a:r>
          </a:p>
          <a:p>
            <a:pPr lvl="1">
              <a:lnSpc>
                <a:spcPct val="80000"/>
              </a:lnSpc>
            </a:pPr>
            <a:r>
              <a:rPr lang="en-US" sz="2000"/>
              <a:t>Penyimpanan sejuk dg suhu 10</a:t>
            </a:r>
            <a:r>
              <a:rPr lang="en-US" sz="2000">
                <a:cs typeface="Times New Roman" panose="02020603050405020304" pitchFamily="18" charset="0"/>
              </a:rPr>
              <a:t>ºC</a:t>
            </a:r>
            <a:r>
              <a:rPr lang="en-US" sz="2000"/>
              <a:t> – 15</a:t>
            </a:r>
            <a:r>
              <a:rPr lang="en-US" sz="2000">
                <a:cs typeface="Times New Roman" panose="02020603050405020304" pitchFamily="18" charset="0"/>
              </a:rPr>
              <a:t>ºC</a:t>
            </a:r>
            <a:endParaRPr lang="en-US" sz="2000"/>
          </a:p>
          <a:p>
            <a:pPr lvl="1">
              <a:lnSpc>
                <a:spcPct val="80000"/>
              </a:lnSpc>
            </a:pPr>
            <a:r>
              <a:rPr lang="en-US" sz="2000"/>
              <a:t>Minuman, buah, sayuran</a:t>
            </a:r>
          </a:p>
          <a:p>
            <a:pPr>
              <a:lnSpc>
                <a:spcPct val="80000"/>
              </a:lnSpc>
            </a:pPr>
            <a:r>
              <a:rPr lang="en-US" sz="2400"/>
              <a:t>Chilling</a:t>
            </a:r>
          </a:p>
          <a:p>
            <a:pPr lvl="1">
              <a:lnSpc>
                <a:spcPct val="80000"/>
              </a:lnSpc>
            </a:pPr>
            <a:r>
              <a:rPr lang="en-US" sz="2000"/>
              <a:t>Penyimpanan dingin dg suhu 4</a:t>
            </a:r>
            <a:r>
              <a:rPr lang="en-US" sz="2000">
                <a:cs typeface="Times New Roman" panose="02020603050405020304" pitchFamily="18" charset="0"/>
              </a:rPr>
              <a:t>ºC</a:t>
            </a:r>
            <a:r>
              <a:rPr lang="en-US" sz="2000"/>
              <a:t> – 10</a:t>
            </a:r>
            <a:r>
              <a:rPr lang="en-US" sz="2000">
                <a:cs typeface="Times New Roman" panose="02020603050405020304" pitchFamily="18" charset="0"/>
              </a:rPr>
              <a:t>ºC</a:t>
            </a:r>
            <a:r>
              <a:rPr lang="en-US" sz="2000"/>
              <a:t> </a:t>
            </a:r>
          </a:p>
          <a:p>
            <a:pPr lvl="1">
              <a:lnSpc>
                <a:spcPct val="80000"/>
              </a:lnSpc>
            </a:pPr>
            <a:r>
              <a:rPr lang="en-US" sz="2000"/>
              <a:t>Bahan makanan berprotein yg akan segera diolah</a:t>
            </a:r>
          </a:p>
          <a:p>
            <a:pPr>
              <a:lnSpc>
                <a:spcPct val="80000"/>
              </a:lnSpc>
            </a:pPr>
            <a:r>
              <a:rPr lang="en-US" sz="2400"/>
              <a:t>Freezing</a:t>
            </a:r>
          </a:p>
          <a:p>
            <a:pPr lvl="1">
              <a:lnSpc>
                <a:spcPct val="80000"/>
              </a:lnSpc>
            </a:pPr>
            <a:r>
              <a:rPr lang="en-US" sz="2000"/>
              <a:t>Penyimpanan dingin sekali dg suhu 0</a:t>
            </a:r>
            <a:r>
              <a:rPr lang="en-US" sz="2000">
                <a:cs typeface="Times New Roman" panose="02020603050405020304" pitchFamily="18" charset="0"/>
              </a:rPr>
              <a:t>ºC</a:t>
            </a:r>
            <a:r>
              <a:rPr lang="en-US" sz="2000"/>
              <a:t> – 4 </a:t>
            </a:r>
            <a:r>
              <a:rPr lang="en-US" sz="2000">
                <a:cs typeface="Times New Roman" panose="02020603050405020304" pitchFamily="18" charset="0"/>
              </a:rPr>
              <a:t>ºC</a:t>
            </a:r>
            <a:endParaRPr lang="en-US" sz="2000"/>
          </a:p>
          <a:p>
            <a:pPr lvl="1">
              <a:lnSpc>
                <a:spcPct val="80000"/>
              </a:lnSpc>
            </a:pPr>
            <a:r>
              <a:rPr lang="en-US" sz="2000"/>
              <a:t>Bhn berprotein mudah rusak utk jangka waktu 24 jam</a:t>
            </a:r>
          </a:p>
          <a:p>
            <a:pPr>
              <a:lnSpc>
                <a:spcPct val="80000"/>
              </a:lnSpc>
            </a:pPr>
            <a:r>
              <a:rPr lang="en-US" sz="2400"/>
              <a:t>Frozen </a:t>
            </a:r>
          </a:p>
          <a:p>
            <a:pPr lvl="1">
              <a:lnSpc>
                <a:spcPct val="80000"/>
              </a:lnSpc>
            </a:pPr>
            <a:r>
              <a:rPr lang="en-US" sz="2000"/>
              <a:t>Penyimpanan beku dg suhu &lt; 0</a:t>
            </a:r>
            <a:r>
              <a:rPr lang="en-US" sz="2000">
                <a:cs typeface="Times New Roman" panose="02020603050405020304" pitchFamily="18" charset="0"/>
              </a:rPr>
              <a:t>ºC</a:t>
            </a:r>
            <a:endParaRPr lang="en-US" sz="2000"/>
          </a:p>
          <a:p>
            <a:pPr lvl="1">
              <a:lnSpc>
                <a:spcPct val="80000"/>
              </a:lnSpc>
            </a:pPr>
            <a:r>
              <a:rPr lang="en-US" sz="2000"/>
              <a:t>Bhn berprotein mudah rusak utk jangka waktu &gt; 24 jam</a:t>
            </a:r>
          </a:p>
        </p:txBody>
      </p:sp>
    </p:spTree>
  </p:cSld>
  <p:clrMapOvr>
    <a:masterClrMapping/>
  </p:clrMapOv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a:xfrm>
            <a:off x="457200" y="274638"/>
            <a:ext cx="8229600" cy="715962"/>
          </a:xfrm>
        </p:spPr>
        <p:txBody>
          <a:bodyPr/>
          <a:lstStyle/>
          <a:p>
            <a:pPr algn="l"/>
            <a:r>
              <a:rPr lang="en-US" sz="4000">
                <a:solidFill>
                  <a:srgbClr val="FF6600"/>
                </a:solidFill>
              </a:rPr>
              <a:t>Hubungan waktu dengan suhu</a:t>
            </a:r>
          </a:p>
        </p:txBody>
      </p:sp>
      <p:sp>
        <p:nvSpPr>
          <p:cNvPr id="35843" name="Rectangle 3"/>
          <p:cNvSpPr>
            <a:spLocks noGrp="1" noChangeArrowheads="1"/>
          </p:cNvSpPr>
          <p:nvPr>
            <p:ph type="body" idx="1"/>
          </p:nvPr>
        </p:nvSpPr>
        <p:spPr>
          <a:xfrm>
            <a:off x="457200" y="1143000"/>
            <a:ext cx="8229600" cy="5410200"/>
          </a:xfrm>
        </p:spPr>
        <p:txBody>
          <a:bodyPr/>
          <a:lstStyle/>
          <a:p>
            <a:pPr>
              <a:lnSpc>
                <a:spcPct val="80000"/>
              </a:lnSpc>
            </a:pPr>
            <a:r>
              <a:rPr lang="en-US" sz="2400"/>
              <a:t>Waktu</a:t>
            </a:r>
          </a:p>
          <a:p>
            <a:pPr lvl="1">
              <a:lnSpc>
                <a:spcPct val="80000"/>
              </a:lnSpc>
            </a:pPr>
            <a:r>
              <a:rPr lang="en-US" sz="2000"/>
              <a:t>Lamanya makanan disimpan</a:t>
            </a:r>
          </a:p>
          <a:p>
            <a:pPr lvl="1">
              <a:lnSpc>
                <a:spcPct val="80000"/>
              </a:lnSpc>
            </a:pPr>
            <a:r>
              <a:rPr lang="en-US" sz="2000"/>
              <a:t>Makin lama disimpan risiko kerusakan semakin besar</a:t>
            </a:r>
          </a:p>
          <a:p>
            <a:pPr lvl="1">
              <a:lnSpc>
                <a:spcPct val="80000"/>
              </a:lnSpc>
            </a:pPr>
            <a:r>
              <a:rPr lang="en-US" sz="2000"/>
              <a:t>Makanan disimpan sesingkat mungkin, bahan segera diolah dan makanan segera dikonsumsi</a:t>
            </a:r>
          </a:p>
          <a:p>
            <a:pPr>
              <a:lnSpc>
                <a:spcPct val="80000"/>
              </a:lnSpc>
            </a:pPr>
            <a:r>
              <a:rPr lang="en-US" sz="2400"/>
              <a:t>Suhu</a:t>
            </a:r>
          </a:p>
          <a:p>
            <a:pPr lvl="1">
              <a:lnSpc>
                <a:spcPct val="80000"/>
              </a:lnSpc>
            </a:pPr>
            <a:r>
              <a:rPr lang="en-US" sz="2000"/>
              <a:t>Suhu penyimpanan makanan</a:t>
            </a:r>
          </a:p>
          <a:p>
            <a:pPr lvl="1">
              <a:lnSpc>
                <a:spcPct val="80000"/>
              </a:lnSpc>
            </a:pPr>
            <a:r>
              <a:rPr lang="en-US" sz="2000"/>
              <a:t>Makin rendah suhu makin lama bakteri tumbuh sehingga makanan makin tahan lama</a:t>
            </a:r>
          </a:p>
          <a:p>
            <a:pPr>
              <a:lnSpc>
                <a:spcPct val="80000"/>
              </a:lnSpc>
            </a:pPr>
            <a:r>
              <a:rPr lang="en-US" sz="2400"/>
              <a:t>Produksi toksin</a:t>
            </a:r>
          </a:p>
          <a:p>
            <a:pPr lvl="1">
              <a:lnSpc>
                <a:spcPct val="80000"/>
              </a:lnSpc>
            </a:pPr>
            <a:r>
              <a:rPr lang="en-US" sz="2000"/>
              <a:t>Toksin diproduksi bakteri utk pertahanan tubuh</a:t>
            </a:r>
          </a:p>
          <a:p>
            <a:pPr lvl="1">
              <a:lnSpc>
                <a:spcPct val="80000"/>
              </a:lnSpc>
            </a:pPr>
            <a:r>
              <a:rPr lang="en-US" sz="2000"/>
              <a:t>Jumlah meningkat sejalan dg jumlah bakteri</a:t>
            </a:r>
          </a:p>
          <a:p>
            <a:pPr lvl="1">
              <a:lnSpc>
                <a:spcPct val="80000"/>
              </a:lnSpc>
            </a:pPr>
            <a:r>
              <a:rPr lang="en-US" sz="2000"/>
              <a:t>Membuat suasana ruang penyimpanan tidak nyaman utk pertumbuhan bakteri</a:t>
            </a:r>
          </a:p>
          <a:p>
            <a:pPr lvl="2">
              <a:lnSpc>
                <a:spcPct val="80000"/>
              </a:lnSpc>
            </a:pPr>
            <a:r>
              <a:rPr lang="en-US" sz="1800"/>
              <a:t>Penyimpanan terpisahutk mencegah kontaminasi silang </a:t>
            </a:r>
          </a:p>
          <a:p>
            <a:pPr lvl="2">
              <a:lnSpc>
                <a:spcPct val="80000"/>
              </a:lnSpc>
            </a:pPr>
            <a:r>
              <a:rPr lang="en-US" sz="1800"/>
              <a:t>Bahan tertata rapi di rak dg sirkulasi yg baik</a:t>
            </a:r>
          </a:p>
          <a:p>
            <a:pPr lvl="2">
              <a:lnSpc>
                <a:spcPct val="80000"/>
              </a:lnSpc>
            </a:pPr>
            <a:r>
              <a:rPr lang="en-US" sz="1800"/>
              <a:t>Pintu tidak sering dibuka krn meningkatkan suhu</a:t>
            </a:r>
          </a:p>
        </p:txBody>
      </p:sp>
    </p:spTree>
  </p:cSld>
  <p:clrMapOvr>
    <a:masterClrMapping/>
  </p:clrMapOv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xfrm>
            <a:off x="457200" y="274638"/>
            <a:ext cx="8229600" cy="868362"/>
          </a:xfrm>
        </p:spPr>
        <p:txBody>
          <a:bodyPr/>
          <a:lstStyle/>
          <a:p>
            <a:pPr algn="l"/>
            <a:r>
              <a:rPr lang="en-US" sz="3600"/>
              <a:t>Administrasi penyimpanan</a:t>
            </a:r>
          </a:p>
        </p:txBody>
      </p:sp>
      <p:sp>
        <p:nvSpPr>
          <p:cNvPr id="36867" name="Rectangle 3"/>
          <p:cNvSpPr>
            <a:spLocks noGrp="1" noChangeArrowheads="1"/>
          </p:cNvSpPr>
          <p:nvPr>
            <p:ph type="body" idx="1"/>
          </p:nvPr>
        </p:nvSpPr>
        <p:spPr/>
        <p:txBody>
          <a:bodyPr/>
          <a:lstStyle/>
          <a:p>
            <a:pPr>
              <a:lnSpc>
                <a:spcPct val="90000"/>
              </a:lnSpc>
            </a:pPr>
            <a:r>
              <a:rPr lang="en-US" sz="2400"/>
              <a:t>Setiap bahan yg diterima harus diperiksa dan dicatat dlm buku stok sblm disimpan, meliputi nama, tgl beli, tempat beli, nama petugas, tempat penyimpanan</a:t>
            </a:r>
          </a:p>
          <a:p>
            <a:pPr>
              <a:lnSpc>
                <a:spcPct val="90000"/>
              </a:lnSpc>
            </a:pPr>
            <a:r>
              <a:rPr lang="en-US" sz="2400"/>
              <a:t>Bahan yg tidak layak simpan:</a:t>
            </a:r>
          </a:p>
          <a:p>
            <a:pPr lvl="1">
              <a:lnSpc>
                <a:spcPct val="90000"/>
              </a:lnSpc>
            </a:pPr>
            <a:r>
              <a:rPr lang="en-US" sz="2000"/>
              <a:t>Ditolak, bila kondisi tidak baik</a:t>
            </a:r>
          </a:p>
          <a:p>
            <a:pPr lvl="1">
              <a:lnSpc>
                <a:spcPct val="90000"/>
              </a:lnSpc>
            </a:pPr>
            <a:r>
              <a:rPr lang="en-US" sz="2000"/>
              <a:t>Dimasak, bila kondisi baik</a:t>
            </a:r>
          </a:p>
          <a:p>
            <a:pPr>
              <a:lnSpc>
                <a:spcPct val="90000"/>
              </a:lnSpc>
            </a:pPr>
            <a:r>
              <a:rPr lang="en-US" sz="2400"/>
              <a:t>Pemeriksaan bahan dilakukan scr organoleptik (dg panca indera)</a:t>
            </a:r>
          </a:p>
          <a:p>
            <a:pPr>
              <a:lnSpc>
                <a:spcPct val="90000"/>
              </a:lnSpc>
            </a:pPr>
            <a:r>
              <a:rPr lang="en-US" sz="2400"/>
              <a:t>Catatan administrasi keluar masuk arang sangat berguna utk menyusun rencana kebutuhan</a:t>
            </a:r>
          </a:p>
          <a:p>
            <a:pPr>
              <a:lnSpc>
                <a:spcPct val="90000"/>
              </a:lnSpc>
            </a:pPr>
            <a:r>
              <a:rPr lang="en-US" sz="2400"/>
              <a:t>Mempunyai petugas khusus yg mengambil/menyimpan barang utk memantaukeamanan makanan</a:t>
            </a:r>
          </a:p>
        </p:txBody>
      </p:sp>
    </p:spTree>
  </p:cSld>
  <p:clrMapOvr>
    <a:masterClrMapping/>
  </p:clrMapOv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p:txBody>
          <a:bodyPr/>
          <a:lstStyle/>
          <a:p>
            <a:r>
              <a:rPr lang="en-US" sz="3600"/>
              <a:t>PRINSIP 3</a:t>
            </a:r>
            <a:br>
              <a:rPr lang="en-US" sz="3600"/>
            </a:br>
            <a:r>
              <a:rPr lang="en-US" sz="3600"/>
              <a:t>PENGOLAHAN MAKANAN</a:t>
            </a:r>
          </a:p>
        </p:txBody>
      </p:sp>
      <p:sp>
        <p:nvSpPr>
          <p:cNvPr id="37891" name="Rectangle 3"/>
          <p:cNvSpPr>
            <a:spLocks noGrp="1" noChangeArrowheads="1"/>
          </p:cNvSpPr>
          <p:nvPr>
            <p:ph type="body" idx="1"/>
          </p:nvPr>
        </p:nvSpPr>
        <p:spPr>
          <a:xfrm>
            <a:off x="457200" y="2206625"/>
            <a:ext cx="8229600" cy="3511550"/>
          </a:xfrm>
        </p:spPr>
        <p:txBody>
          <a:bodyPr/>
          <a:lstStyle/>
          <a:p>
            <a:r>
              <a:rPr lang="en-US" sz="2800"/>
              <a:t>Pengubahan bentuk dari bahan mentah menjadi makanan siap santap</a:t>
            </a:r>
          </a:p>
          <a:p>
            <a:r>
              <a:rPr lang="en-US" sz="2800"/>
              <a:t>Harus mengikuti kaidah CARA PRODUKSI MAKANAN YANG BAIK </a:t>
            </a:r>
            <a:r>
              <a:rPr lang="en-US" sz="2800" b="1"/>
              <a:t>( CPMB ) </a:t>
            </a:r>
            <a:r>
              <a:rPr lang="en-US" sz="2800"/>
              <a:t>atau Good Manufacturing Practice (GMP)</a:t>
            </a:r>
            <a:endParaRPr lang="en-US" sz="2800" b="1"/>
          </a:p>
        </p:txBody>
      </p:sp>
    </p:spTree>
  </p:cSld>
  <p:clrMapOvr>
    <a:masterClrMapping/>
  </p:clrMapOv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p:txBody>
          <a:bodyPr/>
          <a:lstStyle/>
          <a:p>
            <a:pPr algn="l"/>
            <a:r>
              <a:rPr lang="en-US" sz="3200"/>
              <a:t>1. Persiapan tempat pengolahan (Dapur)</a:t>
            </a:r>
          </a:p>
        </p:txBody>
      </p:sp>
      <p:sp>
        <p:nvSpPr>
          <p:cNvPr id="38915" name="Rectangle 3"/>
          <p:cNvSpPr>
            <a:spLocks noGrp="1" noChangeArrowheads="1"/>
          </p:cNvSpPr>
          <p:nvPr>
            <p:ph type="body" idx="1"/>
          </p:nvPr>
        </p:nvSpPr>
        <p:spPr/>
        <p:txBody>
          <a:bodyPr/>
          <a:lstStyle/>
          <a:p>
            <a:r>
              <a:rPr lang="en-US" sz="2800"/>
              <a:t>Memenuhi standar dan persyaratan hygiene sanitasi, yaitu :</a:t>
            </a:r>
          </a:p>
          <a:p>
            <a:pPr lvl="1"/>
            <a:r>
              <a:rPr lang="en-US" sz="2400"/>
              <a:t>Ventilasi cukup baik agar asap dan udara panas dpt keluar dg sempurna</a:t>
            </a:r>
          </a:p>
          <a:p>
            <a:pPr lvl="1"/>
            <a:r>
              <a:rPr lang="en-US" sz="2400"/>
              <a:t>Lantai, dinding &amp; ruangan bersih dan terpelihara</a:t>
            </a:r>
          </a:p>
          <a:p>
            <a:pPr lvl="1"/>
            <a:r>
              <a:rPr lang="en-US" sz="2400"/>
              <a:t>Meja percikan bersih, permukaan kuat/tahan goresan</a:t>
            </a:r>
          </a:p>
          <a:p>
            <a:pPr lvl="1"/>
            <a:r>
              <a:rPr lang="en-US" sz="2400"/>
              <a:t>Tungku dilengkapi alat penangkap asap/ pembuang asap </a:t>
            </a:r>
          </a:p>
          <a:p>
            <a:pPr lvl="1"/>
            <a:r>
              <a:rPr lang="en-US" sz="2400"/>
              <a:t>Ruangan bebas lalat dan tikus</a:t>
            </a:r>
          </a:p>
        </p:txBody>
      </p:sp>
    </p:spTree>
  </p:cSld>
  <p:clrMapOvr>
    <a:masterClrMapping/>
  </p:clrMapOv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p:txBody>
          <a:bodyPr/>
          <a:lstStyle/>
          <a:p>
            <a:pPr algn="l"/>
            <a:r>
              <a:rPr lang="en-US" sz="3600"/>
              <a:t>2. Persiapan rancangan menu</a:t>
            </a:r>
          </a:p>
        </p:txBody>
      </p:sp>
      <p:sp>
        <p:nvSpPr>
          <p:cNvPr id="39939" name="Rectangle 3"/>
          <p:cNvSpPr>
            <a:spLocks noGrp="1" noChangeArrowheads="1"/>
          </p:cNvSpPr>
          <p:nvPr>
            <p:ph type="body" idx="1"/>
          </p:nvPr>
        </p:nvSpPr>
        <p:spPr/>
        <p:txBody>
          <a:bodyPr/>
          <a:lstStyle/>
          <a:p>
            <a:r>
              <a:rPr lang="en-US" sz="2800"/>
              <a:t>Menyusun menu membutuhkan data ttg jumlah dan jenis makanan, shg pencatatan gudang sangat dibutuhkan</a:t>
            </a:r>
          </a:p>
          <a:p>
            <a:r>
              <a:rPr lang="en-US" sz="2800"/>
              <a:t>Faktor yg hrs diperhatikan :</a:t>
            </a:r>
          </a:p>
          <a:p>
            <a:pPr lvl="1"/>
            <a:r>
              <a:rPr lang="en-US" sz="2400"/>
              <a:t>Pemesanan dari konsumen</a:t>
            </a:r>
          </a:p>
          <a:p>
            <a:pPr lvl="1"/>
            <a:r>
              <a:rPr lang="en-US" sz="2400"/>
              <a:t>Ketersediaan bahan, jenis &amp; jumlah</a:t>
            </a:r>
          </a:p>
          <a:p>
            <a:pPr lvl="1"/>
            <a:r>
              <a:rPr lang="en-US" sz="2400"/>
              <a:t>Keragaman variasi dari setiap menu</a:t>
            </a:r>
          </a:p>
          <a:p>
            <a:pPr lvl="1"/>
            <a:r>
              <a:rPr lang="en-US" sz="2400"/>
              <a:t>Proses pengolahan</a:t>
            </a:r>
          </a:p>
          <a:p>
            <a:pPr lvl="1"/>
            <a:r>
              <a:rPr lang="en-US" sz="2400"/>
              <a:t>Tenaga ahli dari menu terkait (utk pengujian rasa)</a:t>
            </a:r>
          </a:p>
        </p:txBody>
      </p:sp>
    </p:spTree>
  </p:cSld>
  <p:clrMapOvr>
    <a:masterClrMapping/>
  </p:clrMapOv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p:txBody>
          <a:bodyPr/>
          <a:lstStyle/>
          <a:p>
            <a:pPr algn="l"/>
            <a:r>
              <a:rPr lang="en-US" sz="3200"/>
              <a:t>3. Peralatan masak</a:t>
            </a:r>
          </a:p>
        </p:txBody>
      </p:sp>
      <p:sp>
        <p:nvSpPr>
          <p:cNvPr id="40963" name="Rectangle 3"/>
          <p:cNvSpPr>
            <a:spLocks noGrp="1" noChangeArrowheads="1"/>
          </p:cNvSpPr>
          <p:nvPr>
            <p:ph type="body" sz="half" idx="1"/>
          </p:nvPr>
        </p:nvSpPr>
        <p:spPr>
          <a:xfrm>
            <a:off x="457200" y="1447800"/>
            <a:ext cx="8077200" cy="1219200"/>
          </a:xfrm>
        </p:spPr>
        <p:txBody>
          <a:bodyPr/>
          <a:lstStyle/>
          <a:p>
            <a:pPr marL="609600" indent="-609600">
              <a:buClr>
                <a:schemeClr val="tx1"/>
              </a:buClr>
              <a:buFontTx/>
              <a:buAutoNum type="alphaLcPeriod"/>
            </a:pPr>
            <a:r>
              <a:rPr lang="en-US" sz="1800"/>
              <a:t>Bahan</a:t>
            </a:r>
          </a:p>
          <a:p>
            <a:pPr marL="990600" lvl="1" indent="-533400">
              <a:buFontTx/>
              <a:buChar char="•"/>
            </a:pPr>
            <a:r>
              <a:rPr lang="en-US" sz="1800"/>
              <a:t>Tidak boleh melepaskan zat beracun kpd makanan (tdk melampaui ambang batas)  </a:t>
            </a:r>
          </a:p>
        </p:txBody>
      </p:sp>
      <p:graphicFrame>
        <p:nvGraphicFramePr>
          <p:cNvPr id="41008" name="Group 48"/>
          <p:cNvGraphicFramePr>
            <a:graphicFrameLocks noGrp="1"/>
          </p:cNvGraphicFramePr>
          <p:nvPr>
            <p:ph sz="half" idx="2"/>
          </p:nvPr>
        </p:nvGraphicFramePr>
        <p:xfrm>
          <a:off x="533400" y="2960688"/>
          <a:ext cx="8305800" cy="2834640"/>
        </p:xfrm>
        <a:graphic>
          <a:graphicData uri="http://schemas.openxmlformats.org/drawingml/2006/table">
            <a:tbl>
              <a:tblPr/>
              <a:tblGrid>
                <a:gridCol w="2667000"/>
                <a:gridCol w="1371600"/>
                <a:gridCol w="4267200"/>
              </a:tblGrid>
              <a:tr h="338138">
                <a:tc>
                  <a:txBody>
                    <a:bodyPr/>
                    <a:lstStyle>
                      <a:lvl1pPr>
                        <a:spcBef>
                          <a:spcPct val="20000"/>
                        </a:spcBef>
                        <a:buClr>
                          <a:schemeClr val="hlink"/>
                        </a:buClr>
                        <a:buSzPct val="8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anose="05000000000000000000" pitchFamily="2" charset="2"/>
                        <a:buNone/>
                        <a:tabLst/>
                      </a:pPr>
                      <a:r>
                        <a:rPr kumimoji="0" lang="en-US" sz="1800" b="0"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rPr>
                        <a:t>LOGAM</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8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anose="05000000000000000000" pitchFamily="2" charset="2"/>
                        <a:buNone/>
                        <a:tabLst/>
                      </a:pPr>
                      <a:r>
                        <a:rPr kumimoji="0" lang="en-US" sz="1800" b="0"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rPr>
                        <a:t>KADAR (mg/l)</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8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anose="05000000000000000000" pitchFamily="2" charset="2"/>
                        <a:buNone/>
                        <a:tabLst/>
                      </a:pPr>
                      <a:r>
                        <a:rPr kumimoji="0" lang="en-US" sz="1800" b="0"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rPr>
                        <a:t>GEJALA</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36550">
                <a:tc>
                  <a:txBody>
                    <a:bodyPr/>
                    <a:lstStyle>
                      <a:lvl1pPr>
                        <a:spcBef>
                          <a:spcPct val="20000"/>
                        </a:spcBef>
                        <a:buClr>
                          <a:schemeClr val="hlink"/>
                        </a:buClr>
                        <a:buSzPct val="8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Wingdings" panose="05000000000000000000" pitchFamily="2" charset="2"/>
                        <a:buNone/>
                        <a:tabLst/>
                      </a:pPr>
                      <a:r>
                        <a:rPr kumimoji="0" lang="en-US" sz="1800" b="0"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rPr>
                        <a:t>Cuprum (tembaga)</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8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Wingdings" panose="05000000000000000000" pitchFamily="2" charset="2"/>
                        <a:buNone/>
                        <a:tabLst/>
                      </a:pPr>
                      <a:r>
                        <a:rPr kumimoji="0" lang="en-US" sz="1800" b="0"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rPr>
                        <a:t>0,05-1,0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8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Wingdings" panose="05000000000000000000" pitchFamily="2" charset="2"/>
                        <a:buNone/>
                        <a:tabLst/>
                      </a:pPr>
                      <a:r>
                        <a:rPr kumimoji="0" lang="en-US" sz="1800" b="0"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rPr>
                        <a:t>Kerusakan pada hati</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38138">
                <a:tc>
                  <a:txBody>
                    <a:bodyPr/>
                    <a:lstStyle>
                      <a:lvl1pPr>
                        <a:spcBef>
                          <a:spcPct val="20000"/>
                        </a:spcBef>
                        <a:buClr>
                          <a:schemeClr val="hlink"/>
                        </a:buClr>
                        <a:buSzPct val="8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Wingdings" panose="05000000000000000000" pitchFamily="2" charset="2"/>
                        <a:buNone/>
                        <a:tabLst/>
                      </a:pPr>
                      <a:r>
                        <a:rPr kumimoji="0" lang="en-US" sz="1800" b="0"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rPr>
                        <a:t>Cadmium</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8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Wingdings" panose="05000000000000000000" pitchFamily="2" charset="2"/>
                        <a:buNone/>
                        <a:tabLst/>
                      </a:pPr>
                      <a:r>
                        <a:rPr kumimoji="0" lang="en-US" sz="1800" b="0"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rPr>
                        <a:t>0,0-0,01</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8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Wingdings" panose="05000000000000000000" pitchFamily="2" charset="2"/>
                        <a:buNone/>
                        <a:tabLst/>
                      </a:pPr>
                      <a:r>
                        <a:rPr kumimoji="0" lang="en-US" sz="1800" b="0"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rPr>
                        <a:t>Kerusakan ginjal, tulang, gigi</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36550">
                <a:tc>
                  <a:txBody>
                    <a:bodyPr/>
                    <a:lstStyle>
                      <a:lvl1pPr>
                        <a:spcBef>
                          <a:spcPct val="20000"/>
                        </a:spcBef>
                        <a:buClr>
                          <a:schemeClr val="hlink"/>
                        </a:buClr>
                        <a:buSzPct val="8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Wingdings" panose="05000000000000000000" pitchFamily="2" charset="2"/>
                        <a:buNone/>
                        <a:tabLst/>
                      </a:pPr>
                      <a:r>
                        <a:rPr kumimoji="0" lang="en-US" sz="1800" b="0"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rPr>
                        <a:t>Zincum (seng)</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8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Wingdings" panose="05000000000000000000" pitchFamily="2" charset="2"/>
                        <a:buNone/>
                        <a:tabLst/>
                      </a:pPr>
                      <a:r>
                        <a:rPr kumimoji="0" lang="en-US" sz="1800" b="0"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rPr>
                        <a:t>1,0-15,0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8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Wingdings" panose="05000000000000000000" pitchFamily="2" charset="2"/>
                        <a:buNone/>
                        <a:tabLst/>
                      </a:pPr>
                      <a:r>
                        <a:rPr kumimoji="0" lang="en-US" sz="1800" b="0"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rPr>
                        <a:t>Rasa sepa/pahit &amp; gangg selera</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38138">
                <a:tc>
                  <a:txBody>
                    <a:bodyPr/>
                    <a:lstStyle>
                      <a:lvl1pPr>
                        <a:spcBef>
                          <a:spcPct val="20000"/>
                        </a:spcBef>
                        <a:buClr>
                          <a:schemeClr val="hlink"/>
                        </a:buClr>
                        <a:buSzPct val="8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Wingdings" panose="05000000000000000000" pitchFamily="2" charset="2"/>
                        <a:buNone/>
                        <a:tabLst/>
                      </a:pPr>
                      <a:r>
                        <a:rPr kumimoji="0" lang="en-US" sz="1800" b="0"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rPr>
                        <a:t>Plumbum (timah hitam)</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8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Wingdings" panose="05000000000000000000" pitchFamily="2" charset="2"/>
                        <a:buNone/>
                        <a:tabLst/>
                      </a:pPr>
                      <a:r>
                        <a:rPr kumimoji="0" lang="en-US" sz="1800" b="0"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rPr>
                        <a:t>0,0-1,1</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8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Wingdings" panose="05000000000000000000" pitchFamily="2" charset="2"/>
                        <a:buNone/>
                        <a:tabLst/>
                      </a:pPr>
                      <a:r>
                        <a:rPr kumimoji="0" lang="en-US" sz="1800" b="0"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rPr>
                        <a:t>Kerusakan otak,lumpuh, anemia</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36550">
                <a:tc>
                  <a:txBody>
                    <a:bodyPr/>
                    <a:lstStyle>
                      <a:lvl1pPr>
                        <a:spcBef>
                          <a:spcPct val="20000"/>
                        </a:spcBef>
                        <a:buClr>
                          <a:schemeClr val="hlink"/>
                        </a:buClr>
                        <a:buSzPct val="8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Wingdings" panose="05000000000000000000" pitchFamily="2" charset="2"/>
                        <a:buNone/>
                        <a:tabLst/>
                      </a:pPr>
                      <a:r>
                        <a:rPr kumimoji="0" lang="en-US" sz="1800" b="0"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rPr>
                        <a:t>Stibium (antimon)</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8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Wingdings" panose="05000000000000000000" pitchFamily="2" charset="2"/>
                        <a:buNone/>
                        <a:tabLst/>
                      </a:pPr>
                      <a:r>
                        <a:rPr kumimoji="0" lang="en-US" sz="1800" b="0"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rPr>
                        <a:t>0,0-10,0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8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Wingdings" panose="05000000000000000000" pitchFamily="2" charset="2"/>
                        <a:buNone/>
                        <a:tabLst/>
                      </a:pPr>
                      <a:r>
                        <a:rPr kumimoji="0" lang="en-US" sz="1800" b="0"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rPr>
                        <a:t>Kerusakan usus dan syaraf</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38138">
                <a:tc>
                  <a:txBody>
                    <a:bodyPr/>
                    <a:lstStyle>
                      <a:lvl1pPr>
                        <a:spcBef>
                          <a:spcPct val="20000"/>
                        </a:spcBef>
                        <a:buClr>
                          <a:schemeClr val="hlink"/>
                        </a:buClr>
                        <a:buSzPct val="8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Wingdings" panose="05000000000000000000" pitchFamily="2" charset="2"/>
                        <a:buNone/>
                        <a:tabLst/>
                      </a:pPr>
                      <a:r>
                        <a:rPr kumimoji="0" lang="en-US" sz="1800" b="0"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rPr>
                        <a:t>Arsenicum (arsen)</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8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Wingdings" panose="05000000000000000000" pitchFamily="2" charset="2"/>
                        <a:buNone/>
                        <a:tabLst/>
                      </a:pPr>
                      <a:r>
                        <a:rPr kumimoji="0" lang="en-US" sz="1800" b="0"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rPr>
                        <a:t>0,0-0,05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8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Wingdings" panose="05000000000000000000" pitchFamily="2" charset="2"/>
                        <a:buNone/>
                        <a:tabLst/>
                      </a:pPr>
                      <a:r>
                        <a:rPr kumimoji="0" lang="en-US" sz="1800" b="0"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rPr>
                        <a:t>Kerusakan empedu, Ca kulit &amp; kematian</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7" name="Rectangle 3"/>
          <p:cNvSpPr>
            <a:spLocks noGrp="1" noChangeArrowheads="1"/>
          </p:cNvSpPr>
          <p:nvPr>
            <p:ph type="body" idx="1"/>
          </p:nvPr>
        </p:nvSpPr>
        <p:spPr>
          <a:xfrm>
            <a:off x="457200" y="685800"/>
            <a:ext cx="4267200" cy="5440363"/>
          </a:xfrm>
        </p:spPr>
        <p:txBody>
          <a:bodyPr/>
          <a:lstStyle/>
          <a:p>
            <a:pPr marL="609600" indent="-609600">
              <a:lnSpc>
                <a:spcPct val="80000"/>
              </a:lnSpc>
              <a:buClr>
                <a:schemeClr val="tx1"/>
              </a:buClr>
              <a:buFontTx/>
              <a:buAutoNum type="alphaLcPeriod" startAt="2"/>
            </a:pPr>
            <a:r>
              <a:rPr lang="en-US" sz="2400"/>
              <a:t>Keutuhan</a:t>
            </a:r>
          </a:p>
          <a:p>
            <a:pPr marL="990600" lvl="1" indent="-533400">
              <a:lnSpc>
                <a:spcPct val="80000"/>
              </a:lnSpc>
              <a:buFontTx/>
              <a:buChar char="•"/>
            </a:pPr>
            <a:r>
              <a:rPr lang="en-US" sz="2000"/>
              <a:t>Tidak patah, gopel, penyok, tergores, retak krn menjadi sarang kotoran/ bakteri</a:t>
            </a:r>
          </a:p>
          <a:p>
            <a:pPr marL="990600" lvl="1" indent="-533400">
              <a:lnSpc>
                <a:spcPct val="80000"/>
              </a:lnSpc>
              <a:buFontTx/>
              <a:buChar char="•"/>
            </a:pPr>
            <a:r>
              <a:rPr lang="en-US" sz="2000"/>
              <a:t>Tidak dpt dicuci dg sempurna shg jadi sumber kontaminasi</a:t>
            </a:r>
          </a:p>
          <a:p>
            <a:pPr marL="990600" lvl="1" indent="-533400">
              <a:lnSpc>
                <a:spcPct val="80000"/>
              </a:lnSpc>
              <a:buFontTx/>
              <a:buChar char="•"/>
            </a:pPr>
            <a:endParaRPr lang="en-US" sz="2000"/>
          </a:p>
          <a:p>
            <a:pPr marL="609600" indent="-609600">
              <a:lnSpc>
                <a:spcPct val="80000"/>
              </a:lnSpc>
              <a:buClr>
                <a:schemeClr val="tx1"/>
              </a:buClr>
              <a:buFontTx/>
              <a:buAutoNum type="alphaLcPeriod" startAt="2"/>
            </a:pPr>
            <a:r>
              <a:rPr lang="en-US" sz="2400"/>
              <a:t>Fungsi</a:t>
            </a:r>
          </a:p>
          <a:p>
            <a:pPr marL="990600" lvl="1" indent="-533400">
              <a:lnSpc>
                <a:spcPct val="80000"/>
              </a:lnSpc>
              <a:buFontTx/>
              <a:buChar char="•"/>
            </a:pPr>
            <a:r>
              <a:rPr lang="en-US" sz="2000"/>
              <a:t>Jangan mencampur alat utk makanan masak dan bahan mentah</a:t>
            </a:r>
          </a:p>
          <a:p>
            <a:pPr marL="990600" lvl="1" indent="-533400">
              <a:lnSpc>
                <a:spcPct val="80000"/>
              </a:lnSpc>
              <a:buFontTx/>
              <a:buChar char="•"/>
            </a:pPr>
            <a:endParaRPr lang="en-US" sz="2000"/>
          </a:p>
          <a:p>
            <a:pPr marL="609600" indent="-609600">
              <a:lnSpc>
                <a:spcPct val="80000"/>
              </a:lnSpc>
              <a:buClr>
                <a:schemeClr val="tx1"/>
              </a:buClr>
              <a:buFontTx/>
              <a:buAutoNum type="alphaLcPeriod" startAt="2"/>
            </a:pPr>
            <a:r>
              <a:rPr lang="en-US" sz="2400"/>
              <a:t>Letak</a:t>
            </a:r>
          </a:p>
          <a:p>
            <a:pPr marL="990600" lvl="1" indent="-533400">
              <a:lnSpc>
                <a:spcPct val="80000"/>
              </a:lnSpc>
              <a:buFontTx/>
              <a:buChar char="•"/>
            </a:pPr>
            <a:r>
              <a:rPr lang="en-US" sz="2000"/>
              <a:t>Alat bersih diletakkan pd tempat masing2 shg mudah dicari </a:t>
            </a:r>
          </a:p>
          <a:p>
            <a:pPr marL="609600" indent="-609600">
              <a:lnSpc>
                <a:spcPct val="80000"/>
              </a:lnSpc>
              <a:buClr>
                <a:schemeClr val="tx1"/>
              </a:buClr>
              <a:buFontTx/>
              <a:buAutoNum type="alphaLcPeriod" startAt="2"/>
            </a:pPr>
            <a:endParaRPr lang="en-US" sz="2800"/>
          </a:p>
        </p:txBody>
      </p:sp>
      <p:pic>
        <p:nvPicPr>
          <p:cNvPr id="41988" name="Picture 4" descr="H_HKT098"/>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448300" y="3492500"/>
            <a:ext cx="2857500" cy="2374900"/>
          </a:xfrm>
          <a:prstGeom prst="rect">
            <a:avLst/>
          </a:prstGeom>
          <a:noFill/>
          <a:extLst>
            <a:ext uri="{909E8E84-426E-40DD-AFC4-6F175D3DCCD1}">
              <a14:hiddenFill xmlns:a14="http://schemas.microsoft.com/office/drawing/2010/main">
                <a:solidFill>
                  <a:srgbClr val="FFFFFF"/>
                </a:solidFill>
              </a14:hiddenFill>
            </a:ext>
          </a:extLst>
        </p:spPr>
      </p:pic>
      <p:pic>
        <p:nvPicPr>
          <p:cNvPr id="41989" name="Picture 5" descr="H_HKT21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410200" y="971550"/>
            <a:ext cx="2286000" cy="20002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p:txBody>
          <a:bodyPr/>
          <a:lstStyle/>
          <a:p>
            <a:pPr algn="l"/>
            <a:r>
              <a:rPr lang="en-US" sz="3600"/>
              <a:t>4. Peralatan makan dan minum </a:t>
            </a:r>
          </a:p>
        </p:txBody>
      </p:sp>
      <p:sp>
        <p:nvSpPr>
          <p:cNvPr id="44035" name="Rectangle 3"/>
          <p:cNvSpPr>
            <a:spLocks noGrp="1" noChangeArrowheads="1"/>
          </p:cNvSpPr>
          <p:nvPr>
            <p:ph type="body" idx="1"/>
          </p:nvPr>
        </p:nvSpPr>
        <p:spPr>
          <a:xfrm>
            <a:off x="457200" y="1903413"/>
            <a:ext cx="4265613" cy="4192587"/>
          </a:xfrm>
        </p:spPr>
        <p:txBody>
          <a:bodyPr/>
          <a:lstStyle/>
          <a:p>
            <a:pPr>
              <a:lnSpc>
                <a:spcPct val="90000"/>
              </a:lnSpc>
            </a:pPr>
            <a:r>
              <a:rPr lang="en-US" sz="2000"/>
              <a:t>Bentuk utuh, tidak rusak/cacat, retak, berlekuk2, tidak membahayakan</a:t>
            </a:r>
          </a:p>
          <a:p>
            <a:pPr>
              <a:lnSpc>
                <a:spcPct val="90000"/>
              </a:lnSpc>
            </a:pPr>
            <a:r>
              <a:rPr lang="en-US" sz="2000"/>
              <a:t>Alat yg sdh bersih dilarang dipegang di tempat makanan/minuman/ mulut menempel karena dpt terjadi pencemaran mikroba mell jari tangan</a:t>
            </a:r>
          </a:p>
          <a:p>
            <a:pPr>
              <a:lnSpc>
                <a:spcPct val="90000"/>
              </a:lnSpc>
            </a:pPr>
            <a:r>
              <a:rPr lang="en-US" sz="2000"/>
              <a:t>Alat bersih disimpan dlm rak yg terlindung dr serangga dan tikus</a:t>
            </a:r>
          </a:p>
          <a:p>
            <a:pPr>
              <a:lnSpc>
                <a:spcPct val="90000"/>
              </a:lnSpc>
            </a:pPr>
            <a:r>
              <a:rPr lang="en-US" sz="2000"/>
              <a:t>Alat bersih dikelurkan bila akan digunakan</a:t>
            </a:r>
          </a:p>
          <a:p>
            <a:pPr>
              <a:lnSpc>
                <a:spcPct val="90000"/>
              </a:lnSpc>
            </a:pPr>
            <a:endParaRPr lang="en-US" sz="2000"/>
          </a:p>
        </p:txBody>
      </p:sp>
      <p:pic>
        <p:nvPicPr>
          <p:cNvPr id="44037" name="Picture 5" descr="H_HKT17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842000" y="3581400"/>
            <a:ext cx="2692400" cy="304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p:txBody>
          <a:bodyPr/>
          <a:lstStyle/>
          <a:p>
            <a:pPr algn="l"/>
            <a:r>
              <a:rPr lang="en-US" sz="3600"/>
              <a:t>5. Wadah Penyimpanan Makanan</a:t>
            </a:r>
          </a:p>
        </p:txBody>
      </p:sp>
      <p:sp>
        <p:nvSpPr>
          <p:cNvPr id="45059" name="Rectangle 3"/>
          <p:cNvSpPr>
            <a:spLocks noGrp="1" noChangeArrowheads="1"/>
          </p:cNvSpPr>
          <p:nvPr>
            <p:ph type="body" idx="1"/>
          </p:nvPr>
        </p:nvSpPr>
        <p:spPr/>
        <p:txBody>
          <a:bodyPr/>
          <a:lstStyle/>
          <a:p>
            <a:r>
              <a:rPr lang="en-US" sz="2800"/>
              <a:t>Peralatan penyimpanan harus terpisah </a:t>
            </a:r>
          </a:p>
          <a:p>
            <a:pPr lvl="1"/>
            <a:r>
              <a:rPr lang="en-US" sz="2400"/>
              <a:t>Makanan matang dan mentah</a:t>
            </a:r>
          </a:p>
          <a:p>
            <a:pPr lvl="1"/>
            <a:r>
              <a:rPr lang="en-US" sz="2400"/>
              <a:t>Bahan kering dan basah</a:t>
            </a:r>
          </a:p>
          <a:p>
            <a:pPr lvl="1"/>
            <a:r>
              <a:rPr lang="en-US" sz="2400"/>
              <a:t>Setiap jenis makanan</a:t>
            </a:r>
          </a:p>
          <a:p>
            <a:r>
              <a:rPr lang="en-US" sz="2800"/>
              <a:t>Penyimpanan secara terpisah mulai dari wadah masing2 jenis, tempat penyimpanan atau alat utk menyimpan makanan</a:t>
            </a:r>
          </a:p>
          <a:p>
            <a:r>
              <a:rPr lang="en-US" sz="2800"/>
              <a:t>Bila tidak memungkinkan perhatikan cara pemisahan makanan yg benar</a:t>
            </a:r>
          </a:p>
        </p:txBody>
      </p:sp>
    </p:spTree>
  </p:cSld>
  <p:clrMapOvr>
    <a:masterClrMapping/>
  </p:clrMapOv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p:txBody>
          <a:bodyPr/>
          <a:lstStyle/>
          <a:p>
            <a:pPr algn="l"/>
            <a:r>
              <a:rPr lang="en-US" sz="3600"/>
              <a:t>6. Sarana Penyajian (display)</a:t>
            </a:r>
          </a:p>
        </p:txBody>
      </p:sp>
      <p:sp>
        <p:nvSpPr>
          <p:cNvPr id="46083" name="Rectangle 3"/>
          <p:cNvSpPr>
            <a:spLocks noGrp="1" noChangeArrowheads="1"/>
          </p:cNvSpPr>
          <p:nvPr>
            <p:ph type="body" idx="1"/>
          </p:nvPr>
        </p:nvSpPr>
        <p:spPr>
          <a:xfrm>
            <a:off x="457200" y="1674813"/>
            <a:ext cx="4648200" cy="4421187"/>
          </a:xfrm>
        </p:spPr>
        <p:txBody>
          <a:bodyPr/>
          <a:lstStyle/>
          <a:p>
            <a:r>
              <a:rPr lang="en-US" sz="2800"/>
              <a:t>Lemari display, etalase atau lemari kaca tetap harus mengikuti prinsip pemisahan wadah utk tiap jenis makanan</a:t>
            </a:r>
          </a:p>
          <a:p>
            <a:r>
              <a:rPr lang="en-US" sz="2800"/>
              <a:t>Sirkulasi udara harus cukup</a:t>
            </a:r>
          </a:p>
          <a:p>
            <a:r>
              <a:rPr lang="en-US" sz="2800"/>
              <a:t>Terlindung dari jamahan orang, serangga dan tikus</a:t>
            </a:r>
          </a:p>
        </p:txBody>
      </p:sp>
      <p:pic>
        <p:nvPicPr>
          <p:cNvPr id="46084" name="Picture 4" descr="H_HFR260"/>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410200" y="1741488"/>
            <a:ext cx="3048000" cy="39735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p:txBody>
          <a:bodyPr/>
          <a:lstStyle/>
          <a:p>
            <a:pPr algn="l"/>
            <a:r>
              <a:rPr lang="en-US" sz="3600"/>
              <a:t>7. Rak Penyimpanan</a:t>
            </a:r>
          </a:p>
        </p:txBody>
      </p:sp>
      <p:sp>
        <p:nvSpPr>
          <p:cNvPr id="47107" name="Rectangle 3"/>
          <p:cNvSpPr>
            <a:spLocks noGrp="1" noChangeArrowheads="1"/>
          </p:cNvSpPr>
          <p:nvPr>
            <p:ph type="body" idx="1"/>
          </p:nvPr>
        </p:nvSpPr>
        <p:spPr/>
        <p:txBody>
          <a:bodyPr/>
          <a:lstStyle/>
          <a:p>
            <a:r>
              <a:rPr lang="en-US" sz="2800"/>
              <a:t>Bersih, kering&amp;sejuk, tdk terkena sinar matahari langsung</a:t>
            </a:r>
          </a:p>
          <a:p>
            <a:r>
              <a:rPr lang="en-US" sz="2800"/>
              <a:t>Mudah dijangkau petugas</a:t>
            </a:r>
          </a:p>
          <a:p>
            <a:r>
              <a:rPr lang="en-US" sz="2800"/>
              <a:t>Jarak rak terendah dari lantai dan dari dinding 15 cm, tertinggi tidak menyentuh langit-langit</a:t>
            </a:r>
          </a:p>
        </p:txBody>
      </p:sp>
    </p:spTree>
  </p:cSld>
  <p:clrMapOvr>
    <a:masterClrMapping/>
  </p:clrMapOv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a:xfrm>
            <a:off x="457200" y="274638"/>
            <a:ext cx="8229600" cy="868362"/>
          </a:xfrm>
        </p:spPr>
        <p:txBody>
          <a:bodyPr/>
          <a:lstStyle/>
          <a:p>
            <a:pPr algn="l"/>
            <a:r>
              <a:rPr lang="en-US" sz="3600"/>
              <a:t>8. Peralatan utk pencucian</a:t>
            </a:r>
          </a:p>
        </p:txBody>
      </p:sp>
      <p:sp>
        <p:nvSpPr>
          <p:cNvPr id="48131" name="Rectangle 3"/>
          <p:cNvSpPr>
            <a:spLocks noGrp="1" noChangeArrowheads="1"/>
          </p:cNvSpPr>
          <p:nvPr>
            <p:ph type="body" idx="1"/>
          </p:nvPr>
        </p:nvSpPr>
        <p:spPr>
          <a:xfrm>
            <a:off x="457200" y="1143000"/>
            <a:ext cx="8229600" cy="1828800"/>
          </a:xfrm>
        </p:spPr>
        <p:txBody>
          <a:bodyPr/>
          <a:lstStyle/>
          <a:p>
            <a:pPr>
              <a:lnSpc>
                <a:spcPct val="90000"/>
              </a:lnSpc>
            </a:pPr>
            <a:r>
              <a:rPr lang="en-US" sz="2800"/>
              <a:t>Membersihkan bhn makanan dan mencuci peralatan</a:t>
            </a:r>
          </a:p>
          <a:p>
            <a:pPr>
              <a:lnSpc>
                <a:spcPct val="90000"/>
              </a:lnSpc>
            </a:pPr>
            <a:r>
              <a:rPr lang="en-US" sz="2800"/>
              <a:t>Tempat cuci tangan terpisah dgn tempat cuci lain</a:t>
            </a:r>
          </a:p>
          <a:p>
            <a:pPr>
              <a:lnSpc>
                <a:spcPct val="90000"/>
              </a:lnSpc>
            </a:pPr>
            <a:endParaRPr lang="en-US" sz="2800"/>
          </a:p>
        </p:txBody>
      </p:sp>
      <p:sp>
        <p:nvSpPr>
          <p:cNvPr id="48132" name="Rectangle 4"/>
          <p:cNvSpPr>
            <a:spLocks noChangeArrowheads="1"/>
          </p:cNvSpPr>
          <p:nvPr/>
        </p:nvSpPr>
        <p:spPr bwMode="auto">
          <a:xfrm>
            <a:off x="533400" y="3276600"/>
            <a:ext cx="7772400" cy="685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r>
              <a:rPr lang="en-US" sz="3600">
                <a:latin typeface="Arial" panose="020B0604020202020204" pitchFamily="34" charset="0"/>
              </a:rPr>
              <a:t>9. Pelindung Pencemaran</a:t>
            </a:r>
          </a:p>
        </p:txBody>
      </p:sp>
      <p:sp>
        <p:nvSpPr>
          <p:cNvPr id="48133" name="Rectangle 5"/>
          <p:cNvSpPr>
            <a:spLocks noChangeArrowheads="1"/>
          </p:cNvSpPr>
          <p:nvPr/>
        </p:nvSpPr>
        <p:spPr bwMode="auto">
          <a:xfrm>
            <a:off x="685800" y="4038600"/>
            <a:ext cx="7772400" cy="2209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buFontTx/>
              <a:buChar char="•"/>
            </a:pPr>
            <a:r>
              <a:rPr lang="en-US" sz="2800">
                <a:latin typeface="Arial" panose="020B0604020202020204" pitchFamily="34" charset="0"/>
              </a:rPr>
              <a:t> Setiap petugas disediakan pakaian kerja </a:t>
            </a:r>
          </a:p>
          <a:p>
            <a:pPr eaLnBrk="1" hangingPunct="1"/>
            <a:r>
              <a:rPr lang="en-US" sz="2800">
                <a:latin typeface="Arial" panose="020B0604020202020204" pitchFamily="34" charset="0"/>
              </a:rPr>
              <a:t>  minimal celemek (apron) &amp; penutup rambut </a:t>
            </a:r>
          </a:p>
          <a:p>
            <a:pPr eaLnBrk="1" hangingPunct="1">
              <a:buFontTx/>
              <a:buChar char="•"/>
            </a:pPr>
            <a:r>
              <a:rPr lang="en-US" sz="2800">
                <a:latin typeface="Arial" panose="020B0604020202020204" pitchFamily="34" charset="0"/>
              </a:rPr>
              <a:t> penjamah makanan matang disediakan sarung </a:t>
            </a:r>
          </a:p>
          <a:p>
            <a:pPr eaLnBrk="1" hangingPunct="1"/>
            <a:r>
              <a:rPr lang="en-US" sz="2800">
                <a:latin typeface="Arial" panose="020B0604020202020204" pitchFamily="34" charset="0"/>
              </a:rPr>
              <a:t>  tangan plastik sekali pakai, masker penutup </a:t>
            </a:r>
          </a:p>
          <a:p>
            <a:pPr eaLnBrk="1" hangingPunct="1"/>
            <a:r>
              <a:rPr lang="en-US" sz="2800">
                <a:latin typeface="Arial" panose="020B0604020202020204" pitchFamily="34" charset="0"/>
              </a:rPr>
              <a:t>  mulut &amp; hidung </a:t>
            </a:r>
          </a:p>
        </p:txBody>
      </p:sp>
    </p:spTree>
  </p:cSld>
  <p:clrMapOvr>
    <a:masterClrMapping/>
  </p:clrMapOv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p:txBody>
          <a:bodyPr/>
          <a:lstStyle/>
          <a:p>
            <a:pPr algn="l"/>
            <a:r>
              <a:rPr lang="en-US" sz="3600"/>
              <a:t>10. Fasilitas Sanitasi</a:t>
            </a:r>
          </a:p>
        </p:txBody>
      </p:sp>
      <p:sp>
        <p:nvSpPr>
          <p:cNvPr id="49155" name="Rectangle 3"/>
          <p:cNvSpPr>
            <a:spLocks noGrp="1" noChangeArrowheads="1"/>
          </p:cNvSpPr>
          <p:nvPr>
            <p:ph type="body" idx="1"/>
          </p:nvPr>
        </p:nvSpPr>
        <p:spPr>
          <a:xfrm>
            <a:off x="457200" y="1600200"/>
            <a:ext cx="6249988" cy="4495800"/>
          </a:xfrm>
        </p:spPr>
        <p:txBody>
          <a:bodyPr/>
          <a:lstStyle/>
          <a:p>
            <a:r>
              <a:rPr lang="en-US" sz="2800"/>
              <a:t>Fasilitas sanitasi dibutuhkan utk keperluan pembersihan dan pemeliharaan (houe&amp;maintenance)</a:t>
            </a:r>
          </a:p>
          <a:p>
            <a:r>
              <a:rPr lang="en-US" sz="2800"/>
              <a:t>Jamban &amp; km mandi dg air melimpah</a:t>
            </a:r>
          </a:p>
          <a:p>
            <a:r>
              <a:rPr lang="en-US" sz="2800"/>
              <a:t>Tempat sampah tertutup</a:t>
            </a:r>
          </a:p>
          <a:p>
            <a:r>
              <a:rPr lang="en-US" sz="2800"/>
              <a:t>SPAL &amp; air hujan lancar dan tertutup</a:t>
            </a:r>
          </a:p>
        </p:txBody>
      </p:sp>
      <p:pic>
        <p:nvPicPr>
          <p:cNvPr id="49156" name="Picture 4" descr="TRSHCNCT"/>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858000" y="3505200"/>
            <a:ext cx="2098675" cy="27257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ChangeArrowheads="1"/>
          </p:cNvSpPr>
          <p:nvPr>
            <p:ph type="title"/>
          </p:nvPr>
        </p:nvSpPr>
        <p:spPr/>
        <p:txBody>
          <a:bodyPr/>
          <a:lstStyle/>
          <a:p>
            <a:pPr algn="l"/>
            <a:r>
              <a:rPr lang="en-US" sz="3600"/>
              <a:t>11. Pemilihan Bahan/sortir</a:t>
            </a:r>
          </a:p>
        </p:txBody>
      </p:sp>
      <p:sp>
        <p:nvSpPr>
          <p:cNvPr id="50179" name="Rectangle 3"/>
          <p:cNvSpPr>
            <a:spLocks noGrp="1" noChangeArrowheads="1"/>
          </p:cNvSpPr>
          <p:nvPr>
            <p:ph type="body" idx="1"/>
          </p:nvPr>
        </p:nvSpPr>
        <p:spPr>
          <a:xfrm>
            <a:off x="457200" y="1600200"/>
            <a:ext cx="8229600" cy="2801938"/>
          </a:xfrm>
        </p:spPr>
        <p:txBody>
          <a:bodyPr/>
          <a:lstStyle/>
          <a:p>
            <a:r>
              <a:rPr lang="en-US" sz="2800"/>
              <a:t>Bahan dari gudang / pasar pastiada yg rusak shg perlu disortir</a:t>
            </a:r>
          </a:p>
          <a:p>
            <a:r>
              <a:rPr lang="en-US" sz="2800"/>
              <a:t>Keuntungan :</a:t>
            </a:r>
          </a:p>
          <a:p>
            <a:pPr lvl="1"/>
            <a:r>
              <a:rPr lang="en-US" sz="2400"/>
              <a:t>Membuang sumber penular/perusak makanan</a:t>
            </a:r>
          </a:p>
          <a:p>
            <a:pPr lvl="1"/>
            <a:r>
              <a:rPr lang="en-US" sz="2400"/>
              <a:t>Menjaga mutu dan keawetan makanan</a:t>
            </a:r>
          </a:p>
          <a:p>
            <a:pPr lvl="1"/>
            <a:r>
              <a:rPr lang="en-US" sz="2400"/>
              <a:t>Mengurangi risiko pencemaran makanan</a:t>
            </a:r>
          </a:p>
          <a:p>
            <a:endParaRPr lang="en-US" sz="2800"/>
          </a:p>
        </p:txBody>
      </p:sp>
    </p:spTree>
  </p:cSld>
  <p:clrMapOvr>
    <a:masterClrMapping/>
  </p:clrMapOvr>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p:txBody>
          <a:bodyPr/>
          <a:lstStyle/>
          <a:p>
            <a:pPr algn="l"/>
            <a:r>
              <a:rPr lang="en-US" sz="3600"/>
              <a:t>12. Persiapan Bahan</a:t>
            </a:r>
          </a:p>
        </p:txBody>
      </p:sp>
      <p:sp>
        <p:nvSpPr>
          <p:cNvPr id="51203" name="Rectangle 3"/>
          <p:cNvSpPr>
            <a:spLocks noGrp="1" noChangeArrowheads="1"/>
          </p:cNvSpPr>
          <p:nvPr>
            <p:ph type="body" idx="1"/>
          </p:nvPr>
        </p:nvSpPr>
        <p:spPr/>
        <p:txBody>
          <a:bodyPr/>
          <a:lstStyle/>
          <a:p>
            <a:r>
              <a:rPr lang="en-US" sz="2800"/>
              <a:t>Cuci bahan sampai bersih dg air mengalir</a:t>
            </a:r>
          </a:p>
          <a:p>
            <a:r>
              <a:rPr lang="en-US" sz="2800"/>
              <a:t>Potong dg ukuran kecil/dikehendaki</a:t>
            </a:r>
          </a:p>
          <a:p>
            <a:r>
              <a:rPr lang="en-US" sz="2800"/>
              <a:t>Buang bag rusak, layu, bernoda</a:t>
            </a:r>
          </a:p>
          <a:p>
            <a:r>
              <a:rPr lang="en-US" sz="2800"/>
              <a:t>Masukkan potongan bahan ke tempat bersih dan terlindung dr serangga</a:t>
            </a:r>
          </a:p>
          <a:p>
            <a:r>
              <a:rPr lang="en-US" sz="2800"/>
              <a:t>Bahan siap dimasak</a:t>
            </a:r>
          </a:p>
          <a:p>
            <a:r>
              <a:rPr lang="en-US" sz="2800"/>
              <a:t>Segera dimasak, jangan terlalu lama di luar kulkas</a:t>
            </a:r>
          </a:p>
        </p:txBody>
      </p:sp>
    </p:spTree>
  </p:cSld>
  <p:clrMapOvr>
    <a:masterClrMapping/>
  </p:clrMapOvr>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p:txBody>
          <a:bodyPr/>
          <a:lstStyle/>
          <a:p>
            <a:pPr algn="l"/>
            <a:r>
              <a:rPr lang="en-US" sz="3600"/>
              <a:t>13. Peracikan Bumbu</a:t>
            </a:r>
          </a:p>
        </p:txBody>
      </p:sp>
      <p:sp>
        <p:nvSpPr>
          <p:cNvPr id="52227" name="Rectangle 3"/>
          <p:cNvSpPr>
            <a:spLocks noGrp="1" noChangeArrowheads="1"/>
          </p:cNvSpPr>
          <p:nvPr>
            <p:ph type="body" idx="1"/>
          </p:nvPr>
        </p:nvSpPr>
        <p:spPr/>
        <p:txBody>
          <a:bodyPr/>
          <a:lstStyle/>
          <a:p>
            <a:r>
              <a:rPr lang="en-US" sz="2800"/>
              <a:t>Cuci semua bumbu sp bersih dg air mengalir</a:t>
            </a:r>
          </a:p>
          <a:p>
            <a:r>
              <a:rPr lang="en-US" sz="2800"/>
              <a:t>Biji direndam utk membuang debu&amp; sampah</a:t>
            </a:r>
          </a:p>
          <a:p>
            <a:r>
              <a:rPr lang="en-US" sz="2800"/>
              <a:t>Siapkan alat penghancur yg bersih (ulekan, blender, dsb)</a:t>
            </a:r>
          </a:p>
          <a:p>
            <a:r>
              <a:rPr lang="en-US" sz="2800"/>
              <a:t>Hancurkan bumbu segera</a:t>
            </a:r>
          </a:p>
          <a:p>
            <a:r>
              <a:rPr lang="en-US" sz="2800"/>
              <a:t>Masukkan ke dlm tempat bersih dan terlindung dr serangga</a:t>
            </a:r>
          </a:p>
          <a:p>
            <a:r>
              <a:rPr lang="en-US" sz="2800"/>
              <a:t>Segera dimasak dan jangan biarkan terlalu lama di luar kulkas</a:t>
            </a:r>
          </a:p>
        </p:txBody>
      </p:sp>
    </p:spTree>
  </p:cSld>
  <p:clrMapOvr>
    <a:masterClrMapping/>
  </p:clrMapOvr>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ChangeArrowheads="1"/>
          </p:cNvSpPr>
          <p:nvPr>
            <p:ph type="title"/>
          </p:nvPr>
        </p:nvSpPr>
        <p:spPr/>
        <p:txBody>
          <a:bodyPr/>
          <a:lstStyle/>
          <a:p>
            <a:pPr algn="l"/>
            <a:r>
              <a:rPr lang="en-US" sz="3600"/>
              <a:t>14. Persiapan Pengolahan</a:t>
            </a:r>
          </a:p>
        </p:txBody>
      </p:sp>
      <p:sp>
        <p:nvSpPr>
          <p:cNvPr id="53251" name="Rectangle 3"/>
          <p:cNvSpPr>
            <a:spLocks noGrp="1" noChangeArrowheads="1"/>
          </p:cNvSpPr>
          <p:nvPr>
            <p:ph type="body" idx="1"/>
          </p:nvPr>
        </p:nvSpPr>
        <p:spPr/>
        <p:txBody>
          <a:bodyPr/>
          <a:lstStyle/>
          <a:p>
            <a:pPr>
              <a:lnSpc>
                <a:spcPct val="90000"/>
              </a:lnSpc>
            </a:pPr>
            <a:r>
              <a:rPr lang="en-US" sz="2400"/>
              <a:t>Siapkan wajan, kuali utk mengolah </a:t>
            </a:r>
          </a:p>
          <a:p>
            <a:pPr>
              <a:lnSpc>
                <a:spcPct val="90000"/>
              </a:lnSpc>
            </a:pPr>
            <a:r>
              <a:rPr lang="en-US" sz="2400"/>
              <a:t>Tuangkan air, minyak atau mentega utk bhn pemanas makanan</a:t>
            </a:r>
          </a:p>
          <a:p>
            <a:pPr>
              <a:lnSpc>
                <a:spcPct val="90000"/>
              </a:lnSpc>
            </a:pPr>
            <a:r>
              <a:rPr lang="en-US" sz="2400"/>
              <a:t>Masukkan bahan scr bergiliran sesuai dg tata cara memasak menurut jenis menu makanan</a:t>
            </a:r>
          </a:p>
          <a:p>
            <a:pPr>
              <a:lnSpc>
                <a:spcPct val="90000"/>
              </a:lnSpc>
            </a:pPr>
            <a:r>
              <a:rPr lang="en-US" sz="2400"/>
              <a:t>Ratakan suhu makanan dg cara membalikkan / mengaduk shg semua bahan matang</a:t>
            </a:r>
          </a:p>
          <a:p>
            <a:pPr>
              <a:lnSpc>
                <a:spcPct val="90000"/>
              </a:lnSpc>
            </a:pPr>
            <a:r>
              <a:rPr lang="en-US" sz="2400"/>
              <a:t>Gunakan api yg tdk terlalu tinggi shg seluruh bagian makanan matang secara merata (suhu yg terlalu tinggi akan mematangkan bagian luar sementara bag dalam masih mentah, shg bahaya krn memungkinkan bakteri masih hidup)</a:t>
            </a:r>
          </a:p>
        </p:txBody>
      </p:sp>
    </p:spTree>
  </p:cSld>
  <p:clrMapOvr>
    <a:masterClrMapping/>
  </p:clrMapOvr>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title"/>
          </p:nvPr>
        </p:nvSpPr>
        <p:spPr/>
        <p:txBody>
          <a:bodyPr/>
          <a:lstStyle/>
          <a:p>
            <a:pPr algn="l"/>
            <a:r>
              <a:rPr lang="en-US" sz="3600"/>
              <a:t>15. Prioritas dalam Memasak</a:t>
            </a:r>
          </a:p>
        </p:txBody>
      </p:sp>
      <p:sp>
        <p:nvSpPr>
          <p:cNvPr id="54275" name="Rectangle 3"/>
          <p:cNvSpPr>
            <a:spLocks noGrp="1" noChangeArrowheads="1"/>
          </p:cNvSpPr>
          <p:nvPr>
            <p:ph type="body" idx="1"/>
          </p:nvPr>
        </p:nvSpPr>
        <p:spPr>
          <a:xfrm>
            <a:off x="457200" y="1371600"/>
            <a:ext cx="8229600" cy="5029200"/>
          </a:xfrm>
        </p:spPr>
        <p:txBody>
          <a:bodyPr/>
          <a:lstStyle/>
          <a:p>
            <a:pPr>
              <a:lnSpc>
                <a:spcPct val="80000"/>
              </a:lnSpc>
            </a:pPr>
            <a:r>
              <a:rPr lang="en-US" sz="2400"/>
              <a:t>Dahulukan memasak makanan yg tahan lama spt goreng2 an yg kering</a:t>
            </a:r>
          </a:p>
          <a:p>
            <a:pPr>
              <a:lnSpc>
                <a:spcPct val="80000"/>
              </a:lnSpc>
            </a:pPr>
            <a:r>
              <a:rPr lang="en-US" sz="2400"/>
              <a:t>Makanan yg rawan spt kaldu, kuah, dsb dimasak pada waktu akhir masak</a:t>
            </a:r>
          </a:p>
          <a:p>
            <a:pPr>
              <a:lnSpc>
                <a:spcPct val="80000"/>
              </a:lnSpc>
            </a:pPr>
            <a:r>
              <a:rPr lang="en-US" sz="2400"/>
              <a:t>Simpan bhn makanan yg belum waktunya dimasak dlm lemari es</a:t>
            </a:r>
          </a:p>
          <a:p>
            <a:pPr>
              <a:lnSpc>
                <a:spcPct val="80000"/>
              </a:lnSpc>
            </a:pPr>
            <a:r>
              <a:rPr lang="en-US" sz="2400"/>
              <a:t>Simpan makanan matang yg belum waktunya dihidangkan dlm keadaan panas</a:t>
            </a:r>
          </a:p>
          <a:p>
            <a:pPr>
              <a:lnSpc>
                <a:spcPct val="80000"/>
              </a:lnSpc>
            </a:pPr>
            <a:r>
              <a:rPr lang="en-US" sz="2400"/>
              <a:t>Uap makanan jangan sampai mencair dan masuk ke dalam makanan krn akan menyebabkan kontaminasi ulang</a:t>
            </a:r>
          </a:p>
          <a:p>
            <a:pPr>
              <a:lnSpc>
                <a:spcPct val="80000"/>
              </a:lnSpc>
            </a:pPr>
            <a:r>
              <a:rPr lang="en-US" sz="2400"/>
              <a:t>Makanan masak tdk boleh dijamah dg tangan telanjang</a:t>
            </a:r>
          </a:p>
          <a:p>
            <a:pPr>
              <a:lnSpc>
                <a:spcPct val="80000"/>
              </a:lnSpc>
            </a:pPr>
            <a:r>
              <a:rPr lang="en-US" sz="2400"/>
              <a:t>Utk mencicipi makanan gunakan sendok khusus yg selalu dicuci</a:t>
            </a:r>
          </a:p>
        </p:txBody>
      </p:sp>
    </p:spTree>
  </p:cSld>
  <p:clrMapOvr>
    <a:masterClrMapping/>
  </p:clrMapOvr>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p:txBody>
          <a:bodyPr/>
          <a:lstStyle/>
          <a:p>
            <a:r>
              <a:rPr lang="en-US" sz="3600"/>
              <a:t>PRINSIP 4</a:t>
            </a:r>
            <a:br>
              <a:rPr lang="en-US" sz="3600"/>
            </a:br>
            <a:r>
              <a:rPr lang="en-US" sz="3600"/>
              <a:t>PENYIMPANAN MAKANAN MATANG</a:t>
            </a:r>
          </a:p>
        </p:txBody>
      </p:sp>
      <p:sp>
        <p:nvSpPr>
          <p:cNvPr id="55299" name="Rectangle 3"/>
          <p:cNvSpPr>
            <a:spLocks noGrp="1" noChangeArrowheads="1"/>
          </p:cNvSpPr>
          <p:nvPr>
            <p:ph type="body" idx="1"/>
          </p:nvPr>
        </p:nvSpPr>
        <p:spPr/>
        <p:txBody>
          <a:bodyPr/>
          <a:lstStyle/>
          <a:p>
            <a:pPr>
              <a:lnSpc>
                <a:spcPct val="90000"/>
              </a:lnSpc>
            </a:pPr>
            <a:r>
              <a:rPr lang="en-US" sz="2000"/>
              <a:t>Makanan masak merupakan campuran bahan yg lunak dan sangat disukai oleh bakteri</a:t>
            </a:r>
          </a:p>
          <a:p>
            <a:pPr>
              <a:lnSpc>
                <a:spcPct val="90000"/>
              </a:lnSpc>
            </a:pPr>
            <a:r>
              <a:rPr lang="en-US" sz="2000"/>
              <a:t>Bakteri tumbuh &amp; berkembang dlm makanan yg berada dlm suasana yg cocok utk hidupnya dan jumlahnya bertambah banyak dlm waktu yg singkat</a:t>
            </a:r>
          </a:p>
          <a:p>
            <a:pPr>
              <a:lnSpc>
                <a:spcPct val="90000"/>
              </a:lnSpc>
            </a:pPr>
            <a:r>
              <a:rPr lang="en-US" sz="2000"/>
              <a:t>Bakteri ada yg menghasilkan racun/toksin sedangkan dlm makanan (sayur&amp;buah) tdp enzym yg membuatnya menjadi matang dan busuk</a:t>
            </a:r>
          </a:p>
          <a:p>
            <a:pPr>
              <a:lnSpc>
                <a:spcPct val="90000"/>
              </a:lnSpc>
            </a:pPr>
            <a:r>
              <a:rPr lang="en-US" sz="2000"/>
              <a:t>Suasana yg cocok utk pertumbuhan bakteri </a:t>
            </a:r>
          </a:p>
          <a:p>
            <a:pPr lvl="1">
              <a:lnSpc>
                <a:spcPct val="90000"/>
              </a:lnSpc>
            </a:pPr>
            <a:r>
              <a:rPr lang="en-US" sz="1800"/>
              <a:t>Mengandung protein</a:t>
            </a:r>
          </a:p>
          <a:p>
            <a:pPr lvl="1">
              <a:lnSpc>
                <a:spcPct val="90000"/>
              </a:lnSpc>
            </a:pPr>
            <a:r>
              <a:rPr lang="en-US" sz="1800"/>
              <a:t>Mengandung banyak air (moisture)</a:t>
            </a:r>
          </a:p>
          <a:p>
            <a:pPr lvl="1">
              <a:lnSpc>
                <a:spcPct val="90000"/>
              </a:lnSpc>
            </a:pPr>
            <a:r>
              <a:rPr lang="en-US" sz="1800"/>
              <a:t>pH normal (6,8-7,5)</a:t>
            </a:r>
          </a:p>
          <a:p>
            <a:pPr lvl="1">
              <a:lnSpc>
                <a:spcPct val="90000"/>
              </a:lnSpc>
            </a:pPr>
            <a:r>
              <a:rPr lang="en-US" sz="1800"/>
              <a:t>Suhu optimal (10-60</a:t>
            </a:r>
            <a:r>
              <a:rPr lang="en-US" sz="1800">
                <a:cs typeface="Times New Roman" panose="02020603050405020304" pitchFamily="18" charset="0"/>
              </a:rPr>
              <a:t>ºC</a:t>
            </a:r>
            <a:r>
              <a:rPr lang="en-US" sz="1800"/>
              <a:t> )</a:t>
            </a:r>
          </a:p>
          <a:p>
            <a:pPr lvl="1">
              <a:lnSpc>
                <a:spcPct val="90000"/>
              </a:lnSpc>
            </a:pPr>
            <a:r>
              <a:rPr lang="en-US" sz="1800"/>
              <a:t>Tidak ada musuh</a:t>
            </a:r>
          </a:p>
        </p:txBody>
      </p:sp>
    </p:spTree>
  </p:cSld>
  <p:clrMapOvr>
    <a:masterClrMapping/>
  </p:clrMapOvr>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ChangeArrowheads="1"/>
          </p:cNvSpPr>
          <p:nvPr>
            <p:ph type="title"/>
          </p:nvPr>
        </p:nvSpPr>
        <p:spPr/>
        <p:txBody>
          <a:bodyPr/>
          <a:lstStyle/>
          <a:p>
            <a:pPr algn="l"/>
            <a:r>
              <a:rPr lang="en-US" sz="3200"/>
              <a:t>Karakteristik Pertumbuhan Bakteri pd       makanan Masak</a:t>
            </a:r>
          </a:p>
        </p:txBody>
      </p:sp>
      <p:sp>
        <p:nvSpPr>
          <p:cNvPr id="56323" name="Rectangle 3"/>
          <p:cNvSpPr>
            <a:spLocks noGrp="1" noChangeArrowheads="1"/>
          </p:cNvSpPr>
          <p:nvPr>
            <p:ph type="body" idx="1"/>
          </p:nvPr>
        </p:nvSpPr>
        <p:spPr/>
        <p:txBody>
          <a:bodyPr/>
          <a:lstStyle/>
          <a:p>
            <a:pPr marL="609600" indent="-609600">
              <a:buFontTx/>
              <a:buAutoNum type="arabicPeriod"/>
            </a:pPr>
            <a:r>
              <a:rPr lang="en-US" sz="2800"/>
              <a:t>Kadar Air Makanan</a:t>
            </a:r>
          </a:p>
          <a:p>
            <a:pPr marL="990600" lvl="1" indent="-533400">
              <a:buFontTx/>
              <a:buChar char="•"/>
            </a:pPr>
            <a:r>
              <a:rPr lang="en-US" sz="2400"/>
              <a:t>Bakteri tumbuh subur dlm makanan dg aw tinggi (0,9)</a:t>
            </a:r>
          </a:p>
          <a:p>
            <a:pPr marL="990600" lvl="1" indent="-533400">
              <a:buFontTx/>
              <a:buChar char="•"/>
            </a:pPr>
            <a:r>
              <a:rPr lang="en-US" sz="2400"/>
              <a:t>Aw (air bebas) adlh air yg berada dlm makanan yg statusnya bebas/ tidak terikat dg molekul makanan dan akan digunakan bakteri utk hidup</a:t>
            </a:r>
          </a:p>
          <a:p>
            <a:pPr marL="990600" lvl="1" indent="-533400">
              <a:buFontTx/>
              <a:buChar char="•"/>
            </a:pPr>
            <a:r>
              <a:rPr lang="en-US" sz="2400"/>
              <a:t>Contoh : lar gula encer, kuah sayur, uap yg mencair</a:t>
            </a:r>
          </a:p>
          <a:p>
            <a:pPr marL="990600" lvl="1" indent="-533400">
              <a:buFontTx/>
              <a:buChar char="•"/>
            </a:pPr>
            <a:r>
              <a:rPr lang="en-US" sz="2400"/>
              <a:t>Air yg terikat dlm makanan tdk dpt digunakan oleh bakteri (lar gula jenuh, lar garam, madu, sirup, dodol, dsb) shg makanan dpt tahan lama</a:t>
            </a:r>
          </a:p>
        </p:txBody>
      </p:sp>
    </p:spTree>
  </p:cSld>
  <p:clrMapOvr>
    <a:masterClrMapping/>
  </p:clrMapOvr>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7" name="Rectangle 3"/>
          <p:cNvSpPr>
            <a:spLocks noGrp="1" noChangeArrowheads="1"/>
          </p:cNvSpPr>
          <p:nvPr>
            <p:ph type="body" idx="1"/>
          </p:nvPr>
        </p:nvSpPr>
        <p:spPr>
          <a:xfrm>
            <a:off x="457200" y="1066800"/>
            <a:ext cx="8229600" cy="4525963"/>
          </a:xfrm>
        </p:spPr>
        <p:txBody>
          <a:bodyPr/>
          <a:lstStyle/>
          <a:p>
            <a:pPr marL="609600" indent="-609600">
              <a:buClr>
                <a:schemeClr val="tx1"/>
              </a:buClr>
              <a:buFontTx/>
              <a:buAutoNum type="arabicPeriod" startAt="2"/>
            </a:pPr>
            <a:r>
              <a:rPr lang="en-US" sz="2800"/>
              <a:t>Jenis Makanan</a:t>
            </a:r>
          </a:p>
          <a:p>
            <a:pPr marL="990600" lvl="1" indent="-533400">
              <a:buFontTx/>
              <a:buChar char="•"/>
            </a:pPr>
            <a:r>
              <a:rPr lang="en-US" sz="2400"/>
              <a:t>Makanan yg dibutuhkan oleh bakteri adalh yg mengandung protein dan air krn tubuh bakteri tdd protein dan air (dagimg, ikan, telur, susu dan hasil olahannya akan cepat rusak/perisable food)</a:t>
            </a:r>
          </a:p>
          <a:p>
            <a:pPr marL="990600" lvl="1" indent="-533400">
              <a:buFontTx/>
              <a:buChar char="•"/>
            </a:pPr>
            <a:r>
              <a:rPr lang="en-US" sz="2400"/>
              <a:t>Makanan yg mengandung karbohidrat disukai oleh jamur (nasi, ubi, talas, jagung dan olahannya)</a:t>
            </a:r>
          </a:p>
          <a:p>
            <a:pPr marL="990600" lvl="1" indent="-533400">
              <a:buFontTx/>
              <a:buChar char="•"/>
            </a:pPr>
            <a:r>
              <a:rPr lang="en-US" sz="2400"/>
              <a:t>Makanan yg mengandung lemak sedikit mengandung air shg tdk disukai bakteri ttp disukai jamur, shg cepat tengik</a:t>
            </a:r>
          </a:p>
          <a:p>
            <a:pPr marL="609600" indent="-609600"/>
            <a:endParaRPr lang="en-US"/>
          </a:p>
        </p:txBody>
      </p:sp>
    </p:spTree>
  </p:cSld>
  <p:clrMapOvr>
    <a:masterClrMapping/>
  </p:clrMapOvr>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1" name="Rectangle 3"/>
          <p:cNvSpPr>
            <a:spLocks noGrp="1" noChangeArrowheads="1"/>
          </p:cNvSpPr>
          <p:nvPr>
            <p:ph type="body" idx="1"/>
          </p:nvPr>
        </p:nvSpPr>
        <p:spPr/>
        <p:txBody>
          <a:bodyPr/>
          <a:lstStyle/>
          <a:p>
            <a:pPr marL="609600" indent="-609600">
              <a:buClr>
                <a:schemeClr val="tx1"/>
              </a:buClr>
              <a:buFontTx/>
              <a:buAutoNum type="arabicPeriod" startAt="3"/>
            </a:pPr>
            <a:r>
              <a:rPr lang="en-US"/>
              <a:t>Suhu Makanan</a:t>
            </a:r>
          </a:p>
          <a:p>
            <a:pPr marL="990600" lvl="1" indent="-533400">
              <a:buFontTx/>
              <a:buChar char="•"/>
            </a:pPr>
            <a:r>
              <a:rPr lang="en-US"/>
              <a:t>Suhu makanan yg cocok utk pertumbuhan bakteri adalah suhu yg berdekatan dg suhu tubuh manusia </a:t>
            </a:r>
          </a:p>
          <a:p>
            <a:pPr marL="990600" lvl="1" indent="-533400">
              <a:buFontTx/>
              <a:buChar char="•"/>
            </a:pPr>
            <a:r>
              <a:rPr lang="en-US"/>
              <a:t>Pada suhu &lt; 10</a:t>
            </a:r>
            <a:r>
              <a:rPr lang="en-US">
                <a:cs typeface="Times New Roman" panose="02020603050405020304" pitchFamily="18" charset="0"/>
              </a:rPr>
              <a:t>ºC</a:t>
            </a:r>
            <a:r>
              <a:rPr lang="en-US"/>
              <a:t> bakteri sama sekali tidak tumbuh dan pada suhu &gt; 60</a:t>
            </a:r>
            <a:r>
              <a:rPr lang="en-US">
                <a:cs typeface="Times New Roman" panose="02020603050405020304" pitchFamily="18" charset="0"/>
              </a:rPr>
              <a:t>ºC</a:t>
            </a:r>
            <a:r>
              <a:rPr lang="en-US"/>
              <a:t> bakteri akan mati</a:t>
            </a:r>
          </a:p>
          <a:p>
            <a:pPr marL="990600" lvl="1" indent="-533400">
              <a:buFontTx/>
              <a:buChar char="•"/>
            </a:pPr>
            <a:r>
              <a:rPr lang="en-US"/>
              <a:t>Hindari menyimpan makanan pada ‘DANGER ZONE’ yaitu suhu antara 10</a:t>
            </a:r>
            <a:r>
              <a:rPr lang="en-US">
                <a:cs typeface="Times New Roman" panose="02020603050405020304" pitchFamily="18" charset="0"/>
              </a:rPr>
              <a:t>ºC</a:t>
            </a:r>
            <a:r>
              <a:rPr lang="en-US"/>
              <a:t>-60</a:t>
            </a:r>
            <a:r>
              <a:rPr lang="en-US">
                <a:cs typeface="Times New Roman" panose="02020603050405020304" pitchFamily="18" charset="0"/>
              </a:rPr>
              <a:t>ºC</a:t>
            </a:r>
            <a:endParaRPr lang="en-US"/>
          </a:p>
          <a:p>
            <a:pPr marL="609600" indent="-609600"/>
            <a:endParaRPr lang="en-US" sz="3600"/>
          </a:p>
        </p:txBody>
      </p:sp>
    </p:spTree>
  </p:cSld>
  <p:clrMapOvr>
    <a:masterClrMapping/>
  </p:clrMapOvr>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p:txBody>
          <a:bodyPr/>
          <a:lstStyle/>
          <a:p>
            <a:pPr algn="l"/>
            <a:r>
              <a:rPr lang="en-US" sz="3600"/>
              <a:t>Cara Menyimpan Makanan Masak</a:t>
            </a:r>
          </a:p>
        </p:txBody>
      </p:sp>
      <p:sp>
        <p:nvSpPr>
          <p:cNvPr id="59395" name="Rectangle 3"/>
          <p:cNvSpPr>
            <a:spLocks noGrp="1" noChangeArrowheads="1"/>
          </p:cNvSpPr>
          <p:nvPr>
            <p:ph type="body" idx="1"/>
          </p:nvPr>
        </p:nvSpPr>
        <p:spPr/>
        <p:txBody>
          <a:bodyPr/>
          <a:lstStyle/>
          <a:p>
            <a:pPr marL="609600" indent="-609600">
              <a:lnSpc>
                <a:spcPct val="90000"/>
              </a:lnSpc>
              <a:buFontTx/>
              <a:buAutoNum type="arabicPeriod"/>
            </a:pPr>
            <a:r>
              <a:rPr lang="en-US" sz="2400"/>
              <a:t>Wadah</a:t>
            </a:r>
          </a:p>
          <a:p>
            <a:pPr marL="990600" lvl="1" indent="-533400">
              <a:lnSpc>
                <a:spcPct val="90000"/>
              </a:lnSpc>
              <a:buFontTx/>
              <a:buChar char="•"/>
            </a:pPr>
            <a:r>
              <a:rPr lang="en-US" sz="2000"/>
              <a:t>Setiap makanan ditempatkan pada wadah yang terpisah</a:t>
            </a:r>
          </a:p>
          <a:p>
            <a:pPr marL="990600" lvl="1" indent="-533400">
              <a:lnSpc>
                <a:spcPct val="90000"/>
              </a:lnSpc>
              <a:buFontTx/>
              <a:buChar char="•"/>
            </a:pPr>
            <a:r>
              <a:rPr lang="en-US" sz="2000"/>
              <a:t>Pemisahan didasarkan pd saat makanan mulai dioleh dan jenis makanan</a:t>
            </a:r>
          </a:p>
          <a:p>
            <a:pPr marL="990600" lvl="1" indent="-533400">
              <a:lnSpc>
                <a:spcPct val="90000"/>
              </a:lnSpc>
              <a:buFontTx/>
              <a:buChar char="•"/>
            </a:pPr>
            <a:r>
              <a:rPr lang="en-US" sz="2000"/>
              <a:t>Tiap wadah mempunyai tutup ttp berventilasi shg dpt mengeluarkan uap air</a:t>
            </a:r>
          </a:p>
          <a:p>
            <a:pPr marL="990600" lvl="1" indent="-533400">
              <a:lnSpc>
                <a:spcPct val="90000"/>
              </a:lnSpc>
              <a:buFontTx/>
              <a:buChar char="•"/>
            </a:pPr>
            <a:r>
              <a:rPr lang="en-US" sz="2000"/>
              <a:t>Makanan berkuah dipisah antara lauk dg saus/ kuahnya</a:t>
            </a:r>
          </a:p>
          <a:p>
            <a:pPr marL="609600" indent="-609600">
              <a:lnSpc>
                <a:spcPct val="90000"/>
              </a:lnSpc>
              <a:buFontTx/>
              <a:buAutoNum type="arabicPeriod"/>
            </a:pPr>
            <a:r>
              <a:rPr lang="en-US" sz="2400"/>
              <a:t>Suhu</a:t>
            </a:r>
          </a:p>
          <a:p>
            <a:pPr marL="990600" lvl="1" indent="-533400">
              <a:lnSpc>
                <a:spcPct val="90000"/>
              </a:lnSpc>
              <a:buFontTx/>
              <a:buChar char="•"/>
            </a:pPr>
            <a:r>
              <a:rPr lang="en-US" sz="2000"/>
              <a:t>Makanan kering/gorengan disimpan pd suhu kamar (25-30</a:t>
            </a:r>
            <a:r>
              <a:rPr lang="en-US" sz="2000">
                <a:cs typeface="Times New Roman" panose="02020603050405020304" pitchFamily="18" charset="0"/>
              </a:rPr>
              <a:t>ºC</a:t>
            </a:r>
            <a:r>
              <a:rPr lang="en-US" sz="2000"/>
              <a:t>)</a:t>
            </a:r>
          </a:p>
          <a:p>
            <a:pPr marL="990600" lvl="1" indent="-533400">
              <a:lnSpc>
                <a:spcPct val="90000"/>
              </a:lnSpc>
              <a:buFontTx/>
              <a:buChar char="•"/>
            </a:pPr>
            <a:r>
              <a:rPr lang="en-US" sz="2000"/>
              <a:t>Makanan basah (kuah, sup, gulai) hrs segera disajikan dg suhu &gt; 60</a:t>
            </a:r>
            <a:r>
              <a:rPr lang="en-US" sz="2000">
                <a:cs typeface="Times New Roman" panose="02020603050405020304" pitchFamily="18" charset="0"/>
              </a:rPr>
              <a:t>ºC</a:t>
            </a:r>
          </a:p>
          <a:p>
            <a:pPr marL="990600" lvl="1" indent="-533400">
              <a:lnSpc>
                <a:spcPct val="90000"/>
              </a:lnSpc>
              <a:buFontTx/>
              <a:buChar char="•"/>
            </a:pPr>
            <a:r>
              <a:rPr lang="en-US" sz="2000"/>
              <a:t>Makanan basah yg masih lama disajikan disimpan pd suhu &lt; 10</a:t>
            </a:r>
            <a:r>
              <a:rPr lang="en-US" sz="2000">
                <a:cs typeface="Times New Roman" panose="02020603050405020304" pitchFamily="18" charset="0"/>
              </a:rPr>
              <a:t>ºC</a:t>
            </a:r>
            <a:endParaRPr lang="en-US" sz="2000"/>
          </a:p>
        </p:txBody>
      </p:sp>
    </p:spTree>
  </p:cSld>
  <p:clrMapOvr>
    <a:masterClrMapping/>
  </p:clrMapOvr>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9" name="Rectangle 3"/>
          <p:cNvSpPr>
            <a:spLocks noGrp="1" noChangeArrowheads="1"/>
          </p:cNvSpPr>
          <p:nvPr>
            <p:ph type="body" idx="1"/>
          </p:nvPr>
        </p:nvSpPr>
        <p:spPr>
          <a:xfrm>
            <a:off x="457200" y="990600"/>
            <a:ext cx="8229600" cy="5135563"/>
          </a:xfrm>
        </p:spPr>
        <p:txBody>
          <a:bodyPr/>
          <a:lstStyle/>
          <a:p>
            <a:pPr marL="609600" indent="-609600">
              <a:buClr>
                <a:schemeClr val="tx1"/>
              </a:buClr>
              <a:buFontTx/>
              <a:buAutoNum type="arabicPeriod" startAt="3"/>
            </a:pPr>
            <a:r>
              <a:rPr lang="en-US" sz="2800"/>
              <a:t>Waktu Tunggu (holding time)</a:t>
            </a:r>
          </a:p>
          <a:p>
            <a:pPr marL="990600" lvl="1" indent="-533400">
              <a:buFontTx/>
              <a:buChar char="•"/>
            </a:pPr>
            <a:r>
              <a:rPr lang="en-US" sz="2400"/>
              <a:t>Makanan yg berada pd daerah aman</a:t>
            </a:r>
          </a:p>
          <a:p>
            <a:pPr marL="1371600" lvl="2" indent="-457200">
              <a:buClr>
                <a:schemeClr val="tx1"/>
              </a:buClr>
            </a:pPr>
            <a:r>
              <a:rPr lang="en-US" sz="2000"/>
              <a:t>Makanan yg baru dimasak berada krn suhunya &gt;60</a:t>
            </a:r>
            <a:r>
              <a:rPr lang="en-US" sz="2000">
                <a:cs typeface="Times New Roman" panose="02020603050405020304" pitchFamily="18" charset="0"/>
              </a:rPr>
              <a:t>ºC</a:t>
            </a:r>
            <a:endParaRPr lang="en-US" sz="2000"/>
          </a:p>
          <a:p>
            <a:pPr marL="1371600" lvl="2" indent="-457200">
              <a:buClr>
                <a:schemeClr val="tx1"/>
              </a:buClr>
            </a:pPr>
            <a:r>
              <a:rPr lang="en-US" sz="2000"/>
              <a:t>Waktu tunggu &lt; 4 jam (suhu dpt diabaikan)</a:t>
            </a:r>
          </a:p>
          <a:p>
            <a:pPr marL="1371600" lvl="2" indent="-457200">
              <a:buClr>
                <a:schemeClr val="tx1"/>
              </a:buClr>
            </a:pPr>
            <a:r>
              <a:rPr lang="en-US" sz="2000"/>
              <a:t>Makanan yg suhunya makin mendekati danger area mempunyai waktu tunggu yg semakin singkat</a:t>
            </a:r>
          </a:p>
          <a:p>
            <a:pPr marL="1371600" lvl="2" indent="-457200">
              <a:buClr>
                <a:schemeClr val="tx1"/>
              </a:buClr>
            </a:pPr>
            <a:r>
              <a:rPr lang="en-US" sz="2000"/>
              <a:t>Makanan yg disimpan pd suhu dingin harus dipanaskan kembali sebelum dihidangkan (reheating)</a:t>
            </a:r>
          </a:p>
          <a:p>
            <a:pPr marL="990600" lvl="1" indent="-533400">
              <a:buFontTx/>
              <a:buChar char="•"/>
            </a:pPr>
            <a:endParaRPr lang="en-US" sz="2400"/>
          </a:p>
          <a:p>
            <a:pPr marL="990600" lvl="1" indent="-533400">
              <a:buFontTx/>
              <a:buChar char="•"/>
            </a:pPr>
            <a:endParaRPr lang="en-US" sz="2400"/>
          </a:p>
          <a:p>
            <a:pPr marL="609600" indent="-609600"/>
            <a:endParaRPr lang="en-US"/>
          </a:p>
        </p:txBody>
      </p:sp>
    </p:spTree>
  </p:cSld>
  <p:clrMapOvr>
    <a:masterClrMapping/>
  </p:clrMapOvr>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ChangeArrowheads="1"/>
          </p:cNvSpPr>
          <p:nvPr>
            <p:ph type="title"/>
          </p:nvPr>
        </p:nvSpPr>
        <p:spPr/>
        <p:txBody>
          <a:bodyPr/>
          <a:lstStyle/>
          <a:p>
            <a:r>
              <a:rPr lang="en-US" sz="3600"/>
              <a:t>PRINSIP 5</a:t>
            </a:r>
            <a:br>
              <a:rPr lang="en-US" sz="3600"/>
            </a:br>
            <a:r>
              <a:rPr lang="en-US" sz="3600"/>
              <a:t>PENGANGKUTAN MAKANAN</a:t>
            </a:r>
          </a:p>
        </p:txBody>
      </p:sp>
      <p:sp>
        <p:nvSpPr>
          <p:cNvPr id="61443" name="Rectangle 3"/>
          <p:cNvSpPr>
            <a:spLocks noGrp="1" noChangeArrowheads="1"/>
          </p:cNvSpPr>
          <p:nvPr>
            <p:ph type="body" idx="1"/>
          </p:nvPr>
        </p:nvSpPr>
        <p:spPr/>
        <p:txBody>
          <a:bodyPr/>
          <a:lstStyle/>
          <a:p>
            <a:r>
              <a:rPr lang="en-US" sz="2800"/>
              <a:t>Pengangkutan makanan yg sehat berperan dlm mencegah terjadinya pencemaran makanan</a:t>
            </a:r>
          </a:p>
          <a:p>
            <a:r>
              <a:rPr lang="en-US" sz="2800"/>
              <a:t>Pencemaran makanan matang lebih berisiko dibanding pencemaran pd bahan makanan, shg pengendalian lebih diperhatikan pd makanan matang</a:t>
            </a:r>
          </a:p>
          <a:p>
            <a:r>
              <a:rPr lang="en-US" sz="2800"/>
              <a:t>Dalam proses pengangkutan banyak pihak yg terkait mulai dari persiapan, pewadahan, orang, suhu, kendaraan pengangkut</a:t>
            </a:r>
          </a:p>
        </p:txBody>
      </p:sp>
    </p:spTree>
  </p:cSld>
  <p:clrMapOvr>
    <a:masterClrMapping/>
  </p:clrMapOvr>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ChangeArrowheads="1"/>
          </p:cNvSpPr>
          <p:nvPr>
            <p:ph type="title"/>
          </p:nvPr>
        </p:nvSpPr>
        <p:spPr/>
        <p:txBody>
          <a:bodyPr/>
          <a:lstStyle/>
          <a:p>
            <a:pPr algn="l"/>
            <a:r>
              <a:rPr lang="en-US" sz="3600"/>
              <a:t>Pengangkutan Bahan Makanan</a:t>
            </a:r>
          </a:p>
        </p:txBody>
      </p:sp>
      <p:sp>
        <p:nvSpPr>
          <p:cNvPr id="62467" name="Rectangle 3"/>
          <p:cNvSpPr>
            <a:spLocks noGrp="1" noChangeArrowheads="1"/>
          </p:cNvSpPr>
          <p:nvPr>
            <p:ph type="body" idx="1"/>
          </p:nvPr>
        </p:nvSpPr>
        <p:spPr>
          <a:xfrm>
            <a:off x="3505200" y="1447800"/>
            <a:ext cx="5410200" cy="5029200"/>
          </a:xfrm>
        </p:spPr>
        <p:txBody>
          <a:bodyPr/>
          <a:lstStyle/>
          <a:p>
            <a:pPr>
              <a:lnSpc>
                <a:spcPct val="80000"/>
              </a:lnSpc>
            </a:pPr>
            <a:r>
              <a:rPr lang="en-US" sz="2400"/>
              <a:t>Pencemaran dlm pengangkutan dpt berupa pencemaran fisik, mikroba, maupun kimia</a:t>
            </a:r>
          </a:p>
          <a:p>
            <a:pPr>
              <a:lnSpc>
                <a:spcPct val="80000"/>
              </a:lnSpc>
            </a:pPr>
            <a:endParaRPr lang="en-US" sz="2400"/>
          </a:p>
          <a:p>
            <a:pPr>
              <a:lnSpc>
                <a:spcPct val="80000"/>
              </a:lnSpc>
            </a:pPr>
            <a:r>
              <a:rPr lang="en-US" sz="2400"/>
              <a:t>Untuk mengurangi sumber pencemaran :</a:t>
            </a:r>
          </a:p>
          <a:p>
            <a:pPr lvl="1">
              <a:lnSpc>
                <a:spcPct val="80000"/>
              </a:lnSpc>
            </a:pPr>
            <a:r>
              <a:rPr lang="en-US" sz="2000"/>
              <a:t>Pengangkutan tidak bercampur dg bahan berbahaya dan beracun (pupuk, pestisida)</a:t>
            </a:r>
          </a:p>
          <a:p>
            <a:pPr lvl="1">
              <a:lnSpc>
                <a:spcPct val="80000"/>
              </a:lnSpc>
            </a:pPr>
            <a:r>
              <a:rPr lang="en-US" sz="2000"/>
              <a:t>Kendaraan pengangkut makanan tdk dipakai utk keperluan lain (orang, hewan, barang, bahan kimia)</a:t>
            </a:r>
          </a:p>
          <a:p>
            <a:pPr lvl="1">
              <a:lnSpc>
                <a:spcPct val="80000"/>
              </a:lnSpc>
            </a:pPr>
            <a:r>
              <a:rPr lang="en-US" sz="2000"/>
              <a:t>Kendaraan selalu dlm keadaan bersih</a:t>
            </a:r>
          </a:p>
          <a:p>
            <a:pPr lvl="1">
              <a:lnSpc>
                <a:spcPct val="80000"/>
              </a:lnSpc>
            </a:pPr>
            <a:r>
              <a:rPr lang="en-US" sz="2000"/>
              <a:t>Hindari perlakuan manusia selama pengangkutan (ditumpuk, diinjak2)</a:t>
            </a:r>
          </a:p>
          <a:p>
            <a:pPr lvl="1">
              <a:lnSpc>
                <a:spcPct val="80000"/>
              </a:lnSpc>
            </a:pPr>
            <a:r>
              <a:rPr lang="en-US" sz="2000"/>
              <a:t>Kendaraan khusus dg konstruksi hygienis, berpendingin</a:t>
            </a:r>
          </a:p>
          <a:p>
            <a:pPr>
              <a:lnSpc>
                <a:spcPct val="80000"/>
              </a:lnSpc>
            </a:pPr>
            <a:endParaRPr lang="en-US" sz="2400"/>
          </a:p>
          <a:p>
            <a:pPr>
              <a:lnSpc>
                <a:spcPct val="80000"/>
              </a:lnSpc>
            </a:pPr>
            <a:endParaRPr lang="en-US" sz="2400"/>
          </a:p>
        </p:txBody>
      </p:sp>
      <p:pic>
        <p:nvPicPr>
          <p:cNvPr id="62468" name="Picture 4" descr="j0213534"/>
          <p:cNvPicPr>
            <a:picLocks noChangeAspect="1" noChangeArrowheads="1" noCrop="1"/>
          </p:cNvPicPr>
          <p:nvPr/>
        </p:nvPicPr>
        <p:blipFill>
          <a:blip r:embed="rId2">
            <a:lum bright="26000"/>
            <a:extLst>
              <a:ext uri="{28A0092B-C50C-407E-A947-70E740481C1C}">
                <a14:useLocalDpi xmlns:a14="http://schemas.microsoft.com/office/drawing/2010/main" val="0"/>
              </a:ext>
            </a:extLst>
          </a:blip>
          <a:srcRect/>
          <a:stretch>
            <a:fillRect/>
          </a:stretch>
        </p:blipFill>
        <p:spPr bwMode="auto">
          <a:xfrm>
            <a:off x="762000" y="1828800"/>
            <a:ext cx="2133600" cy="1958975"/>
          </a:xfrm>
          <a:prstGeom prst="rect">
            <a:avLst/>
          </a:prstGeom>
          <a:noFill/>
          <a:extLst>
            <a:ext uri="{909E8E84-426E-40DD-AFC4-6F175D3DCCD1}">
              <a14:hiddenFill xmlns:a14="http://schemas.microsoft.com/office/drawing/2010/main">
                <a:solidFill>
                  <a:srgbClr val="FFFFFF"/>
                </a:solidFill>
              </a14:hiddenFill>
            </a:ext>
          </a:extLst>
        </p:spPr>
      </p:pic>
      <p:pic>
        <p:nvPicPr>
          <p:cNvPr id="62469" name="Picture 5" descr="j0295177"/>
          <p:cNvPicPr>
            <a:picLocks noChangeAspect="1" noChangeArrowheads="1" noCrop="1"/>
          </p:cNvPicPr>
          <p:nvPr/>
        </p:nvPicPr>
        <p:blipFill>
          <a:blip r:embed="rId3">
            <a:lum bright="36000"/>
            <a:extLst>
              <a:ext uri="{28A0092B-C50C-407E-A947-70E740481C1C}">
                <a14:useLocalDpi xmlns:a14="http://schemas.microsoft.com/office/drawing/2010/main" val="0"/>
              </a:ext>
            </a:extLst>
          </a:blip>
          <a:srcRect/>
          <a:stretch>
            <a:fillRect/>
          </a:stretch>
        </p:blipFill>
        <p:spPr bwMode="auto">
          <a:xfrm>
            <a:off x="762000" y="4419600"/>
            <a:ext cx="2438400" cy="17986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ChangeArrowheads="1"/>
          </p:cNvSpPr>
          <p:nvPr>
            <p:ph type="title"/>
          </p:nvPr>
        </p:nvSpPr>
        <p:spPr/>
        <p:txBody>
          <a:bodyPr/>
          <a:lstStyle/>
          <a:p>
            <a:pPr algn="l"/>
            <a:r>
              <a:rPr lang="en-US" sz="3600"/>
              <a:t>Pengangkutan Makanan Siap Santap</a:t>
            </a:r>
          </a:p>
        </p:txBody>
      </p:sp>
      <p:sp>
        <p:nvSpPr>
          <p:cNvPr id="63491" name="Rectangle 3"/>
          <p:cNvSpPr>
            <a:spLocks noGrp="1" noChangeArrowheads="1"/>
          </p:cNvSpPr>
          <p:nvPr>
            <p:ph type="body" idx="1"/>
          </p:nvPr>
        </p:nvSpPr>
        <p:spPr/>
        <p:txBody>
          <a:bodyPr/>
          <a:lstStyle/>
          <a:p>
            <a:pPr>
              <a:lnSpc>
                <a:spcPct val="90000"/>
              </a:lnSpc>
            </a:pPr>
            <a:r>
              <a:rPr lang="en-US" sz="2400"/>
              <a:t>Makanan siap santap lebih rawan thd pencemaran shg perlu perlakuan ekstra hati2</a:t>
            </a:r>
          </a:p>
          <a:p>
            <a:pPr>
              <a:lnSpc>
                <a:spcPct val="90000"/>
              </a:lnSpc>
            </a:pPr>
            <a:r>
              <a:rPr lang="en-US" sz="2400"/>
              <a:t>Prinsip :</a:t>
            </a:r>
          </a:p>
          <a:p>
            <a:pPr lvl="1">
              <a:lnSpc>
                <a:spcPct val="90000"/>
              </a:lnSpc>
            </a:pPr>
            <a:r>
              <a:rPr lang="en-US" sz="2000"/>
              <a:t>Setiap makanan mempunyai wadah masing2</a:t>
            </a:r>
          </a:p>
          <a:p>
            <a:pPr lvl="1">
              <a:lnSpc>
                <a:spcPct val="90000"/>
              </a:lnSpc>
            </a:pPr>
            <a:r>
              <a:rPr lang="en-US" sz="2000"/>
              <a:t>Isi makanan tdk terlalu penuh utk menghindari kondensasi (akan cepat basi)</a:t>
            </a:r>
          </a:p>
          <a:p>
            <a:pPr lvl="1">
              <a:lnSpc>
                <a:spcPct val="90000"/>
              </a:lnSpc>
            </a:pPr>
            <a:r>
              <a:rPr lang="en-US" sz="2000"/>
              <a:t>Wadah hrs utuh, kuat, ukuran memadai dan terbuat dari bhn anti karat/ bocor</a:t>
            </a:r>
          </a:p>
          <a:p>
            <a:pPr lvl="1">
              <a:lnSpc>
                <a:spcPct val="90000"/>
              </a:lnSpc>
            </a:pPr>
            <a:r>
              <a:rPr lang="en-US" sz="2000"/>
              <a:t>Pengangkutan dlm waktu lama hrs dg suhu tetap panas (&gt; 60</a:t>
            </a:r>
            <a:r>
              <a:rPr lang="en-US" sz="2000">
                <a:cs typeface="Times New Roman" panose="02020603050405020304" pitchFamily="18" charset="0"/>
              </a:rPr>
              <a:t>ºC</a:t>
            </a:r>
            <a:r>
              <a:rPr lang="en-US" sz="2000"/>
              <a:t>)/ tetap dingin (&lt; 10</a:t>
            </a:r>
            <a:r>
              <a:rPr lang="en-US" sz="2000">
                <a:cs typeface="Times New Roman" panose="02020603050405020304" pitchFamily="18" charset="0"/>
              </a:rPr>
              <a:t>ºC</a:t>
            </a:r>
            <a:r>
              <a:rPr lang="en-US" sz="2000"/>
              <a:t>)</a:t>
            </a:r>
          </a:p>
          <a:p>
            <a:pPr lvl="1">
              <a:lnSpc>
                <a:spcPct val="90000"/>
              </a:lnSpc>
            </a:pPr>
            <a:r>
              <a:rPr lang="en-US" sz="2000"/>
              <a:t>Selama perjalanan wadah hrs tetap tertutup</a:t>
            </a:r>
          </a:p>
          <a:p>
            <a:pPr lvl="1">
              <a:lnSpc>
                <a:spcPct val="90000"/>
              </a:lnSpc>
            </a:pPr>
            <a:r>
              <a:rPr lang="en-US" sz="2000"/>
              <a:t>Kendaraan pengangkut khusus utk makanan dan tidak dipakai utk keperluan lain</a:t>
            </a:r>
          </a:p>
        </p:txBody>
      </p:sp>
    </p:spTree>
  </p:cSld>
  <p:clrMapOvr>
    <a:masterClrMapping/>
  </p:clrMapOvr>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noChangeArrowheads="1"/>
          </p:cNvSpPr>
          <p:nvPr>
            <p:ph type="title"/>
          </p:nvPr>
        </p:nvSpPr>
        <p:spPr/>
        <p:txBody>
          <a:bodyPr/>
          <a:lstStyle/>
          <a:p>
            <a:r>
              <a:rPr lang="en-US" sz="3600"/>
              <a:t>PRINSIP 6</a:t>
            </a:r>
            <a:br>
              <a:rPr lang="en-US" sz="3600"/>
            </a:br>
            <a:r>
              <a:rPr lang="en-US" sz="3600"/>
              <a:t>PENYAJIAN MAKANAN</a:t>
            </a:r>
          </a:p>
        </p:txBody>
      </p:sp>
      <p:sp>
        <p:nvSpPr>
          <p:cNvPr id="64515" name="Rectangle 3"/>
          <p:cNvSpPr>
            <a:spLocks noGrp="1" noChangeArrowheads="1"/>
          </p:cNvSpPr>
          <p:nvPr>
            <p:ph type="body" idx="1"/>
          </p:nvPr>
        </p:nvSpPr>
        <p:spPr>
          <a:xfrm>
            <a:off x="152400" y="1600200"/>
            <a:ext cx="6553200" cy="4525963"/>
          </a:xfrm>
        </p:spPr>
        <p:txBody>
          <a:bodyPr/>
          <a:lstStyle/>
          <a:p>
            <a:pPr>
              <a:lnSpc>
                <a:spcPct val="80000"/>
              </a:lnSpc>
            </a:pPr>
            <a:r>
              <a:rPr lang="en-US" sz="2000"/>
              <a:t>Merupakan rangkaian akhir perjalanan makanan</a:t>
            </a:r>
          </a:p>
          <a:p>
            <a:pPr>
              <a:lnSpc>
                <a:spcPct val="80000"/>
              </a:lnSpc>
            </a:pPr>
            <a:r>
              <a:rPr lang="en-US" sz="2000"/>
              <a:t>Merupakan makanan siap santap yg laik santap (uji organoleptik dan uji biologis)</a:t>
            </a:r>
          </a:p>
          <a:p>
            <a:pPr>
              <a:lnSpc>
                <a:spcPct val="80000"/>
              </a:lnSpc>
            </a:pPr>
            <a:r>
              <a:rPr lang="en-US" sz="2000"/>
              <a:t>Uji organoleptik :</a:t>
            </a:r>
          </a:p>
          <a:p>
            <a:pPr lvl="1">
              <a:lnSpc>
                <a:spcPct val="80000"/>
              </a:lnSpc>
            </a:pPr>
            <a:r>
              <a:rPr lang="en-US" sz="1800"/>
              <a:t>Memeriksa makanan dg cara meneliti dg menggunakan panca indera manusia, yaitu melihat (penampilan), meraba (tekstur), mencium (aroma), mendengar (bunyi, telur), menjilat (rasa)</a:t>
            </a:r>
          </a:p>
          <a:p>
            <a:pPr>
              <a:lnSpc>
                <a:spcPct val="80000"/>
              </a:lnSpc>
            </a:pPr>
            <a:r>
              <a:rPr lang="en-US" sz="2000"/>
              <a:t>Uji biologis</a:t>
            </a:r>
          </a:p>
          <a:p>
            <a:pPr lvl="1">
              <a:lnSpc>
                <a:spcPct val="80000"/>
              </a:lnSpc>
            </a:pPr>
            <a:r>
              <a:rPr lang="en-US" sz="1800"/>
              <a:t>Dilakukan pada tamu VVIP (kepala negara/ pemerintahan)</a:t>
            </a:r>
          </a:p>
          <a:p>
            <a:pPr lvl="1">
              <a:lnSpc>
                <a:spcPct val="80000"/>
              </a:lnSpc>
            </a:pPr>
            <a:r>
              <a:rPr lang="en-US" sz="1800"/>
              <a:t>Dilakukan dg cara memakan sebelum menghidangkan oleh petugas pengawas dan pengusaha</a:t>
            </a:r>
          </a:p>
        </p:txBody>
      </p:sp>
      <p:pic>
        <p:nvPicPr>
          <p:cNvPr id="64516" name="Picture 4" descr="PPLM136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400800" y="1454150"/>
            <a:ext cx="2860675" cy="394811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9" name="Rectangle 3"/>
          <p:cNvSpPr>
            <a:spLocks noGrp="1" noChangeArrowheads="1"/>
          </p:cNvSpPr>
          <p:nvPr>
            <p:ph type="body" idx="1"/>
          </p:nvPr>
        </p:nvSpPr>
        <p:spPr>
          <a:xfrm>
            <a:off x="457200" y="990600"/>
            <a:ext cx="5029200" cy="4983163"/>
          </a:xfrm>
        </p:spPr>
        <p:txBody>
          <a:bodyPr/>
          <a:lstStyle/>
          <a:p>
            <a:r>
              <a:rPr lang="en-US" sz="2800"/>
              <a:t>Uji laboratorium</a:t>
            </a:r>
          </a:p>
          <a:p>
            <a:pPr lvl="1"/>
            <a:r>
              <a:rPr lang="en-US" sz="2400"/>
              <a:t>Pemeriksaan kualitas makanan dg analisis laborat utk mengetahui tk cemaran makanan baik kimia maupun mikroba</a:t>
            </a:r>
          </a:p>
          <a:p>
            <a:pPr lvl="1"/>
            <a:r>
              <a:rPr lang="en-US" sz="2400"/>
              <a:t>Perlu sampel makanan yg disiapkan dg cara steril dan mengikuti standar/ prosedur yg benar</a:t>
            </a:r>
          </a:p>
          <a:p>
            <a:pPr lvl="1"/>
            <a:r>
              <a:rPr lang="en-US" sz="2400"/>
              <a:t>Hasilnya dibandingkan dg standar baku</a:t>
            </a:r>
          </a:p>
          <a:p>
            <a:endParaRPr lang="en-US" sz="2800"/>
          </a:p>
        </p:txBody>
      </p:sp>
      <p:pic>
        <p:nvPicPr>
          <p:cNvPr id="65540" name="Picture 4" descr="XBTRFLY2"/>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6107113" y="3295650"/>
            <a:ext cx="2151062" cy="31813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ChangeArrowheads="1"/>
          </p:cNvSpPr>
          <p:nvPr>
            <p:ph type="title"/>
          </p:nvPr>
        </p:nvSpPr>
        <p:spPr>
          <a:xfrm>
            <a:off x="457200" y="274638"/>
            <a:ext cx="4343400" cy="1143000"/>
          </a:xfrm>
          <a:solidFill>
            <a:srgbClr val="FF6600"/>
          </a:solidFill>
          <a:scene3d>
            <a:camera prst="legacyPerspectiveTopRight"/>
            <a:lightRig rig="legacyFlat3" dir="b"/>
          </a:scene3d>
          <a:sp3d extrusionH="887400" prstMaterial="legacyMatte">
            <a:bevelT w="13500" h="13500" prst="angle"/>
            <a:bevelB w="13500" h="13500" prst="angle"/>
            <a:extrusionClr>
              <a:srgbClr val="FF6600"/>
            </a:extrusionClr>
            <a:contourClr>
              <a:srgbClr val="FF6600"/>
            </a:contourClr>
          </a:sp3d>
        </p:spPr>
        <p:txBody>
          <a:bodyPr>
            <a:flatTx/>
          </a:bodyPr>
          <a:lstStyle/>
          <a:p>
            <a:pPr algn="l"/>
            <a:r>
              <a:rPr lang="en-US" sz="3600">
                <a:solidFill>
                  <a:schemeClr val="tx1"/>
                </a:solidFill>
              </a:rPr>
              <a:t>Tempat Penyajian</a:t>
            </a:r>
          </a:p>
        </p:txBody>
      </p:sp>
      <p:sp>
        <p:nvSpPr>
          <p:cNvPr id="66563" name="Rectangle 3"/>
          <p:cNvSpPr>
            <a:spLocks noGrp="1" noChangeArrowheads="1"/>
          </p:cNvSpPr>
          <p:nvPr>
            <p:ph type="body" idx="1"/>
          </p:nvPr>
        </p:nvSpPr>
        <p:spPr/>
        <p:txBody>
          <a:bodyPr/>
          <a:lstStyle/>
          <a:p>
            <a:r>
              <a:rPr lang="en-US" sz="2800"/>
              <a:t>Penyajian oleh jasaboga berbeda dg rumah makan</a:t>
            </a:r>
          </a:p>
          <a:p>
            <a:r>
              <a:rPr lang="en-US" sz="2800"/>
              <a:t>Perhatikan faktor pengangkutan, pertimbangkan kemacetan lalin, gangguan dlm perjalanan</a:t>
            </a:r>
          </a:p>
          <a:p>
            <a:r>
              <a:rPr lang="en-US" sz="2800"/>
              <a:t>Di luar jasaboga : </a:t>
            </a:r>
          </a:p>
          <a:p>
            <a:pPr lvl="1"/>
            <a:r>
              <a:rPr lang="en-US" sz="2400"/>
              <a:t>Kantin perusahaan</a:t>
            </a:r>
          </a:p>
          <a:p>
            <a:pPr lvl="1"/>
            <a:r>
              <a:rPr lang="en-US" sz="2400"/>
              <a:t>Ruang makan asrama</a:t>
            </a:r>
          </a:p>
          <a:p>
            <a:pPr lvl="1"/>
            <a:r>
              <a:rPr lang="en-US" sz="2400"/>
              <a:t>Tempat pesta</a:t>
            </a:r>
          </a:p>
          <a:p>
            <a:pPr lvl="1"/>
            <a:r>
              <a:rPr lang="en-US" sz="2400"/>
              <a:t>Gedung pertemuan</a:t>
            </a:r>
          </a:p>
          <a:p>
            <a:pPr lvl="1"/>
            <a:r>
              <a:rPr lang="en-US" sz="2400"/>
              <a:t>Keluarga pemesan</a:t>
            </a:r>
          </a:p>
        </p:txBody>
      </p:sp>
      <p:pic>
        <p:nvPicPr>
          <p:cNvPr id="66565" name="Picture 5" descr="BD20207_"/>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660900" y="4191000"/>
            <a:ext cx="4025900" cy="22098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noChangeArrowheads="1"/>
          </p:cNvSpPr>
          <p:nvPr>
            <p:ph type="title"/>
          </p:nvPr>
        </p:nvSpPr>
        <p:spPr>
          <a:xfrm>
            <a:off x="457200" y="274638"/>
            <a:ext cx="4267200" cy="1143000"/>
          </a:xfrm>
          <a:solidFill>
            <a:srgbClr val="FF6600"/>
          </a:solidFill>
          <a:scene3d>
            <a:camera prst="legacyPerspectiveTopRight"/>
            <a:lightRig rig="legacyFlat3" dir="b"/>
          </a:scene3d>
          <a:sp3d extrusionH="887400" prstMaterial="legacyMatte">
            <a:bevelT w="13500" h="13500" prst="angle"/>
            <a:bevelB w="13500" h="13500" prst="angle"/>
            <a:extrusionClr>
              <a:srgbClr val="FF6600"/>
            </a:extrusionClr>
            <a:contourClr>
              <a:srgbClr val="FF6600"/>
            </a:contourClr>
          </a:sp3d>
        </p:spPr>
        <p:txBody>
          <a:bodyPr>
            <a:flatTx/>
          </a:bodyPr>
          <a:lstStyle/>
          <a:p>
            <a:pPr algn="l"/>
            <a:r>
              <a:rPr lang="en-US" sz="3600">
                <a:solidFill>
                  <a:schemeClr val="tx1"/>
                </a:solidFill>
              </a:rPr>
              <a:t>Cara Penyajian</a:t>
            </a:r>
          </a:p>
        </p:txBody>
      </p:sp>
      <p:sp>
        <p:nvSpPr>
          <p:cNvPr id="67587" name="Rectangle 3"/>
          <p:cNvSpPr>
            <a:spLocks noGrp="1" noChangeArrowheads="1"/>
          </p:cNvSpPr>
          <p:nvPr>
            <p:ph type="body" idx="1"/>
          </p:nvPr>
        </p:nvSpPr>
        <p:spPr>
          <a:xfrm>
            <a:off x="457200" y="1600200"/>
            <a:ext cx="5715000" cy="4495800"/>
          </a:xfrm>
        </p:spPr>
        <p:txBody>
          <a:bodyPr/>
          <a:lstStyle/>
          <a:p>
            <a:pPr>
              <a:lnSpc>
                <a:spcPct val="90000"/>
              </a:lnSpc>
            </a:pPr>
            <a:r>
              <a:rPr lang="en-US" sz="2400"/>
              <a:t>Penyajian meja (table service)</a:t>
            </a:r>
          </a:p>
          <a:p>
            <a:pPr lvl="1">
              <a:lnSpc>
                <a:spcPct val="90000"/>
              </a:lnSpc>
            </a:pPr>
            <a:r>
              <a:rPr lang="en-US" sz="2000"/>
              <a:t>Penyajian di meja secara bersama</a:t>
            </a:r>
          </a:p>
          <a:p>
            <a:pPr lvl="1">
              <a:lnSpc>
                <a:spcPct val="90000"/>
              </a:lnSpc>
            </a:pPr>
            <a:r>
              <a:rPr lang="en-US" sz="2000"/>
              <a:t>Acara keluarga/ kelompok dg jml terbatas (10-20)</a:t>
            </a:r>
          </a:p>
          <a:p>
            <a:pPr lvl="1">
              <a:lnSpc>
                <a:spcPct val="90000"/>
              </a:lnSpc>
            </a:pPr>
            <a:endParaRPr lang="en-US" sz="2000"/>
          </a:p>
          <a:p>
            <a:pPr>
              <a:lnSpc>
                <a:spcPct val="90000"/>
              </a:lnSpc>
            </a:pPr>
            <a:r>
              <a:rPr lang="en-US" sz="2400"/>
              <a:t>Saung (a la carte)</a:t>
            </a:r>
          </a:p>
          <a:p>
            <a:pPr lvl="1">
              <a:lnSpc>
                <a:spcPct val="90000"/>
              </a:lnSpc>
            </a:pPr>
            <a:r>
              <a:rPr lang="en-US" sz="2000"/>
              <a:t>Penyajian terpisah2 utk tiap jenis makanan</a:t>
            </a:r>
          </a:p>
          <a:p>
            <a:pPr lvl="1">
              <a:lnSpc>
                <a:spcPct val="90000"/>
              </a:lnSpc>
            </a:pPr>
            <a:endParaRPr lang="en-US" sz="2000"/>
          </a:p>
          <a:p>
            <a:pPr>
              <a:lnSpc>
                <a:spcPct val="90000"/>
              </a:lnSpc>
            </a:pPr>
            <a:r>
              <a:rPr lang="en-US" sz="2400"/>
              <a:t>Doos (lunch box)</a:t>
            </a:r>
          </a:p>
          <a:p>
            <a:pPr lvl="1">
              <a:lnSpc>
                <a:spcPct val="90000"/>
              </a:lnSpc>
            </a:pPr>
            <a:r>
              <a:rPr lang="en-US" sz="2000"/>
              <a:t>Penyajian kotak kertas/ plastik yg berisi menu lengkap tmsk air minum &amp; buah</a:t>
            </a:r>
          </a:p>
          <a:p>
            <a:pPr lvl="1">
              <a:lnSpc>
                <a:spcPct val="90000"/>
              </a:lnSpc>
            </a:pPr>
            <a:r>
              <a:rPr lang="en-US" sz="2000"/>
              <a:t>Acara makan siang</a:t>
            </a:r>
          </a:p>
        </p:txBody>
      </p:sp>
      <p:pic>
        <p:nvPicPr>
          <p:cNvPr id="67588" name="Picture 4" descr="H_HBK126"/>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19800" y="2438400"/>
            <a:ext cx="3124200" cy="1928813"/>
          </a:xfrm>
          <a:prstGeom prst="rect">
            <a:avLst/>
          </a:prstGeom>
          <a:noFill/>
          <a:extLst>
            <a:ext uri="{909E8E84-426E-40DD-AFC4-6F175D3DCCD1}">
              <a14:hiddenFill xmlns:a14="http://schemas.microsoft.com/office/drawing/2010/main">
                <a:solidFill>
                  <a:srgbClr val="FFFFFF"/>
                </a:solidFill>
              </a14:hiddenFill>
            </a:ext>
          </a:extLst>
        </p:spPr>
      </p:pic>
      <p:pic>
        <p:nvPicPr>
          <p:cNvPr id="67589" name="Picture 5" descr="PCNCBSK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19800" y="4546600"/>
            <a:ext cx="2895600" cy="20828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1" name="Rectangle 3"/>
          <p:cNvSpPr>
            <a:spLocks noGrp="1" noChangeArrowheads="1"/>
          </p:cNvSpPr>
          <p:nvPr>
            <p:ph type="body" idx="1"/>
          </p:nvPr>
        </p:nvSpPr>
        <p:spPr>
          <a:xfrm>
            <a:off x="457200" y="685800"/>
            <a:ext cx="8229600" cy="5486400"/>
          </a:xfrm>
        </p:spPr>
        <p:txBody>
          <a:bodyPr/>
          <a:lstStyle/>
          <a:p>
            <a:pPr>
              <a:lnSpc>
                <a:spcPct val="80000"/>
              </a:lnSpc>
            </a:pPr>
            <a:r>
              <a:rPr lang="en-US" sz="2400"/>
              <a:t>Prasmanan (buffet)</a:t>
            </a:r>
          </a:p>
          <a:p>
            <a:pPr lvl="1">
              <a:lnSpc>
                <a:spcPct val="80000"/>
              </a:lnSpc>
            </a:pPr>
            <a:r>
              <a:rPr lang="en-US" sz="2000"/>
              <a:t>Penyajian terpusat utk semua jenis makanan </a:t>
            </a:r>
          </a:p>
          <a:p>
            <a:pPr lvl="1">
              <a:lnSpc>
                <a:spcPct val="80000"/>
              </a:lnSpc>
            </a:pPr>
            <a:r>
              <a:rPr lang="en-US" sz="2000"/>
              <a:t>Makanan dipilih sendiri utk dibawa ke tempat masing2</a:t>
            </a:r>
          </a:p>
          <a:p>
            <a:pPr lvl="1">
              <a:lnSpc>
                <a:spcPct val="80000"/>
              </a:lnSpc>
            </a:pPr>
            <a:endParaRPr lang="en-US" sz="2000"/>
          </a:p>
          <a:p>
            <a:pPr>
              <a:lnSpc>
                <a:spcPct val="80000"/>
              </a:lnSpc>
            </a:pPr>
            <a:r>
              <a:rPr lang="en-US" sz="2400"/>
              <a:t>Nasi bungkus (pack/wrap)</a:t>
            </a:r>
          </a:p>
          <a:p>
            <a:pPr lvl="1">
              <a:lnSpc>
                <a:spcPct val="80000"/>
              </a:lnSpc>
            </a:pPr>
            <a:r>
              <a:rPr lang="en-US" sz="2000"/>
              <a:t>Penyajian makanan dlm dlm satu campuran menu (mix) yg dibungkus dan siap santap</a:t>
            </a:r>
          </a:p>
          <a:p>
            <a:pPr lvl="1">
              <a:lnSpc>
                <a:spcPct val="80000"/>
              </a:lnSpc>
            </a:pPr>
            <a:endParaRPr lang="en-US" sz="2000"/>
          </a:p>
          <a:p>
            <a:pPr>
              <a:lnSpc>
                <a:spcPct val="80000"/>
              </a:lnSpc>
            </a:pPr>
            <a:r>
              <a:rPr lang="en-US" sz="2400"/>
              <a:t>Layanan cepat (fast food)</a:t>
            </a:r>
          </a:p>
          <a:p>
            <a:pPr lvl="1">
              <a:lnSpc>
                <a:spcPct val="80000"/>
              </a:lnSpc>
            </a:pPr>
            <a:r>
              <a:rPr lang="en-US" sz="2000"/>
              <a:t>Penyajian makanan dlm satu rak makanan (food counter) di rumah makan dg cara mengambil sendiri dan membayar sebelum makan</a:t>
            </a:r>
          </a:p>
          <a:p>
            <a:pPr lvl="1">
              <a:lnSpc>
                <a:spcPct val="80000"/>
              </a:lnSpc>
            </a:pPr>
            <a:endParaRPr lang="en-US" sz="2000"/>
          </a:p>
          <a:p>
            <a:pPr>
              <a:lnSpc>
                <a:spcPct val="80000"/>
              </a:lnSpc>
            </a:pPr>
            <a:r>
              <a:rPr lang="en-US" sz="2400"/>
              <a:t>Lesehan</a:t>
            </a:r>
          </a:p>
          <a:p>
            <a:pPr lvl="1">
              <a:lnSpc>
                <a:spcPct val="80000"/>
              </a:lnSpc>
            </a:pPr>
            <a:r>
              <a:rPr lang="en-US" sz="2000"/>
              <a:t>Penyajian makanan dg cara menghidangkan makanan di lantai/ meja rendah dg duduk di lantai (a la jepang/ tradisional)</a:t>
            </a:r>
          </a:p>
          <a:p>
            <a:pPr lvl="1">
              <a:lnSpc>
                <a:spcPct val="80000"/>
              </a:lnSpc>
            </a:pPr>
            <a:r>
              <a:rPr lang="en-US" sz="2000"/>
              <a:t>Menu lengkap disajikan di depan tamu </a:t>
            </a:r>
          </a:p>
          <a:p>
            <a:pPr>
              <a:lnSpc>
                <a:spcPct val="80000"/>
              </a:lnSpc>
            </a:pPr>
            <a:endParaRPr lang="en-US" sz="2800"/>
          </a:p>
        </p:txBody>
      </p:sp>
    </p:spTree>
  </p:cSld>
  <p:clrMapOvr>
    <a:masterClrMapping/>
  </p:clrMapOvr>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noChangeArrowheads="1"/>
          </p:cNvSpPr>
          <p:nvPr>
            <p:ph type="title"/>
          </p:nvPr>
        </p:nvSpPr>
        <p:spPr>
          <a:xfrm>
            <a:off x="457200" y="274638"/>
            <a:ext cx="4267200" cy="1143000"/>
          </a:xfrm>
          <a:solidFill>
            <a:srgbClr val="FF6600"/>
          </a:solidFill>
          <a:scene3d>
            <a:camera prst="legacyPerspectiveTopRight"/>
            <a:lightRig rig="legacyFlat3" dir="b"/>
          </a:scene3d>
          <a:sp3d extrusionH="887400" prstMaterial="legacyMatte">
            <a:bevelT w="13500" h="13500" prst="angle"/>
            <a:bevelB w="13500" h="13500" prst="angle"/>
            <a:extrusionClr>
              <a:srgbClr val="FF6600"/>
            </a:extrusionClr>
            <a:contourClr>
              <a:srgbClr val="FF6600"/>
            </a:contourClr>
          </a:sp3d>
        </p:spPr>
        <p:txBody>
          <a:bodyPr>
            <a:flatTx/>
          </a:bodyPr>
          <a:lstStyle/>
          <a:p>
            <a:pPr algn="l"/>
            <a:r>
              <a:rPr lang="en-US" sz="3600">
                <a:solidFill>
                  <a:schemeClr val="tx1"/>
                </a:solidFill>
              </a:rPr>
              <a:t>Prinsip Penyajian</a:t>
            </a:r>
          </a:p>
        </p:txBody>
      </p:sp>
      <p:sp>
        <p:nvSpPr>
          <p:cNvPr id="69635" name="Rectangle 3"/>
          <p:cNvSpPr>
            <a:spLocks noGrp="1" noChangeArrowheads="1"/>
          </p:cNvSpPr>
          <p:nvPr>
            <p:ph type="body" idx="1"/>
          </p:nvPr>
        </p:nvSpPr>
        <p:spPr>
          <a:xfrm>
            <a:off x="457200" y="1600200"/>
            <a:ext cx="5410200" cy="4495800"/>
          </a:xfrm>
        </p:spPr>
        <p:txBody>
          <a:bodyPr/>
          <a:lstStyle/>
          <a:p>
            <a:pPr>
              <a:lnSpc>
                <a:spcPct val="90000"/>
              </a:lnSpc>
              <a:buFont typeface="Wingdings" panose="05000000000000000000" pitchFamily="2" charset="2"/>
              <a:buNone/>
            </a:pPr>
            <a:r>
              <a:rPr lang="en-US" sz="2400"/>
              <a:t>Prinsip Wadah</a:t>
            </a:r>
          </a:p>
          <a:p>
            <a:pPr>
              <a:lnSpc>
                <a:spcPct val="90000"/>
              </a:lnSpc>
            </a:pPr>
            <a:r>
              <a:rPr lang="en-US" sz="2400"/>
              <a:t>Setiap jenis makanan ditempatkan dalam wadah terpisah dan diusahakan tertutup terutama wadah yg berada tidak satu level dg wadah lainnya</a:t>
            </a:r>
          </a:p>
          <a:p>
            <a:pPr>
              <a:lnSpc>
                <a:spcPct val="90000"/>
              </a:lnSpc>
            </a:pPr>
            <a:endParaRPr lang="en-US" sz="2400"/>
          </a:p>
          <a:p>
            <a:pPr>
              <a:lnSpc>
                <a:spcPct val="90000"/>
              </a:lnSpc>
            </a:pPr>
            <a:r>
              <a:rPr lang="en-US" sz="2400"/>
              <a:t>Tujuan :</a:t>
            </a:r>
          </a:p>
          <a:p>
            <a:pPr lvl="1">
              <a:lnSpc>
                <a:spcPct val="90000"/>
              </a:lnSpc>
            </a:pPr>
            <a:r>
              <a:rPr lang="en-US" sz="2000"/>
              <a:t>Menhindari kontaminasi silang</a:t>
            </a:r>
          </a:p>
          <a:p>
            <a:pPr lvl="1">
              <a:lnSpc>
                <a:spcPct val="90000"/>
              </a:lnSpc>
            </a:pPr>
            <a:r>
              <a:rPr lang="en-US" sz="2000"/>
              <a:t>Bila satu tercemar yg lain dpt diamankan</a:t>
            </a:r>
          </a:p>
          <a:p>
            <a:pPr lvl="1">
              <a:lnSpc>
                <a:spcPct val="90000"/>
              </a:lnSpc>
            </a:pPr>
            <a:r>
              <a:rPr lang="en-US" sz="2000"/>
              <a:t>Memperpanjang masa saji makanan sesuai dg tingkat kerawanan makanan </a:t>
            </a:r>
          </a:p>
        </p:txBody>
      </p:sp>
      <p:pic>
        <p:nvPicPr>
          <p:cNvPr id="69636" name="Picture 4" descr="penyajian1"/>
          <p:cNvPicPr>
            <a:picLocks noChangeAspect="1" noChangeArrowheads="1"/>
          </p:cNvPicPr>
          <p:nvPr/>
        </p:nvPicPr>
        <p:blipFill>
          <a:blip r:embed="rId2" cstate="print">
            <a:lum contrast="20000"/>
            <a:extLst>
              <a:ext uri="{28A0092B-C50C-407E-A947-70E740481C1C}">
                <a14:useLocalDpi xmlns:a14="http://schemas.microsoft.com/office/drawing/2010/main" val="0"/>
              </a:ext>
            </a:extLst>
          </a:blip>
          <a:srcRect/>
          <a:stretch>
            <a:fillRect/>
          </a:stretch>
        </p:blipFill>
        <p:spPr bwMode="auto">
          <a:xfrm>
            <a:off x="5181600" y="3505200"/>
            <a:ext cx="3733800" cy="190341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noChangeArrowheads="1"/>
          </p:cNvSpPr>
          <p:nvPr>
            <p:ph type="title"/>
          </p:nvPr>
        </p:nvSpPr>
        <p:spPr/>
        <p:txBody>
          <a:bodyPr/>
          <a:lstStyle/>
          <a:p>
            <a:pPr algn="l"/>
            <a:r>
              <a:rPr lang="en-US" sz="3200"/>
              <a:t>Prinsip Kadar Air</a:t>
            </a:r>
          </a:p>
        </p:txBody>
      </p:sp>
      <p:sp>
        <p:nvSpPr>
          <p:cNvPr id="70659" name="Rectangle 3"/>
          <p:cNvSpPr>
            <a:spLocks noGrp="1" noChangeArrowheads="1"/>
          </p:cNvSpPr>
          <p:nvPr>
            <p:ph type="body" idx="1"/>
          </p:nvPr>
        </p:nvSpPr>
        <p:spPr/>
        <p:txBody>
          <a:bodyPr/>
          <a:lstStyle/>
          <a:p>
            <a:r>
              <a:rPr lang="en-US" sz="2800"/>
              <a:t>Makanan yg mengandungkadar air tinggi (kuah, soto, sup) baru dicampur menjelang dihidangkan </a:t>
            </a:r>
          </a:p>
          <a:p>
            <a:r>
              <a:rPr lang="en-US" sz="2800"/>
              <a:t>Tujuan</a:t>
            </a:r>
          </a:p>
          <a:p>
            <a:pPr lvl="1"/>
            <a:r>
              <a:rPr lang="en-US" sz="2400"/>
              <a:t>Mencegah makanan agar tidak mudah rusak/ basi</a:t>
            </a:r>
          </a:p>
          <a:p>
            <a:pPr lvl="1"/>
            <a:endParaRPr lang="en-US" sz="2400"/>
          </a:p>
          <a:p>
            <a:pPr lvl="1"/>
            <a:endParaRPr lang="en-US" sz="2400"/>
          </a:p>
          <a:p>
            <a:pPr lvl="1"/>
            <a:endParaRPr lang="en-US" sz="2400"/>
          </a:p>
        </p:txBody>
      </p:sp>
    </p:spTree>
  </p:cSld>
  <p:clrMapOvr>
    <a:masterClrMapping/>
  </p:clrMapOvr>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noChangeArrowheads="1"/>
          </p:cNvSpPr>
          <p:nvPr>
            <p:ph type="title"/>
          </p:nvPr>
        </p:nvSpPr>
        <p:spPr/>
        <p:txBody>
          <a:bodyPr/>
          <a:lstStyle/>
          <a:p>
            <a:pPr algn="l"/>
            <a:r>
              <a:rPr lang="en-US" sz="3200"/>
              <a:t>Prinsip Edible Part</a:t>
            </a:r>
          </a:p>
        </p:txBody>
      </p:sp>
      <p:sp>
        <p:nvSpPr>
          <p:cNvPr id="71683" name="Rectangle 3"/>
          <p:cNvSpPr>
            <a:spLocks noGrp="1" noChangeArrowheads="1"/>
          </p:cNvSpPr>
          <p:nvPr>
            <p:ph type="body" idx="1"/>
          </p:nvPr>
        </p:nvSpPr>
        <p:spPr/>
        <p:txBody>
          <a:bodyPr/>
          <a:lstStyle/>
          <a:p>
            <a:pPr>
              <a:lnSpc>
                <a:spcPct val="90000"/>
              </a:lnSpc>
            </a:pPr>
            <a:r>
              <a:rPr lang="en-US" sz="2800"/>
              <a:t>Setiap bahan yg disajikan merupakan bahan makanan yg dapat dimakan</a:t>
            </a:r>
          </a:p>
          <a:p>
            <a:pPr>
              <a:lnSpc>
                <a:spcPct val="90000"/>
              </a:lnSpc>
            </a:pPr>
            <a:r>
              <a:rPr lang="en-US" sz="2800"/>
              <a:t>Hindari pemakaian bahan yg membahyakan kesehatan (stekker besi, tusuk gigi, bunga plastik)</a:t>
            </a:r>
          </a:p>
          <a:p>
            <a:pPr>
              <a:lnSpc>
                <a:spcPct val="90000"/>
              </a:lnSpc>
            </a:pPr>
            <a:endParaRPr lang="en-US" sz="2800"/>
          </a:p>
          <a:p>
            <a:pPr>
              <a:lnSpc>
                <a:spcPct val="90000"/>
              </a:lnSpc>
            </a:pPr>
            <a:r>
              <a:rPr lang="en-US" sz="2800"/>
              <a:t>Tujuan </a:t>
            </a:r>
          </a:p>
          <a:p>
            <a:pPr lvl="1">
              <a:lnSpc>
                <a:spcPct val="90000"/>
              </a:lnSpc>
            </a:pPr>
            <a:r>
              <a:rPr lang="en-US" sz="2400"/>
              <a:t>Mencegah kecelakaan/ gangguan akibat salah makan</a:t>
            </a:r>
          </a:p>
        </p:txBody>
      </p:sp>
    </p:spTree>
  </p:cSld>
  <p:clrMapOvr>
    <a:masterClrMapping/>
  </p:clrMapOvr>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ChangeArrowheads="1"/>
          </p:cNvSpPr>
          <p:nvPr>
            <p:ph type="title"/>
          </p:nvPr>
        </p:nvSpPr>
        <p:spPr/>
        <p:txBody>
          <a:bodyPr/>
          <a:lstStyle/>
          <a:p>
            <a:pPr algn="l"/>
            <a:r>
              <a:rPr lang="en-US" sz="3200"/>
              <a:t>Prinsip Pemisah</a:t>
            </a:r>
          </a:p>
        </p:txBody>
      </p:sp>
      <p:sp>
        <p:nvSpPr>
          <p:cNvPr id="73731" name="Rectangle 3"/>
          <p:cNvSpPr>
            <a:spLocks noGrp="1" noChangeArrowheads="1"/>
          </p:cNvSpPr>
          <p:nvPr>
            <p:ph type="body" idx="1"/>
          </p:nvPr>
        </p:nvSpPr>
        <p:spPr/>
        <p:txBody>
          <a:bodyPr/>
          <a:lstStyle/>
          <a:p>
            <a:r>
              <a:rPr lang="en-US" sz="2800"/>
              <a:t>Makanan yg ditempatkan dalam satu wadah (doos/rantang) harus dipisah masing2 jenis makanan agar tidak campur aduk</a:t>
            </a:r>
          </a:p>
          <a:p>
            <a:endParaRPr lang="en-US" sz="2800"/>
          </a:p>
          <a:p>
            <a:r>
              <a:rPr lang="en-US" sz="2800"/>
              <a:t>Tujuan :</a:t>
            </a:r>
          </a:p>
          <a:p>
            <a:pPr lvl="1"/>
            <a:r>
              <a:rPr lang="en-US" sz="2400"/>
              <a:t>Mencegah kontaminasi silang</a:t>
            </a:r>
          </a:p>
        </p:txBody>
      </p:sp>
    </p:spTree>
  </p:cSld>
  <p:clrMapOvr>
    <a:masterClrMapping/>
  </p:clrMapOvr>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noChangeArrowheads="1"/>
          </p:cNvSpPr>
          <p:nvPr>
            <p:ph type="title"/>
          </p:nvPr>
        </p:nvSpPr>
        <p:spPr/>
        <p:txBody>
          <a:bodyPr/>
          <a:lstStyle/>
          <a:p>
            <a:pPr algn="l"/>
            <a:r>
              <a:rPr lang="en-US" sz="3200"/>
              <a:t>Prinsip Panas</a:t>
            </a:r>
          </a:p>
        </p:txBody>
      </p:sp>
      <p:sp>
        <p:nvSpPr>
          <p:cNvPr id="74755" name="Rectangle 3"/>
          <p:cNvSpPr>
            <a:spLocks noGrp="1" noChangeArrowheads="1"/>
          </p:cNvSpPr>
          <p:nvPr>
            <p:ph type="body" idx="1"/>
          </p:nvPr>
        </p:nvSpPr>
        <p:spPr/>
        <p:txBody>
          <a:bodyPr/>
          <a:lstStyle/>
          <a:p>
            <a:r>
              <a:rPr lang="en-US" sz="2800"/>
              <a:t>Makanan yg hrs disajikan panas diusahakan tetap dlm keadaan panas</a:t>
            </a:r>
          </a:p>
          <a:p>
            <a:r>
              <a:rPr lang="en-US" sz="2800"/>
              <a:t>Sebelum ditempatkan dlm alat saji panas (food warmer) suhu makanan hrs &gt; 60</a:t>
            </a:r>
          </a:p>
          <a:p>
            <a:r>
              <a:rPr lang="en-US" sz="2800"/>
              <a:t>Alat terbaik adalah bin mary (bak penyaji panas)</a:t>
            </a:r>
          </a:p>
          <a:p>
            <a:endParaRPr lang="en-US" sz="2800"/>
          </a:p>
          <a:p>
            <a:r>
              <a:rPr lang="en-US" sz="2800"/>
              <a:t>Tujuan</a:t>
            </a:r>
          </a:p>
          <a:p>
            <a:pPr lvl="1"/>
            <a:r>
              <a:rPr lang="en-US" sz="2400"/>
              <a:t>Mencegah pertumbuhan bakteri</a:t>
            </a:r>
          </a:p>
          <a:p>
            <a:pPr lvl="1"/>
            <a:r>
              <a:rPr lang="en-US" sz="2400"/>
              <a:t>Meningkatkan selera</a:t>
            </a:r>
          </a:p>
        </p:txBody>
      </p:sp>
    </p:spTree>
  </p:cSld>
  <p:clrMapOvr>
    <a:masterClrMapping/>
  </p:clrMapOvr>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noChangeArrowheads="1"/>
          </p:cNvSpPr>
          <p:nvPr>
            <p:ph type="title"/>
          </p:nvPr>
        </p:nvSpPr>
        <p:spPr/>
        <p:txBody>
          <a:bodyPr/>
          <a:lstStyle/>
          <a:p>
            <a:pPr algn="l"/>
            <a:r>
              <a:rPr lang="en-US" sz="3200"/>
              <a:t>Prinsip Bersih</a:t>
            </a:r>
          </a:p>
        </p:txBody>
      </p:sp>
      <p:sp>
        <p:nvSpPr>
          <p:cNvPr id="75779" name="Rectangle 3"/>
          <p:cNvSpPr>
            <a:spLocks noGrp="1" noChangeArrowheads="1"/>
          </p:cNvSpPr>
          <p:nvPr>
            <p:ph type="body" idx="1"/>
          </p:nvPr>
        </p:nvSpPr>
        <p:spPr/>
        <p:txBody>
          <a:bodyPr/>
          <a:lstStyle/>
          <a:p>
            <a:r>
              <a:rPr lang="en-US" sz="2800"/>
              <a:t>Setiap peralatan yg digunakan hrs bersih dan baik (wadah &amp; tutupnya, doos, piring, gelas, mangkuk, dll)</a:t>
            </a:r>
          </a:p>
          <a:p>
            <a:pPr lvl="1"/>
            <a:r>
              <a:rPr lang="en-US" sz="2400"/>
              <a:t>Bersih : dicuci secara hygienis</a:t>
            </a:r>
          </a:p>
          <a:p>
            <a:pPr lvl="1"/>
            <a:r>
              <a:rPr lang="en-US" sz="2400"/>
              <a:t>Baik : utuh, tidak rusak, cacat, bekas pakai</a:t>
            </a:r>
          </a:p>
          <a:p>
            <a:endParaRPr lang="en-US" sz="2800"/>
          </a:p>
          <a:p>
            <a:r>
              <a:rPr lang="en-US" sz="2800"/>
              <a:t>Tujuan :</a:t>
            </a:r>
          </a:p>
          <a:p>
            <a:pPr lvl="1"/>
            <a:r>
              <a:rPr lang="en-US" sz="2400"/>
              <a:t>Mencegah penularan penyakit </a:t>
            </a:r>
          </a:p>
          <a:p>
            <a:pPr lvl="1"/>
            <a:r>
              <a:rPr lang="en-US" sz="2400"/>
              <a:t>Memberikan penampilan yg estetis</a:t>
            </a:r>
          </a:p>
        </p:txBody>
      </p:sp>
    </p:spTree>
  </p:cSld>
  <p:clrMapOvr>
    <a:masterClrMapping/>
  </p:clrMapOvr>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noChangeArrowheads="1"/>
          </p:cNvSpPr>
          <p:nvPr>
            <p:ph type="title"/>
          </p:nvPr>
        </p:nvSpPr>
        <p:spPr/>
        <p:txBody>
          <a:bodyPr/>
          <a:lstStyle/>
          <a:p>
            <a:pPr algn="l"/>
            <a:r>
              <a:rPr lang="en-US" sz="3200"/>
              <a:t>Prinsip Handling</a:t>
            </a:r>
          </a:p>
        </p:txBody>
      </p:sp>
      <p:sp>
        <p:nvSpPr>
          <p:cNvPr id="76803" name="Rectangle 3"/>
          <p:cNvSpPr>
            <a:spLocks noGrp="1" noChangeArrowheads="1"/>
          </p:cNvSpPr>
          <p:nvPr>
            <p:ph type="body" idx="1"/>
          </p:nvPr>
        </p:nvSpPr>
        <p:spPr>
          <a:xfrm>
            <a:off x="457200" y="1219200"/>
            <a:ext cx="4267200" cy="5334000"/>
          </a:xfrm>
        </p:spPr>
        <p:txBody>
          <a:bodyPr/>
          <a:lstStyle/>
          <a:p>
            <a:r>
              <a:rPr lang="en-US" sz="2800"/>
              <a:t>Setiap penanganan makanan / alat makan tidak kontak langsung dg anggota tubuh terutama tangan dan bibir</a:t>
            </a:r>
          </a:p>
          <a:p>
            <a:endParaRPr lang="en-US" sz="2800"/>
          </a:p>
          <a:p>
            <a:r>
              <a:rPr lang="en-US" sz="2800"/>
              <a:t>Tujuan :</a:t>
            </a:r>
          </a:p>
          <a:p>
            <a:pPr lvl="1"/>
            <a:r>
              <a:rPr lang="en-US" sz="2400"/>
              <a:t>Mencegah pencemaran dari tubuh</a:t>
            </a:r>
          </a:p>
          <a:p>
            <a:pPr lvl="1"/>
            <a:r>
              <a:rPr lang="en-US" sz="2400"/>
              <a:t>Memberikan penampilan sopan dan baik</a:t>
            </a:r>
          </a:p>
        </p:txBody>
      </p:sp>
      <p:pic>
        <p:nvPicPr>
          <p:cNvPr id="76804" name="Picture 4" descr="makanan matang1"/>
          <p:cNvPicPr>
            <a:picLocks noChangeAspect="1" noChangeArrowheads="1"/>
          </p:cNvPicPr>
          <p:nvPr/>
        </p:nvPicPr>
        <p:blipFill>
          <a:blip r:embed="rId2" cstate="print">
            <a:lum bright="16000" contrast="20000"/>
            <a:extLst>
              <a:ext uri="{28A0092B-C50C-407E-A947-70E740481C1C}">
                <a14:useLocalDpi xmlns:a14="http://schemas.microsoft.com/office/drawing/2010/main" val="0"/>
              </a:ext>
            </a:extLst>
          </a:blip>
          <a:srcRect/>
          <a:stretch>
            <a:fillRect/>
          </a:stretch>
        </p:blipFill>
        <p:spPr bwMode="auto">
          <a:xfrm>
            <a:off x="5640388" y="609600"/>
            <a:ext cx="2513012" cy="3048000"/>
          </a:xfrm>
          <a:prstGeom prst="rect">
            <a:avLst/>
          </a:prstGeom>
          <a:noFill/>
          <a:extLst>
            <a:ext uri="{909E8E84-426E-40DD-AFC4-6F175D3DCCD1}">
              <a14:hiddenFill xmlns:a14="http://schemas.microsoft.com/office/drawing/2010/main">
                <a:solidFill>
                  <a:srgbClr val="FFFFFF"/>
                </a:solidFill>
              </a14:hiddenFill>
            </a:ext>
          </a:extLst>
        </p:spPr>
      </p:pic>
      <p:pic>
        <p:nvPicPr>
          <p:cNvPr id="76805" name="Picture 5" descr="makanan matang2"/>
          <p:cNvPicPr>
            <a:picLocks noChangeAspect="1" noChangeArrowheads="1"/>
          </p:cNvPicPr>
          <p:nvPr/>
        </p:nvPicPr>
        <p:blipFill>
          <a:blip r:embed="rId3" cstate="print">
            <a:lum bright="10000" contrast="20000"/>
            <a:extLst>
              <a:ext uri="{28A0092B-C50C-407E-A947-70E740481C1C}">
                <a14:useLocalDpi xmlns:a14="http://schemas.microsoft.com/office/drawing/2010/main" val="0"/>
              </a:ext>
            </a:extLst>
          </a:blip>
          <a:srcRect/>
          <a:stretch>
            <a:fillRect/>
          </a:stretch>
        </p:blipFill>
        <p:spPr bwMode="auto">
          <a:xfrm>
            <a:off x="5486400" y="3886200"/>
            <a:ext cx="2971800" cy="27971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ChangeArrowheads="1"/>
          </p:cNvSpPr>
          <p:nvPr>
            <p:ph type="title"/>
          </p:nvPr>
        </p:nvSpPr>
        <p:spPr>
          <a:xfrm>
            <a:off x="457200" y="152400"/>
            <a:ext cx="8229600" cy="1143000"/>
          </a:xfrm>
        </p:spPr>
        <p:txBody>
          <a:bodyPr/>
          <a:lstStyle/>
          <a:p>
            <a:pPr algn="l"/>
            <a:r>
              <a:rPr lang="en-US" sz="3200"/>
              <a:t>Prinsip Tepat Penyajian</a:t>
            </a:r>
          </a:p>
        </p:txBody>
      </p:sp>
      <p:sp>
        <p:nvSpPr>
          <p:cNvPr id="77827" name="Rectangle 3"/>
          <p:cNvSpPr>
            <a:spLocks noGrp="1" noChangeArrowheads="1"/>
          </p:cNvSpPr>
          <p:nvPr>
            <p:ph type="body" idx="1"/>
          </p:nvPr>
        </p:nvSpPr>
        <p:spPr/>
        <p:txBody>
          <a:bodyPr/>
          <a:lstStyle/>
          <a:p>
            <a:pPr marL="609600" indent="-609600">
              <a:lnSpc>
                <a:spcPct val="80000"/>
              </a:lnSpc>
              <a:buFontTx/>
              <a:buAutoNum type="arabicPeriod"/>
            </a:pPr>
            <a:r>
              <a:rPr lang="en-US" sz="2400"/>
              <a:t>Tepat Menu</a:t>
            </a:r>
          </a:p>
          <a:p>
            <a:pPr marL="990600" lvl="1" indent="-533400">
              <a:lnSpc>
                <a:spcPct val="80000"/>
              </a:lnSpc>
              <a:buFontTx/>
              <a:buChar char="•"/>
            </a:pPr>
            <a:r>
              <a:rPr lang="en-US" sz="2000"/>
              <a:t>Sesuai pesanan konsumen (macam, jumlah, cara penyajian)</a:t>
            </a:r>
          </a:p>
          <a:p>
            <a:pPr marL="990600" lvl="1" indent="-533400">
              <a:lnSpc>
                <a:spcPct val="80000"/>
              </a:lnSpc>
              <a:buFontTx/>
              <a:buChar char="•"/>
            </a:pPr>
            <a:r>
              <a:rPr lang="en-US" sz="2000"/>
              <a:t>Type konsumen dalam pemesananmenu :</a:t>
            </a:r>
          </a:p>
          <a:p>
            <a:pPr marL="1371600" lvl="2" indent="-457200">
              <a:lnSpc>
                <a:spcPct val="80000"/>
              </a:lnSpc>
              <a:buFontTx/>
              <a:buChar char="•"/>
            </a:pPr>
            <a:r>
              <a:rPr lang="en-US" sz="1800"/>
              <a:t>Menyerahkan sepenuhnya pengaturan menu kpd pengusaha</a:t>
            </a:r>
          </a:p>
          <a:p>
            <a:pPr marL="1371600" lvl="2" indent="-457200">
              <a:lnSpc>
                <a:spcPct val="80000"/>
              </a:lnSpc>
              <a:buFontTx/>
              <a:buChar char="•"/>
            </a:pPr>
            <a:r>
              <a:rPr lang="en-US" sz="1800"/>
              <a:t>Menyerahkan kpd pengusaha dg pesanan tertentu yg hrs dipenuhi</a:t>
            </a:r>
          </a:p>
          <a:p>
            <a:pPr marL="1371600" lvl="2" indent="-457200">
              <a:lnSpc>
                <a:spcPct val="80000"/>
              </a:lnSpc>
              <a:buFontTx/>
              <a:buChar char="•"/>
            </a:pPr>
            <a:r>
              <a:rPr lang="en-US" sz="1800"/>
              <a:t>Konsumen yg mengatur dan pengusaha hrs mengikuti</a:t>
            </a:r>
          </a:p>
          <a:p>
            <a:pPr marL="1371600" lvl="2" indent="-457200">
              <a:lnSpc>
                <a:spcPct val="80000"/>
              </a:lnSpc>
              <a:buFontTx/>
              <a:buChar char="•"/>
            </a:pPr>
            <a:endParaRPr lang="en-US" sz="1800"/>
          </a:p>
          <a:p>
            <a:pPr marL="609600" indent="-609600">
              <a:lnSpc>
                <a:spcPct val="80000"/>
              </a:lnSpc>
              <a:buFontTx/>
              <a:buAutoNum type="arabicPeriod"/>
            </a:pPr>
            <a:r>
              <a:rPr lang="en-US" sz="2400"/>
              <a:t>Tepat Waktu</a:t>
            </a:r>
          </a:p>
          <a:p>
            <a:pPr marL="990600" lvl="1" indent="-533400">
              <a:lnSpc>
                <a:spcPct val="80000"/>
              </a:lnSpc>
              <a:buFontTx/>
              <a:buChar char="•"/>
            </a:pPr>
            <a:r>
              <a:rPr lang="en-US" sz="2000"/>
              <a:t>Sesuai dg waktu penyajian</a:t>
            </a:r>
          </a:p>
          <a:p>
            <a:pPr marL="990600" lvl="1" indent="-533400">
              <a:lnSpc>
                <a:spcPct val="80000"/>
              </a:lnSpc>
              <a:buFontTx/>
              <a:buChar char="•"/>
            </a:pPr>
            <a:r>
              <a:rPr lang="en-US" sz="2000"/>
              <a:t>Penyajian tunggal : hanya satu peristiwa makan saja (makan siang)</a:t>
            </a:r>
          </a:p>
          <a:p>
            <a:pPr marL="990600" lvl="1" indent="-533400">
              <a:lnSpc>
                <a:spcPct val="80000"/>
              </a:lnSpc>
              <a:buFontTx/>
              <a:buChar char="•"/>
            </a:pPr>
            <a:r>
              <a:rPr lang="en-US" sz="2000"/>
              <a:t>Penyajian berangkai : penyajian terus menerus (karyawan perusahaan : makan pagi, snack, makan siang, sesuai jadwal yg telah disusun) </a:t>
            </a:r>
          </a:p>
        </p:txBody>
      </p:sp>
    </p:spTree>
  </p:cSld>
  <p:clrMapOvr>
    <a:masterClrMapping/>
  </p:clrMapOvr>
  <p:transition/>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1" name="Rectangle 3"/>
          <p:cNvSpPr>
            <a:spLocks noGrp="1" noChangeArrowheads="1"/>
          </p:cNvSpPr>
          <p:nvPr>
            <p:ph type="body" idx="1"/>
          </p:nvPr>
        </p:nvSpPr>
        <p:spPr>
          <a:xfrm>
            <a:off x="457200" y="914400"/>
            <a:ext cx="8229600" cy="5181600"/>
          </a:xfrm>
        </p:spPr>
        <p:txBody>
          <a:bodyPr/>
          <a:lstStyle/>
          <a:p>
            <a:pPr marL="609600" indent="-609600">
              <a:lnSpc>
                <a:spcPct val="90000"/>
              </a:lnSpc>
              <a:buClr>
                <a:schemeClr val="tx1"/>
              </a:buClr>
              <a:buFontTx/>
              <a:buAutoNum type="arabicPeriod" startAt="3"/>
            </a:pPr>
            <a:r>
              <a:rPr lang="en-US" sz="2800"/>
              <a:t>Tepat Tata Hidang</a:t>
            </a:r>
          </a:p>
          <a:p>
            <a:pPr marL="990600" lvl="1" indent="-533400">
              <a:lnSpc>
                <a:spcPct val="90000"/>
              </a:lnSpc>
              <a:buFontTx/>
              <a:buChar char="•"/>
            </a:pPr>
            <a:r>
              <a:rPr lang="en-US" sz="2400"/>
              <a:t>Cara penyajian sesuai pesanan</a:t>
            </a:r>
          </a:p>
          <a:p>
            <a:pPr marL="990600" lvl="1" indent="-533400">
              <a:lnSpc>
                <a:spcPct val="90000"/>
              </a:lnSpc>
              <a:buFontTx/>
              <a:buChar char="•"/>
            </a:pPr>
            <a:r>
              <a:rPr lang="en-US" sz="2400"/>
              <a:t>Pesan prasmanan harus dihidangkan secara prasmanan</a:t>
            </a:r>
          </a:p>
          <a:p>
            <a:pPr marL="990600" lvl="1" indent="-533400">
              <a:lnSpc>
                <a:spcPct val="90000"/>
              </a:lnSpc>
              <a:buFontTx/>
              <a:buChar char="•"/>
            </a:pPr>
            <a:endParaRPr lang="en-US" sz="2400"/>
          </a:p>
          <a:p>
            <a:pPr marL="609600" indent="-609600">
              <a:lnSpc>
                <a:spcPct val="90000"/>
              </a:lnSpc>
              <a:buClr>
                <a:schemeClr val="tx1"/>
              </a:buClr>
              <a:buFontTx/>
              <a:buAutoNum type="arabicPeriod" startAt="3"/>
            </a:pPr>
            <a:r>
              <a:rPr lang="en-US" sz="2800"/>
              <a:t>Tepat Volume</a:t>
            </a:r>
          </a:p>
          <a:p>
            <a:pPr marL="990600" lvl="1" indent="-533400">
              <a:lnSpc>
                <a:spcPct val="90000"/>
              </a:lnSpc>
              <a:buFontTx/>
              <a:buChar char="•"/>
            </a:pPr>
            <a:r>
              <a:rPr lang="en-US" sz="2400"/>
              <a:t>Makanan disajikan sesuai jumlahnya dg pesanan</a:t>
            </a:r>
          </a:p>
          <a:p>
            <a:pPr marL="990600" lvl="1" indent="-533400">
              <a:lnSpc>
                <a:spcPct val="90000"/>
              </a:lnSpc>
              <a:buFontTx/>
              <a:buChar char="•"/>
            </a:pPr>
            <a:r>
              <a:rPr lang="en-US" sz="2400"/>
              <a:t>Perlu disediakan cadangan makanan utk menjaga kemungkinan kekurangan (citra perusahaan)</a:t>
            </a:r>
          </a:p>
          <a:p>
            <a:pPr marL="990600" lvl="1" indent="-533400">
              <a:lnSpc>
                <a:spcPct val="90000"/>
              </a:lnSpc>
              <a:buFontTx/>
              <a:buChar char="•"/>
            </a:pPr>
            <a:r>
              <a:rPr lang="en-US" sz="2400"/>
              <a:t>Pengusaha dpt memperhitungkan harga atas kemungkinan tsb sebesar 10%</a:t>
            </a:r>
          </a:p>
          <a:p>
            <a:pPr marL="990600" lvl="1" indent="-533400">
              <a:lnSpc>
                <a:spcPct val="90000"/>
              </a:lnSpc>
              <a:buFontTx/>
              <a:buChar char="•"/>
            </a:pPr>
            <a:r>
              <a:rPr lang="en-US" sz="2400"/>
              <a:t>Tujuan :</a:t>
            </a:r>
          </a:p>
          <a:p>
            <a:pPr marL="1371600" lvl="2" indent="-457200">
              <a:lnSpc>
                <a:spcPct val="90000"/>
              </a:lnSpc>
              <a:buClr>
                <a:schemeClr val="tx1"/>
              </a:buClr>
              <a:buFontTx/>
              <a:buChar char="•"/>
            </a:pPr>
            <a:r>
              <a:rPr lang="en-US" sz="2000"/>
              <a:t>Menjaga citra dan profesionalisme perusahaan</a:t>
            </a:r>
          </a:p>
          <a:p>
            <a:pPr marL="609600" indent="-609600">
              <a:lnSpc>
                <a:spcPct val="90000"/>
              </a:lnSpc>
            </a:pPr>
            <a:endParaRPr lang="en-US" sz="2800"/>
          </a:p>
        </p:txBody>
      </p:sp>
    </p:spTree>
  </p:cSld>
  <p:clrMapOvr>
    <a:masterClrMapping/>
  </p:clrMapOvr>
  <p:transition/>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1140" name="Picture 4" descr="sajian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04800" y="3492500"/>
            <a:ext cx="3349625" cy="2984500"/>
          </a:xfrm>
          <a:prstGeom prst="rect">
            <a:avLst/>
          </a:prstGeom>
          <a:noFill/>
          <a:extLst>
            <a:ext uri="{909E8E84-426E-40DD-AFC4-6F175D3DCCD1}">
              <a14:hiddenFill xmlns:a14="http://schemas.microsoft.com/office/drawing/2010/main">
                <a:solidFill>
                  <a:srgbClr val="FFFFFF"/>
                </a:solidFill>
              </a14:hiddenFill>
            </a:ext>
          </a:extLst>
        </p:spPr>
      </p:pic>
      <p:pic>
        <p:nvPicPr>
          <p:cNvPr id="91141" name="Picture 5" descr="penyajian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800600" y="3505200"/>
            <a:ext cx="3352800" cy="2971800"/>
          </a:xfrm>
          <a:prstGeom prst="rect">
            <a:avLst/>
          </a:prstGeom>
          <a:noFill/>
          <a:extLst>
            <a:ext uri="{909E8E84-426E-40DD-AFC4-6F175D3DCCD1}">
              <a14:hiddenFill xmlns:a14="http://schemas.microsoft.com/office/drawing/2010/main">
                <a:solidFill>
                  <a:srgbClr val="FFFFFF"/>
                </a:solidFill>
              </a14:hiddenFill>
            </a:ext>
          </a:extLst>
        </p:spPr>
      </p:pic>
      <p:pic>
        <p:nvPicPr>
          <p:cNvPr id="91143" name="Picture 7" descr="penyajian5"/>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590800" y="457200"/>
            <a:ext cx="3432175" cy="27384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noChangeArrowheads="1"/>
          </p:cNvSpPr>
          <p:nvPr>
            <p:ph type="title"/>
          </p:nvPr>
        </p:nvSpPr>
        <p:spPr>
          <a:xfrm>
            <a:off x="457200" y="274638"/>
            <a:ext cx="4114800" cy="1143000"/>
          </a:xfrm>
          <a:solidFill>
            <a:srgbClr val="FF6600"/>
          </a:solidFill>
          <a:scene3d>
            <a:camera prst="legacyPerspectiveTopRight"/>
            <a:lightRig rig="legacyFlat3" dir="b"/>
          </a:scene3d>
          <a:sp3d extrusionH="887400" prstMaterial="legacyMatte">
            <a:bevelT w="13500" h="13500" prst="angle"/>
            <a:bevelB w="13500" h="13500" prst="angle"/>
            <a:extrusionClr>
              <a:srgbClr val="FF6600"/>
            </a:extrusionClr>
            <a:contourClr>
              <a:srgbClr val="FF6600"/>
            </a:contourClr>
          </a:sp3d>
        </p:spPr>
        <p:txBody>
          <a:bodyPr>
            <a:flatTx/>
          </a:bodyPr>
          <a:lstStyle/>
          <a:p>
            <a:pPr algn="l"/>
            <a:r>
              <a:rPr lang="en-US" sz="3200">
                <a:solidFill>
                  <a:schemeClr val="tx1"/>
                </a:solidFill>
              </a:rPr>
              <a:t>Sampel/ contoh</a:t>
            </a:r>
          </a:p>
        </p:txBody>
      </p:sp>
      <p:sp>
        <p:nvSpPr>
          <p:cNvPr id="79875" name="Rectangle 3"/>
          <p:cNvSpPr>
            <a:spLocks noGrp="1" noChangeArrowheads="1"/>
          </p:cNvSpPr>
          <p:nvPr>
            <p:ph type="body" idx="1"/>
          </p:nvPr>
        </p:nvSpPr>
        <p:spPr/>
        <p:txBody>
          <a:bodyPr/>
          <a:lstStyle/>
          <a:p>
            <a:r>
              <a:rPr lang="en-US" sz="2800"/>
              <a:t>Setiap menu hrs ada satu porsi sampel (contoh) yg disimpan sbg bank sampel, utk konfirmasi bila terjadi gangguan/ tuntutan konsumen</a:t>
            </a:r>
          </a:p>
          <a:p>
            <a:r>
              <a:rPr lang="en-US" sz="2800"/>
              <a:t>Sampel disimpan dlm lemari es (&lt; 10) selama 1x 24 jam (sebaiknya dibuang)</a:t>
            </a:r>
          </a:p>
          <a:p>
            <a:r>
              <a:rPr lang="en-US" sz="2800"/>
              <a:t>Gunakan doos/ kantong plastik steril (direbus) utk tiap jenis makanan</a:t>
            </a:r>
          </a:p>
          <a:p>
            <a:endParaRPr lang="en-US" sz="2800"/>
          </a:p>
        </p:txBody>
      </p:sp>
    </p:spTree>
  </p:cSld>
  <p:clrMapOvr>
    <a:masterClrMapping/>
  </p:clrMapOvr>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Grp="1" noChangeArrowheads="1"/>
          </p:cNvSpPr>
          <p:nvPr>
            <p:ph type="title"/>
          </p:nvPr>
        </p:nvSpPr>
        <p:spPr/>
        <p:txBody>
          <a:bodyPr/>
          <a:lstStyle/>
          <a:p>
            <a:r>
              <a:rPr lang="en-US" sz="3600"/>
              <a:t/>
            </a:r>
            <a:br>
              <a:rPr lang="en-US" sz="3600"/>
            </a:br>
            <a:r>
              <a:rPr lang="en-US" sz="3600"/>
              <a:t>Banyaknya makanan yg disimpan</a:t>
            </a:r>
            <a:br>
              <a:rPr lang="en-US" sz="3600"/>
            </a:br>
            <a:endParaRPr lang="en-US" sz="3600"/>
          </a:p>
        </p:txBody>
      </p:sp>
      <p:graphicFrame>
        <p:nvGraphicFramePr>
          <p:cNvPr id="80939" name="Group 43"/>
          <p:cNvGraphicFramePr>
            <a:graphicFrameLocks noGrp="1"/>
          </p:cNvGraphicFramePr>
          <p:nvPr>
            <p:ph idx="1"/>
          </p:nvPr>
        </p:nvGraphicFramePr>
        <p:xfrm>
          <a:off x="457200" y="1600200"/>
          <a:ext cx="7467600" cy="4582478"/>
        </p:xfrm>
        <a:graphic>
          <a:graphicData uri="http://schemas.openxmlformats.org/drawingml/2006/table">
            <a:tbl>
              <a:tblPr/>
              <a:tblGrid>
                <a:gridCol w="3733800"/>
                <a:gridCol w="3733800"/>
              </a:tblGrid>
              <a:tr h="647700">
                <a:tc>
                  <a:txBody>
                    <a:bodyPr/>
                    <a:lstStyle>
                      <a:lvl1pPr>
                        <a:spcBef>
                          <a:spcPct val="20000"/>
                        </a:spcBef>
                        <a:buClr>
                          <a:schemeClr val="hlink"/>
                        </a:buClr>
                        <a:buSzPct val="8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anose="05000000000000000000" pitchFamily="2" charset="2"/>
                        <a:buNone/>
                        <a:tabLst/>
                      </a:pPr>
                      <a:r>
                        <a:rPr kumimoji="0" lang="en-US" sz="2000" b="0"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rPr>
                        <a:t>JENIS MAKANAN</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8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anose="05000000000000000000" pitchFamily="2" charset="2"/>
                        <a:buNone/>
                        <a:tabLst/>
                      </a:pPr>
                      <a:r>
                        <a:rPr kumimoji="0" lang="en-US" sz="2000" b="0"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rPr>
                        <a:t>JUMLAH</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44525">
                <a:tc>
                  <a:txBody>
                    <a:bodyPr/>
                    <a:lstStyle>
                      <a:lvl1pPr>
                        <a:spcBef>
                          <a:spcPct val="20000"/>
                        </a:spcBef>
                        <a:buClr>
                          <a:schemeClr val="hlink"/>
                        </a:buClr>
                        <a:buSzPct val="8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Wingdings" panose="05000000000000000000" pitchFamily="2" charset="2"/>
                        <a:buNone/>
                        <a:tabLst/>
                      </a:pPr>
                      <a:r>
                        <a:rPr kumimoji="0" lang="en-US" sz="2000" b="0"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rPr>
                        <a:t>Makanan kering/gorengan dan kue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8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Wingdings" panose="05000000000000000000" pitchFamily="2" charset="2"/>
                        <a:buNone/>
                        <a:tabLst/>
                      </a:pPr>
                      <a:r>
                        <a:rPr kumimoji="0" lang="en-US" sz="2000" b="0"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rPr>
                        <a:t>1 potong</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47700">
                <a:tc>
                  <a:txBody>
                    <a:bodyPr/>
                    <a:lstStyle>
                      <a:lvl1pPr>
                        <a:spcBef>
                          <a:spcPct val="20000"/>
                        </a:spcBef>
                        <a:buClr>
                          <a:schemeClr val="hlink"/>
                        </a:buClr>
                        <a:buSzPct val="8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Wingdings" panose="05000000000000000000" pitchFamily="2" charset="2"/>
                        <a:buNone/>
                        <a:tabLst/>
                      </a:pPr>
                      <a:r>
                        <a:rPr kumimoji="0" lang="en-US" sz="2000" b="0"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rPr>
                        <a:t>Makanan berkuah</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8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Wingdings" panose="05000000000000000000" pitchFamily="2" charset="2"/>
                        <a:buNone/>
                        <a:tabLst/>
                      </a:pPr>
                      <a:r>
                        <a:rPr kumimoji="0" lang="en-US" sz="2000" b="0"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rPr>
                        <a:t>1 potong+kuah 1 sdk sayur</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46113">
                <a:tc>
                  <a:txBody>
                    <a:bodyPr/>
                    <a:lstStyle>
                      <a:lvl1pPr>
                        <a:spcBef>
                          <a:spcPct val="20000"/>
                        </a:spcBef>
                        <a:buClr>
                          <a:schemeClr val="hlink"/>
                        </a:buClr>
                        <a:buSzPct val="8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Wingdings" panose="05000000000000000000" pitchFamily="2" charset="2"/>
                        <a:buNone/>
                        <a:tabLst/>
                      </a:pPr>
                      <a:r>
                        <a:rPr kumimoji="0" lang="en-US" sz="2000" b="0"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rPr>
                        <a:t>Makanan penyedap/sambal</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8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Wingdings" panose="05000000000000000000" pitchFamily="2" charset="2"/>
                        <a:buNone/>
                        <a:tabLst/>
                      </a:pPr>
                      <a:r>
                        <a:rPr kumimoji="0" lang="en-US" sz="2000" b="0"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rPr>
                        <a:t>2 sdm</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47700">
                <a:tc>
                  <a:txBody>
                    <a:bodyPr/>
                    <a:lstStyle>
                      <a:lvl1pPr>
                        <a:spcBef>
                          <a:spcPct val="20000"/>
                        </a:spcBef>
                        <a:buClr>
                          <a:schemeClr val="hlink"/>
                        </a:buClr>
                        <a:buSzPct val="8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Wingdings" panose="05000000000000000000" pitchFamily="2" charset="2"/>
                        <a:buNone/>
                        <a:tabLst/>
                      </a:pPr>
                      <a:r>
                        <a:rPr kumimoji="0" lang="en-US" sz="2000" b="0"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rPr>
                        <a:t>Makanan cair</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8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Wingdings" panose="05000000000000000000" pitchFamily="2" charset="2"/>
                        <a:buNone/>
                        <a:tabLst/>
                      </a:pPr>
                      <a:r>
                        <a:rPr kumimoji="0" lang="en-US" sz="2000" b="0"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rPr>
                        <a:t>1 sdk sayur</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44525">
                <a:tc>
                  <a:txBody>
                    <a:bodyPr/>
                    <a:lstStyle>
                      <a:lvl1pPr>
                        <a:spcBef>
                          <a:spcPct val="20000"/>
                        </a:spcBef>
                        <a:buClr>
                          <a:schemeClr val="hlink"/>
                        </a:buClr>
                        <a:buSzPct val="8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Wingdings" panose="05000000000000000000" pitchFamily="2" charset="2"/>
                        <a:buNone/>
                        <a:tabLst/>
                      </a:pPr>
                      <a:r>
                        <a:rPr kumimoji="0" lang="en-US" sz="2000" b="0"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rPr>
                        <a:t>Nasi</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8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Wingdings" panose="05000000000000000000" pitchFamily="2" charset="2"/>
                        <a:buNone/>
                        <a:tabLst/>
                      </a:pPr>
                      <a:r>
                        <a:rPr kumimoji="0" lang="en-US" sz="2000" b="0"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rPr>
                        <a:t>1 takaran porsi (100 g)</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47700">
                <a:tc>
                  <a:txBody>
                    <a:bodyPr/>
                    <a:lstStyle>
                      <a:lvl1pPr>
                        <a:spcBef>
                          <a:spcPct val="20000"/>
                        </a:spcBef>
                        <a:buClr>
                          <a:schemeClr val="hlink"/>
                        </a:buClr>
                        <a:buSzPct val="8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Wingdings" panose="05000000000000000000" pitchFamily="2" charset="2"/>
                        <a:buNone/>
                        <a:tabLst/>
                      </a:pPr>
                      <a:r>
                        <a:rPr kumimoji="0" lang="en-US" sz="2000" b="0"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rPr>
                        <a:t>Minuman</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8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Wingdings" panose="05000000000000000000" pitchFamily="2" charset="2"/>
                        <a:buNone/>
                        <a:tabLst/>
                      </a:pPr>
                      <a:r>
                        <a:rPr kumimoji="0" lang="en-US" sz="2000" b="0"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rPr>
                        <a:t>100 cc (1/2 gelas)</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noChangeArrowheads="1"/>
          </p:cNvSpPr>
          <p:nvPr>
            <p:ph type="title"/>
          </p:nvPr>
        </p:nvSpPr>
        <p:spPr/>
        <p:txBody>
          <a:bodyPr/>
          <a:lstStyle/>
          <a:p>
            <a:r>
              <a:rPr lang="en-US" sz="3600"/>
              <a:t>PENUTUP</a:t>
            </a:r>
          </a:p>
        </p:txBody>
      </p:sp>
      <p:sp>
        <p:nvSpPr>
          <p:cNvPr id="82947" name="Rectangle 3"/>
          <p:cNvSpPr>
            <a:spLocks noGrp="1" noChangeArrowheads="1"/>
          </p:cNvSpPr>
          <p:nvPr>
            <p:ph type="body" idx="1"/>
          </p:nvPr>
        </p:nvSpPr>
        <p:spPr/>
        <p:txBody>
          <a:bodyPr/>
          <a:lstStyle/>
          <a:p>
            <a:r>
              <a:rPr lang="en-US" sz="2800"/>
              <a:t>Pengertian ttg Hygiene sanitasi mak-min bukan sekedar teori ttp yg penting : PRAKTEKNYA</a:t>
            </a:r>
          </a:p>
          <a:p>
            <a:endParaRPr lang="en-US" sz="2800"/>
          </a:p>
          <a:p>
            <a:r>
              <a:rPr lang="en-US" sz="2800"/>
              <a:t>Sebenarnya aprinsip kebersihan secara naluriah sudah menjadi fitrah manusia, tapi karena pengaruh lingkungan kadang menjadi tersisihkan</a:t>
            </a:r>
          </a:p>
        </p:txBody>
      </p:sp>
    </p:spTree>
  </p:cSld>
  <p:clrMapOvr>
    <a:masterClrMapping/>
  </p:clrMapOvr>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14624" y="2967335"/>
            <a:ext cx="4714753" cy="923330"/>
          </a:xfrm>
          <a:prstGeom prst="rect">
            <a:avLst/>
          </a:prstGeom>
          <a:noFill/>
        </p:spPr>
        <p:txBody>
          <a:bodyPr wrap="none" lIns="91440" tIns="45720" rIns="91440" bIns="45720">
            <a:spAutoFit/>
          </a:bodyPr>
          <a:lstStyle/>
          <a:p>
            <a:pPr algn="ctr"/>
            <a:r>
              <a:rPr lang="id-ID" sz="5400" b="1" cap="none" spc="0" smtClean="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Terima Kasih</a:t>
            </a:r>
            <a:endParaRPr lang="en-US" sz="5400" b="1" cap="none" spc="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endParaRPr>
          </a:p>
        </p:txBody>
      </p:sp>
    </p:spTree>
    <p:extLst>
      <p:ext uri="{BB962C8B-B14F-4D97-AF65-F5344CB8AC3E}">
        <p14:creationId xmlns:p14="http://schemas.microsoft.com/office/powerpoint/2010/main" val="4219414702"/>
      </p:ext>
    </p:extLst>
  </p:cSld>
  <p:clrMapOvr>
    <a:masterClrMapping/>
  </p:clrMapOvr>
  <p:timing>
    <p:tnLst>
      <p:par>
        <p:cTn id="1" dur="indefinite" restart="never" nodeType="tmRoot"/>
      </p:par>
    </p:tnLst>
  </p:timing>
</p:sld>
</file>

<file path=ppt/theme/theme1.xml><?xml version="1.0" encoding="utf-8"?>
<a:theme xmlns:a="http://schemas.openxmlformats.org/drawingml/2006/main" name="Slit">
  <a:themeElements>
    <a:clrScheme name="Slit 2">
      <a:dk1>
        <a:srgbClr val="674E2F"/>
      </a:dk1>
      <a:lt1>
        <a:srgbClr val="FFFFFF"/>
      </a:lt1>
      <a:dk2>
        <a:srgbClr val="533F27"/>
      </a:dk2>
      <a:lt2>
        <a:srgbClr val="D8B274"/>
      </a:lt2>
      <a:accent1>
        <a:srgbClr val="CC9900"/>
      </a:accent1>
      <a:accent2>
        <a:srgbClr val="8F5F2F"/>
      </a:accent2>
      <a:accent3>
        <a:srgbClr val="B3AFAC"/>
      </a:accent3>
      <a:accent4>
        <a:srgbClr val="DADADA"/>
      </a:accent4>
      <a:accent5>
        <a:srgbClr val="E2CAAA"/>
      </a:accent5>
      <a:accent6>
        <a:srgbClr val="81552A"/>
      </a:accent6>
      <a:hlink>
        <a:srgbClr val="FFCC00"/>
      </a:hlink>
      <a:folHlink>
        <a:srgbClr val="FFFFCC"/>
      </a:folHlink>
    </a:clrScheme>
    <a:fontScheme name="Slit">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Tahoma" panose="020B060403050404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Tahoma" panose="020B0604030504040204" pitchFamily="34" charset="0"/>
          </a:defRPr>
        </a:defPPr>
      </a:lstStyle>
    </a:lnDef>
  </a:objectDefaults>
  <a:extraClrSchemeLst>
    <a:extraClrScheme>
      <a:clrScheme name="Slit 1">
        <a:dk1>
          <a:srgbClr val="8C0000"/>
        </a:dk1>
        <a:lt1>
          <a:srgbClr val="FFFFFF"/>
        </a:lt1>
        <a:dk2>
          <a:srgbClr val="720000"/>
        </a:dk2>
        <a:lt2>
          <a:srgbClr val="FFFFCC"/>
        </a:lt2>
        <a:accent1>
          <a:srgbClr val="FF3300"/>
        </a:accent1>
        <a:accent2>
          <a:srgbClr val="BE7960"/>
        </a:accent2>
        <a:accent3>
          <a:srgbClr val="BCAAAA"/>
        </a:accent3>
        <a:accent4>
          <a:srgbClr val="DADADA"/>
        </a:accent4>
        <a:accent5>
          <a:srgbClr val="FFADAA"/>
        </a:accent5>
        <a:accent6>
          <a:srgbClr val="AC6D56"/>
        </a:accent6>
        <a:hlink>
          <a:srgbClr val="FFCC66"/>
        </a:hlink>
        <a:folHlink>
          <a:srgbClr val="FF9900"/>
        </a:folHlink>
      </a:clrScheme>
      <a:clrMap bg1="dk2" tx1="lt1" bg2="dk1" tx2="lt2" accent1="accent1" accent2="accent2" accent3="accent3" accent4="accent4" accent5="accent5" accent6="accent6" hlink="hlink" folHlink="folHlink"/>
    </a:extraClrScheme>
    <a:extraClrScheme>
      <a:clrScheme name="Slit 2">
        <a:dk1>
          <a:srgbClr val="674E2F"/>
        </a:dk1>
        <a:lt1>
          <a:srgbClr val="FFFFFF"/>
        </a:lt1>
        <a:dk2>
          <a:srgbClr val="533F27"/>
        </a:dk2>
        <a:lt2>
          <a:srgbClr val="D8B274"/>
        </a:lt2>
        <a:accent1>
          <a:srgbClr val="CC9900"/>
        </a:accent1>
        <a:accent2>
          <a:srgbClr val="8F5F2F"/>
        </a:accent2>
        <a:accent3>
          <a:srgbClr val="B3AFAC"/>
        </a:accent3>
        <a:accent4>
          <a:srgbClr val="DADADA"/>
        </a:accent4>
        <a:accent5>
          <a:srgbClr val="E2CAAA"/>
        </a:accent5>
        <a:accent6>
          <a:srgbClr val="81552A"/>
        </a:accent6>
        <a:hlink>
          <a:srgbClr val="FFCC00"/>
        </a:hlink>
        <a:folHlink>
          <a:srgbClr val="FFFFCC"/>
        </a:folHlink>
      </a:clrScheme>
      <a:clrMap bg1="dk2" tx1="lt1" bg2="dk1" tx2="lt2" accent1="accent1" accent2="accent2" accent3="accent3" accent4="accent4" accent5="accent5" accent6="accent6" hlink="hlink" folHlink="folHlink"/>
    </a:extraClrScheme>
    <a:extraClrScheme>
      <a:clrScheme name="Slit 3">
        <a:dk1>
          <a:srgbClr val="646464"/>
        </a:dk1>
        <a:lt1>
          <a:srgbClr val="FFFFFF"/>
        </a:lt1>
        <a:dk2>
          <a:srgbClr val="545454"/>
        </a:dk2>
        <a:lt2>
          <a:srgbClr val="D4D4CE"/>
        </a:lt2>
        <a:accent1>
          <a:srgbClr val="49747D"/>
        </a:accent1>
        <a:accent2>
          <a:srgbClr val="8F9699"/>
        </a:accent2>
        <a:accent3>
          <a:srgbClr val="B3B3B3"/>
        </a:accent3>
        <a:accent4>
          <a:srgbClr val="DADADA"/>
        </a:accent4>
        <a:accent5>
          <a:srgbClr val="B1BCBF"/>
        </a:accent5>
        <a:accent6>
          <a:srgbClr val="81878A"/>
        </a:accent6>
        <a:hlink>
          <a:srgbClr val="8DC4D7"/>
        </a:hlink>
        <a:folHlink>
          <a:srgbClr val="7FB97F"/>
        </a:folHlink>
      </a:clrScheme>
      <a:clrMap bg1="dk2" tx1="lt1" bg2="dk1" tx2="lt2" accent1="accent1" accent2="accent2" accent3="accent3" accent4="accent4" accent5="accent5" accent6="accent6" hlink="hlink" folHlink="folHlink"/>
    </a:extraClrScheme>
    <a:extraClrScheme>
      <a:clrScheme name="Slit 4">
        <a:dk1>
          <a:srgbClr val="3A7400"/>
        </a:dk1>
        <a:lt1>
          <a:srgbClr val="FFFFFF"/>
        </a:lt1>
        <a:dk2>
          <a:srgbClr val="2E5C00"/>
        </a:dk2>
        <a:lt2>
          <a:srgbClr val="FFFFFF"/>
        </a:lt2>
        <a:accent1>
          <a:srgbClr val="79CA02"/>
        </a:accent1>
        <a:accent2>
          <a:srgbClr val="008080"/>
        </a:accent2>
        <a:accent3>
          <a:srgbClr val="ADB5AA"/>
        </a:accent3>
        <a:accent4>
          <a:srgbClr val="DADADA"/>
        </a:accent4>
        <a:accent5>
          <a:srgbClr val="BEE1AA"/>
        </a:accent5>
        <a:accent6>
          <a:srgbClr val="007373"/>
        </a:accent6>
        <a:hlink>
          <a:srgbClr val="A8DE0E"/>
        </a:hlink>
        <a:folHlink>
          <a:srgbClr val="00CC66"/>
        </a:folHlink>
      </a:clrScheme>
      <a:clrMap bg1="dk2" tx1="lt1" bg2="dk1" tx2="lt2" accent1="accent1" accent2="accent2" accent3="accent3" accent4="accent4" accent5="accent5" accent6="accent6" hlink="hlink" folHlink="folHlink"/>
    </a:extraClrScheme>
    <a:extraClrScheme>
      <a:clrScheme name="Slit 5">
        <a:dk1>
          <a:srgbClr val="008885"/>
        </a:dk1>
        <a:lt1>
          <a:srgbClr val="FFFFFF"/>
        </a:lt1>
        <a:dk2>
          <a:srgbClr val="007572"/>
        </a:dk2>
        <a:lt2>
          <a:srgbClr val="FFFF99"/>
        </a:lt2>
        <a:accent1>
          <a:srgbClr val="33CCCC"/>
        </a:accent1>
        <a:accent2>
          <a:srgbClr val="6D6FC7"/>
        </a:accent2>
        <a:accent3>
          <a:srgbClr val="AABDBC"/>
        </a:accent3>
        <a:accent4>
          <a:srgbClr val="DADADA"/>
        </a:accent4>
        <a:accent5>
          <a:srgbClr val="ADE2E2"/>
        </a:accent5>
        <a:accent6>
          <a:srgbClr val="6264B4"/>
        </a:accent6>
        <a:hlink>
          <a:srgbClr val="FFFFCC"/>
        </a:hlink>
        <a:folHlink>
          <a:srgbClr val="00FF00"/>
        </a:folHlink>
      </a:clrScheme>
      <a:clrMap bg1="dk2" tx1="lt1" bg2="dk1" tx2="lt2" accent1="accent1" accent2="accent2" accent3="accent3" accent4="accent4" accent5="accent5" accent6="accent6" hlink="hlink" folHlink="folHlink"/>
    </a:extraClrScheme>
    <a:extraClrScheme>
      <a:clrScheme name="Slit 6">
        <a:dk1>
          <a:srgbClr val="0000AC"/>
        </a:dk1>
        <a:lt1>
          <a:srgbClr val="FFFFFF"/>
        </a:lt1>
        <a:dk2>
          <a:srgbClr val="000086"/>
        </a:dk2>
        <a:lt2>
          <a:srgbClr val="CCFFFF"/>
        </a:lt2>
        <a:accent1>
          <a:srgbClr val="0099FF"/>
        </a:accent1>
        <a:accent2>
          <a:srgbClr val="00B000"/>
        </a:accent2>
        <a:accent3>
          <a:srgbClr val="AAAAC3"/>
        </a:accent3>
        <a:accent4>
          <a:srgbClr val="DADADA"/>
        </a:accent4>
        <a:accent5>
          <a:srgbClr val="AACAFF"/>
        </a:accent5>
        <a:accent6>
          <a:srgbClr val="009F00"/>
        </a:accent6>
        <a:hlink>
          <a:srgbClr val="FFE701"/>
        </a:hlink>
        <a:folHlink>
          <a:srgbClr val="FF9900"/>
        </a:folHlink>
      </a:clrScheme>
      <a:clrMap bg1="dk2" tx1="lt1" bg2="dk1" tx2="lt2" accent1="accent1" accent2="accent2" accent3="accent3" accent4="accent4" accent5="accent5" accent6="accent6" hlink="hlink" folHlink="folHlink"/>
    </a:extraClrScheme>
    <a:extraClrScheme>
      <a:clrScheme name="Slit 7">
        <a:dk1>
          <a:srgbClr val="7474A2"/>
        </a:dk1>
        <a:lt1>
          <a:srgbClr val="FFFFFF"/>
        </a:lt1>
        <a:dk2>
          <a:srgbClr val="5E5E8E"/>
        </a:dk2>
        <a:lt2>
          <a:srgbClr val="D1D1DF"/>
        </a:lt2>
        <a:accent1>
          <a:srgbClr val="CC66FF"/>
        </a:accent1>
        <a:accent2>
          <a:srgbClr val="6666FF"/>
        </a:accent2>
        <a:accent3>
          <a:srgbClr val="B6B6C6"/>
        </a:accent3>
        <a:accent4>
          <a:srgbClr val="DADADA"/>
        </a:accent4>
        <a:accent5>
          <a:srgbClr val="E2B8FF"/>
        </a:accent5>
        <a:accent6>
          <a:srgbClr val="5C5CE7"/>
        </a:accent6>
        <a:hlink>
          <a:srgbClr val="FFCC99"/>
        </a:hlink>
        <a:folHlink>
          <a:srgbClr val="CCCCFF"/>
        </a:folHlink>
      </a:clrScheme>
      <a:clrMap bg1="dk2" tx1="lt1" bg2="dk1" tx2="lt2" accent1="accent1" accent2="accent2" accent3="accent3" accent4="accent4" accent5="accent5" accent6="accent6" hlink="hlink" folHlink="folHlink"/>
    </a:extraClrScheme>
    <a:extraClrScheme>
      <a:clrScheme name="Slit 8">
        <a:dk1>
          <a:srgbClr val="000000"/>
        </a:dk1>
        <a:lt1>
          <a:srgbClr val="D0DAE2"/>
        </a:lt1>
        <a:dk2>
          <a:srgbClr val="000000"/>
        </a:dk2>
        <a:lt2>
          <a:srgbClr val="E7EDF1"/>
        </a:lt2>
        <a:accent1>
          <a:srgbClr val="33CCCC"/>
        </a:accent1>
        <a:accent2>
          <a:srgbClr val="0099CC"/>
        </a:accent2>
        <a:accent3>
          <a:srgbClr val="E4EAEE"/>
        </a:accent3>
        <a:accent4>
          <a:srgbClr val="000000"/>
        </a:accent4>
        <a:accent5>
          <a:srgbClr val="ADE2E2"/>
        </a:accent5>
        <a:accent6>
          <a:srgbClr val="008AB9"/>
        </a:accent6>
        <a:hlink>
          <a:srgbClr val="3333CC"/>
        </a:hlink>
        <a:folHlink>
          <a:srgbClr val="008080"/>
        </a:folHlink>
      </a:clrScheme>
      <a:clrMap bg1="lt1" tx1="dk1" bg2="lt2" tx2="dk2" accent1="accent1" accent2="accent2" accent3="accent3" accent4="accent4" accent5="accent5" accent6="accent6" hlink="hlink" folHlink="folHlink"/>
    </a:extraClrScheme>
    <a:extraClrScheme>
      <a:clrScheme name="Slit 9">
        <a:dk1>
          <a:srgbClr val="000000"/>
        </a:dk1>
        <a:lt1>
          <a:srgbClr val="FFFFFF"/>
        </a:lt1>
        <a:dk2>
          <a:srgbClr val="000000"/>
        </a:dk2>
        <a:lt2>
          <a:srgbClr val="E6E6E6"/>
        </a:lt2>
        <a:accent1>
          <a:srgbClr val="66CCFF"/>
        </a:accent1>
        <a:accent2>
          <a:srgbClr val="9999FF"/>
        </a:accent2>
        <a:accent3>
          <a:srgbClr val="FFFFFF"/>
        </a:accent3>
        <a:accent4>
          <a:srgbClr val="000000"/>
        </a:accent4>
        <a:accent5>
          <a:srgbClr val="B8E2FF"/>
        </a:accent5>
        <a:accent6>
          <a:srgbClr val="8A8AE7"/>
        </a:accent6>
        <a:hlink>
          <a:srgbClr val="3333CC"/>
        </a:hlink>
        <a:folHlink>
          <a:srgbClr val="00808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Slit</Template>
  <TotalTime>777</TotalTime>
  <Words>4559</Words>
  <Application>Microsoft Office PowerPoint</Application>
  <PresentationFormat>On-screen Show (4:3)</PresentationFormat>
  <Paragraphs>662</Paragraphs>
  <Slides>78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78</vt:i4>
      </vt:variant>
    </vt:vector>
  </HeadingPairs>
  <TitlesOfParts>
    <vt:vector size="83" baseType="lpstr">
      <vt:lpstr>Arial</vt:lpstr>
      <vt:lpstr>Tahoma</vt:lpstr>
      <vt:lpstr>Times New Roman</vt:lpstr>
      <vt:lpstr>Wingdings</vt:lpstr>
      <vt:lpstr>Slit</vt:lpstr>
      <vt:lpstr>PRINSIP HYGIENE SANITASI MAKANAN DAN MINUMAN</vt:lpstr>
      <vt:lpstr>Pendahuluan </vt:lpstr>
      <vt:lpstr>PowerPoint Presentation</vt:lpstr>
      <vt:lpstr>PowerPoint Presentation</vt:lpstr>
      <vt:lpstr>Aspek HSMM </vt:lpstr>
      <vt:lpstr>PowerPoint Presentation</vt:lpstr>
      <vt:lpstr>PowerPoint Presentation</vt:lpstr>
      <vt:lpstr>PowerPoint Presentation</vt:lpstr>
      <vt:lpstr>PowerPoint Presentation</vt:lpstr>
      <vt:lpstr>PERJALANAN MAKANAN</vt:lpstr>
      <vt:lpstr> LAJUR MAKANAN </vt:lpstr>
      <vt:lpstr>PRINSIP 1 PEMILIHAN BAHAN MAKANAN</vt:lpstr>
      <vt:lpstr>Ciri bahan makanan yang baik</vt:lpstr>
      <vt:lpstr>PowerPoint Presentation</vt:lpstr>
      <vt:lpstr>PowerPoint Presentation</vt:lpstr>
      <vt:lpstr>PowerPoint Presentation</vt:lpstr>
      <vt:lpstr>PowerPoint Presentation</vt:lpstr>
      <vt:lpstr>PowerPoint Presentation</vt:lpstr>
      <vt:lpstr>PowerPoint Presentation</vt:lpstr>
      <vt:lpstr>Makanan Nabati</vt:lpstr>
      <vt:lpstr>PowerPoint Presentation</vt:lpstr>
      <vt:lpstr>PowerPoint Presentation</vt:lpstr>
      <vt:lpstr>PowerPoint Presentation</vt:lpstr>
      <vt:lpstr>Makanan fermentasi</vt:lpstr>
      <vt:lpstr>Makanan olahan pabrik</vt:lpstr>
      <vt:lpstr>Sumber bahan makanan yg baik</vt:lpstr>
      <vt:lpstr>PRINSIP 2 PENYIMPANAN BAHAN MAKANAN</vt:lpstr>
      <vt:lpstr>Sifat dan karakteristik bakteri</vt:lpstr>
      <vt:lpstr>PowerPoint Presentation</vt:lpstr>
      <vt:lpstr>PowerPoint Presentation</vt:lpstr>
      <vt:lpstr>PowerPoint Presentation</vt:lpstr>
      <vt:lpstr>Cara penyimpanan makanan</vt:lpstr>
      <vt:lpstr>Hubungan waktu dengan suhu</vt:lpstr>
      <vt:lpstr>Administrasi penyimpanan</vt:lpstr>
      <vt:lpstr>PRINSIP 3 PENGOLAHAN MAKANAN</vt:lpstr>
      <vt:lpstr>1. Persiapan tempat pengolahan (Dapur)</vt:lpstr>
      <vt:lpstr>2. Persiapan rancangan menu</vt:lpstr>
      <vt:lpstr>3. Peralatan masak</vt:lpstr>
      <vt:lpstr>PowerPoint Presentation</vt:lpstr>
      <vt:lpstr>4. Peralatan makan dan minum </vt:lpstr>
      <vt:lpstr>5. Wadah Penyimpanan Makanan</vt:lpstr>
      <vt:lpstr>6. Sarana Penyajian (display)</vt:lpstr>
      <vt:lpstr>7. Rak Penyimpanan</vt:lpstr>
      <vt:lpstr>8. Peralatan utk pencucian</vt:lpstr>
      <vt:lpstr>10. Fasilitas Sanitasi</vt:lpstr>
      <vt:lpstr>11. Pemilihan Bahan/sortir</vt:lpstr>
      <vt:lpstr>12. Persiapan Bahan</vt:lpstr>
      <vt:lpstr>13. Peracikan Bumbu</vt:lpstr>
      <vt:lpstr>14. Persiapan Pengolahan</vt:lpstr>
      <vt:lpstr>15. Prioritas dalam Memasak</vt:lpstr>
      <vt:lpstr>PRINSIP 4 PENYIMPANAN MAKANAN MATANG</vt:lpstr>
      <vt:lpstr>Karakteristik Pertumbuhan Bakteri pd       makanan Masak</vt:lpstr>
      <vt:lpstr>PowerPoint Presentation</vt:lpstr>
      <vt:lpstr>PowerPoint Presentation</vt:lpstr>
      <vt:lpstr>Cara Menyimpan Makanan Masak</vt:lpstr>
      <vt:lpstr>PowerPoint Presentation</vt:lpstr>
      <vt:lpstr>PRINSIP 5 PENGANGKUTAN MAKANAN</vt:lpstr>
      <vt:lpstr>Pengangkutan Bahan Makanan</vt:lpstr>
      <vt:lpstr>Pengangkutan Makanan Siap Santap</vt:lpstr>
      <vt:lpstr>PRINSIP 6 PENYAJIAN MAKANAN</vt:lpstr>
      <vt:lpstr>PowerPoint Presentation</vt:lpstr>
      <vt:lpstr>Tempat Penyajian</vt:lpstr>
      <vt:lpstr>Cara Penyajian</vt:lpstr>
      <vt:lpstr>PowerPoint Presentation</vt:lpstr>
      <vt:lpstr>Prinsip Penyajian</vt:lpstr>
      <vt:lpstr>Prinsip Kadar Air</vt:lpstr>
      <vt:lpstr>Prinsip Edible Part</vt:lpstr>
      <vt:lpstr>Prinsip Pemisah</vt:lpstr>
      <vt:lpstr>Prinsip Panas</vt:lpstr>
      <vt:lpstr>Prinsip Bersih</vt:lpstr>
      <vt:lpstr>Prinsip Handling</vt:lpstr>
      <vt:lpstr>Prinsip Tepat Penyajian</vt:lpstr>
      <vt:lpstr>PowerPoint Presentation</vt:lpstr>
      <vt:lpstr>PowerPoint Presentation</vt:lpstr>
      <vt:lpstr>Sampel/ contoh</vt:lpstr>
      <vt:lpstr> Banyaknya makanan yg disimpan </vt:lpstr>
      <vt:lpstr>PENUTUP</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PRINSIP HYHIENE SANITASI MAKANAN DAN MINUMAN</dc:title>
  <dc:creator>DELL HER</dc:creator>
  <cp:lastModifiedBy>DELL-HER</cp:lastModifiedBy>
  <cp:revision>31</cp:revision>
  <dcterms:created xsi:type="dcterms:W3CDTF">2007-09-12T01:25:22Z</dcterms:created>
  <dcterms:modified xsi:type="dcterms:W3CDTF">2014-11-13T04:04:22Z</dcterms:modified>
</cp:coreProperties>
</file>