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0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4476F-C396-4BB3-B14D-062533C01560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1E19F-C819-46CE-8BED-9F84087C2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342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4476F-C396-4BB3-B14D-062533C01560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1E19F-C819-46CE-8BED-9F84087C2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32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4476F-C396-4BB3-B14D-062533C01560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1E19F-C819-46CE-8BED-9F84087C2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570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4476F-C396-4BB3-B14D-062533C01560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1E19F-C819-46CE-8BED-9F84087C2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860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4476F-C396-4BB3-B14D-062533C01560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1E19F-C819-46CE-8BED-9F84087C2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96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4476F-C396-4BB3-B14D-062533C01560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1E19F-C819-46CE-8BED-9F84087C2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842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4476F-C396-4BB3-B14D-062533C01560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1E19F-C819-46CE-8BED-9F84087C2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245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4476F-C396-4BB3-B14D-062533C01560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1E19F-C819-46CE-8BED-9F84087C2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669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4476F-C396-4BB3-B14D-062533C01560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1E19F-C819-46CE-8BED-9F84087C2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810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4476F-C396-4BB3-B14D-062533C01560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1E19F-C819-46CE-8BED-9F84087C2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996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4476F-C396-4BB3-B14D-062533C01560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1E19F-C819-46CE-8BED-9F84087C2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950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6F-C396-4BB3-B14D-062533C01560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1E19F-C819-46CE-8BED-9F84087C2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418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5018915" y="3455287"/>
            <a:ext cx="2075180" cy="15894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6200" algn="ctr">
              <a:spcBef>
                <a:spcPts val="95"/>
              </a:spcBef>
            </a:pPr>
            <a:r>
              <a:rPr sz="4000" i="1" spc="-25" dirty="0">
                <a:solidFill>
                  <a:srgbClr val="6F2F9F"/>
                </a:solidFill>
                <a:latin typeface="Calibri"/>
                <a:cs typeface="Calibri"/>
              </a:rPr>
              <a:t>Pelat</a:t>
            </a:r>
            <a:endParaRPr sz="4000">
              <a:latin typeface="Calibri"/>
              <a:cs typeface="Calibri"/>
            </a:endParaRPr>
          </a:p>
          <a:p>
            <a:pPr>
              <a:spcBef>
                <a:spcPts val="5"/>
              </a:spcBef>
            </a:pPr>
            <a:endParaRPr sz="3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800" spc="-15" dirty="0">
                <a:latin typeface="Calibri"/>
                <a:cs typeface="Calibri"/>
              </a:rPr>
              <a:t>Pertemuan</a:t>
            </a:r>
            <a:r>
              <a:rPr sz="2800" spc="-5" dirty="0">
                <a:latin typeface="Calibri"/>
                <a:cs typeface="Calibri"/>
              </a:rPr>
              <a:t> -</a:t>
            </a:r>
            <a:r>
              <a:rPr sz="2800" spc="-2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2</a:t>
            </a:r>
            <a:endParaRPr sz="28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079465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070299" y="1513176"/>
            <a:ext cx="5565775" cy="1854835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355600" indent="-342900">
              <a:spcBef>
                <a:spcPts val="58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solidFill>
                  <a:srgbClr val="E46C09"/>
                </a:solidFill>
                <a:latin typeface="Calibri"/>
                <a:cs typeface="Calibri"/>
              </a:rPr>
              <a:t>Sub</a:t>
            </a:r>
            <a:r>
              <a:rPr sz="2000" spc="-20" dirty="0">
                <a:solidFill>
                  <a:srgbClr val="E46C09"/>
                </a:solidFill>
                <a:latin typeface="Calibri"/>
                <a:cs typeface="Calibri"/>
              </a:rPr>
              <a:t> </a:t>
            </a:r>
            <a:r>
              <a:rPr sz="2000" spc="-25" dirty="0">
                <a:solidFill>
                  <a:srgbClr val="E46C09"/>
                </a:solidFill>
                <a:latin typeface="Calibri"/>
                <a:cs typeface="Calibri"/>
              </a:rPr>
              <a:t>Pokok</a:t>
            </a:r>
            <a:r>
              <a:rPr sz="2000" spc="-30" dirty="0">
                <a:solidFill>
                  <a:srgbClr val="E46C09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E46C09"/>
                </a:solidFill>
                <a:latin typeface="Calibri"/>
                <a:cs typeface="Calibri"/>
              </a:rPr>
              <a:t>Bahasan</a:t>
            </a:r>
            <a:r>
              <a:rPr sz="2000" spc="-25" dirty="0">
                <a:solidFill>
                  <a:srgbClr val="E46C09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E46C09"/>
                </a:solidFill>
                <a:latin typeface="Calibri"/>
                <a:cs typeface="Calibri"/>
              </a:rPr>
              <a:t>:</a:t>
            </a:r>
            <a:endParaRPr sz="2000">
              <a:latin typeface="Calibri"/>
              <a:cs typeface="Calibri"/>
            </a:endParaRPr>
          </a:p>
          <a:p>
            <a:pPr marL="724535" lvl="1" indent="-344170">
              <a:spcBef>
                <a:spcPts val="480"/>
              </a:spcBef>
              <a:buFont typeface="Arial MT"/>
              <a:buChar char="•"/>
              <a:tabLst>
                <a:tab pos="724535" algn="l"/>
                <a:tab pos="725170" algn="l"/>
              </a:tabLst>
            </a:pPr>
            <a:r>
              <a:rPr sz="2000" spc="-10" dirty="0">
                <a:latin typeface="Calibri"/>
                <a:cs typeface="Calibri"/>
              </a:rPr>
              <a:t>Sistem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Pelat</a:t>
            </a:r>
            <a:r>
              <a:rPr sz="2000" dirty="0">
                <a:latin typeface="Calibri"/>
                <a:cs typeface="Calibri"/>
              </a:rPr>
              <a:t> Dua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Arah</a:t>
            </a:r>
            <a:endParaRPr sz="2000">
              <a:latin typeface="Calibri"/>
              <a:cs typeface="Calibri"/>
            </a:endParaRPr>
          </a:p>
          <a:p>
            <a:pPr marL="724535" lvl="1" indent="-344170">
              <a:spcBef>
                <a:spcPts val="480"/>
              </a:spcBef>
              <a:buFont typeface="Arial MT"/>
              <a:buChar char="•"/>
              <a:tabLst>
                <a:tab pos="724535" algn="l"/>
                <a:tab pos="725170" algn="l"/>
              </a:tabLst>
            </a:pPr>
            <a:r>
              <a:rPr sz="2000" spc="-40" dirty="0">
                <a:latin typeface="Calibri"/>
                <a:cs typeface="Calibri"/>
              </a:rPr>
              <a:t>Tebal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Minimum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Pelat</a:t>
            </a:r>
            <a:endParaRPr sz="2000">
              <a:latin typeface="Calibri"/>
              <a:cs typeface="Calibri"/>
            </a:endParaRPr>
          </a:p>
          <a:p>
            <a:pPr marL="724535" lvl="1" indent="-344170">
              <a:spcBef>
                <a:spcPts val="480"/>
              </a:spcBef>
              <a:buFont typeface="Arial MT"/>
              <a:buChar char="•"/>
              <a:tabLst>
                <a:tab pos="724535" algn="l"/>
                <a:tab pos="725170" algn="l"/>
              </a:tabLst>
            </a:pPr>
            <a:r>
              <a:rPr sz="2000" spc="-5" dirty="0">
                <a:latin typeface="Calibri"/>
                <a:cs typeface="Calibri"/>
              </a:rPr>
              <a:t>Lajur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Kolom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Lajur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35" dirty="0">
                <a:latin typeface="Calibri"/>
                <a:cs typeface="Calibri"/>
              </a:rPr>
              <a:t>Tengah</a:t>
            </a:r>
            <a:endParaRPr sz="2000">
              <a:latin typeface="Calibri"/>
              <a:cs typeface="Calibri"/>
            </a:endParaRPr>
          </a:p>
          <a:p>
            <a:pPr marL="724535" lvl="1" indent="-344170">
              <a:spcBef>
                <a:spcPts val="480"/>
              </a:spcBef>
              <a:buFont typeface="Arial MT"/>
              <a:buChar char="•"/>
              <a:tabLst>
                <a:tab pos="724535" algn="l"/>
                <a:tab pos="725170" algn="l"/>
              </a:tabLst>
            </a:pPr>
            <a:r>
              <a:rPr sz="2000" spc="-10" dirty="0">
                <a:latin typeface="Calibri"/>
                <a:cs typeface="Calibri"/>
              </a:rPr>
              <a:t>Metode </a:t>
            </a:r>
            <a:r>
              <a:rPr sz="2000" spc="-5" dirty="0">
                <a:latin typeface="Calibri"/>
                <a:cs typeface="Calibri"/>
              </a:rPr>
              <a:t>Perencanaan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Langsung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Pelat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Dua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Arah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927995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6" y="1584448"/>
            <a:ext cx="7980680" cy="25736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 algn="just">
              <a:spcBef>
                <a:spcPts val="95"/>
              </a:spcBef>
              <a:buFont typeface="Arial MT"/>
              <a:buChar char="•"/>
              <a:tabLst>
                <a:tab pos="355600" algn="l"/>
              </a:tabLst>
            </a:pPr>
            <a:r>
              <a:rPr sz="2200" b="1" spc="-15" dirty="0">
                <a:latin typeface="Calibri"/>
                <a:cs typeface="Calibri"/>
              </a:rPr>
              <a:t>Sistem</a:t>
            </a:r>
            <a:r>
              <a:rPr sz="2200" b="1" spc="5" dirty="0">
                <a:latin typeface="Calibri"/>
                <a:cs typeface="Calibri"/>
              </a:rPr>
              <a:t> </a:t>
            </a:r>
            <a:r>
              <a:rPr sz="2200" b="1" spc="-20" dirty="0">
                <a:latin typeface="Calibri"/>
                <a:cs typeface="Calibri"/>
              </a:rPr>
              <a:t>Pelat</a:t>
            </a:r>
            <a:r>
              <a:rPr sz="2200" b="1" spc="2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Dua</a:t>
            </a:r>
            <a:r>
              <a:rPr sz="2200" b="1" spc="20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Arah</a:t>
            </a:r>
            <a:r>
              <a:rPr sz="2200" b="1" spc="5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(Metode</a:t>
            </a:r>
            <a:r>
              <a:rPr sz="2200" b="1" spc="55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Analisis)</a:t>
            </a:r>
            <a:endParaRPr sz="2200">
              <a:latin typeface="Calibri"/>
              <a:cs typeface="Calibri"/>
            </a:endParaRPr>
          </a:p>
          <a:p>
            <a:pPr marL="355600" marR="5080" indent="-342900" algn="just">
              <a:lnSpc>
                <a:spcPct val="80000"/>
              </a:lnSpc>
              <a:spcBef>
                <a:spcPts val="530"/>
              </a:spcBef>
              <a:buFont typeface="Arial MT"/>
              <a:buChar char="•"/>
              <a:tabLst>
                <a:tab pos="355600" algn="l"/>
              </a:tabLst>
            </a:pPr>
            <a:r>
              <a:rPr sz="2200" spc="-10" dirty="0">
                <a:solidFill>
                  <a:srgbClr val="FF0000"/>
                </a:solidFill>
                <a:latin typeface="Calibri"/>
                <a:cs typeface="Calibri"/>
              </a:rPr>
              <a:t>Metode</a:t>
            </a:r>
            <a:r>
              <a:rPr sz="2200" spc="-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FF0000"/>
                </a:solidFill>
                <a:latin typeface="Calibri"/>
                <a:cs typeface="Calibri"/>
              </a:rPr>
              <a:t>Perencanaan</a:t>
            </a:r>
            <a:r>
              <a:rPr sz="2200" spc="-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FF0000"/>
                </a:solidFill>
                <a:latin typeface="Calibri"/>
                <a:cs typeface="Calibri"/>
              </a:rPr>
              <a:t>Langsung</a:t>
            </a:r>
            <a:r>
              <a:rPr sz="22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0000"/>
                </a:solidFill>
                <a:latin typeface="Calibri"/>
                <a:cs typeface="Calibri"/>
              </a:rPr>
              <a:t>(</a:t>
            </a:r>
            <a:r>
              <a:rPr sz="2200" i="1" spc="-10" dirty="0">
                <a:solidFill>
                  <a:srgbClr val="FF0000"/>
                </a:solidFill>
                <a:latin typeface="Calibri"/>
                <a:cs typeface="Calibri"/>
              </a:rPr>
              <a:t>Direct</a:t>
            </a:r>
            <a:r>
              <a:rPr sz="2200" i="1" spc="-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200" i="1" spc="-10" dirty="0">
                <a:solidFill>
                  <a:srgbClr val="FF0000"/>
                </a:solidFill>
                <a:latin typeface="Calibri"/>
                <a:cs typeface="Calibri"/>
              </a:rPr>
              <a:t>Design</a:t>
            </a:r>
            <a:r>
              <a:rPr sz="2200" i="1" spc="-5" dirty="0">
                <a:solidFill>
                  <a:srgbClr val="FF0000"/>
                </a:solidFill>
                <a:latin typeface="Calibri"/>
                <a:cs typeface="Calibri"/>
              </a:rPr>
              <a:t> Method</a:t>
            </a:r>
            <a:r>
              <a:rPr sz="2200" spc="-5" dirty="0">
                <a:solidFill>
                  <a:srgbClr val="FF0000"/>
                </a:solidFill>
                <a:latin typeface="Calibri"/>
                <a:cs typeface="Calibri"/>
              </a:rPr>
              <a:t>,</a:t>
            </a:r>
            <a:r>
              <a:rPr sz="22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0000"/>
                </a:solidFill>
                <a:latin typeface="Calibri"/>
                <a:cs typeface="Calibri"/>
              </a:rPr>
              <a:t>DDM), </a:t>
            </a:r>
            <a:r>
              <a:rPr sz="2200" spc="-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dirumuskan </a:t>
            </a:r>
            <a:r>
              <a:rPr sz="2200" spc="-5" dirty="0">
                <a:latin typeface="Calibri"/>
                <a:cs typeface="Calibri"/>
              </a:rPr>
              <a:t>dalam SNI 2847:2013 pasal 13.6, </a:t>
            </a:r>
            <a:r>
              <a:rPr sz="2200" spc="-10" dirty="0">
                <a:latin typeface="Calibri"/>
                <a:cs typeface="Calibri"/>
              </a:rPr>
              <a:t>merupakan prosedur 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pendekatan </a:t>
            </a:r>
            <a:r>
              <a:rPr sz="2200" spc="-10" dirty="0">
                <a:latin typeface="Calibri"/>
                <a:cs typeface="Calibri"/>
              </a:rPr>
              <a:t>untuk </a:t>
            </a:r>
            <a:r>
              <a:rPr sz="2200" spc="-5" dirty="0">
                <a:latin typeface="Calibri"/>
                <a:cs typeface="Calibri"/>
              </a:rPr>
              <a:t>analisis </a:t>
            </a:r>
            <a:r>
              <a:rPr sz="2200" spc="-10" dirty="0">
                <a:latin typeface="Calibri"/>
                <a:cs typeface="Calibri"/>
              </a:rPr>
              <a:t>dan </a:t>
            </a:r>
            <a:r>
              <a:rPr sz="2200" spc="-5" dirty="0">
                <a:latin typeface="Calibri"/>
                <a:cs typeface="Calibri"/>
              </a:rPr>
              <a:t>desain </a:t>
            </a:r>
            <a:r>
              <a:rPr sz="2200" spc="-10" dirty="0">
                <a:latin typeface="Calibri"/>
                <a:cs typeface="Calibri"/>
              </a:rPr>
              <a:t>pelat dua </a:t>
            </a:r>
            <a:r>
              <a:rPr sz="2200" spc="-15" dirty="0">
                <a:latin typeface="Calibri"/>
                <a:cs typeface="Calibri"/>
              </a:rPr>
              <a:t>arah. Metode </a:t>
            </a:r>
            <a:r>
              <a:rPr sz="2200" spc="-5" dirty="0">
                <a:latin typeface="Calibri"/>
                <a:cs typeface="Calibri"/>
              </a:rPr>
              <a:t>ini 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dibatasi untuk </a:t>
            </a:r>
            <a:r>
              <a:rPr sz="2200" spc="-15" dirty="0">
                <a:latin typeface="Calibri"/>
                <a:cs typeface="Calibri"/>
              </a:rPr>
              <a:t>sistem </a:t>
            </a:r>
            <a:r>
              <a:rPr sz="2200" spc="-10" dirty="0">
                <a:latin typeface="Calibri"/>
                <a:cs typeface="Calibri"/>
              </a:rPr>
              <a:t>pelat </a:t>
            </a:r>
            <a:r>
              <a:rPr sz="2200" spc="-15" dirty="0">
                <a:latin typeface="Calibri"/>
                <a:cs typeface="Calibri"/>
              </a:rPr>
              <a:t>yang </a:t>
            </a:r>
            <a:r>
              <a:rPr sz="2200" spc="-5" dirty="0">
                <a:latin typeface="Calibri"/>
                <a:cs typeface="Calibri"/>
              </a:rPr>
              <a:t>dibebani oleh beban </a:t>
            </a:r>
            <a:r>
              <a:rPr sz="2200" spc="-15" dirty="0">
                <a:latin typeface="Calibri"/>
                <a:cs typeface="Calibri"/>
              </a:rPr>
              <a:t>terdistribusi 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merata, </a:t>
            </a:r>
            <a:r>
              <a:rPr sz="2200" spc="-10" dirty="0">
                <a:latin typeface="Calibri"/>
                <a:cs typeface="Calibri"/>
              </a:rPr>
              <a:t>serta tertumpu </a:t>
            </a:r>
            <a:r>
              <a:rPr sz="2200" spc="-5" dirty="0">
                <a:latin typeface="Calibri"/>
                <a:cs typeface="Calibri"/>
              </a:rPr>
              <a:t>oleh </a:t>
            </a:r>
            <a:r>
              <a:rPr sz="2200" spc="-20" dirty="0">
                <a:latin typeface="Calibri"/>
                <a:cs typeface="Calibri"/>
              </a:rPr>
              <a:t>kolom-kolom </a:t>
            </a:r>
            <a:r>
              <a:rPr sz="2200" spc="-5" dirty="0">
                <a:latin typeface="Calibri"/>
                <a:cs typeface="Calibri"/>
              </a:rPr>
              <a:t>dalam </a:t>
            </a:r>
            <a:r>
              <a:rPr sz="2200" spc="-15" dirty="0">
                <a:latin typeface="Calibri"/>
                <a:cs typeface="Calibri"/>
              </a:rPr>
              <a:t>jarak yang </a:t>
            </a:r>
            <a:r>
              <a:rPr sz="2200" spc="-5" dirty="0">
                <a:latin typeface="Calibri"/>
                <a:cs typeface="Calibri"/>
              </a:rPr>
              <a:t>sama 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atau</a:t>
            </a:r>
            <a:r>
              <a:rPr sz="2200" spc="-10" dirty="0">
                <a:latin typeface="Calibri"/>
                <a:cs typeface="Calibri"/>
              </a:rPr>
              <a:t> hampir</a:t>
            </a:r>
            <a:r>
              <a:rPr sz="2200" spc="-5" dirty="0">
                <a:latin typeface="Calibri"/>
                <a:cs typeface="Calibri"/>
              </a:rPr>
              <a:t> sama.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Metode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Perencanaan</a:t>
            </a:r>
            <a:r>
              <a:rPr sz="2200" spc="-5" dirty="0">
                <a:latin typeface="Calibri"/>
                <a:cs typeface="Calibri"/>
              </a:rPr>
              <a:t> Langsung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ini 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menggunakan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sejumlah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koefisien</a:t>
            </a:r>
            <a:r>
              <a:rPr sz="2200" spc="-10" dirty="0">
                <a:latin typeface="Calibri"/>
                <a:cs typeface="Calibri"/>
              </a:rPr>
              <a:t> untuk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menentukan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besarnya 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momen</a:t>
            </a:r>
            <a:r>
              <a:rPr sz="2200" spc="2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rencana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pada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lokasi-lokasi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kritis.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42546" y="4133212"/>
            <a:ext cx="126746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200" spc="-15" dirty="0">
                <a:solidFill>
                  <a:srgbClr val="FF0000"/>
                </a:solidFill>
                <a:latin typeface="Calibri"/>
                <a:cs typeface="Calibri"/>
              </a:rPr>
              <a:t>Metode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613180" y="4133212"/>
            <a:ext cx="650811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1056640" algn="l"/>
                <a:tab pos="2215515" algn="l"/>
                <a:tab pos="3705225" algn="l"/>
                <a:tab pos="4648835" algn="l"/>
                <a:tab pos="5838190" algn="l"/>
              </a:tabLst>
            </a:pPr>
            <a:r>
              <a:rPr sz="2200" spc="-10" dirty="0">
                <a:solidFill>
                  <a:srgbClr val="FF0000"/>
                </a:solidFill>
                <a:latin typeface="Calibri"/>
                <a:cs typeface="Calibri"/>
              </a:rPr>
              <a:t>Rangka</a:t>
            </a:r>
            <a:r>
              <a:rPr sz="2200" spc="-10" dirty="0">
                <a:solidFill>
                  <a:srgbClr val="FF0000"/>
                </a:solidFill>
                <a:latin typeface="Times New Roman"/>
                <a:cs typeface="Times New Roman"/>
              </a:rPr>
              <a:t>	</a:t>
            </a:r>
            <a:r>
              <a:rPr sz="2200" spc="-10" dirty="0">
                <a:solidFill>
                  <a:srgbClr val="FF0000"/>
                </a:solidFill>
                <a:latin typeface="Calibri"/>
                <a:cs typeface="Calibri"/>
              </a:rPr>
              <a:t>Ekivalen</a:t>
            </a:r>
            <a:r>
              <a:rPr sz="2200" spc="-10" dirty="0">
                <a:solidFill>
                  <a:srgbClr val="FF0000"/>
                </a:solidFill>
                <a:latin typeface="Times New Roman"/>
                <a:cs typeface="Times New Roman"/>
              </a:rPr>
              <a:t>	</a:t>
            </a:r>
            <a:r>
              <a:rPr sz="2200" spc="-15" dirty="0">
                <a:solidFill>
                  <a:srgbClr val="FF0000"/>
                </a:solidFill>
                <a:latin typeface="Calibri"/>
                <a:cs typeface="Calibri"/>
              </a:rPr>
              <a:t>(</a:t>
            </a:r>
            <a:r>
              <a:rPr sz="2200" i="1" spc="-15" dirty="0">
                <a:solidFill>
                  <a:srgbClr val="FF0000"/>
                </a:solidFill>
                <a:latin typeface="Calibri"/>
                <a:cs typeface="Calibri"/>
              </a:rPr>
              <a:t>Equivalent</a:t>
            </a:r>
            <a:r>
              <a:rPr sz="2200" spc="-15" dirty="0">
                <a:solidFill>
                  <a:srgbClr val="FF0000"/>
                </a:solidFill>
                <a:latin typeface="Times New Roman"/>
                <a:cs typeface="Times New Roman"/>
              </a:rPr>
              <a:t>	</a:t>
            </a:r>
            <a:r>
              <a:rPr sz="2200" i="1" spc="-10" dirty="0">
                <a:solidFill>
                  <a:srgbClr val="FF0000"/>
                </a:solidFill>
                <a:latin typeface="Calibri"/>
                <a:cs typeface="Calibri"/>
              </a:rPr>
              <a:t>Frame</a:t>
            </a:r>
            <a:r>
              <a:rPr sz="2200" spc="-10" dirty="0">
                <a:solidFill>
                  <a:srgbClr val="FF0000"/>
                </a:solidFill>
                <a:latin typeface="Times New Roman"/>
                <a:cs typeface="Times New Roman"/>
              </a:rPr>
              <a:t>	</a:t>
            </a:r>
            <a:r>
              <a:rPr sz="2200" i="1" spc="-5" dirty="0">
                <a:solidFill>
                  <a:srgbClr val="FF0000"/>
                </a:solidFill>
                <a:latin typeface="Calibri"/>
                <a:cs typeface="Calibri"/>
              </a:rPr>
              <a:t>Method</a:t>
            </a:r>
            <a:r>
              <a:rPr sz="2200" spc="-5" dirty="0">
                <a:solidFill>
                  <a:srgbClr val="FF0000"/>
                </a:solidFill>
                <a:latin typeface="Calibri"/>
                <a:cs typeface="Calibri"/>
              </a:rPr>
              <a:t>,</a:t>
            </a:r>
            <a:r>
              <a:rPr sz="2200" spc="-5" dirty="0">
                <a:solidFill>
                  <a:srgbClr val="FF0000"/>
                </a:solidFill>
                <a:latin typeface="Times New Roman"/>
                <a:cs typeface="Times New Roman"/>
              </a:rPr>
              <a:t>	</a:t>
            </a:r>
            <a:r>
              <a:rPr sz="2200" spc="-10" dirty="0">
                <a:solidFill>
                  <a:srgbClr val="FF0000"/>
                </a:solidFill>
                <a:latin typeface="Calibri"/>
                <a:cs typeface="Calibri"/>
              </a:rPr>
              <a:t>EFM),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85446" y="4401437"/>
            <a:ext cx="7637780" cy="1701800"/>
          </a:xfrm>
          <a:prstGeom prst="rect">
            <a:avLst/>
          </a:prstGeom>
        </p:spPr>
        <p:txBody>
          <a:bodyPr vert="horz" wrap="square" lIns="0" tIns="79375" rIns="0" bIns="0" rtlCol="0">
            <a:spAutoFit/>
          </a:bodyPr>
          <a:lstStyle/>
          <a:p>
            <a:pPr marL="12700" marR="5080" algn="just">
              <a:lnSpc>
                <a:spcPct val="80000"/>
              </a:lnSpc>
              <a:spcBef>
                <a:spcPts val="625"/>
              </a:spcBef>
            </a:pPr>
            <a:r>
              <a:rPr sz="2200" spc="-10" dirty="0">
                <a:latin typeface="Calibri"/>
                <a:cs typeface="Calibri"/>
              </a:rPr>
              <a:t>dirumuskan </a:t>
            </a:r>
            <a:r>
              <a:rPr sz="2200" spc="-5" dirty="0">
                <a:latin typeface="Calibri"/>
                <a:cs typeface="Calibri"/>
              </a:rPr>
              <a:t>dalam </a:t>
            </a:r>
            <a:r>
              <a:rPr sz="2200" spc="-10" dirty="0">
                <a:latin typeface="Calibri"/>
                <a:cs typeface="Calibri"/>
              </a:rPr>
              <a:t>SNI </a:t>
            </a:r>
            <a:r>
              <a:rPr sz="2200" spc="-5" dirty="0">
                <a:latin typeface="Calibri"/>
                <a:cs typeface="Calibri"/>
              </a:rPr>
              <a:t>2847:2013 pasal 13.7. </a:t>
            </a:r>
            <a:r>
              <a:rPr sz="2200" spc="-10" dirty="0">
                <a:latin typeface="Calibri"/>
                <a:cs typeface="Calibri"/>
              </a:rPr>
              <a:t>Struktur </a:t>
            </a:r>
            <a:r>
              <a:rPr sz="2200" spc="-5" dirty="0">
                <a:latin typeface="Calibri"/>
                <a:cs typeface="Calibri"/>
              </a:rPr>
              <a:t>Bangunan 3 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dimensi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dibagi-bagi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menjadi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beberapa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rangka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ekivalen</a:t>
            </a:r>
            <a:r>
              <a:rPr sz="2200" spc="48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dua </a:t>
            </a:r>
            <a:r>
              <a:rPr sz="2200" spc="-5" dirty="0">
                <a:latin typeface="Calibri"/>
                <a:cs typeface="Calibri"/>
              </a:rPr>
              <a:t> dimensi,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pembagian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tersebut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dilakukan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dengan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cara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membuat 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potongan </a:t>
            </a:r>
            <a:r>
              <a:rPr sz="2200" spc="-5" dirty="0">
                <a:latin typeface="Calibri"/>
                <a:cs typeface="Calibri"/>
              </a:rPr>
              <a:t>sepanjang </a:t>
            </a:r>
            <a:r>
              <a:rPr sz="2200" spc="-10" dirty="0">
                <a:latin typeface="Calibri"/>
                <a:cs typeface="Calibri"/>
              </a:rPr>
              <a:t>garis </a:t>
            </a:r>
            <a:r>
              <a:rPr sz="2200" spc="-15" dirty="0">
                <a:latin typeface="Calibri"/>
                <a:cs typeface="Calibri"/>
              </a:rPr>
              <a:t>tengah </a:t>
            </a:r>
            <a:r>
              <a:rPr sz="2200" spc="-5" dirty="0">
                <a:latin typeface="Calibri"/>
                <a:cs typeface="Calibri"/>
              </a:rPr>
              <a:t>di </a:t>
            </a:r>
            <a:r>
              <a:rPr sz="2200" spc="-20" dirty="0">
                <a:latin typeface="Calibri"/>
                <a:cs typeface="Calibri"/>
              </a:rPr>
              <a:t>antara kedua </a:t>
            </a:r>
            <a:r>
              <a:rPr sz="2200" spc="-15" dirty="0">
                <a:latin typeface="Calibri"/>
                <a:cs typeface="Calibri"/>
              </a:rPr>
              <a:t>kolom. </a:t>
            </a:r>
            <a:r>
              <a:rPr sz="2200" spc="-10" dirty="0">
                <a:latin typeface="Calibri"/>
                <a:cs typeface="Calibri"/>
              </a:rPr>
              <a:t>Struktur 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rangka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dianalisis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secara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terpisah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lantai</a:t>
            </a:r>
            <a:r>
              <a:rPr sz="2200" spc="-10" dirty="0">
                <a:latin typeface="Calibri"/>
                <a:cs typeface="Calibri"/>
              </a:rPr>
              <a:t> per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lantai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dalam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arah 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memanjang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dan melintang</a:t>
            </a:r>
            <a:endParaRPr sz="22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28641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7" y="1636264"/>
            <a:ext cx="640270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spcBef>
                <a:spcPts val="1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3200" b="1" spc="-20" dirty="0">
                <a:latin typeface="Calibri"/>
                <a:cs typeface="Calibri"/>
              </a:rPr>
              <a:t>Ketebalan</a:t>
            </a:r>
            <a:r>
              <a:rPr sz="3200" b="1" spc="-40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Minimum</a:t>
            </a:r>
            <a:r>
              <a:rPr sz="3200" b="1" spc="-20" dirty="0">
                <a:latin typeface="Calibri"/>
                <a:cs typeface="Calibri"/>
              </a:rPr>
              <a:t> Pelat </a:t>
            </a:r>
            <a:r>
              <a:rPr sz="3200" b="1" spc="-5" dirty="0">
                <a:latin typeface="Calibri"/>
                <a:cs typeface="Calibri"/>
              </a:rPr>
              <a:t>Dua</a:t>
            </a:r>
            <a:r>
              <a:rPr sz="3200" b="1" spc="-25" dirty="0">
                <a:latin typeface="Calibri"/>
                <a:cs typeface="Calibri"/>
              </a:rPr>
              <a:t> </a:t>
            </a:r>
            <a:r>
              <a:rPr sz="3200" b="1" spc="-20" dirty="0">
                <a:latin typeface="Calibri"/>
                <a:cs typeface="Calibri"/>
              </a:rPr>
              <a:t>Arah</a:t>
            </a:r>
            <a:endParaRPr sz="32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172515" y="2483127"/>
            <a:ext cx="8182609" cy="3086735"/>
            <a:chOff x="648514" y="2483126"/>
            <a:chExt cx="8182609" cy="308673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48514" y="2483126"/>
              <a:ext cx="4133864" cy="308611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14237" y="2996945"/>
              <a:ext cx="5616580" cy="13873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167358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7" y="1636264"/>
            <a:ext cx="640270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spcBef>
                <a:spcPts val="1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3200" b="1" spc="-20" dirty="0">
                <a:latin typeface="Calibri"/>
                <a:cs typeface="Calibri"/>
              </a:rPr>
              <a:t>Ketebalan</a:t>
            </a:r>
            <a:r>
              <a:rPr sz="3200" b="1" spc="-40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Minimum</a:t>
            </a:r>
            <a:r>
              <a:rPr sz="3200" b="1" spc="-20" dirty="0">
                <a:latin typeface="Calibri"/>
                <a:cs typeface="Calibri"/>
              </a:rPr>
              <a:t> Pelat </a:t>
            </a:r>
            <a:r>
              <a:rPr sz="3200" b="1" spc="-5" dirty="0">
                <a:latin typeface="Calibri"/>
                <a:cs typeface="Calibri"/>
              </a:rPr>
              <a:t>Dua</a:t>
            </a:r>
            <a:r>
              <a:rPr sz="3200" b="1" spc="-25" dirty="0">
                <a:latin typeface="Calibri"/>
                <a:cs typeface="Calibri"/>
              </a:rPr>
              <a:t> </a:t>
            </a:r>
            <a:r>
              <a:rPr sz="3200" b="1" spc="-20" dirty="0">
                <a:latin typeface="Calibri"/>
                <a:cs typeface="Calibri"/>
              </a:rPr>
              <a:t>Arah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35707" y="2271520"/>
            <a:ext cx="6867525" cy="3343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111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6" y="1566159"/>
            <a:ext cx="7641590" cy="4635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700" b="1" spc="-20" dirty="0">
                <a:latin typeface="Calibri"/>
                <a:cs typeface="Calibri"/>
              </a:rPr>
              <a:t>Ketebalan</a:t>
            </a:r>
            <a:r>
              <a:rPr sz="2700" b="1" spc="15" dirty="0">
                <a:latin typeface="Calibri"/>
                <a:cs typeface="Calibri"/>
              </a:rPr>
              <a:t> </a:t>
            </a:r>
            <a:r>
              <a:rPr sz="2700" b="1" spc="-5" dirty="0">
                <a:latin typeface="Calibri"/>
                <a:cs typeface="Calibri"/>
              </a:rPr>
              <a:t>Minimum</a:t>
            </a:r>
            <a:r>
              <a:rPr sz="2700" b="1" spc="-10" dirty="0">
                <a:latin typeface="Calibri"/>
                <a:cs typeface="Calibri"/>
              </a:rPr>
              <a:t> </a:t>
            </a:r>
            <a:r>
              <a:rPr sz="2700" b="1" spc="-20" dirty="0">
                <a:latin typeface="Calibri"/>
                <a:cs typeface="Calibri"/>
              </a:rPr>
              <a:t>Pelat</a:t>
            </a:r>
            <a:r>
              <a:rPr sz="2700" b="1" spc="10" dirty="0">
                <a:latin typeface="Calibri"/>
                <a:cs typeface="Calibri"/>
              </a:rPr>
              <a:t> </a:t>
            </a:r>
            <a:r>
              <a:rPr sz="2700" b="1" spc="-5" dirty="0">
                <a:latin typeface="Calibri"/>
                <a:cs typeface="Calibri"/>
              </a:rPr>
              <a:t>Dua</a:t>
            </a:r>
            <a:r>
              <a:rPr sz="2700" b="1" spc="-10" dirty="0">
                <a:latin typeface="Calibri"/>
                <a:cs typeface="Calibri"/>
              </a:rPr>
              <a:t> </a:t>
            </a:r>
            <a:r>
              <a:rPr sz="2700" b="1" spc="-15" dirty="0">
                <a:latin typeface="Calibri"/>
                <a:cs typeface="Calibri"/>
              </a:rPr>
              <a:t>Arah</a:t>
            </a:r>
            <a:endParaRPr sz="2700">
              <a:latin typeface="Calibri"/>
              <a:cs typeface="Calibri"/>
            </a:endParaRPr>
          </a:p>
          <a:p>
            <a:pPr marL="355600" marR="62230" indent="-342900">
              <a:lnSpc>
                <a:spcPct val="80000"/>
              </a:lnSpc>
              <a:spcBef>
                <a:spcPts val="64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700" spc="-50" dirty="0">
                <a:latin typeface="Calibri"/>
                <a:cs typeface="Calibri"/>
              </a:rPr>
              <a:t>Tebal</a:t>
            </a:r>
            <a:r>
              <a:rPr sz="2700" spc="-2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minimum </a:t>
            </a:r>
            <a:r>
              <a:rPr sz="2700" spc="-10" dirty="0">
                <a:latin typeface="Calibri"/>
                <a:cs typeface="Calibri"/>
              </a:rPr>
              <a:t>pelat</a:t>
            </a:r>
            <a:r>
              <a:rPr sz="2700" spc="-20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tanpa</a:t>
            </a:r>
            <a:r>
              <a:rPr sz="2700" spc="-25" dirty="0">
                <a:latin typeface="Calibri"/>
                <a:cs typeface="Calibri"/>
              </a:rPr>
              <a:t> </a:t>
            </a:r>
            <a:r>
              <a:rPr sz="2700" spc="-5" dirty="0">
                <a:latin typeface="Calibri"/>
                <a:cs typeface="Calibri"/>
              </a:rPr>
              <a:t>balok</a:t>
            </a:r>
            <a:r>
              <a:rPr sz="2700" spc="-15" dirty="0">
                <a:latin typeface="Calibri"/>
                <a:cs typeface="Calibri"/>
              </a:rPr>
              <a:t> </a:t>
            </a:r>
            <a:r>
              <a:rPr sz="2700" spc="-5" dirty="0">
                <a:latin typeface="Calibri"/>
                <a:cs typeface="Calibri"/>
              </a:rPr>
              <a:t>dalam</a:t>
            </a:r>
            <a:r>
              <a:rPr sz="2700" spc="5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seperti </a:t>
            </a:r>
            <a:r>
              <a:rPr sz="2700" spc="-5" dirty="0">
                <a:latin typeface="Calibri"/>
                <a:cs typeface="Calibri"/>
              </a:rPr>
              <a:t> </a:t>
            </a:r>
            <a:r>
              <a:rPr sz="2700" spc="-15" dirty="0">
                <a:latin typeface="Calibri"/>
                <a:cs typeface="Calibri"/>
              </a:rPr>
              <a:t>ditentukan </a:t>
            </a:r>
            <a:r>
              <a:rPr sz="2700" spc="-5" dirty="0">
                <a:latin typeface="Calibri"/>
                <a:cs typeface="Calibri"/>
              </a:rPr>
              <a:t>dalam </a:t>
            </a:r>
            <a:r>
              <a:rPr sz="2700" spc="-45" dirty="0">
                <a:latin typeface="Calibri"/>
                <a:cs typeface="Calibri"/>
              </a:rPr>
              <a:t>Tabel </a:t>
            </a:r>
            <a:r>
              <a:rPr sz="2700" dirty="0">
                <a:latin typeface="Calibri"/>
                <a:cs typeface="Calibri"/>
              </a:rPr>
              <a:t>12.4 </a:t>
            </a:r>
            <a:r>
              <a:rPr sz="2700" spc="-5" dirty="0">
                <a:latin typeface="Calibri"/>
                <a:cs typeface="Calibri"/>
              </a:rPr>
              <a:t>tidak boleh </a:t>
            </a:r>
            <a:r>
              <a:rPr sz="2700" spc="-20" dirty="0">
                <a:latin typeface="Calibri"/>
                <a:cs typeface="Calibri"/>
              </a:rPr>
              <a:t>kurang </a:t>
            </a:r>
            <a:r>
              <a:rPr sz="2700" spc="-5" dirty="0">
                <a:latin typeface="Calibri"/>
                <a:cs typeface="Calibri"/>
              </a:rPr>
              <a:t>dari </a:t>
            </a:r>
            <a:r>
              <a:rPr sz="2700" spc="-60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120 mm </a:t>
            </a:r>
            <a:r>
              <a:rPr sz="2700" spc="-10" dirty="0">
                <a:latin typeface="Calibri"/>
                <a:cs typeface="Calibri"/>
              </a:rPr>
              <a:t>(untuk pelat tanpa </a:t>
            </a:r>
            <a:r>
              <a:rPr sz="2700" spc="-5" dirty="0">
                <a:latin typeface="Calibri"/>
                <a:cs typeface="Calibri"/>
              </a:rPr>
              <a:t>penebalan panel), </a:t>
            </a:r>
            <a:r>
              <a:rPr sz="2700" spc="-20" dirty="0">
                <a:latin typeface="Calibri"/>
                <a:cs typeface="Calibri"/>
              </a:rPr>
              <a:t>atau </a:t>
            </a:r>
            <a:r>
              <a:rPr sz="2700" spc="-15" dirty="0">
                <a:latin typeface="Calibri"/>
                <a:cs typeface="Calibri"/>
              </a:rPr>
              <a:t> </a:t>
            </a:r>
            <a:r>
              <a:rPr sz="2700" spc="-5" dirty="0">
                <a:latin typeface="Calibri"/>
                <a:cs typeface="Calibri"/>
              </a:rPr>
              <a:t>tidak </a:t>
            </a:r>
            <a:r>
              <a:rPr sz="2700" spc="-20" dirty="0">
                <a:latin typeface="Calibri"/>
                <a:cs typeface="Calibri"/>
              </a:rPr>
              <a:t>kurang </a:t>
            </a:r>
            <a:r>
              <a:rPr sz="2700" spc="-5" dirty="0">
                <a:latin typeface="Calibri"/>
                <a:cs typeface="Calibri"/>
              </a:rPr>
              <a:t>dari </a:t>
            </a:r>
            <a:r>
              <a:rPr sz="2700" dirty="0">
                <a:latin typeface="Calibri"/>
                <a:cs typeface="Calibri"/>
              </a:rPr>
              <a:t>100 mm </a:t>
            </a:r>
            <a:r>
              <a:rPr sz="2700" spc="-10" dirty="0">
                <a:latin typeface="Calibri"/>
                <a:cs typeface="Calibri"/>
              </a:rPr>
              <a:t>(untuk pelat </a:t>
            </a:r>
            <a:r>
              <a:rPr sz="2700" spc="-15" dirty="0">
                <a:latin typeface="Calibri"/>
                <a:cs typeface="Calibri"/>
              </a:rPr>
              <a:t>dengan </a:t>
            </a:r>
            <a:r>
              <a:rPr sz="2700" spc="-10" dirty="0">
                <a:latin typeface="Calibri"/>
                <a:cs typeface="Calibri"/>
              </a:rPr>
              <a:t> </a:t>
            </a:r>
            <a:r>
              <a:rPr sz="2700" spc="-5" dirty="0">
                <a:latin typeface="Calibri"/>
                <a:cs typeface="Calibri"/>
              </a:rPr>
              <a:t>penebalan</a:t>
            </a:r>
            <a:r>
              <a:rPr sz="2700" spc="-55" dirty="0">
                <a:latin typeface="Calibri"/>
                <a:cs typeface="Calibri"/>
              </a:rPr>
              <a:t> </a:t>
            </a:r>
            <a:r>
              <a:rPr sz="2700" spc="-5" dirty="0">
                <a:latin typeface="Calibri"/>
                <a:cs typeface="Calibri"/>
              </a:rPr>
              <a:t>panel).</a:t>
            </a:r>
            <a:endParaRPr sz="2700">
              <a:latin typeface="Calibri"/>
              <a:cs typeface="Calibri"/>
            </a:endParaRPr>
          </a:p>
          <a:p>
            <a:pPr marL="355600" marR="5080" indent="-342900">
              <a:lnSpc>
                <a:spcPct val="78500"/>
              </a:lnSpc>
              <a:spcBef>
                <a:spcPts val="70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700" spc="-5" dirty="0">
                <a:latin typeface="Calibri"/>
                <a:cs typeface="Calibri"/>
              </a:rPr>
              <a:t>Dalam </a:t>
            </a:r>
            <a:r>
              <a:rPr sz="2700" spc="-10" dirty="0">
                <a:latin typeface="Calibri"/>
                <a:cs typeface="Calibri"/>
              </a:rPr>
              <a:t>SNI </a:t>
            </a:r>
            <a:r>
              <a:rPr sz="2700" dirty="0">
                <a:latin typeface="Calibri"/>
                <a:cs typeface="Calibri"/>
              </a:rPr>
              <a:t>2847:2013 </a:t>
            </a:r>
            <a:r>
              <a:rPr sz="2700" spc="-5" dirty="0">
                <a:latin typeface="Calibri"/>
                <a:cs typeface="Calibri"/>
              </a:rPr>
              <a:t>pasal 9.5.3.3.(d). </a:t>
            </a:r>
            <a:r>
              <a:rPr sz="2700" spc="-25" dirty="0">
                <a:latin typeface="Calibri"/>
                <a:cs typeface="Calibri"/>
              </a:rPr>
              <a:t>disyaratkan </a:t>
            </a:r>
            <a:r>
              <a:rPr sz="2700" spc="-20" dirty="0">
                <a:latin typeface="Calibri"/>
                <a:cs typeface="Calibri"/>
              </a:rPr>
              <a:t> </a:t>
            </a:r>
            <a:r>
              <a:rPr sz="2700" spc="-15" dirty="0">
                <a:latin typeface="Calibri"/>
                <a:cs typeface="Calibri"/>
              </a:rPr>
              <a:t>bahwa </a:t>
            </a:r>
            <a:r>
              <a:rPr sz="2700" spc="-10" dirty="0">
                <a:latin typeface="Calibri"/>
                <a:cs typeface="Calibri"/>
              </a:rPr>
              <a:t>untuk </a:t>
            </a:r>
            <a:r>
              <a:rPr sz="2700" spc="-5" dirty="0">
                <a:latin typeface="Calibri"/>
                <a:cs typeface="Calibri"/>
              </a:rPr>
              <a:t>panel </a:t>
            </a:r>
            <a:r>
              <a:rPr sz="2700" spc="-15" dirty="0">
                <a:latin typeface="Calibri"/>
                <a:cs typeface="Calibri"/>
              </a:rPr>
              <a:t>dengan </a:t>
            </a:r>
            <a:r>
              <a:rPr sz="2700" spc="-10" dirty="0">
                <a:latin typeface="Calibri"/>
                <a:cs typeface="Calibri"/>
              </a:rPr>
              <a:t>tepi yang </a:t>
            </a:r>
            <a:r>
              <a:rPr sz="2700" spc="-5" dirty="0">
                <a:latin typeface="Calibri"/>
                <a:cs typeface="Calibri"/>
              </a:rPr>
              <a:t>tidak </a:t>
            </a:r>
            <a:r>
              <a:rPr sz="2700" dirty="0">
                <a:latin typeface="Calibri"/>
                <a:cs typeface="Calibri"/>
              </a:rPr>
              <a:t>menerus, </a:t>
            </a:r>
            <a:r>
              <a:rPr sz="2700" spc="-600" dirty="0">
                <a:latin typeface="Calibri"/>
                <a:cs typeface="Calibri"/>
              </a:rPr>
              <a:t> </a:t>
            </a:r>
            <a:r>
              <a:rPr sz="2700" spc="-15" dirty="0">
                <a:latin typeface="Calibri"/>
                <a:cs typeface="Calibri"/>
              </a:rPr>
              <a:t>maka </a:t>
            </a:r>
            <a:r>
              <a:rPr sz="2700" spc="-5" dirty="0">
                <a:latin typeface="Calibri"/>
                <a:cs typeface="Calibri"/>
              </a:rPr>
              <a:t>balok </a:t>
            </a:r>
            <a:r>
              <a:rPr sz="2700" spc="-10" dirty="0">
                <a:latin typeface="Calibri"/>
                <a:cs typeface="Calibri"/>
              </a:rPr>
              <a:t>tepi </a:t>
            </a:r>
            <a:r>
              <a:rPr sz="2700" spc="-5" dirty="0">
                <a:latin typeface="Calibri"/>
                <a:cs typeface="Calibri"/>
              </a:rPr>
              <a:t>harus </a:t>
            </a:r>
            <a:r>
              <a:rPr sz="2700" spc="-10" dirty="0">
                <a:latin typeface="Calibri"/>
                <a:cs typeface="Calibri"/>
              </a:rPr>
              <a:t>mempunyai </a:t>
            </a:r>
            <a:r>
              <a:rPr sz="2700" spc="-15" dirty="0">
                <a:latin typeface="Calibri"/>
                <a:cs typeface="Calibri"/>
              </a:rPr>
              <a:t>rasio </a:t>
            </a:r>
            <a:r>
              <a:rPr sz="2700" spc="-25" dirty="0">
                <a:latin typeface="Calibri"/>
                <a:cs typeface="Calibri"/>
              </a:rPr>
              <a:t>kekakuan </a:t>
            </a:r>
            <a:r>
              <a:rPr sz="2850" spc="-95" dirty="0">
                <a:latin typeface="Symbol"/>
                <a:cs typeface="Symbol"/>
              </a:rPr>
              <a:t></a:t>
            </a:r>
            <a:r>
              <a:rPr sz="2850" spc="-700" dirty="0">
                <a:latin typeface="Times New Roman"/>
                <a:cs typeface="Times New Roman"/>
              </a:rPr>
              <a:t> </a:t>
            </a:r>
            <a:r>
              <a:rPr sz="2700" spc="-10" dirty="0">
                <a:latin typeface="Calibri"/>
                <a:cs typeface="Calibri"/>
              </a:rPr>
              <a:t>yang</a:t>
            </a:r>
            <a:r>
              <a:rPr sz="2700" spc="-20" dirty="0">
                <a:latin typeface="Calibri"/>
                <a:cs typeface="Calibri"/>
              </a:rPr>
              <a:t> </a:t>
            </a:r>
            <a:r>
              <a:rPr sz="2700" spc="-5" dirty="0">
                <a:latin typeface="Calibri"/>
                <a:cs typeface="Calibri"/>
              </a:rPr>
              <a:t>tidak</a:t>
            </a:r>
            <a:r>
              <a:rPr sz="2700" spc="-25" dirty="0">
                <a:latin typeface="Calibri"/>
                <a:cs typeface="Calibri"/>
              </a:rPr>
              <a:t> </a:t>
            </a:r>
            <a:r>
              <a:rPr sz="2700" spc="-20" dirty="0">
                <a:latin typeface="Calibri"/>
                <a:cs typeface="Calibri"/>
              </a:rPr>
              <a:t>kurang</a:t>
            </a:r>
            <a:r>
              <a:rPr sz="2700" dirty="0">
                <a:latin typeface="Calibri"/>
                <a:cs typeface="Calibri"/>
              </a:rPr>
              <a:t> </a:t>
            </a:r>
            <a:r>
              <a:rPr sz="2700" spc="-5" dirty="0">
                <a:latin typeface="Calibri"/>
                <a:cs typeface="Calibri"/>
              </a:rPr>
              <a:t>dari</a:t>
            </a:r>
            <a:r>
              <a:rPr sz="2700" spc="-1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0,8.</a:t>
            </a:r>
            <a:endParaRPr sz="2700">
              <a:latin typeface="Calibri"/>
              <a:cs typeface="Calibri"/>
            </a:endParaRPr>
          </a:p>
          <a:p>
            <a:pPr marL="355600" marR="212725" indent="-342900">
              <a:lnSpc>
                <a:spcPts val="2590"/>
              </a:lnSpc>
              <a:spcBef>
                <a:spcPts val="63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700" spc="-30" dirty="0">
                <a:latin typeface="Calibri"/>
                <a:cs typeface="Calibri"/>
              </a:rPr>
              <a:t>Atau</a:t>
            </a:r>
            <a:r>
              <a:rPr sz="2700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sebagai</a:t>
            </a:r>
            <a:r>
              <a:rPr sz="2700" spc="-30" dirty="0">
                <a:latin typeface="Calibri"/>
                <a:cs typeface="Calibri"/>
              </a:rPr>
              <a:t> </a:t>
            </a:r>
            <a:r>
              <a:rPr sz="2700" spc="-25" dirty="0">
                <a:latin typeface="Calibri"/>
                <a:cs typeface="Calibri"/>
              </a:rPr>
              <a:t>alternatif, </a:t>
            </a:r>
            <a:r>
              <a:rPr sz="2700" spc="-15" dirty="0">
                <a:latin typeface="Calibri"/>
                <a:cs typeface="Calibri"/>
              </a:rPr>
              <a:t>maka</a:t>
            </a:r>
            <a:r>
              <a:rPr sz="2700" dirty="0">
                <a:latin typeface="Calibri"/>
                <a:cs typeface="Calibri"/>
              </a:rPr>
              <a:t> </a:t>
            </a:r>
            <a:r>
              <a:rPr sz="2700" spc="-20" dirty="0">
                <a:latin typeface="Calibri"/>
                <a:cs typeface="Calibri"/>
              </a:rPr>
              <a:t>ketebalan</a:t>
            </a:r>
            <a:r>
              <a:rPr sz="2700" spc="-45" dirty="0">
                <a:latin typeface="Calibri"/>
                <a:cs typeface="Calibri"/>
              </a:rPr>
              <a:t> </a:t>
            </a:r>
            <a:r>
              <a:rPr sz="2700" spc="-5" dirty="0">
                <a:latin typeface="Calibri"/>
                <a:cs typeface="Calibri"/>
              </a:rPr>
              <a:t>maksimum </a:t>
            </a:r>
            <a:r>
              <a:rPr sz="2700" spc="-595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yang </a:t>
            </a:r>
            <a:r>
              <a:rPr sz="2700" spc="-5" dirty="0">
                <a:latin typeface="Calibri"/>
                <a:cs typeface="Calibri"/>
              </a:rPr>
              <a:t>dihitung dari </a:t>
            </a:r>
            <a:r>
              <a:rPr sz="2700" spc="-30" dirty="0">
                <a:latin typeface="Calibri"/>
                <a:cs typeface="Calibri"/>
              </a:rPr>
              <a:t>syarat </a:t>
            </a:r>
            <a:r>
              <a:rPr sz="2700" dirty="0">
                <a:latin typeface="Calibri"/>
                <a:cs typeface="Calibri"/>
              </a:rPr>
              <a:t>1 </a:t>
            </a:r>
            <a:r>
              <a:rPr sz="2700" spc="-5" dirty="0">
                <a:latin typeface="Calibri"/>
                <a:cs typeface="Calibri"/>
              </a:rPr>
              <a:t>dan </a:t>
            </a:r>
            <a:r>
              <a:rPr sz="2700" dirty="0">
                <a:latin typeface="Calibri"/>
                <a:cs typeface="Calibri"/>
              </a:rPr>
              <a:t>2 </a:t>
            </a:r>
            <a:r>
              <a:rPr sz="2700" spc="-5" dirty="0">
                <a:latin typeface="Calibri"/>
                <a:cs typeface="Calibri"/>
              </a:rPr>
              <a:t>harus </a:t>
            </a:r>
            <a:r>
              <a:rPr sz="2700" spc="-10" dirty="0">
                <a:latin typeface="Calibri"/>
                <a:cs typeface="Calibri"/>
              </a:rPr>
              <a:t>dinaikkan </a:t>
            </a:r>
            <a:r>
              <a:rPr sz="2700" spc="-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minimal</a:t>
            </a:r>
            <a:r>
              <a:rPr sz="2700" spc="-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10%.</a:t>
            </a:r>
            <a:endParaRPr sz="27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0997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7" y="1636264"/>
            <a:ext cx="532447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spcBef>
                <a:spcPts val="1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3200" b="1" dirty="0">
                <a:latin typeface="Calibri"/>
                <a:cs typeface="Calibri"/>
              </a:rPr>
              <a:t>Lajur</a:t>
            </a:r>
            <a:r>
              <a:rPr sz="3200" b="1" spc="-40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Kolom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dan</a:t>
            </a:r>
            <a:r>
              <a:rPr sz="3200" b="1" spc="-3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Lajur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spc="-60" dirty="0">
                <a:latin typeface="Calibri"/>
                <a:cs typeface="Calibri"/>
              </a:rPr>
              <a:t>Tengah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62684" y="2238755"/>
            <a:ext cx="4607962" cy="4234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028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6" y="1636264"/>
            <a:ext cx="206756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3200" b="1" spc="-15" dirty="0" err="1">
                <a:latin typeface="Calibri"/>
                <a:cs typeface="Calibri"/>
              </a:rPr>
              <a:t>Contoh</a:t>
            </a:r>
            <a:r>
              <a:rPr sz="3200" b="1" spc="-60" dirty="0">
                <a:latin typeface="Calibri"/>
                <a:cs typeface="Calibri"/>
              </a:rPr>
              <a:t> </a:t>
            </a:r>
            <a:r>
              <a:rPr sz="3200" b="1" spc="-5" dirty="0" smtClean="0">
                <a:latin typeface="Calibri"/>
                <a:cs typeface="Calibri"/>
              </a:rPr>
              <a:t>5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17146" y="2186378"/>
            <a:ext cx="7945120" cy="103631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0" marR="43180" indent="-342900">
              <a:spcBef>
                <a:spcPts val="95"/>
              </a:spcBef>
              <a:buFont typeface="Arial MT"/>
              <a:buChar char="•"/>
              <a:tabLst>
                <a:tab pos="380365" algn="l"/>
                <a:tab pos="381000" algn="l"/>
              </a:tabLst>
            </a:pPr>
            <a:r>
              <a:rPr sz="1600" spc="-10" dirty="0">
                <a:latin typeface="Calibri"/>
                <a:cs typeface="Calibri"/>
              </a:rPr>
              <a:t>Suatu </a:t>
            </a:r>
            <a:r>
              <a:rPr sz="1600" spc="-5" dirty="0">
                <a:latin typeface="Calibri"/>
                <a:cs typeface="Calibri"/>
              </a:rPr>
              <a:t>sistem</a:t>
            </a:r>
            <a:r>
              <a:rPr sz="1600" spc="-10" dirty="0">
                <a:latin typeface="Calibri"/>
                <a:cs typeface="Calibri"/>
              </a:rPr>
              <a:t> lantai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datar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(</a:t>
            </a:r>
            <a:r>
              <a:rPr sz="1600" i="1" spc="-5" dirty="0">
                <a:latin typeface="Calibri"/>
                <a:cs typeface="Calibri"/>
              </a:rPr>
              <a:t>flat-plate</a:t>
            </a:r>
            <a:r>
              <a:rPr sz="1600" spc="-5" dirty="0">
                <a:latin typeface="Calibri"/>
                <a:cs typeface="Calibri"/>
              </a:rPr>
              <a:t>) </a:t>
            </a:r>
            <a:r>
              <a:rPr sz="1600" spc="-10" dirty="0">
                <a:latin typeface="Calibri"/>
                <a:cs typeface="Calibri"/>
              </a:rPr>
              <a:t>dengan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20" dirty="0">
                <a:latin typeface="Calibri"/>
                <a:cs typeface="Calibri"/>
              </a:rPr>
              <a:t>ukuran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pelat 7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m ×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6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m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ditumpu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oleh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20" dirty="0">
                <a:latin typeface="Calibri"/>
                <a:cs typeface="Calibri"/>
              </a:rPr>
              <a:t>kolom </a:t>
            </a:r>
            <a:r>
              <a:rPr sz="1600" spc="-15" dirty="0">
                <a:latin typeface="Calibri"/>
                <a:cs typeface="Calibri"/>
              </a:rPr>
              <a:t> persegi</a:t>
            </a:r>
            <a:r>
              <a:rPr sz="1600" spc="2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berukuran</a:t>
            </a:r>
            <a:r>
              <a:rPr sz="1600" spc="3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500</a:t>
            </a:r>
            <a:r>
              <a:rPr sz="1600" spc="2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mm</a:t>
            </a:r>
            <a:r>
              <a:rPr sz="1600" spc="2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×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500</a:t>
            </a:r>
            <a:r>
              <a:rPr sz="1600" spc="2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mm.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30" dirty="0">
                <a:latin typeface="Calibri"/>
                <a:cs typeface="Calibri"/>
              </a:rPr>
              <a:t>Tentukan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ketebalan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minimum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pelat</a:t>
            </a:r>
            <a:r>
              <a:rPr sz="1600" spc="-10" dirty="0">
                <a:latin typeface="Calibri"/>
                <a:cs typeface="Calibri"/>
              </a:rPr>
              <a:t> yang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disyaratkan </a:t>
            </a:r>
            <a:r>
              <a:rPr sz="1600" spc="-35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dalam</a:t>
            </a:r>
            <a:r>
              <a:rPr sz="1600" spc="-15" dirty="0">
                <a:latin typeface="Calibri"/>
                <a:cs typeface="Calibri"/>
              </a:rPr>
              <a:t> peraturan</a:t>
            </a:r>
            <a:r>
              <a:rPr sz="1600" spc="2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SNI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2847:2013</a:t>
            </a:r>
            <a:r>
              <a:rPr sz="1600" spc="5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untuk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pelat</a:t>
            </a:r>
            <a:r>
              <a:rPr sz="1600" spc="-5" dirty="0">
                <a:latin typeface="Calibri"/>
                <a:cs typeface="Calibri"/>
              </a:rPr>
              <a:t> dalam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dan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pelat sudut</a:t>
            </a:r>
            <a:r>
              <a:rPr sz="1600" spc="-10" dirty="0">
                <a:latin typeface="Calibri"/>
                <a:cs typeface="Calibri"/>
              </a:rPr>
              <a:t> seperti</a:t>
            </a:r>
            <a:r>
              <a:rPr sz="1600" spc="3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dalam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Gambar</a:t>
            </a:r>
            <a:endParaRPr sz="1600">
              <a:latin typeface="Calibri"/>
              <a:cs typeface="Calibri"/>
            </a:endParaRPr>
          </a:p>
          <a:p>
            <a:pPr marL="381000">
              <a:lnSpc>
                <a:spcPts val="1425"/>
              </a:lnSpc>
            </a:pPr>
            <a:r>
              <a:rPr sz="1600" spc="-5" dirty="0">
                <a:latin typeface="Calibri"/>
                <a:cs typeface="Calibri"/>
              </a:rPr>
              <a:t>C.12.5.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Pada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struktur</a:t>
            </a:r>
            <a:r>
              <a:rPr sz="1600" spc="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ini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tidak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digunakan</a:t>
            </a:r>
            <a:r>
              <a:rPr sz="1600" spc="-3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balok tepi. </a:t>
            </a:r>
            <a:r>
              <a:rPr sz="1600" spc="-10" dirty="0">
                <a:latin typeface="Calibri"/>
                <a:cs typeface="Calibri"/>
              </a:rPr>
              <a:t>Gunakan</a:t>
            </a:r>
            <a:r>
              <a:rPr sz="1600" spc="35" dirty="0">
                <a:latin typeface="Calibri"/>
                <a:cs typeface="Calibri"/>
              </a:rPr>
              <a:t> </a:t>
            </a:r>
            <a:r>
              <a:rPr sz="1600" i="1" spc="-5" dirty="0">
                <a:latin typeface="Calibri"/>
                <a:cs typeface="Calibri"/>
              </a:rPr>
              <a:t>f</a:t>
            </a:r>
            <a:r>
              <a:rPr sz="1600" i="1" spc="5" dirty="0">
                <a:latin typeface="Calibri"/>
                <a:cs typeface="Calibri"/>
              </a:rPr>
              <a:t> </a:t>
            </a:r>
            <a:r>
              <a:rPr sz="1575" spc="7" baseline="26455" dirty="0">
                <a:latin typeface="Calibri"/>
                <a:cs typeface="Calibri"/>
              </a:rPr>
              <a:t>/ </a:t>
            </a:r>
            <a:r>
              <a:rPr sz="1575" spc="135" baseline="2645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=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20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MPa,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i="1" spc="-5" dirty="0">
                <a:latin typeface="Calibri"/>
                <a:cs typeface="Calibri"/>
              </a:rPr>
              <a:t>f</a:t>
            </a:r>
            <a:r>
              <a:rPr sz="1600" i="1" spc="484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=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400</a:t>
            </a:r>
            <a:r>
              <a:rPr sz="1600" spc="2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MPa.</a:t>
            </a:r>
            <a:endParaRPr sz="1600">
              <a:latin typeface="Calibri"/>
              <a:cs typeface="Calibri"/>
            </a:endParaRPr>
          </a:p>
          <a:p>
            <a:pPr marR="1249045" algn="r">
              <a:lnSpc>
                <a:spcPts val="765"/>
              </a:lnSpc>
              <a:tabLst>
                <a:tab pos="1033144" algn="l"/>
              </a:tabLst>
            </a:pPr>
            <a:r>
              <a:rPr sz="1050" i="1" spc="5" dirty="0">
                <a:latin typeface="Calibri"/>
                <a:cs typeface="Calibri"/>
              </a:rPr>
              <a:t>c</a:t>
            </a:r>
            <a:r>
              <a:rPr sz="1050" spc="5" dirty="0">
                <a:latin typeface="Times New Roman"/>
                <a:cs typeface="Times New Roman"/>
              </a:rPr>
              <a:t>	</a:t>
            </a:r>
            <a:r>
              <a:rPr sz="1050" i="1" spc="5" dirty="0">
                <a:latin typeface="Calibri"/>
                <a:cs typeface="Calibri"/>
              </a:rPr>
              <a:t>y</a:t>
            </a:r>
            <a:endParaRPr sz="105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95776" y="3473897"/>
            <a:ext cx="3470687" cy="306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1367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6" y="1636264"/>
            <a:ext cx="206756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3200" b="1" spc="-15" dirty="0" err="1">
                <a:latin typeface="Calibri"/>
                <a:cs typeface="Calibri"/>
              </a:rPr>
              <a:t>Contoh</a:t>
            </a:r>
            <a:r>
              <a:rPr sz="3200" b="1" spc="-60" dirty="0">
                <a:latin typeface="Calibri"/>
                <a:cs typeface="Calibri"/>
              </a:rPr>
              <a:t> </a:t>
            </a:r>
            <a:r>
              <a:rPr sz="3200" b="1" spc="-5" dirty="0" smtClean="0">
                <a:latin typeface="Calibri"/>
                <a:cs typeface="Calibri"/>
              </a:rPr>
              <a:t>6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17146" y="2186378"/>
            <a:ext cx="7796530" cy="103631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0" marR="43180" indent="-342900">
              <a:spcBef>
                <a:spcPts val="95"/>
              </a:spcBef>
              <a:buFont typeface="Arial MT"/>
              <a:buChar char="•"/>
              <a:tabLst>
                <a:tab pos="380365" algn="l"/>
                <a:tab pos="381000" algn="l"/>
              </a:tabLst>
            </a:pPr>
            <a:r>
              <a:rPr sz="1600" spc="-10" dirty="0">
                <a:latin typeface="Calibri"/>
                <a:cs typeface="Calibri"/>
              </a:rPr>
              <a:t>Suatu</a:t>
            </a:r>
            <a:r>
              <a:rPr sz="1600" spc="-5" dirty="0">
                <a:latin typeface="Calibri"/>
                <a:cs typeface="Calibri"/>
              </a:rPr>
              <a:t> sistem pelat </a:t>
            </a:r>
            <a:r>
              <a:rPr sz="1600" spc="-10" dirty="0">
                <a:latin typeface="Calibri"/>
                <a:cs typeface="Calibri"/>
              </a:rPr>
              <a:t>lantai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dua </a:t>
            </a:r>
            <a:r>
              <a:rPr sz="1600" spc="-15" dirty="0">
                <a:latin typeface="Calibri"/>
                <a:cs typeface="Calibri"/>
              </a:rPr>
              <a:t>arah</a:t>
            </a:r>
            <a:r>
              <a:rPr sz="1600" spc="1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dengan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balok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ditunjukkan</a:t>
            </a:r>
            <a:r>
              <a:rPr sz="1600" spc="-5" dirty="0">
                <a:latin typeface="Calibri"/>
                <a:cs typeface="Calibri"/>
              </a:rPr>
              <a:t> dalam</a:t>
            </a:r>
            <a:r>
              <a:rPr sz="1600" spc="-1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Gambar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C.12.6.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Pelat </a:t>
            </a:r>
            <a:r>
              <a:rPr sz="1600" spc="-5" dirty="0">
                <a:latin typeface="Calibri"/>
                <a:cs typeface="Calibri"/>
              </a:rPr>
              <a:t> dan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balok ditopang</a:t>
            </a:r>
            <a:r>
              <a:rPr sz="1600" spc="-1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oleh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kolom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berukuran</a:t>
            </a:r>
            <a:r>
              <a:rPr sz="1600" spc="4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500</a:t>
            </a:r>
            <a:r>
              <a:rPr sz="1600" spc="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mm</a:t>
            </a:r>
            <a:r>
              <a:rPr sz="1600" spc="2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×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500</a:t>
            </a:r>
            <a:r>
              <a:rPr sz="1600" spc="2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mm.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20" dirty="0">
                <a:latin typeface="Calibri"/>
                <a:cs typeface="Calibri"/>
              </a:rPr>
              <a:t>Ukuran</a:t>
            </a:r>
            <a:r>
              <a:rPr sz="1600" spc="2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balok </a:t>
            </a:r>
            <a:r>
              <a:rPr sz="1600" spc="-10" dirty="0">
                <a:latin typeface="Calibri"/>
                <a:cs typeface="Calibri"/>
              </a:rPr>
              <a:t>diperlihatkan </a:t>
            </a:r>
            <a:r>
              <a:rPr sz="1600" spc="-35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dalam</a:t>
            </a:r>
            <a:r>
              <a:rPr sz="1600" spc="-10" dirty="0">
                <a:latin typeface="Calibri"/>
                <a:cs typeface="Calibri"/>
              </a:rPr>
              <a:t> gambar tersebut.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30" dirty="0">
                <a:latin typeface="Calibri"/>
                <a:cs typeface="Calibri"/>
              </a:rPr>
              <a:t>Tentukan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ketebalan</a:t>
            </a:r>
            <a:r>
              <a:rPr sz="1600" spc="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minimum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yang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diperlukan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untuk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suatu</a:t>
            </a:r>
            <a:r>
              <a:rPr sz="1600" spc="-5" dirty="0">
                <a:latin typeface="Calibri"/>
                <a:cs typeface="Calibri"/>
              </a:rPr>
              <a:t> pelat 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dalam.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Gunakan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i="1" spc="-5" dirty="0">
                <a:latin typeface="Calibri"/>
                <a:cs typeface="Calibri"/>
              </a:rPr>
              <a:t>f </a:t>
            </a:r>
            <a:r>
              <a:rPr sz="1575" spc="7" baseline="26455" dirty="0">
                <a:latin typeface="Calibri"/>
                <a:cs typeface="Calibri"/>
              </a:rPr>
              <a:t>/</a:t>
            </a:r>
            <a:r>
              <a:rPr sz="1575" spc="120" baseline="2645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=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20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MPa,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i="1" spc="-5" dirty="0">
                <a:latin typeface="Calibri"/>
                <a:cs typeface="Calibri"/>
              </a:rPr>
              <a:t>f</a:t>
            </a:r>
            <a:r>
              <a:rPr sz="1600" i="1" spc="12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=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400</a:t>
            </a:r>
            <a:r>
              <a:rPr sz="1600" spc="1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MPa.</a:t>
            </a:r>
            <a:endParaRPr sz="1600">
              <a:latin typeface="Calibri"/>
              <a:cs typeface="Calibri"/>
            </a:endParaRPr>
          </a:p>
          <a:p>
            <a:pPr marL="1921510">
              <a:lnSpc>
                <a:spcPts val="275"/>
              </a:lnSpc>
              <a:tabLst>
                <a:tab pos="2955290" algn="l"/>
              </a:tabLst>
            </a:pPr>
            <a:r>
              <a:rPr sz="1050" i="1" spc="5" dirty="0">
                <a:latin typeface="Calibri"/>
                <a:cs typeface="Calibri"/>
              </a:rPr>
              <a:t>c</a:t>
            </a:r>
            <a:r>
              <a:rPr sz="1050" spc="5" dirty="0">
                <a:latin typeface="Times New Roman"/>
                <a:cs typeface="Times New Roman"/>
              </a:rPr>
              <a:t>	</a:t>
            </a:r>
            <a:r>
              <a:rPr sz="1050" i="1" spc="5" dirty="0">
                <a:latin typeface="Calibri"/>
                <a:cs typeface="Calibri"/>
              </a:rPr>
              <a:t>y</a:t>
            </a:r>
            <a:endParaRPr sz="105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46250" y="3590926"/>
            <a:ext cx="4333875" cy="3019425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048501" y="3126104"/>
            <a:ext cx="2143125" cy="175260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96126" y="4954908"/>
            <a:ext cx="1971675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4209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6" y="1547872"/>
            <a:ext cx="7918450" cy="3978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3200" b="1" spc="-15" dirty="0">
                <a:latin typeface="Calibri"/>
                <a:cs typeface="Calibri"/>
              </a:rPr>
              <a:t>Metode</a:t>
            </a:r>
            <a:r>
              <a:rPr sz="3200" b="1" spc="5" dirty="0">
                <a:latin typeface="Calibri"/>
                <a:cs typeface="Calibri"/>
              </a:rPr>
              <a:t> </a:t>
            </a:r>
            <a:r>
              <a:rPr sz="3200" b="1" spc="-15" dirty="0">
                <a:latin typeface="Calibri"/>
                <a:cs typeface="Calibri"/>
              </a:rPr>
              <a:t>Perencanaan</a:t>
            </a:r>
            <a:r>
              <a:rPr sz="3200" b="1" spc="-4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Langsung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spc="-20" dirty="0">
                <a:latin typeface="Calibri"/>
                <a:cs typeface="Calibri"/>
              </a:rPr>
              <a:t>Pelat </a:t>
            </a:r>
            <a:r>
              <a:rPr sz="3200" b="1" spc="-5" dirty="0">
                <a:latin typeface="Calibri"/>
                <a:cs typeface="Calibri"/>
              </a:rPr>
              <a:t>Dua</a:t>
            </a:r>
            <a:r>
              <a:rPr sz="3200" b="1" spc="-25" dirty="0">
                <a:latin typeface="Calibri"/>
                <a:cs typeface="Calibri"/>
              </a:rPr>
              <a:t> </a:t>
            </a:r>
            <a:r>
              <a:rPr sz="3200" b="1" spc="-20" dirty="0">
                <a:latin typeface="Calibri"/>
                <a:cs typeface="Calibri"/>
              </a:rPr>
              <a:t>Arah</a:t>
            </a:r>
            <a:endParaRPr sz="3200">
              <a:latin typeface="Calibri"/>
              <a:cs typeface="Calibri"/>
            </a:endParaRPr>
          </a:p>
          <a:p>
            <a:pPr marL="12700" marR="305435">
              <a:lnSpc>
                <a:spcPts val="1730"/>
              </a:lnSpc>
              <a:spcBef>
                <a:spcPts val="470"/>
              </a:spcBef>
            </a:pPr>
            <a:r>
              <a:rPr spc="-5" dirty="0">
                <a:latin typeface="Calibri"/>
                <a:cs typeface="Calibri"/>
              </a:rPr>
              <a:t>Untuk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menggunakan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metode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perencanaan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langsung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pada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sistem</a:t>
            </a:r>
            <a:r>
              <a:rPr spc="-5" dirty="0">
                <a:latin typeface="Calibri"/>
                <a:cs typeface="Calibri"/>
              </a:rPr>
              <a:t> pelat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dua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arah, 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maka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SNI</a:t>
            </a:r>
            <a:r>
              <a:rPr dirty="0">
                <a:latin typeface="Calibri"/>
                <a:cs typeface="Calibri"/>
              </a:rPr>
              <a:t> 2847:2013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pasal</a:t>
            </a:r>
            <a:r>
              <a:rPr dirty="0">
                <a:latin typeface="Calibri"/>
                <a:cs typeface="Calibri"/>
              </a:rPr>
              <a:t> 13.6.1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memberikan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beberapa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batasan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sebagai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berikut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:</a:t>
            </a:r>
            <a:endParaRPr>
              <a:latin typeface="Calibri"/>
              <a:cs typeface="Calibri"/>
            </a:endParaRPr>
          </a:p>
          <a:p>
            <a:pPr marL="355600" indent="-342900">
              <a:spcBef>
                <a:spcPts val="1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10" dirty="0">
                <a:latin typeface="Calibri"/>
                <a:cs typeface="Calibri"/>
              </a:rPr>
              <a:t>Paling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sedikit </a:t>
            </a:r>
            <a:r>
              <a:rPr dirty="0">
                <a:latin typeface="Calibri"/>
                <a:cs typeface="Calibri"/>
              </a:rPr>
              <a:t>ada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3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bentang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menerus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dalam </a:t>
            </a:r>
            <a:r>
              <a:rPr spc="-5" dirty="0">
                <a:latin typeface="Calibri"/>
                <a:cs typeface="Calibri"/>
              </a:rPr>
              <a:t>setiap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arah</a:t>
            </a:r>
            <a:endParaRPr>
              <a:latin typeface="Calibri"/>
              <a:cs typeface="Calibri"/>
            </a:endParaRPr>
          </a:p>
          <a:p>
            <a:pPr marL="355600" marR="43180" indent="-342900">
              <a:lnSpc>
                <a:spcPts val="1730"/>
              </a:lnSpc>
              <a:spcBef>
                <a:spcPts val="41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15" dirty="0">
                <a:latin typeface="Calibri"/>
                <a:cs typeface="Calibri"/>
              </a:rPr>
              <a:t>Pelat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berbentuk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persegi,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perbandingan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antara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bentang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panjang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terhadap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bentang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pendek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diukur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sumbu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35" dirty="0">
                <a:latin typeface="Calibri"/>
                <a:cs typeface="Calibri"/>
              </a:rPr>
              <a:t>ke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sumbu tumpuan,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tidak</a:t>
            </a:r>
            <a:r>
              <a:rPr dirty="0">
                <a:latin typeface="Calibri"/>
                <a:cs typeface="Calibri"/>
              </a:rPr>
              <a:t> lebih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dari </a:t>
            </a:r>
            <a:r>
              <a:rPr dirty="0">
                <a:latin typeface="Calibri"/>
                <a:cs typeface="Calibri"/>
              </a:rPr>
              <a:t>2</a:t>
            </a:r>
            <a:endParaRPr>
              <a:latin typeface="Calibri"/>
              <a:cs typeface="Calibri"/>
            </a:endParaRPr>
          </a:p>
          <a:p>
            <a:pPr marL="355600" indent="-342900">
              <a:lnSpc>
                <a:spcPts val="1945"/>
              </a:lnSpc>
              <a:spcBef>
                <a:spcPts val="1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10" dirty="0">
                <a:latin typeface="Calibri"/>
                <a:cs typeface="Calibri"/>
              </a:rPr>
              <a:t>Panjang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bentang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yang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bersebelahan,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diukur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antara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sumbu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30" dirty="0">
                <a:latin typeface="Calibri"/>
                <a:cs typeface="Calibri"/>
              </a:rPr>
              <a:t>ke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sumbu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tumpuan,</a:t>
            </a:r>
            <a:endParaRPr>
              <a:latin typeface="Calibri"/>
              <a:cs typeface="Calibri"/>
            </a:endParaRPr>
          </a:p>
          <a:p>
            <a:pPr marL="355600">
              <a:lnSpc>
                <a:spcPts val="1945"/>
              </a:lnSpc>
            </a:pPr>
            <a:r>
              <a:rPr spc="-5" dirty="0">
                <a:latin typeface="Calibri"/>
                <a:cs typeface="Calibri"/>
              </a:rPr>
              <a:t>dalam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masing-masing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arah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tidak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berbeda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lebih</a:t>
            </a:r>
            <a:r>
              <a:rPr spc="2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dari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sepertiga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bentang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terpanjang</a:t>
            </a:r>
            <a:endParaRPr>
              <a:latin typeface="Calibri"/>
              <a:cs typeface="Calibri"/>
            </a:endParaRPr>
          </a:p>
          <a:p>
            <a:pPr marL="355600" marR="365760" indent="-342900" algn="just">
              <a:lnSpc>
                <a:spcPts val="1730"/>
              </a:lnSpc>
              <a:spcBef>
                <a:spcPts val="415"/>
              </a:spcBef>
              <a:buFont typeface="Arial MT"/>
              <a:buChar char="•"/>
              <a:tabLst>
                <a:tab pos="355600" algn="l"/>
              </a:tabLst>
            </a:pPr>
            <a:r>
              <a:rPr spc="-10" dirty="0">
                <a:latin typeface="Calibri"/>
                <a:cs typeface="Calibri"/>
              </a:rPr>
              <a:t>Posisi </a:t>
            </a:r>
            <a:r>
              <a:rPr spc="-20" dirty="0">
                <a:latin typeface="Calibri"/>
                <a:cs typeface="Calibri"/>
              </a:rPr>
              <a:t>kolom </a:t>
            </a:r>
            <a:r>
              <a:rPr spc="-5" dirty="0">
                <a:latin typeface="Calibri"/>
                <a:cs typeface="Calibri"/>
              </a:rPr>
              <a:t>boleh menyimpang maksimum sejauh </a:t>
            </a:r>
            <a:r>
              <a:rPr dirty="0">
                <a:latin typeface="Calibri"/>
                <a:cs typeface="Calibri"/>
              </a:rPr>
              <a:t>10% </a:t>
            </a:r>
            <a:r>
              <a:rPr spc="-5" dirty="0">
                <a:latin typeface="Calibri"/>
                <a:cs typeface="Calibri"/>
              </a:rPr>
              <a:t>panjang </a:t>
            </a:r>
            <a:r>
              <a:rPr spc="-10" dirty="0">
                <a:latin typeface="Calibri"/>
                <a:cs typeface="Calibri"/>
              </a:rPr>
              <a:t>bentang </a:t>
            </a:r>
            <a:r>
              <a:rPr spc="-5" dirty="0">
                <a:latin typeface="Calibri"/>
                <a:cs typeface="Calibri"/>
              </a:rPr>
              <a:t>dari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garis-garis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yang</a:t>
            </a:r>
            <a:r>
              <a:rPr spc="-5" dirty="0">
                <a:latin typeface="Calibri"/>
                <a:cs typeface="Calibri"/>
              </a:rPr>
              <a:t> menghubungkan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sumbu-sumbu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kolom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yang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berdekatan</a:t>
            </a:r>
            <a:endParaRPr>
              <a:latin typeface="Calibri"/>
              <a:cs typeface="Calibri"/>
            </a:endParaRPr>
          </a:p>
          <a:p>
            <a:pPr marL="355600" marR="299720" indent="-342900" algn="just">
              <a:lnSpc>
                <a:spcPts val="1730"/>
              </a:lnSpc>
              <a:spcBef>
                <a:spcPts val="430"/>
              </a:spcBef>
              <a:buFont typeface="Arial MT"/>
              <a:buChar char="•"/>
              <a:tabLst>
                <a:tab pos="355600" algn="l"/>
              </a:tabLst>
            </a:pPr>
            <a:r>
              <a:rPr spc="-5" dirty="0">
                <a:latin typeface="Calibri"/>
                <a:cs typeface="Calibri"/>
              </a:rPr>
              <a:t>Beban </a:t>
            </a:r>
            <a:r>
              <a:rPr spc="-10" dirty="0">
                <a:latin typeface="Calibri"/>
                <a:cs typeface="Calibri"/>
              </a:rPr>
              <a:t>yang diperhitungkan hanyalah </a:t>
            </a:r>
            <a:r>
              <a:rPr spc="-5" dirty="0">
                <a:latin typeface="Calibri"/>
                <a:cs typeface="Calibri"/>
              </a:rPr>
              <a:t>beban </a:t>
            </a:r>
            <a:r>
              <a:rPr spc="-15" dirty="0">
                <a:latin typeface="Calibri"/>
                <a:cs typeface="Calibri"/>
              </a:rPr>
              <a:t>gravitasi </a:t>
            </a:r>
            <a:r>
              <a:rPr spc="-5" dirty="0">
                <a:latin typeface="Calibri"/>
                <a:cs typeface="Calibri"/>
              </a:rPr>
              <a:t>dan terbagi </a:t>
            </a:r>
            <a:r>
              <a:rPr spc="-15" dirty="0">
                <a:latin typeface="Calibri"/>
                <a:cs typeface="Calibri"/>
              </a:rPr>
              <a:t>merata </a:t>
            </a:r>
            <a:r>
              <a:rPr dirty="0">
                <a:latin typeface="Calibri"/>
                <a:cs typeface="Calibri"/>
              </a:rPr>
              <a:t>pada 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seluruh panel pelat. </a:t>
            </a:r>
            <a:r>
              <a:rPr spc="-10" dirty="0">
                <a:latin typeface="Calibri"/>
                <a:cs typeface="Calibri"/>
              </a:rPr>
              <a:t>Sedangkan </a:t>
            </a:r>
            <a:r>
              <a:rPr spc="-5" dirty="0">
                <a:latin typeface="Calibri"/>
                <a:cs typeface="Calibri"/>
              </a:rPr>
              <a:t>beban hidup tidak boleh melebihi </a:t>
            </a:r>
            <a:r>
              <a:rPr dirty="0">
                <a:latin typeface="Calibri"/>
                <a:cs typeface="Calibri"/>
              </a:rPr>
              <a:t>2 </a:t>
            </a:r>
            <a:r>
              <a:rPr spc="-10" dirty="0">
                <a:latin typeface="Calibri"/>
                <a:cs typeface="Calibri"/>
              </a:rPr>
              <a:t>kali </a:t>
            </a:r>
            <a:r>
              <a:rPr spc="-5" dirty="0">
                <a:latin typeface="Calibri"/>
                <a:cs typeface="Calibri"/>
              </a:rPr>
              <a:t>beban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mati</a:t>
            </a:r>
            <a:endParaRPr>
              <a:latin typeface="Calibri"/>
              <a:cs typeface="Calibri"/>
            </a:endParaRPr>
          </a:p>
          <a:p>
            <a:pPr marL="355600" marR="356870" indent="-342900" algn="just">
              <a:lnSpc>
                <a:spcPts val="1730"/>
              </a:lnSpc>
              <a:spcBef>
                <a:spcPts val="430"/>
              </a:spcBef>
              <a:buFont typeface="Arial MT"/>
              <a:buChar char="•"/>
              <a:tabLst>
                <a:tab pos="355600" algn="l"/>
              </a:tabLst>
            </a:pPr>
            <a:r>
              <a:rPr spc="-5" dirty="0">
                <a:latin typeface="Calibri"/>
                <a:cs typeface="Calibri"/>
              </a:rPr>
              <a:t>Untuk suatu panel pelat </a:t>
            </a:r>
            <a:r>
              <a:rPr spc="-10" dirty="0">
                <a:latin typeface="Calibri"/>
                <a:cs typeface="Calibri"/>
              </a:rPr>
              <a:t>dengan </a:t>
            </a:r>
            <a:r>
              <a:rPr spc="-5" dirty="0">
                <a:latin typeface="Calibri"/>
                <a:cs typeface="Calibri"/>
              </a:rPr>
              <a:t>balok di </a:t>
            </a:r>
            <a:r>
              <a:rPr spc="-15" dirty="0">
                <a:latin typeface="Calibri"/>
                <a:cs typeface="Calibri"/>
              </a:rPr>
              <a:t>antara </a:t>
            </a:r>
            <a:r>
              <a:rPr spc="-5" dirty="0">
                <a:latin typeface="Calibri"/>
                <a:cs typeface="Calibri"/>
              </a:rPr>
              <a:t>tumpuan pada </a:t>
            </a:r>
            <a:r>
              <a:rPr dirty="0">
                <a:latin typeface="Calibri"/>
                <a:cs typeface="Calibri"/>
              </a:rPr>
              <a:t>semua </a:t>
            </a:r>
            <a:r>
              <a:rPr spc="-10" dirty="0">
                <a:latin typeface="Calibri"/>
                <a:cs typeface="Calibri"/>
              </a:rPr>
              <a:t>sisinya,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kekakuan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relatif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balok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dalam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dua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arah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yang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tegak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lurus,</a:t>
            </a:r>
            <a:endParaRPr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357465" y="6053103"/>
            <a:ext cx="587375" cy="0"/>
          </a:xfrm>
          <a:custGeom>
            <a:avLst/>
            <a:gdLst/>
            <a:ahLst/>
            <a:cxnLst/>
            <a:rect l="l" t="t" r="r" b="b"/>
            <a:pathLst>
              <a:path w="587375">
                <a:moveTo>
                  <a:pt x="0" y="0"/>
                </a:moveTo>
                <a:lnTo>
                  <a:pt x="587050" y="0"/>
                </a:lnTo>
              </a:path>
            </a:pathLst>
          </a:custGeom>
          <a:ln w="1059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988780" y="5881949"/>
            <a:ext cx="440055" cy="268663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</a:pPr>
            <a:r>
              <a:rPr sz="1650" spc="5" dirty="0">
                <a:latin typeface="Symbol"/>
                <a:cs typeface="Symbol"/>
              </a:rPr>
              <a:t></a:t>
            </a:r>
            <a:r>
              <a:rPr sz="1650" spc="-45" dirty="0">
                <a:latin typeface="Times New Roman"/>
                <a:cs typeface="Times New Roman"/>
              </a:rPr>
              <a:t> </a:t>
            </a:r>
            <a:r>
              <a:rPr sz="1650" spc="30" dirty="0">
                <a:latin typeface="Times New Roman"/>
                <a:cs typeface="Times New Roman"/>
              </a:rPr>
              <a:t>5</a:t>
            </a:r>
            <a:r>
              <a:rPr sz="1650" i="1" spc="-130" dirty="0">
                <a:latin typeface="Times New Roman"/>
                <a:cs typeface="Times New Roman"/>
              </a:rPr>
              <a:t>,</a:t>
            </a:r>
            <a:r>
              <a:rPr sz="1650" spc="5" dirty="0">
                <a:latin typeface="Times New Roman"/>
                <a:cs typeface="Times New Roman"/>
              </a:rPr>
              <a:t>0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866365" y="5881949"/>
            <a:ext cx="447040" cy="268663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</a:pPr>
            <a:r>
              <a:rPr sz="1650" spc="55" dirty="0">
                <a:latin typeface="Times New Roman"/>
                <a:cs typeface="Times New Roman"/>
              </a:rPr>
              <a:t>0</a:t>
            </a:r>
            <a:r>
              <a:rPr sz="1650" i="1" spc="-105" dirty="0">
                <a:latin typeface="Times New Roman"/>
                <a:cs typeface="Times New Roman"/>
              </a:rPr>
              <a:t>,</a:t>
            </a:r>
            <a:r>
              <a:rPr sz="1650" spc="5" dirty="0">
                <a:latin typeface="Times New Roman"/>
                <a:cs typeface="Times New Roman"/>
              </a:rPr>
              <a:t>2</a:t>
            </a:r>
            <a:r>
              <a:rPr sz="1650" spc="-45" dirty="0">
                <a:latin typeface="Times New Roman"/>
                <a:cs typeface="Times New Roman"/>
              </a:rPr>
              <a:t> </a:t>
            </a:r>
            <a:r>
              <a:rPr sz="1650" spc="5" dirty="0">
                <a:latin typeface="Symbol"/>
                <a:cs typeface="Symbol"/>
              </a:rPr>
              <a:t>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19819" y="5671175"/>
            <a:ext cx="99695" cy="191718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150" spc="5" dirty="0">
                <a:latin typeface="Times New Roman"/>
                <a:cs typeface="Times New Roman"/>
              </a:rPr>
              <a:t>2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667196" y="5973996"/>
            <a:ext cx="277495" cy="268663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38100">
              <a:spcBef>
                <a:spcPts val="115"/>
              </a:spcBef>
            </a:pPr>
            <a:r>
              <a:rPr sz="2475" i="1" baseline="-26936" dirty="0">
                <a:latin typeface="Times New Roman"/>
                <a:cs typeface="Times New Roman"/>
              </a:rPr>
              <a:t>l</a:t>
            </a:r>
            <a:r>
              <a:rPr sz="2475" i="1" spc="97" baseline="-26936" dirty="0">
                <a:latin typeface="Times New Roman"/>
                <a:cs typeface="Times New Roman"/>
              </a:rPr>
              <a:t> </a:t>
            </a:r>
            <a:r>
              <a:rPr sz="1150" spc="5" dirty="0">
                <a:latin typeface="Times New Roman"/>
                <a:cs typeface="Times New Roman"/>
              </a:rPr>
              <a:t>2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527630" y="6194395"/>
            <a:ext cx="314325" cy="191718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150" i="1" dirty="0">
                <a:latin typeface="Times New Roman"/>
                <a:cs typeface="Times New Roman"/>
              </a:rPr>
              <a:t>f</a:t>
            </a:r>
            <a:r>
              <a:rPr sz="1150" i="1" spc="15" dirty="0">
                <a:latin typeface="Times New Roman"/>
                <a:cs typeface="Times New Roman"/>
              </a:rPr>
              <a:t> </a:t>
            </a:r>
            <a:r>
              <a:rPr sz="1150" spc="5" dirty="0">
                <a:latin typeface="Times New Roman"/>
                <a:cs typeface="Times New Roman"/>
              </a:rPr>
              <a:t>2</a:t>
            </a:r>
            <a:r>
              <a:rPr sz="1150" spc="105" dirty="0">
                <a:latin typeface="Times New Roman"/>
                <a:cs typeface="Times New Roman"/>
              </a:rPr>
              <a:t> </a:t>
            </a:r>
            <a:r>
              <a:rPr sz="1150" spc="5" dirty="0">
                <a:latin typeface="Times New Roman"/>
                <a:cs typeface="Times New Roman"/>
              </a:rPr>
              <a:t>1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527630" y="5828134"/>
            <a:ext cx="302895" cy="191718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150" i="1" dirty="0">
                <a:latin typeface="Times New Roman"/>
                <a:cs typeface="Times New Roman"/>
              </a:rPr>
              <a:t>f</a:t>
            </a:r>
            <a:r>
              <a:rPr sz="1150" i="1" spc="-80" dirty="0">
                <a:latin typeface="Times New Roman"/>
                <a:cs typeface="Times New Roman"/>
              </a:rPr>
              <a:t> </a:t>
            </a:r>
            <a:r>
              <a:rPr sz="1150" spc="5" dirty="0">
                <a:latin typeface="Times New Roman"/>
                <a:cs typeface="Times New Roman"/>
              </a:rPr>
              <a:t>1</a:t>
            </a:r>
            <a:r>
              <a:rPr sz="1150" dirty="0">
                <a:latin typeface="Times New Roman"/>
                <a:cs typeface="Times New Roman"/>
              </a:rPr>
              <a:t> </a:t>
            </a:r>
            <a:r>
              <a:rPr sz="1150" spc="-90" dirty="0">
                <a:latin typeface="Times New Roman"/>
                <a:cs typeface="Times New Roman"/>
              </a:rPr>
              <a:t> </a:t>
            </a:r>
            <a:r>
              <a:rPr sz="1150" spc="5" dirty="0">
                <a:latin typeface="Times New Roman"/>
                <a:cs typeface="Times New Roman"/>
              </a:rPr>
              <a:t>2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46084" y="5700275"/>
            <a:ext cx="403225" cy="2933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  <a:tabLst>
                <a:tab pos="330835" algn="l"/>
              </a:tabLst>
            </a:pPr>
            <a:r>
              <a:rPr sz="1750" spc="-55" dirty="0">
                <a:latin typeface="Symbol"/>
                <a:cs typeface="Symbol"/>
              </a:rPr>
              <a:t></a:t>
            </a:r>
            <a:r>
              <a:rPr sz="1750" spc="-55" dirty="0">
                <a:latin typeface="Times New Roman"/>
                <a:cs typeface="Times New Roman"/>
              </a:rPr>
              <a:t>	</a:t>
            </a:r>
            <a:r>
              <a:rPr sz="1650" i="1" dirty="0">
                <a:latin typeface="Times New Roman"/>
                <a:cs typeface="Times New Roman"/>
              </a:rPr>
              <a:t>l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346084" y="6066536"/>
            <a:ext cx="159385" cy="2933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1750" spc="-55" dirty="0">
                <a:latin typeface="Symbol"/>
                <a:cs typeface="Symbol"/>
              </a:rPr>
              <a:t></a:t>
            </a:r>
            <a:endParaRPr sz="1750">
              <a:latin typeface="Symbol"/>
              <a:cs typeface="Symbol"/>
            </a:endParaRPr>
          </a:p>
        </p:txBody>
      </p:sp>
    </p:spTree>
    <p:extLst>
      <p:ext uri="{BB962C8B-B14F-4D97-AF65-F5344CB8AC3E}">
        <p14:creationId xmlns:p14="http://schemas.microsoft.com/office/powerpoint/2010/main" val="26938394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81375" y="2059725"/>
            <a:ext cx="6267464" cy="3838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8143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03235" y="2366773"/>
            <a:ext cx="8058164" cy="195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5244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95903" y="1671090"/>
            <a:ext cx="5153025" cy="483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9732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1572928" y="1142232"/>
            <a:ext cx="9120739" cy="2662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22275" marR="55880" indent="-342900" algn="just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421640" algn="l"/>
                <a:tab pos="422275" algn="l"/>
              </a:tabLst>
            </a:pPr>
            <a:r>
              <a:rPr dirty="0"/>
              <a:t>Momen</a:t>
            </a:r>
            <a:r>
              <a:rPr spc="-10" dirty="0"/>
              <a:t> </a:t>
            </a:r>
            <a:r>
              <a:rPr spc="-15" dirty="0"/>
              <a:t>statik</a:t>
            </a:r>
            <a:r>
              <a:rPr spc="25" dirty="0"/>
              <a:t> </a:t>
            </a:r>
            <a:r>
              <a:rPr spc="-15" dirty="0"/>
              <a:t>terfaktor</a:t>
            </a:r>
            <a:r>
              <a:rPr spc="15" dirty="0"/>
              <a:t> </a:t>
            </a:r>
            <a:r>
              <a:rPr spc="-10" dirty="0"/>
              <a:t>total</a:t>
            </a:r>
            <a:r>
              <a:rPr spc="15" dirty="0"/>
              <a:t> </a:t>
            </a:r>
            <a:r>
              <a:rPr spc="-10" dirty="0"/>
              <a:t>yang </a:t>
            </a:r>
            <a:r>
              <a:rPr spc="-5" dirty="0"/>
              <a:t>dibahas</a:t>
            </a:r>
            <a:r>
              <a:rPr spc="-10" dirty="0"/>
              <a:t> sebelumnya,</a:t>
            </a:r>
            <a:r>
              <a:rPr spc="10" dirty="0"/>
              <a:t> </a:t>
            </a:r>
            <a:r>
              <a:rPr spc="-5" dirty="0"/>
              <a:t>sebagian harus </a:t>
            </a:r>
            <a:r>
              <a:rPr dirty="0"/>
              <a:t> </a:t>
            </a:r>
            <a:r>
              <a:rPr spc="-10" dirty="0"/>
              <a:t>didistribusikan</a:t>
            </a:r>
            <a:r>
              <a:rPr spc="30" dirty="0"/>
              <a:t> </a:t>
            </a:r>
            <a:r>
              <a:rPr spc="-30" dirty="0"/>
              <a:t>ke</a:t>
            </a:r>
            <a:r>
              <a:rPr spc="-10" dirty="0"/>
              <a:t> kedua</a:t>
            </a:r>
            <a:r>
              <a:rPr dirty="0"/>
              <a:t> </a:t>
            </a:r>
            <a:r>
              <a:rPr spc="-5" dirty="0"/>
              <a:t>buah</a:t>
            </a:r>
            <a:r>
              <a:rPr spc="-15" dirty="0"/>
              <a:t> </a:t>
            </a:r>
            <a:r>
              <a:rPr dirty="0"/>
              <a:t>lajur </a:t>
            </a:r>
            <a:r>
              <a:rPr spc="-15" dirty="0"/>
              <a:t>kolom </a:t>
            </a:r>
            <a:r>
              <a:rPr spc="-5" dirty="0"/>
              <a:t>dan</a:t>
            </a:r>
            <a:r>
              <a:rPr dirty="0"/>
              <a:t> </a:t>
            </a:r>
            <a:r>
              <a:rPr spc="-30" dirty="0"/>
              <a:t>ke</a:t>
            </a:r>
            <a:r>
              <a:rPr dirty="0"/>
              <a:t> </a:t>
            </a:r>
            <a:r>
              <a:rPr spc="-10" dirty="0"/>
              <a:t>kedua </a:t>
            </a:r>
            <a:r>
              <a:rPr dirty="0"/>
              <a:t>lajur </a:t>
            </a:r>
            <a:r>
              <a:rPr spc="-10" dirty="0"/>
              <a:t>tengah</a:t>
            </a:r>
            <a:r>
              <a:rPr spc="5" dirty="0"/>
              <a:t> </a:t>
            </a:r>
            <a:r>
              <a:rPr spc="-5" dirty="0"/>
              <a:t>pada </a:t>
            </a:r>
            <a:r>
              <a:rPr spc="-440" dirty="0"/>
              <a:t> </a:t>
            </a:r>
            <a:r>
              <a:rPr spc="-5" dirty="0"/>
              <a:t>panel </a:t>
            </a:r>
            <a:r>
              <a:rPr spc="-10" dirty="0"/>
              <a:t>pelat</a:t>
            </a:r>
            <a:r>
              <a:rPr dirty="0"/>
              <a:t> </a:t>
            </a:r>
            <a:r>
              <a:rPr spc="-5" dirty="0"/>
              <a:t>yang</a:t>
            </a:r>
            <a:r>
              <a:rPr spc="-20" dirty="0"/>
              <a:t> </a:t>
            </a:r>
            <a:r>
              <a:rPr spc="-15" dirty="0"/>
              <a:t>berdekatan</a:t>
            </a:r>
          </a:p>
          <a:p>
            <a:pPr marL="422275" marR="333375" indent="-342900" algn="just">
              <a:lnSpc>
                <a:spcPct val="100000"/>
              </a:lnSpc>
              <a:spcBef>
                <a:spcPts val="480"/>
              </a:spcBef>
              <a:buFont typeface="Arial MT"/>
              <a:buChar char="•"/>
              <a:tabLst>
                <a:tab pos="421640" algn="l"/>
                <a:tab pos="422275" algn="l"/>
              </a:tabLst>
            </a:pPr>
            <a:r>
              <a:rPr spc="-10" dirty="0"/>
              <a:t>Besarnya</a:t>
            </a:r>
            <a:r>
              <a:rPr spc="-5" dirty="0"/>
              <a:t> distribusi</a:t>
            </a:r>
            <a:r>
              <a:rPr spc="10" dirty="0"/>
              <a:t> </a:t>
            </a:r>
            <a:r>
              <a:rPr dirty="0"/>
              <a:t>momen</a:t>
            </a:r>
            <a:r>
              <a:rPr spc="-5" dirty="0"/>
              <a:t> </a:t>
            </a:r>
            <a:r>
              <a:rPr spc="-30" dirty="0"/>
              <a:t>ke</a:t>
            </a:r>
            <a:r>
              <a:rPr spc="-10" dirty="0"/>
              <a:t> </a:t>
            </a:r>
            <a:r>
              <a:rPr dirty="0"/>
              <a:t>lajur </a:t>
            </a:r>
            <a:r>
              <a:rPr spc="-15" dirty="0"/>
              <a:t>kolom </a:t>
            </a:r>
            <a:r>
              <a:rPr dirty="0"/>
              <a:t>dan</a:t>
            </a:r>
            <a:r>
              <a:rPr spc="-15" dirty="0"/>
              <a:t> </a:t>
            </a:r>
            <a:r>
              <a:rPr dirty="0"/>
              <a:t>lajur</a:t>
            </a:r>
            <a:r>
              <a:rPr spc="-5" dirty="0"/>
              <a:t> </a:t>
            </a:r>
            <a:r>
              <a:rPr spc="-10" dirty="0"/>
              <a:t>tengah</a:t>
            </a:r>
            <a:r>
              <a:rPr dirty="0"/>
              <a:t> </a:t>
            </a:r>
            <a:r>
              <a:rPr spc="-5" dirty="0"/>
              <a:t>merupakan </a:t>
            </a:r>
            <a:r>
              <a:rPr spc="-434" dirty="0"/>
              <a:t> </a:t>
            </a:r>
            <a:r>
              <a:rPr dirty="0"/>
              <a:t>fungsi</a:t>
            </a:r>
            <a:r>
              <a:rPr spc="-15" dirty="0"/>
              <a:t> </a:t>
            </a:r>
            <a:r>
              <a:rPr spc="-5" dirty="0"/>
              <a:t>dari</a:t>
            </a:r>
            <a:r>
              <a:rPr dirty="0"/>
              <a:t> </a:t>
            </a:r>
            <a:r>
              <a:rPr spc="-10" dirty="0"/>
              <a:t>rasio</a:t>
            </a:r>
            <a:r>
              <a:rPr dirty="0"/>
              <a:t> </a:t>
            </a:r>
            <a:r>
              <a:rPr i="1" dirty="0">
                <a:latin typeface="Calibri"/>
                <a:cs typeface="Calibri"/>
              </a:rPr>
              <a:t>l</a:t>
            </a:r>
            <a:r>
              <a:rPr sz="1950" baseline="-21367" dirty="0"/>
              <a:t>2</a:t>
            </a:r>
            <a:r>
              <a:rPr sz="2000" dirty="0"/>
              <a:t>/</a:t>
            </a:r>
            <a:r>
              <a:rPr sz="2000" i="1" dirty="0">
                <a:latin typeface="Calibri"/>
                <a:cs typeface="Calibri"/>
              </a:rPr>
              <a:t>l</a:t>
            </a:r>
            <a:r>
              <a:rPr sz="1950" baseline="-21367" dirty="0"/>
              <a:t>1</a:t>
            </a:r>
            <a:r>
              <a:rPr sz="2000" dirty="0"/>
              <a:t>,</a:t>
            </a:r>
            <a:r>
              <a:rPr sz="2000" spc="20" dirty="0"/>
              <a:t> </a:t>
            </a:r>
            <a:r>
              <a:rPr sz="2000" i="1" spc="5" dirty="0">
                <a:latin typeface="Calibri"/>
                <a:cs typeface="Calibri"/>
              </a:rPr>
              <a:t>a</a:t>
            </a:r>
            <a:r>
              <a:rPr sz="1950" i="1" spc="7" baseline="-21367" dirty="0">
                <a:latin typeface="Calibri"/>
                <a:cs typeface="Calibri"/>
              </a:rPr>
              <a:t>f</a:t>
            </a:r>
            <a:r>
              <a:rPr sz="1950" i="1" spc="225" baseline="-21367" dirty="0">
                <a:latin typeface="Calibri"/>
                <a:cs typeface="Calibri"/>
              </a:rPr>
              <a:t> </a:t>
            </a:r>
            <a:r>
              <a:rPr sz="2000" spc="-5" dirty="0"/>
              <a:t>dan</a:t>
            </a:r>
            <a:r>
              <a:rPr sz="2000" dirty="0"/>
              <a:t> </a:t>
            </a:r>
            <a:r>
              <a:rPr sz="2000" i="1" spc="-5" dirty="0">
                <a:latin typeface="Calibri"/>
                <a:cs typeface="Calibri"/>
              </a:rPr>
              <a:t>b</a:t>
            </a:r>
            <a:r>
              <a:rPr sz="1950" i="1" spc="-7" baseline="-21367" dirty="0">
                <a:latin typeface="Calibri"/>
                <a:cs typeface="Calibri"/>
              </a:rPr>
              <a:t>t</a:t>
            </a:r>
            <a:r>
              <a:rPr sz="1950" i="1" spc="217" baseline="-21367" dirty="0">
                <a:latin typeface="Calibri"/>
                <a:cs typeface="Calibri"/>
              </a:rPr>
              <a:t> </a:t>
            </a:r>
            <a:r>
              <a:rPr sz="2000" spc="-10" dirty="0"/>
              <a:t>sebagai</a:t>
            </a:r>
            <a:r>
              <a:rPr sz="2000" dirty="0"/>
              <a:t> </a:t>
            </a:r>
            <a:r>
              <a:rPr sz="2000" spc="-10" dirty="0"/>
              <a:t>berikut</a:t>
            </a:r>
            <a:r>
              <a:rPr sz="2000" spc="5" dirty="0"/>
              <a:t> </a:t>
            </a:r>
            <a:r>
              <a:rPr sz="2000" dirty="0"/>
              <a:t>:</a:t>
            </a:r>
            <a:endParaRPr sz="2000" dirty="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40366" y="4332452"/>
            <a:ext cx="4657739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9615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066346" y="1573780"/>
            <a:ext cx="8121650" cy="467423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431800" marR="530860" indent="-342900" algn="just">
              <a:lnSpc>
                <a:spcPts val="2400"/>
              </a:lnSpc>
              <a:spcBef>
                <a:spcPts val="675"/>
              </a:spcBef>
              <a:buFont typeface="Arial MT"/>
              <a:buChar char="•"/>
              <a:tabLst>
                <a:tab pos="431165" algn="l"/>
                <a:tab pos="431800" algn="l"/>
              </a:tabLst>
            </a:pPr>
            <a:r>
              <a:rPr sz="2500" spc="-20" dirty="0">
                <a:latin typeface="Calibri"/>
                <a:cs typeface="Calibri"/>
              </a:rPr>
              <a:t>Persentase</a:t>
            </a:r>
            <a:r>
              <a:rPr sz="2500" spc="2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dari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momen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rencana</a:t>
            </a:r>
            <a:r>
              <a:rPr sz="2500" spc="25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yang</a:t>
            </a:r>
            <a:r>
              <a:rPr sz="2500" spc="1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didistribusikan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45" dirty="0">
                <a:latin typeface="Calibri"/>
                <a:cs typeface="Calibri"/>
              </a:rPr>
              <a:t>ke </a:t>
            </a:r>
            <a:r>
              <a:rPr sz="2500" spc="-550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lajur </a:t>
            </a:r>
            <a:r>
              <a:rPr sz="2500" spc="-20" dirty="0">
                <a:latin typeface="Calibri"/>
                <a:cs typeface="Calibri"/>
              </a:rPr>
              <a:t>kolom</a:t>
            </a:r>
            <a:r>
              <a:rPr sz="2500" spc="-10" dirty="0">
                <a:latin typeface="Calibri"/>
                <a:cs typeface="Calibri"/>
              </a:rPr>
              <a:t> dan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lajur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tengah</a:t>
            </a:r>
            <a:r>
              <a:rPr sz="2500" spc="-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untuk</a:t>
            </a:r>
            <a:r>
              <a:rPr sz="2500" spc="1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pelat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luar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dan</a:t>
            </a:r>
            <a:r>
              <a:rPr sz="2500" spc="1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pelat </a:t>
            </a:r>
            <a:r>
              <a:rPr sz="2500" spc="-5" dirty="0">
                <a:latin typeface="Calibri"/>
                <a:cs typeface="Calibri"/>
              </a:rPr>
              <a:t> dalam,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ditampilkan</a:t>
            </a:r>
            <a:r>
              <a:rPr sz="2500" spc="15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dalam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45" dirty="0">
                <a:latin typeface="Calibri"/>
                <a:cs typeface="Calibri"/>
              </a:rPr>
              <a:t>Tabel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12.6</a:t>
            </a:r>
            <a:r>
              <a:rPr sz="2500" spc="-1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hingga</a:t>
            </a:r>
            <a:r>
              <a:rPr sz="2500" spc="10" dirty="0">
                <a:latin typeface="Calibri"/>
                <a:cs typeface="Calibri"/>
              </a:rPr>
              <a:t> </a:t>
            </a:r>
            <a:r>
              <a:rPr sz="2500" spc="-45" dirty="0">
                <a:latin typeface="Calibri"/>
                <a:cs typeface="Calibri"/>
              </a:rPr>
              <a:t>Tabel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12.9.</a:t>
            </a:r>
            <a:endParaRPr sz="2500" dirty="0">
              <a:latin typeface="Calibri"/>
              <a:cs typeface="Calibri"/>
            </a:endParaRPr>
          </a:p>
          <a:p>
            <a:pPr marL="431800" marR="229235" indent="-342900" algn="just">
              <a:lnSpc>
                <a:spcPts val="2400"/>
              </a:lnSpc>
              <a:spcBef>
                <a:spcPts val="600"/>
              </a:spcBef>
              <a:buFont typeface="Arial MT"/>
              <a:buChar char="•"/>
              <a:tabLst>
                <a:tab pos="431165" algn="l"/>
                <a:tab pos="431800" algn="l"/>
              </a:tabLst>
            </a:pPr>
            <a:r>
              <a:rPr sz="2500" spc="-20" dirty="0">
                <a:latin typeface="Calibri"/>
                <a:cs typeface="Calibri"/>
              </a:rPr>
              <a:t>Pada</a:t>
            </a:r>
            <a:r>
              <a:rPr sz="2500" spc="-5" dirty="0">
                <a:latin typeface="Calibri"/>
                <a:cs typeface="Calibri"/>
              </a:rPr>
              <a:t> panel</a:t>
            </a:r>
            <a:r>
              <a:rPr sz="2500" spc="1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pelat</a:t>
            </a:r>
            <a:r>
              <a:rPr sz="2500" spc="-5" dirty="0">
                <a:latin typeface="Calibri"/>
                <a:cs typeface="Calibri"/>
              </a:rPr>
              <a:t> dalam,</a:t>
            </a:r>
            <a:r>
              <a:rPr sz="2500" spc="15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bagian </a:t>
            </a:r>
            <a:r>
              <a:rPr sz="2500" spc="-10" dirty="0">
                <a:latin typeface="Calibri"/>
                <a:cs typeface="Calibri"/>
              </a:rPr>
              <a:t>dari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momen</a:t>
            </a:r>
            <a:r>
              <a:rPr sz="2500" spc="2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rencana</a:t>
            </a:r>
            <a:r>
              <a:rPr sz="2500" spc="15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yang </a:t>
            </a:r>
            <a:r>
              <a:rPr sz="2500" spc="-550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tidak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didistribusikan</a:t>
            </a:r>
            <a:r>
              <a:rPr sz="2500" spc="10" dirty="0">
                <a:latin typeface="Calibri"/>
                <a:cs typeface="Calibri"/>
              </a:rPr>
              <a:t> </a:t>
            </a:r>
            <a:r>
              <a:rPr sz="2500" spc="-45" dirty="0">
                <a:latin typeface="Calibri"/>
                <a:cs typeface="Calibri"/>
              </a:rPr>
              <a:t>ke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lajur</a:t>
            </a:r>
            <a:r>
              <a:rPr sz="2500" spc="10" dirty="0">
                <a:latin typeface="Calibri"/>
                <a:cs typeface="Calibri"/>
              </a:rPr>
              <a:t> </a:t>
            </a:r>
            <a:r>
              <a:rPr sz="2500" spc="-20" dirty="0">
                <a:latin typeface="Calibri"/>
                <a:cs typeface="Calibri"/>
              </a:rPr>
              <a:t>kolom</a:t>
            </a:r>
            <a:r>
              <a:rPr sz="2500" spc="-10" dirty="0">
                <a:latin typeface="Calibri"/>
                <a:cs typeface="Calibri"/>
              </a:rPr>
              <a:t> </a:t>
            </a:r>
            <a:r>
              <a:rPr sz="2500" spc="-40" dirty="0">
                <a:latin typeface="Calibri"/>
                <a:cs typeface="Calibri"/>
              </a:rPr>
              <a:t>(Tabel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12.6)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harus </a:t>
            </a:r>
            <a:r>
              <a:rPr sz="2500" spc="-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dipikul</a:t>
            </a:r>
            <a:r>
              <a:rPr sz="2500" spc="10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oleh </a:t>
            </a:r>
            <a:r>
              <a:rPr sz="2500" spc="-15" dirty="0">
                <a:latin typeface="Calibri"/>
                <a:cs typeface="Calibri"/>
              </a:rPr>
              <a:t>setengah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lajur </a:t>
            </a:r>
            <a:r>
              <a:rPr sz="2500" spc="-15" dirty="0">
                <a:latin typeface="Calibri"/>
                <a:cs typeface="Calibri"/>
              </a:rPr>
              <a:t>tengah</a:t>
            </a:r>
            <a:r>
              <a:rPr sz="2500" spc="15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yang</a:t>
            </a:r>
            <a:r>
              <a:rPr sz="2500" spc="10" dirty="0">
                <a:latin typeface="Calibri"/>
                <a:cs typeface="Calibri"/>
              </a:rPr>
              <a:t> </a:t>
            </a:r>
            <a:r>
              <a:rPr sz="2500" spc="-20" dirty="0">
                <a:latin typeface="Calibri"/>
                <a:cs typeface="Calibri"/>
              </a:rPr>
              <a:t>berdekatan</a:t>
            </a:r>
            <a:r>
              <a:rPr sz="2500" spc="-20" dirty="0">
                <a:latin typeface="Calibri"/>
                <a:cs typeface="Calibri"/>
              </a:rPr>
              <a:t>.</a:t>
            </a:r>
            <a:endParaRPr sz="2500" dirty="0">
              <a:latin typeface="Calibri"/>
              <a:cs typeface="Calibri"/>
            </a:endParaRPr>
          </a:p>
          <a:p>
            <a:pPr marL="431800" marR="603250" indent="-342900" algn="just">
              <a:lnSpc>
                <a:spcPts val="2400"/>
              </a:lnSpc>
              <a:spcBef>
                <a:spcPts val="605"/>
              </a:spcBef>
              <a:buFont typeface="Arial MT"/>
              <a:buChar char="•"/>
              <a:tabLst>
                <a:tab pos="431165" algn="l"/>
                <a:tab pos="431800" algn="l"/>
              </a:tabLst>
            </a:pPr>
            <a:r>
              <a:rPr sz="2500" spc="-5" dirty="0">
                <a:latin typeface="Calibri"/>
                <a:cs typeface="Calibri"/>
              </a:rPr>
              <a:t>Nilai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dalam</a:t>
            </a:r>
            <a:r>
              <a:rPr sz="2500" spc="10" dirty="0">
                <a:latin typeface="Calibri"/>
                <a:cs typeface="Calibri"/>
              </a:rPr>
              <a:t> </a:t>
            </a:r>
            <a:r>
              <a:rPr sz="2500" spc="-45" dirty="0">
                <a:latin typeface="Calibri"/>
                <a:cs typeface="Calibri"/>
              </a:rPr>
              <a:t>Tabel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12.6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dapat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diinterpolasi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jika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rasio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i="1" dirty="0">
                <a:latin typeface="Calibri"/>
                <a:cs typeface="Calibri"/>
              </a:rPr>
              <a:t>l</a:t>
            </a:r>
            <a:r>
              <a:rPr sz="2475" baseline="-20202" dirty="0">
                <a:latin typeface="Calibri"/>
                <a:cs typeface="Calibri"/>
              </a:rPr>
              <a:t>2</a:t>
            </a:r>
            <a:r>
              <a:rPr sz="2500" dirty="0">
                <a:latin typeface="Calibri"/>
                <a:cs typeface="Calibri"/>
              </a:rPr>
              <a:t>/</a:t>
            </a:r>
            <a:r>
              <a:rPr sz="2500" i="1" dirty="0">
                <a:latin typeface="Calibri"/>
                <a:cs typeface="Calibri"/>
              </a:rPr>
              <a:t>l</a:t>
            </a:r>
            <a:r>
              <a:rPr sz="2475" baseline="-20202" dirty="0">
                <a:latin typeface="Calibri"/>
                <a:cs typeface="Calibri"/>
              </a:rPr>
              <a:t>1 </a:t>
            </a:r>
            <a:r>
              <a:rPr sz="2475" spc="-540" baseline="-20202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berada</a:t>
            </a:r>
            <a:r>
              <a:rPr sz="2500" spc="-5" dirty="0">
                <a:latin typeface="Calibri"/>
                <a:cs typeface="Calibri"/>
              </a:rPr>
              <a:t> </a:t>
            </a:r>
            <a:r>
              <a:rPr sz="2500" spc="-20" dirty="0">
                <a:latin typeface="Calibri"/>
                <a:cs typeface="Calibri"/>
              </a:rPr>
              <a:t>antara</a:t>
            </a:r>
            <a:r>
              <a:rPr sz="2500" spc="10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0,5</a:t>
            </a:r>
            <a:r>
              <a:rPr sz="2500" spc="-10" dirty="0">
                <a:latin typeface="Calibri"/>
                <a:cs typeface="Calibri"/>
              </a:rPr>
              <a:t> dan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2,0,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20" dirty="0">
                <a:latin typeface="Calibri"/>
                <a:cs typeface="Calibri"/>
              </a:rPr>
              <a:t>atau</a:t>
            </a:r>
            <a:r>
              <a:rPr sz="2500" spc="10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jika</a:t>
            </a:r>
            <a:r>
              <a:rPr sz="2500" spc="30" dirty="0">
                <a:latin typeface="Calibri"/>
                <a:cs typeface="Calibri"/>
              </a:rPr>
              <a:t> </a:t>
            </a:r>
            <a:r>
              <a:rPr sz="2500" i="1" spc="-5" dirty="0">
                <a:latin typeface="Calibri"/>
                <a:cs typeface="Calibri"/>
              </a:rPr>
              <a:t>a</a:t>
            </a:r>
            <a:r>
              <a:rPr sz="2475" i="1" spc="-7" baseline="-20202" dirty="0">
                <a:latin typeface="Calibri"/>
                <a:cs typeface="Calibri"/>
              </a:rPr>
              <a:t>f</a:t>
            </a:r>
            <a:r>
              <a:rPr sz="2500" i="1" spc="-5" dirty="0">
                <a:latin typeface="Calibri"/>
                <a:cs typeface="Calibri"/>
              </a:rPr>
              <a:t>l</a:t>
            </a:r>
            <a:r>
              <a:rPr sz="2475" spc="-7" baseline="-20202" dirty="0">
                <a:latin typeface="Calibri"/>
                <a:cs typeface="Calibri"/>
              </a:rPr>
              <a:t>2</a:t>
            </a:r>
            <a:r>
              <a:rPr sz="2500" spc="-5" dirty="0">
                <a:latin typeface="Calibri"/>
                <a:cs typeface="Calibri"/>
              </a:rPr>
              <a:t>/</a:t>
            </a:r>
            <a:r>
              <a:rPr sz="2500" i="1" spc="-5" dirty="0">
                <a:latin typeface="Calibri"/>
                <a:cs typeface="Calibri"/>
              </a:rPr>
              <a:t>l</a:t>
            </a:r>
            <a:r>
              <a:rPr sz="2475" spc="-7" baseline="-20202" dirty="0">
                <a:latin typeface="Calibri"/>
                <a:cs typeface="Calibri"/>
              </a:rPr>
              <a:t>1</a:t>
            </a:r>
            <a:r>
              <a:rPr sz="2475" spc="315" baseline="-20202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di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20" dirty="0">
                <a:latin typeface="Calibri"/>
                <a:cs typeface="Calibri"/>
              </a:rPr>
              <a:t>antara</a:t>
            </a:r>
            <a:r>
              <a:rPr sz="2500" spc="10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0 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hingga</a:t>
            </a:r>
            <a:r>
              <a:rPr sz="2500" spc="-10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1.</a:t>
            </a:r>
            <a:endParaRPr sz="2500" dirty="0">
              <a:latin typeface="Calibri"/>
              <a:cs typeface="Calibri"/>
            </a:endParaRPr>
          </a:p>
          <a:p>
            <a:pPr marL="431800" marR="199390" indent="-342900" algn="just">
              <a:lnSpc>
                <a:spcPct val="80000"/>
              </a:lnSpc>
              <a:spcBef>
                <a:spcPts val="620"/>
              </a:spcBef>
              <a:buFont typeface="Arial MT"/>
              <a:buChar char="•"/>
              <a:tabLst>
                <a:tab pos="431165" algn="l"/>
                <a:tab pos="431800" algn="l"/>
              </a:tabLst>
            </a:pPr>
            <a:r>
              <a:rPr sz="2500" spc="-5" dirty="0">
                <a:latin typeface="Calibri"/>
                <a:cs typeface="Calibri"/>
              </a:rPr>
              <a:t>Dari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45" dirty="0">
                <a:latin typeface="Calibri"/>
                <a:cs typeface="Calibri"/>
              </a:rPr>
              <a:t>Tabel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12.6</a:t>
            </a:r>
            <a:r>
              <a:rPr sz="2500" spc="-5" dirty="0">
                <a:latin typeface="Calibri"/>
                <a:cs typeface="Calibri"/>
              </a:rPr>
              <a:t> </a:t>
            </a:r>
            <a:r>
              <a:rPr sz="2500" spc="-20" dirty="0">
                <a:latin typeface="Calibri"/>
                <a:cs typeface="Calibri"/>
              </a:rPr>
              <a:t>juga</a:t>
            </a:r>
            <a:r>
              <a:rPr sz="2500" spc="-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dapat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terlihat</a:t>
            </a:r>
            <a:r>
              <a:rPr sz="2500" spc="-5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bahwa</a:t>
            </a:r>
            <a:r>
              <a:rPr sz="2500" spc="-5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jika</a:t>
            </a:r>
            <a:r>
              <a:rPr sz="2500" spc="-5" dirty="0">
                <a:latin typeface="Calibri"/>
                <a:cs typeface="Calibri"/>
              </a:rPr>
              <a:t> tidak 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digunakan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balok (seperti</a:t>
            </a:r>
            <a:r>
              <a:rPr sz="2500" spc="15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pada</a:t>
            </a:r>
            <a:r>
              <a:rPr sz="2500" spc="-10" dirty="0">
                <a:latin typeface="Calibri"/>
                <a:cs typeface="Calibri"/>
              </a:rPr>
              <a:t> kasus</a:t>
            </a:r>
            <a:r>
              <a:rPr sz="2500" spc="-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pelat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datar</a:t>
            </a:r>
            <a:r>
              <a:rPr sz="2500" spc="-5" dirty="0">
                <a:latin typeface="Calibri"/>
                <a:cs typeface="Calibri"/>
              </a:rPr>
              <a:t> dan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lantai </a:t>
            </a:r>
            <a:r>
              <a:rPr sz="2500" spc="-550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datar),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maka</a:t>
            </a:r>
            <a:r>
              <a:rPr sz="2500" spc="10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nilai</a:t>
            </a:r>
            <a:r>
              <a:rPr sz="2500" spc="20" dirty="0">
                <a:latin typeface="Calibri"/>
                <a:cs typeface="Calibri"/>
              </a:rPr>
              <a:t> </a:t>
            </a:r>
            <a:r>
              <a:rPr sz="2500" i="1" dirty="0">
                <a:latin typeface="Calibri"/>
                <a:cs typeface="Calibri"/>
              </a:rPr>
              <a:t>a</a:t>
            </a:r>
            <a:r>
              <a:rPr sz="2475" i="1" baseline="-20202" dirty="0">
                <a:latin typeface="Calibri"/>
                <a:cs typeface="Calibri"/>
              </a:rPr>
              <a:t>f</a:t>
            </a:r>
            <a:r>
              <a:rPr sz="2475" i="1" spc="292" baseline="-20202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= 0.</a:t>
            </a:r>
            <a:endParaRPr sz="2500" dirty="0">
              <a:latin typeface="Calibri"/>
              <a:cs typeface="Calibri"/>
            </a:endParaRPr>
          </a:p>
          <a:p>
            <a:pPr marL="431800" marR="93980" indent="-342900" algn="just">
              <a:lnSpc>
                <a:spcPts val="2400"/>
              </a:lnSpc>
              <a:spcBef>
                <a:spcPts val="580"/>
              </a:spcBef>
              <a:buFont typeface="Arial MT"/>
              <a:buChar char="•"/>
              <a:tabLst>
                <a:tab pos="431165" algn="l"/>
                <a:tab pos="431800" algn="l"/>
              </a:tabLst>
            </a:pPr>
            <a:r>
              <a:rPr sz="2500" spc="-20" dirty="0">
                <a:latin typeface="Calibri"/>
                <a:cs typeface="Calibri"/>
              </a:rPr>
              <a:t>Persentase</a:t>
            </a:r>
            <a:r>
              <a:rPr sz="2500" spc="25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akhir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momen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pada</a:t>
            </a:r>
            <a:r>
              <a:rPr sz="2500" spc="10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lajur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20" dirty="0">
                <a:latin typeface="Calibri"/>
                <a:cs typeface="Calibri"/>
              </a:rPr>
              <a:t>kolom</a:t>
            </a:r>
            <a:r>
              <a:rPr sz="2500" spc="-10" dirty="0">
                <a:latin typeface="Calibri"/>
                <a:cs typeface="Calibri"/>
              </a:rPr>
              <a:t> dan</a:t>
            </a:r>
            <a:r>
              <a:rPr sz="2500" spc="-5" dirty="0">
                <a:latin typeface="Calibri"/>
                <a:cs typeface="Calibri"/>
              </a:rPr>
              <a:t> lajur</a:t>
            </a:r>
            <a:r>
              <a:rPr sz="2500" spc="10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tengah </a:t>
            </a:r>
            <a:r>
              <a:rPr sz="2500" spc="-550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sebagai</a:t>
            </a:r>
            <a:r>
              <a:rPr sz="2500" spc="1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fungsi</a:t>
            </a:r>
            <a:r>
              <a:rPr sz="2500" spc="1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dari</a:t>
            </a:r>
            <a:r>
              <a:rPr sz="2500" spc="30" dirty="0">
                <a:latin typeface="Calibri"/>
                <a:cs typeface="Calibri"/>
              </a:rPr>
              <a:t> </a:t>
            </a:r>
            <a:r>
              <a:rPr sz="2500" i="1" spc="-5" dirty="0">
                <a:latin typeface="Calibri"/>
                <a:cs typeface="Calibri"/>
              </a:rPr>
              <a:t>M</a:t>
            </a:r>
            <a:r>
              <a:rPr sz="2475" i="1" spc="-7" baseline="-20202" dirty="0">
                <a:latin typeface="Calibri"/>
                <a:cs typeface="Calibri"/>
              </a:rPr>
              <a:t>o</a:t>
            </a:r>
            <a:r>
              <a:rPr sz="2500" spc="-5" dirty="0">
                <a:latin typeface="Calibri"/>
                <a:cs typeface="Calibri"/>
              </a:rPr>
              <a:t>,</a:t>
            </a:r>
            <a:r>
              <a:rPr sz="250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ditunjukkan</a:t>
            </a:r>
            <a:r>
              <a:rPr sz="2500" spc="15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dalam</a:t>
            </a:r>
            <a:r>
              <a:rPr sz="2500" spc="10" dirty="0">
                <a:latin typeface="Calibri"/>
                <a:cs typeface="Calibri"/>
              </a:rPr>
              <a:t> </a:t>
            </a:r>
            <a:r>
              <a:rPr sz="2500" spc="-45" dirty="0">
                <a:latin typeface="Calibri"/>
                <a:cs typeface="Calibri"/>
              </a:rPr>
              <a:t>Tabel</a:t>
            </a:r>
            <a:r>
              <a:rPr sz="2500" spc="1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12.7.</a:t>
            </a:r>
            <a:endParaRPr sz="25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265808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2912365" y="1570522"/>
            <a:ext cx="6344285" cy="4829175"/>
            <a:chOff x="1388364" y="1570521"/>
            <a:chExt cx="6344285" cy="482917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88364" y="1570521"/>
              <a:ext cx="6343664" cy="482916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211970" y="2996946"/>
              <a:ext cx="1664970" cy="1584325"/>
            </a:xfrm>
            <a:custGeom>
              <a:avLst/>
              <a:gdLst/>
              <a:ahLst/>
              <a:cxnLst/>
              <a:rect l="l" t="t" r="r" b="b"/>
              <a:pathLst>
                <a:path w="1664970" h="1584325">
                  <a:moveTo>
                    <a:pt x="0" y="144017"/>
                  </a:moveTo>
                  <a:lnTo>
                    <a:pt x="18005" y="105748"/>
                  </a:lnTo>
                  <a:lnTo>
                    <a:pt x="68818" y="71350"/>
                  </a:lnTo>
                  <a:lnTo>
                    <a:pt x="105025" y="56032"/>
                  </a:lnTo>
                  <a:lnTo>
                    <a:pt x="147633" y="42199"/>
                  </a:lnTo>
                  <a:lnTo>
                    <a:pt x="196040" y="30022"/>
                  </a:lnTo>
                  <a:lnTo>
                    <a:pt x="249646" y="19673"/>
                  </a:lnTo>
                  <a:lnTo>
                    <a:pt x="307851" y="11324"/>
                  </a:lnTo>
                  <a:lnTo>
                    <a:pt x="370053" y="5147"/>
                  </a:lnTo>
                  <a:lnTo>
                    <a:pt x="435652" y="1315"/>
                  </a:lnTo>
                  <a:lnTo>
                    <a:pt x="504047" y="0"/>
                  </a:lnTo>
                  <a:lnTo>
                    <a:pt x="572443" y="1315"/>
                  </a:lnTo>
                  <a:lnTo>
                    <a:pt x="638044" y="5147"/>
                  </a:lnTo>
                  <a:lnTo>
                    <a:pt x="700248" y="11324"/>
                  </a:lnTo>
                  <a:lnTo>
                    <a:pt x="758456" y="19673"/>
                  </a:lnTo>
                  <a:lnTo>
                    <a:pt x="812066" y="30022"/>
                  </a:lnTo>
                  <a:lnTo>
                    <a:pt x="860477" y="42199"/>
                  </a:lnTo>
                  <a:lnTo>
                    <a:pt x="903088" y="56032"/>
                  </a:lnTo>
                  <a:lnTo>
                    <a:pt x="939299" y="71350"/>
                  </a:lnTo>
                  <a:lnTo>
                    <a:pt x="990118" y="105748"/>
                  </a:lnTo>
                  <a:lnTo>
                    <a:pt x="1008125" y="144017"/>
                  </a:lnTo>
                  <a:lnTo>
                    <a:pt x="1003523" y="163550"/>
                  </a:lnTo>
                  <a:lnTo>
                    <a:pt x="968510" y="200056"/>
                  </a:lnTo>
                  <a:lnTo>
                    <a:pt x="903088" y="232003"/>
                  </a:lnTo>
                  <a:lnTo>
                    <a:pt x="860477" y="245836"/>
                  </a:lnTo>
                  <a:lnTo>
                    <a:pt x="812066" y="258013"/>
                  </a:lnTo>
                  <a:lnTo>
                    <a:pt x="758456" y="268362"/>
                  </a:lnTo>
                  <a:lnTo>
                    <a:pt x="700248" y="276711"/>
                  </a:lnTo>
                  <a:lnTo>
                    <a:pt x="638044" y="282888"/>
                  </a:lnTo>
                  <a:lnTo>
                    <a:pt x="572443" y="286720"/>
                  </a:lnTo>
                  <a:lnTo>
                    <a:pt x="504047" y="288035"/>
                  </a:lnTo>
                  <a:lnTo>
                    <a:pt x="435652" y="286720"/>
                  </a:lnTo>
                  <a:lnTo>
                    <a:pt x="370053" y="282888"/>
                  </a:lnTo>
                  <a:lnTo>
                    <a:pt x="307851" y="276711"/>
                  </a:lnTo>
                  <a:lnTo>
                    <a:pt x="249646" y="268362"/>
                  </a:lnTo>
                  <a:lnTo>
                    <a:pt x="196040" y="258013"/>
                  </a:lnTo>
                  <a:lnTo>
                    <a:pt x="147633" y="245836"/>
                  </a:lnTo>
                  <a:lnTo>
                    <a:pt x="105025" y="232003"/>
                  </a:lnTo>
                  <a:lnTo>
                    <a:pt x="68818" y="216685"/>
                  </a:lnTo>
                  <a:lnTo>
                    <a:pt x="18005" y="182287"/>
                  </a:lnTo>
                  <a:lnTo>
                    <a:pt x="0" y="144017"/>
                  </a:lnTo>
                  <a:close/>
                </a:path>
                <a:path w="1664970" h="1584325">
                  <a:moveTo>
                    <a:pt x="656447" y="1440179"/>
                  </a:moveTo>
                  <a:lnTo>
                    <a:pt x="674453" y="1401908"/>
                  </a:lnTo>
                  <a:lnTo>
                    <a:pt x="725267" y="1367509"/>
                  </a:lnTo>
                  <a:lnTo>
                    <a:pt x="761475" y="1352192"/>
                  </a:lnTo>
                  <a:lnTo>
                    <a:pt x="804085" y="1338359"/>
                  </a:lnTo>
                  <a:lnTo>
                    <a:pt x="852494" y="1326182"/>
                  </a:lnTo>
                  <a:lnTo>
                    <a:pt x="906103" y="1315833"/>
                  </a:lnTo>
                  <a:lnTo>
                    <a:pt x="964311" y="1307485"/>
                  </a:lnTo>
                  <a:lnTo>
                    <a:pt x="1026518" y="1301309"/>
                  </a:lnTo>
                  <a:lnTo>
                    <a:pt x="1092123" y="1297477"/>
                  </a:lnTo>
                  <a:lnTo>
                    <a:pt x="1160525" y="1296161"/>
                  </a:lnTo>
                  <a:lnTo>
                    <a:pt x="1228921" y="1297477"/>
                  </a:lnTo>
                  <a:lnTo>
                    <a:pt x="1294520" y="1301309"/>
                  </a:lnTo>
                  <a:lnTo>
                    <a:pt x="1356722" y="1307485"/>
                  </a:lnTo>
                  <a:lnTo>
                    <a:pt x="1414926" y="1315833"/>
                  </a:lnTo>
                  <a:lnTo>
                    <a:pt x="1468532" y="1326182"/>
                  </a:lnTo>
                  <a:lnTo>
                    <a:pt x="1516940" y="1338359"/>
                  </a:lnTo>
                  <a:lnTo>
                    <a:pt x="1559547" y="1352192"/>
                  </a:lnTo>
                  <a:lnTo>
                    <a:pt x="1595755" y="1367509"/>
                  </a:lnTo>
                  <a:lnTo>
                    <a:pt x="1646568" y="1401908"/>
                  </a:lnTo>
                  <a:lnTo>
                    <a:pt x="1664573" y="1440179"/>
                  </a:lnTo>
                  <a:lnTo>
                    <a:pt x="1659972" y="1459713"/>
                  </a:lnTo>
                  <a:lnTo>
                    <a:pt x="1624962" y="1496220"/>
                  </a:lnTo>
                  <a:lnTo>
                    <a:pt x="1559547" y="1528167"/>
                  </a:lnTo>
                  <a:lnTo>
                    <a:pt x="1516940" y="1542000"/>
                  </a:lnTo>
                  <a:lnTo>
                    <a:pt x="1468532" y="1554177"/>
                  </a:lnTo>
                  <a:lnTo>
                    <a:pt x="1414926" y="1564526"/>
                  </a:lnTo>
                  <a:lnTo>
                    <a:pt x="1356722" y="1572874"/>
                  </a:lnTo>
                  <a:lnTo>
                    <a:pt x="1294520" y="1579050"/>
                  </a:lnTo>
                  <a:lnTo>
                    <a:pt x="1228921" y="1582882"/>
                  </a:lnTo>
                  <a:lnTo>
                    <a:pt x="1160525" y="1584197"/>
                  </a:lnTo>
                  <a:lnTo>
                    <a:pt x="1092123" y="1582882"/>
                  </a:lnTo>
                  <a:lnTo>
                    <a:pt x="1026518" y="1579050"/>
                  </a:lnTo>
                  <a:lnTo>
                    <a:pt x="964311" y="1572874"/>
                  </a:lnTo>
                  <a:lnTo>
                    <a:pt x="906103" y="1564526"/>
                  </a:lnTo>
                  <a:lnTo>
                    <a:pt x="852494" y="1554177"/>
                  </a:lnTo>
                  <a:lnTo>
                    <a:pt x="804085" y="1542000"/>
                  </a:lnTo>
                  <a:lnTo>
                    <a:pt x="761475" y="1528167"/>
                  </a:lnTo>
                  <a:lnTo>
                    <a:pt x="725267" y="1512850"/>
                  </a:lnTo>
                  <a:lnTo>
                    <a:pt x="674453" y="1478451"/>
                  </a:lnTo>
                  <a:lnTo>
                    <a:pt x="656447" y="1440179"/>
                  </a:lnTo>
                  <a:close/>
                </a:path>
              </a:pathLst>
            </a:custGeom>
            <a:ln w="253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8712570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63445" y="1647323"/>
            <a:ext cx="6248414" cy="1076325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22121" y="3573017"/>
            <a:ext cx="4099877" cy="179088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159243" y="3506735"/>
            <a:ext cx="4134120" cy="2248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597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7" y="1617976"/>
            <a:ext cx="7813675" cy="109664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355600" marR="5080" indent="-342900">
              <a:lnSpc>
                <a:spcPct val="90000"/>
              </a:lnSpc>
              <a:spcBef>
                <a:spcPts val="32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1900" spc="-10" dirty="0">
                <a:latin typeface="Calibri"/>
                <a:cs typeface="Calibri"/>
              </a:rPr>
              <a:t>Setelah</a:t>
            </a:r>
            <a:r>
              <a:rPr sz="1900" spc="2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semua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momen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statik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didistribusikan</a:t>
            </a:r>
            <a:r>
              <a:rPr sz="1900" spc="50" dirty="0">
                <a:latin typeface="Calibri"/>
                <a:cs typeface="Calibri"/>
              </a:rPr>
              <a:t> </a:t>
            </a:r>
            <a:r>
              <a:rPr sz="1900" spc="-35" dirty="0">
                <a:latin typeface="Calibri"/>
                <a:cs typeface="Calibri"/>
              </a:rPr>
              <a:t>ke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lajur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tengah</a:t>
            </a:r>
            <a:r>
              <a:rPr sz="1900" spc="3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dan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lajur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20" dirty="0">
                <a:latin typeface="Calibri"/>
                <a:cs typeface="Calibri"/>
              </a:rPr>
              <a:t>kolom, </a:t>
            </a:r>
            <a:r>
              <a:rPr sz="1900" spc="-415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maka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luas </a:t>
            </a:r>
            <a:r>
              <a:rPr sz="1900" spc="-10" dirty="0">
                <a:latin typeface="Calibri"/>
                <a:cs typeface="Calibri"/>
              </a:rPr>
              <a:t>tulangan</a:t>
            </a:r>
            <a:r>
              <a:rPr sz="1900" spc="4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lentur untuk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setiap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momen</a:t>
            </a:r>
            <a:r>
              <a:rPr sz="1900" spc="1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positif </a:t>
            </a:r>
            <a:r>
              <a:rPr sz="1900" spc="-10" dirty="0">
                <a:latin typeface="Calibri"/>
                <a:cs typeface="Calibri"/>
              </a:rPr>
              <a:t>dan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negatif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dapat </a:t>
            </a:r>
            <a:r>
              <a:rPr sz="1900" spc="-5" dirty="0">
                <a:latin typeface="Calibri"/>
                <a:cs typeface="Calibri"/>
              </a:rPr>
              <a:t> dihitung</a:t>
            </a:r>
            <a:r>
              <a:rPr sz="1900" spc="30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dengan</a:t>
            </a:r>
            <a:r>
              <a:rPr sz="1900" spc="10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cara</a:t>
            </a:r>
            <a:r>
              <a:rPr sz="1900" spc="-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yang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sama</a:t>
            </a:r>
            <a:r>
              <a:rPr sz="1900" spc="-1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seperti pada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penampang</a:t>
            </a:r>
            <a:r>
              <a:rPr sz="1900" spc="1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balok,</a:t>
            </a:r>
            <a:r>
              <a:rPr sz="1900" spc="10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dengan </a:t>
            </a:r>
            <a:r>
              <a:rPr sz="1900" spc="-1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menggunakan</a:t>
            </a:r>
            <a:r>
              <a:rPr sz="1900" spc="4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persamaan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: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17146" y="3664513"/>
            <a:ext cx="7879080" cy="585470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381000" marR="43180" indent="-343535">
              <a:lnSpc>
                <a:spcPts val="2030"/>
              </a:lnSpc>
              <a:spcBef>
                <a:spcPts val="475"/>
              </a:spcBef>
              <a:buFont typeface="Arial MT"/>
              <a:buChar char="•"/>
              <a:tabLst>
                <a:tab pos="380365" algn="l"/>
                <a:tab pos="381000" algn="l"/>
              </a:tabLst>
            </a:pPr>
            <a:r>
              <a:rPr sz="1900" spc="-10" dirty="0">
                <a:latin typeface="Calibri"/>
                <a:cs typeface="Calibri"/>
              </a:rPr>
              <a:t>Setelah</a:t>
            </a:r>
            <a:r>
              <a:rPr sz="1900" spc="2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nilai</a:t>
            </a:r>
            <a:r>
              <a:rPr sz="1900" spc="20" dirty="0">
                <a:latin typeface="Calibri"/>
                <a:cs typeface="Calibri"/>
              </a:rPr>
              <a:t> </a:t>
            </a:r>
            <a:r>
              <a:rPr sz="1900" i="1" dirty="0">
                <a:latin typeface="Calibri"/>
                <a:cs typeface="Calibri"/>
              </a:rPr>
              <a:t>R</a:t>
            </a:r>
            <a:r>
              <a:rPr sz="1875" i="1" baseline="-20000" dirty="0">
                <a:latin typeface="Calibri"/>
                <a:cs typeface="Calibri"/>
              </a:rPr>
              <a:t>u</a:t>
            </a:r>
            <a:r>
              <a:rPr sz="1875" i="1" spc="209" baseline="-20000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diperoleh,</a:t>
            </a:r>
            <a:r>
              <a:rPr sz="1900" spc="55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maka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selanjutnya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dapat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dihitung</a:t>
            </a:r>
            <a:r>
              <a:rPr sz="1900" spc="3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rasio</a:t>
            </a:r>
            <a:r>
              <a:rPr sz="1900" spc="-1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tulangan</a:t>
            </a:r>
            <a:r>
              <a:rPr sz="1900" spc="55" dirty="0">
                <a:latin typeface="Calibri"/>
                <a:cs typeface="Calibri"/>
              </a:rPr>
              <a:t> </a:t>
            </a:r>
            <a:r>
              <a:rPr sz="2000" spc="-30" dirty="0">
                <a:latin typeface="Symbol"/>
                <a:cs typeface="Symbol"/>
              </a:rPr>
              <a:t></a:t>
            </a:r>
            <a:r>
              <a:rPr sz="1900" spc="-30" dirty="0">
                <a:latin typeface="Calibri"/>
                <a:cs typeface="Calibri"/>
              </a:rPr>
              <a:t>, </a:t>
            </a:r>
            <a:r>
              <a:rPr sz="1900" spc="-415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dengan</a:t>
            </a:r>
            <a:r>
              <a:rPr sz="1900" spc="2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menggunakan</a:t>
            </a:r>
            <a:r>
              <a:rPr sz="1900" spc="40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persamaan</a:t>
            </a:r>
            <a:r>
              <a:rPr sz="1900" spc="1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: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42546" y="5209411"/>
            <a:ext cx="7766050" cy="584134"/>
          </a:xfrm>
          <a:prstGeom prst="rect">
            <a:avLst/>
          </a:prstGeom>
        </p:spPr>
        <p:txBody>
          <a:bodyPr vert="horz" wrap="square" lIns="0" tIns="45085" rIns="0" bIns="0" rtlCol="0">
            <a:spAutoFit/>
          </a:bodyPr>
          <a:lstStyle/>
          <a:p>
            <a:pPr marL="355600" marR="5080" indent="-342900">
              <a:lnSpc>
                <a:spcPts val="2050"/>
              </a:lnSpc>
              <a:spcBef>
                <a:spcPts val="35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1900" spc="-10" dirty="0">
                <a:latin typeface="Calibri"/>
                <a:cs typeface="Calibri"/>
              </a:rPr>
              <a:t>Jarak</a:t>
            </a:r>
            <a:r>
              <a:rPr sz="1900" spc="-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antar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tulangan</a:t>
            </a:r>
            <a:r>
              <a:rPr sz="1900" spc="3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tidak</a:t>
            </a:r>
            <a:r>
              <a:rPr sz="1900" spc="10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boleh</a:t>
            </a:r>
            <a:r>
              <a:rPr sz="1900" spc="2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melebihi</a:t>
            </a:r>
            <a:r>
              <a:rPr sz="1900" spc="10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batasan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maksimum</a:t>
            </a:r>
            <a:r>
              <a:rPr sz="1900" spc="-10" dirty="0">
                <a:latin typeface="Calibri"/>
                <a:cs typeface="Calibri"/>
              </a:rPr>
              <a:t> yaitu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450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mm </a:t>
            </a:r>
            <a:r>
              <a:rPr sz="1900" spc="-415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atau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dua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kali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ketebalan</a:t>
            </a:r>
            <a:r>
              <a:rPr sz="1900" spc="3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pelat, </a:t>
            </a:r>
            <a:r>
              <a:rPr sz="1900" spc="-10" dirty="0">
                <a:latin typeface="Calibri"/>
                <a:cs typeface="Calibri"/>
              </a:rPr>
              <a:t>dipilih</a:t>
            </a:r>
            <a:r>
              <a:rPr sz="1900" spc="4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nilai</a:t>
            </a:r>
            <a:r>
              <a:rPr sz="1900" spc="1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yang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lebih</a:t>
            </a:r>
            <a:r>
              <a:rPr sz="1900" spc="15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kecil</a:t>
            </a:r>
            <a:r>
              <a:rPr sz="1900" spc="-1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dari</a:t>
            </a:r>
            <a:r>
              <a:rPr sz="1900" spc="10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keduanya.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300940" y="3141543"/>
            <a:ext cx="165100" cy="0"/>
          </a:xfrm>
          <a:custGeom>
            <a:avLst/>
            <a:gdLst/>
            <a:ahLst/>
            <a:cxnLst/>
            <a:rect l="l" t="t" r="r" b="b"/>
            <a:pathLst>
              <a:path w="165100">
                <a:moveTo>
                  <a:pt x="0" y="0"/>
                </a:moveTo>
                <a:lnTo>
                  <a:pt x="164818" y="0"/>
                </a:lnTo>
              </a:path>
            </a:pathLst>
          </a:custGeom>
          <a:ln w="119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381601" y="2905453"/>
            <a:ext cx="114300" cy="222496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350" spc="20" dirty="0">
                <a:latin typeface="Times New Roman"/>
                <a:cs typeface="Times New Roman"/>
              </a:rPr>
              <a:t>2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09004" y="2785603"/>
            <a:ext cx="152400" cy="323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950" i="1" spc="20" dirty="0">
                <a:latin typeface="Times New Roman"/>
                <a:cs typeface="Times New Roman"/>
              </a:rPr>
              <a:t>a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979824" y="3079481"/>
            <a:ext cx="114300" cy="222496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350" i="1" spc="20" dirty="0">
                <a:latin typeface="Times New Roman"/>
                <a:cs typeface="Times New Roman"/>
              </a:rPr>
              <a:t>u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779136" y="3079481"/>
            <a:ext cx="719455" cy="222496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  <a:tabLst>
                <a:tab pos="637540" algn="l"/>
              </a:tabLst>
            </a:pPr>
            <a:r>
              <a:rPr sz="1350" i="1" spc="20" dirty="0">
                <a:latin typeface="Times New Roman"/>
                <a:cs typeface="Times New Roman"/>
              </a:rPr>
              <a:t>u	</a:t>
            </a:r>
            <a:r>
              <a:rPr sz="1350" i="1" spc="15" dirty="0">
                <a:latin typeface="Times New Roman"/>
                <a:cs typeface="Times New Roman"/>
              </a:rPr>
              <a:t>s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631349" y="2943449"/>
            <a:ext cx="728345" cy="323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950" spc="20" dirty="0">
                <a:latin typeface="Symbol"/>
                <a:cs typeface="Symbol"/>
              </a:rPr>
              <a:t></a:t>
            </a:r>
            <a:r>
              <a:rPr sz="1950" spc="-65" dirty="0">
                <a:latin typeface="Times New Roman"/>
                <a:cs typeface="Times New Roman"/>
              </a:rPr>
              <a:t> </a:t>
            </a:r>
            <a:r>
              <a:rPr sz="1950" i="1" spc="20" dirty="0">
                <a:latin typeface="Times New Roman"/>
                <a:cs typeface="Times New Roman"/>
              </a:rPr>
              <a:t>R</a:t>
            </a:r>
            <a:r>
              <a:rPr sz="1950" i="1" spc="290" dirty="0">
                <a:latin typeface="Times New Roman"/>
                <a:cs typeface="Times New Roman"/>
              </a:rPr>
              <a:t> </a:t>
            </a:r>
            <a:r>
              <a:rPr sz="1950" i="1" spc="-10" dirty="0">
                <a:latin typeface="Times New Roman"/>
                <a:cs typeface="Times New Roman"/>
              </a:rPr>
              <a:t>bd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288499" y="3138444"/>
            <a:ext cx="343535" cy="323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sz="1950" spc="20" dirty="0">
                <a:latin typeface="Times New Roman"/>
                <a:cs typeface="Times New Roman"/>
              </a:rPr>
              <a:t>2</a:t>
            </a:r>
            <a:r>
              <a:rPr sz="1950" spc="-150" dirty="0">
                <a:latin typeface="Times New Roman"/>
                <a:cs typeface="Times New Roman"/>
              </a:rPr>
              <a:t> </a:t>
            </a:r>
            <a:r>
              <a:rPr sz="2925" spc="22" baseline="-7122" dirty="0">
                <a:latin typeface="Symbol"/>
                <a:cs typeface="Symbol"/>
              </a:rPr>
              <a:t></a:t>
            </a:r>
            <a:endParaRPr sz="2925" baseline="-7122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615869" y="2958426"/>
            <a:ext cx="1016000" cy="323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spcBef>
                <a:spcPts val="100"/>
              </a:spcBef>
              <a:tabLst>
                <a:tab pos="880110" algn="l"/>
              </a:tabLst>
            </a:pPr>
            <a:r>
              <a:rPr sz="2025" i="1" spc="22" baseline="-14403" dirty="0">
                <a:latin typeface="Times New Roman"/>
                <a:cs typeface="Times New Roman"/>
              </a:rPr>
              <a:t>y</a:t>
            </a:r>
            <a:r>
              <a:rPr sz="2025" i="1" spc="-67" baseline="-14403" dirty="0">
                <a:latin typeface="Times New Roman"/>
                <a:cs typeface="Times New Roman"/>
              </a:rPr>
              <a:t> </a:t>
            </a:r>
            <a:r>
              <a:rPr sz="1950" spc="15" dirty="0">
                <a:latin typeface="Symbol"/>
                <a:cs typeface="Symbol"/>
              </a:rPr>
              <a:t></a:t>
            </a:r>
            <a:r>
              <a:rPr sz="1950" spc="15" dirty="0">
                <a:latin typeface="Times New Roman"/>
                <a:cs typeface="Times New Roman"/>
              </a:rPr>
              <a:t>	</a:t>
            </a:r>
            <a:r>
              <a:rPr sz="1950" spc="15" dirty="0">
                <a:latin typeface="Symbol"/>
                <a:cs typeface="Symbol"/>
              </a:rPr>
              <a:t>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769957" y="3172655"/>
            <a:ext cx="122555" cy="323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950" spc="15" dirty="0">
                <a:latin typeface="Symbol"/>
                <a:cs typeface="Symbol"/>
              </a:rPr>
              <a:t>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69956" y="2799419"/>
            <a:ext cx="836294" cy="323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725805" algn="l"/>
              </a:tabLst>
            </a:pPr>
            <a:r>
              <a:rPr sz="1950" spc="15" dirty="0">
                <a:latin typeface="Symbol"/>
                <a:cs typeface="Symbol"/>
              </a:rPr>
              <a:t></a:t>
            </a:r>
            <a:r>
              <a:rPr sz="1950" spc="15" dirty="0">
                <a:latin typeface="Times New Roman"/>
                <a:cs typeface="Times New Roman"/>
              </a:rPr>
              <a:t>	</a:t>
            </a:r>
            <a:r>
              <a:rPr sz="1950" spc="15" dirty="0">
                <a:latin typeface="Symbol"/>
                <a:cs typeface="Symbol"/>
              </a:rPr>
              <a:t>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540430" y="2929518"/>
            <a:ext cx="1718945" cy="3397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  <a:tabLst>
                <a:tab pos="434975" algn="l"/>
                <a:tab pos="1016000" algn="l"/>
                <a:tab pos="1364615" algn="l"/>
              </a:tabLst>
            </a:pPr>
            <a:r>
              <a:rPr sz="1950" i="1" spc="30" dirty="0">
                <a:latin typeface="Times New Roman"/>
                <a:cs typeface="Times New Roman"/>
              </a:rPr>
              <a:t>M	</a:t>
            </a:r>
            <a:r>
              <a:rPr sz="1950" spc="20" dirty="0">
                <a:latin typeface="Symbol"/>
                <a:cs typeface="Symbol"/>
              </a:rPr>
              <a:t></a:t>
            </a:r>
            <a:r>
              <a:rPr sz="1950" spc="-235" dirty="0">
                <a:latin typeface="Times New Roman"/>
                <a:cs typeface="Times New Roman"/>
              </a:rPr>
              <a:t> </a:t>
            </a:r>
            <a:r>
              <a:rPr sz="2050" spc="-45" dirty="0">
                <a:latin typeface="Symbol"/>
                <a:cs typeface="Symbol"/>
              </a:rPr>
              <a:t></a:t>
            </a:r>
            <a:r>
              <a:rPr sz="1950" i="1" spc="-45" dirty="0">
                <a:latin typeface="Times New Roman"/>
                <a:cs typeface="Times New Roman"/>
              </a:rPr>
              <a:t>A	</a:t>
            </a:r>
            <a:r>
              <a:rPr sz="1950" i="1" spc="10" dirty="0">
                <a:latin typeface="Times New Roman"/>
                <a:cs typeface="Times New Roman"/>
              </a:rPr>
              <a:t>f	</a:t>
            </a:r>
            <a:r>
              <a:rPr sz="1950" i="1" spc="20" dirty="0">
                <a:latin typeface="Times New Roman"/>
                <a:cs typeface="Times New Roman"/>
              </a:rPr>
              <a:t>d </a:t>
            </a:r>
            <a:r>
              <a:rPr sz="1950" spc="20" dirty="0">
                <a:latin typeface="Symbol"/>
                <a:cs typeface="Symbol"/>
              </a:rPr>
              <a:t>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143571" y="4653784"/>
            <a:ext cx="585470" cy="0"/>
          </a:xfrm>
          <a:custGeom>
            <a:avLst/>
            <a:gdLst/>
            <a:ahLst/>
            <a:cxnLst/>
            <a:rect l="l" t="t" r="r" b="b"/>
            <a:pathLst>
              <a:path w="585470">
                <a:moveTo>
                  <a:pt x="0" y="0"/>
                </a:moveTo>
                <a:lnTo>
                  <a:pt x="584887" y="0"/>
                </a:lnTo>
              </a:path>
            </a:pathLst>
          </a:custGeom>
          <a:ln w="1267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660217" y="4737019"/>
            <a:ext cx="127635" cy="3397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</a:pPr>
            <a:r>
              <a:rPr sz="2050" spc="10" dirty="0">
                <a:latin typeface="Symbol"/>
                <a:cs typeface="Symbol"/>
              </a:rPr>
              <a:t></a:t>
            </a:r>
            <a:endParaRPr sz="2050">
              <a:latin typeface="Symbol"/>
              <a:cs typeface="Symbo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660216" y="4243349"/>
            <a:ext cx="1215390" cy="3397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  <a:tabLst>
                <a:tab pos="1099820" algn="l"/>
              </a:tabLst>
            </a:pPr>
            <a:r>
              <a:rPr sz="2050" spc="10" dirty="0">
                <a:latin typeface="Symbol"/>
                <a:cs typeface="Symbol"/>
              </a:rPr>
              <a:t></a:t>
            </a:r>
            <a:r>
              <a:rPr sz="2050" spc="10" dirty="0">
                <a:latin typeface="Times New Roman"/>
                <a:cs typeface="Times New Roman"/>
              </a:rPr>
              <a:t>	</a:t>
            </a:r>
            <a:r>
              <a:rPr sz="2050" spc="10" dirty="0">
                <a:latin typeface="Symbol"/>
                <a:cs typeface="Symbol"/>
              </a:rPr>
              <a:t></a:t>
            </a:r>
            <a:endParaRPr sz="2050">
              <a:latin typeface="Symbol"/>
              <a:cs typeface="Symbo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577691" y="4716051"/>
            <a:ext cx="297815" cy="3397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</a:pPr>
            <a:r>
              <a:rPr sz="1450" i="1" spc="5" dirty="0">
                <a:latin typeface="Times New Roman"/>
                <a:cs typeface="Times New Roman"/>
              </a:rPr>
              <a:t>c</a:t>
            </a:r>
            <a:r>
              <a:rPr sz="1450" i="1" spc="240" dirty="0">
                <a:latin typeface="Times New Roman"/>
                <a:cs typeface="Times New Roman"/>
              </a:rPr>
              <a:t> </a:t>
            </a:r>
            <a:r>
              <a:rPr sz="3075" spc="15" baseline="-4065" dirty="0">
                <a:latin typeface="Symbol"/>
                <a:cs typeface="Symbol"/>
              </a:rPr>
              <a:t></a:t>
            </a:r>
            <a:endParaRPr sz="3075" baseline="-4065">
              <a:latin typeface="Symbol"/>
              <a:cs typeface="Symbo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215232" y="4214210"/>
            <a:ext cx="412750" cy="3575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0">
              <a:spcBef>
                <a:spcPts val="125"/>
              </a:spcBef>
            </a:pPr>
            <a:r>
              <a:rPr sz="2150" spc="-95" dirty="0">
                <a:latin typeface="Symbol"/>
                <a:cs typeface="Symbol"/>
              </a:rPr>
              <a:t></a:t>
            </a:r>
            <a:r>
              <a:rPr sz="2050" i="1" spc="10" dirty="0">
                <a:latin typeface="Times New Roman"/>
                <a:cs typeface="Times New Roman"/>
              </a:rPr>
              <a:t>f</a:t>
            </a:r>
            <a:r>
              <a:rPr sz="2050" i="1" spc="-185" dirty="0">
                <a:latin typeface="Times New Roman"/>
                <a:cs typeface="Times New Roman"/>
              </a:rPr>
              <a:t> </a:t>
            </a:r>
            <a:r>
              <a:rPr sz="2175" i="1" spc="7" baseline="-19157" dirty="0">
                <a:latin typeface="Times New Roman"/>
                <a:cs typeface="Times New Roman"/>
              </a:rPr>
              <a:t>y</a:t>
            </a:r>
            <a:endParaRPr sz="2175" baseline="-19157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593428" y="4430228"/>
            <a:ext cx="2307590" cy="5600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0">
              <a:lnSpc>
                <a:spcPts val="2150"/>
              </a:lnSpc>
              <a:spcBef>
                <a:spcPts val="125"/>
              </a:spcBef>
              <a:tabLst>
                <a:tab pos="2166620" algn="l"/>
              </a:tabLst>
            </a:pPr>
            <a:r>
              <a:rPr sz="2050" i="1" dirty="0">
                <a:latin typeface="Times New Roman"/>
                <a:cs typeface="Times New Roman"/>
              </a:rPr>
              <a:t>R</a:t>
            </a:r>
            <a:r>
              <a:rPr sz="2175" i="1" baseline="-19157" dirty="0">
                <a:latin typeface="Times New Roman"/>
                <a:cs typeface="Times New Roman"/>
              </a:rPr>
              <a:t>u</a:t>
            </a:r>
            <a:r>
              <a:rPr sz="2175" i="1" spc="652" baseline="-19157" dirty="0">
                <a:latin typeface="Times New Roman"/>
                <a:cs typeface="Times New Roman"/>
              </a:rPr>
              <a:t> </a:t>
            </a:r>
            <a:r>
              <a:rPr sz="2050" spc="20" dirty="0">
                <a:latin typeface="Symbol"/>
                <a:cs typeface="Symbol"/>
              </a:rPr>
              <a:t></a:t>
            </a:r>
            <a:r>
              <a:rPr sz="2050" spc="-235" dirty="0">
                <a:latin typeface="Times New Roman"/>
                <a:cs typeface="Times New Roman"/>
              </a:rPr>
              <a:t> </a:t>
            </a:r>
            <a:r>
              <a:rPr sz="2150" spc="-65" dirty="0">
                <a:latin typeface="Symbol"/>
                <a:cs typeface="Symbol"/>
              </a:rPr>
              <a:t></a:t>
            </a:r>
            <a:r>
              <a:rPr sz="2050" i="1" spc="-65" dirty="0">
                <a:latin typeface="Times New Roman"/>
                <a:cs typeface="Times New Roman"/>
              </a:rPr>
              <a:t>f</a:t>
            </a:r>
            <a:r>
              <a:rPr sz="2050" i="1" spc="-180" dirty="0">
                <a:latin typeface="Times New Roman"/>
                <a:cs typeface="Times New Roman"/>
              </a:rPr>
              <a:t> </a:t>
            </a:r>
            <a:r>
              <a:rPr sz="2175" i="1" spc="7" baseline="-19157" dirty="0">
                <a:latin typeface="Times New Roman"/>
                <a:cs typeface="Times New Roman"/>
              </a:rPr>
              <a:t>y</a:t>
            </a:r>
            <a:r>
              <a:rPr sz="2175" i="1" spc="-60" baseline="-19157" dirty="0">
                <a:latin typeface="Times New Roman"/>
                <a:cs typeface="Times New Roman"/>
              </a:rPr>
              <a:t> </a:t>
            </a:r>
            <a:r>
              <a:rPr sz="3075" spc="15" baseline="6775" dirty="0">
                <a:latin typeface="Symbol"/>
                <a:cs typeface="Symbol"/>
              </a:rPr>
              <a:t></a:t>
            </a:r>
            <a:r>
              <a:rPr sz="2050" spc="10" dirty="0">
                <a:latin typeface="Times New Roman"/>
                <a:cs typeface="Times New Roman"/>
              </a:rPr>
              <a:t>1</a:t>
            </a:r>
            <a:r>
              <a:rPr sz="2050" spc="-265" dirty="0">
                <a:latin typeface="Times New Roman"/>
                <a:cs typeface="Times New Roman"/>
              </a:rPr>
              <a:t> </a:t>
            </a:r>
            <a:r>
              <a:rPr sz="2050" spc="20" dirty="0">
                <a:latin typeface="Symbol"/>
                <a:cs typeface="Symbol"/>
              </a:rPr>
              <a:t></a:t>
            </a:r>
            <a:r>
              <a:rPr sz="2050" spc="20" dirty="0">
                <a:latin typeface="Times New Roman"/>
                <a:cs typeface="Times New Roman"/>
              </a:rPr>
              <a:t>	</a:t>
            </a:r>
            <a:r>
              <a:rPr sz="3075" spc="15" baseline="6775" dirty="0">
                <a:latin typeface="Symbol"/>
                <a:cs typeface="Symbol"/>
              </a:rPr>
              <a:t></a:t>
            </a:r>
            <a:endParaRPr sz="3075" baseline="6775">
              <a:latin typeface="Symbol"/>
              <a:cs typeface="Symbol"/>
            </a:endParaRPr>
          </a:p>
          <a:p>
            <a:pPr marR="191770" algn="r">
              <a:lnSpc>
                <a:spcPts val="2030"/>
              </a:lnSpc>
            </a:pPr>
            <a:r>
              <a:rPr sz="2050" spc="-195" dirty="0">
                <a:latin typeface="Times New Roman"/>
                <a:cs typeface="Times New Roman"/>
              </a:rPr>
              <a:t>1</a:t>
            </a:r>
            <a:r>
              <a:rPr sz="2050" spc="-10" dirty="0">
                <a:latin typeface="Times New Roman"/>
                <a:cs typeface="Times New Roman"/>
              </a:rPr>
              <a:t>,</a:t>
            </a:r>
            <a:r>
              <a:rPr sz="2050" spc="15" dirty="0">
                <a:latin typeface="Times New Roman"/>
                <a:cs typeface="Times New Roman"/>
              </a:rPr>
              <a:t>7</a:t>
            </a:r>
            <a:r>
              <a:rPr sz="2050" spc="-95" dirty="0">
                <a:latin typeface="Times New Roman"/>
                <a:cs typeface="Times New Roman"/>
              </a:rPr>
              <a:t> </a:t>
            </a:r>
            <a:r>
              <a:rPr sz="2050" i="1" spc="10" dirty="0">
                <a:latin typeface="Times New Roman"/>
                <a:cs typeface="Times New Roman"/>
              </a:rPr>
              <a:t>f</a:t>
            </a:r>
            <a:r>
              <a:rPr sz="2050" i="1" spc="15" dirty="0">
                <a:latin typeface="Times New Roman"/>
                <a:cs typeface="Times New Roman"/>
              </a:rPr>
              <a:t> </a:t>
            </a:r>
            <a:r>
              <a:rPr sz="3075" spc="7" baseline="2710" dirty="0">
                <a:latin typeface="Symbol"/>
                <a:cs typeface="Symbol"/>
              </a:rPr>
              <a:t></a:t>
            </a:r>
            <a:endParaRPr sz="3075" baseline="2710">
              <a:latin typeface="Symbol"/>
              <a:cs typeface="Symbol"/>
            </a:endParaRPr>
          </a:p>
        </p:txBody>
      </p:sp>
    </p:spTree>
    <p:extLst>
      <p:ext uri="{BB962C8B-B14F-4D97-AF65-F5344CB8AC3E}">
        <p14:creationId xmlns:p14="http://schemas.microsoft.com/office/powerpoint/2010/main" val="42201562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75813" y="1921013"/>
            <a:ext cx="5943600" cy="4638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8265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091746" y="1590544"/>
            <a:ext cx="4064000" cy="45993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2865" algn="just">
              <a:spcBef>
                <a:spcPts val="105"/>
              </a:spcBef>
            </a:pPr>
            <a:r>
              <a:rPr sz="2000" b="1" spc="-10" dirty="0" err="1">
                <a:latin typeface="Calibri"/>
                <a:cs typeface="Calibri"/>
              </a:rPr>
              <a:t>Contoh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 smtClean="0">
                <a:latin typeface="Calibri"/>
                <a:cs typeface="Calibri"/>
              </a:rPr>
              <a:t>7</a:t>
            </a:r>
            <a:endParaRPr sz="2000" dirty="0">
              <a:latin typeface="Calibri"/>
              <a:cs typeface="Calibri"/>
            </a:endParaRPr>
          </a:p>
          <a:p>
            <a:pPr marL="406400" marR="68580" indent="-342900" algn="just">
              <a:lnSpc>
                <a:spcPct val="80000"/>
              </a:lnSpc>
              <a:spcBef>
                <a:spcPts val="480"/>
              </a:spcBef>
              <a:buFont typeface="Arial MT"/>
              <a:buChar char="•"/>
              <a:tabLst>
                <a:tab pos="405765" algn="l"/>
                <a:tab pos="406400" algn="l"/>
              </a:tabLst>
            </a:pPr>
            <a:r>
              <a:rPr sz="2000" spc="-10" dirty="0">
                <a:latin typeface="Calibri"/>
                <a:cs typeface="Calibri"/>
              </a:rPr>
              <a:t>Dengan </a:t>
            </a:r>
            <a:r>
              <a:rPr sz="2000" spc="-5" dirty="0">
                <a:latin typeface="Calibri"/>
                <a:cs typeface="Calibri"/>
              </a:rPr>
              <a:t>menggunakan </a:t>
            </a:r>
            <a:r>
              <a:rPr sz="2000" spc="-10" dirty="0">
                <a:latin typeface="Calibri"/>
                <a:cs typeface="Calibri"/>
              </a:rPr>
              <a:t>metode </a:t>
            </a:r>
            <a:r>
              <a:rPr sz="2000" spc="-5" dirty="0">
                <a:latin typeface="Calibri"/>
                <a:cs typeface="Calibri"/>
              </a:rPr>
              <a:t> perencanaan </a:t>
            </a:r>
            <a:r>
              <a:rPr sz="2000" dirty="0">
                <a:latin typeface="Calibri"/>
                <a:cs typeface="Calibri"/>
              </a:rPr>
              <a:t>langsung, </a:t>
            </a:r>
            <a:r>
              <a:rPr sz="2000" spc="-5" dirty="0">
                <a:latin typeface="Calibri"/>
                <a:cs typeface="Calibri"/>
              </a:rPr>
              <a:t>desainlah </a:t>
            </a:r>
            <a:r>
              <a:rPr sz="2000" dirty="0">
                <a:latin typeface="Calibri"/>
                <a:cs typeface="Calibri"/>
              </a:rPr>
              <a:t> panel </a:t>
            </a:r>
            <a:r>
              <a:rPr sz="2000" spc="-10" dirty="0">
                <a:latin typeface="Calibri"/>
                <a:cs typeface="Calibri"/>
              </a:rPr>
              <a:t>lantai datar </a:t>
            </a:r>
            <a:r>
              <a:rPr sz="2000" dirty="0">
                <a:latin typeface="Calibri"/>
                <a:cs typeface="Calibri"/>
              </a:rPr>
              <a:t>dalam </a:t>
            </a:r>
            <a:r>
              <a:rPr sz="2000" spc="-10" dirty="0">
                <a:latin typeface="Calibri"/>
                <a:cs typeface="Calibri"/>
              </a:rPr>
              <a:t>(interior) </a:t>
            </a:r>
            <a:r>
              <a:rPr sz="2000" spc="-5" dirty="0">
                <a:latin typeface="Calibri"/>
                <a:cs typeface="Calibri"/>
              </a:rPr>
              <a:t> seperti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ditunjukkan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dalam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Gambar</a:t>
            </a:r>
            <a:endParaRPr sz="2000" dirty="0">
              <a:latin typeface="Calibri"/>
              <a:cs typeface="Calibri"/>
            </a:endParaRPr>
          </a:p>
          <a:p>
            <a:pPr marL="406400" marR="147955" algn="just">
              <a:lnSpc>
                <a:spcPct val="80000"/>
              </a:lnSpc>
            </a:pPr>
            <a:r>
              <a:rPr sz="2000" spc="-5" dirty="0">
                <a:latin typeface="Calibri"/>
                <a:cs typeface="Calibri"/>
              </a:rPr>
              <a:t>C.12.5 </a:t>
            </a:r>
            <a:r>
              <a:rPr sz="2000" spc="-10" dirty="0">
                <a:latin typeface="Calibri"/>
                <a:cs typeface="Calibri"/>
              </a:rPr>
              <a:t>(Contoh </a:t>
            </a:r>
            <a:r>
              <a:rPr sz="2000" dirty="0">
                <a:latin typeface="Calibri"/>
                <a:cs typeface="Calibri"/>
              </a:rPr>
              <a:t>12.5). </a:t>
            </a:r>
            <a:r>
              <a:rPr sz="2000" spc="-10" dirty="0">
                <a:latin typeface="Calibri"/>
                <a:cs typeface="Calibri"/>
              </a:rPr>
              <a:t>Sistem pelat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tersebut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terdiri</a:t>
            </a:r>
            <a:r>
              <a:rPr sz="2000" spc="-5" dirty="0">
                <a:latin typeface="Calibri"/>
                <a:cs typeface="Calibri"/>
              </a:rPr>
              <a:t> dari</a:t>
            </a:r>
            <a:r>
              <a:rPr sz="2000" spc="-10" dirty="0">
                <a:latin typeface="Calibri"/>
                <a:cs typeface="Calibri"/>
              </a:rPr>
              <a:t> empat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panel 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dalam </a:t>
            </a:r>
            <a:r>
              <a:rPr sz="2000" spc="-10" dirty="0">
                <a:latin typeface="Calibri"/>
                <a:cs typeface="Calibri"/>
              </a:rPr>
              <a:t>kedua </a:t>
            </a:r>
            <a:r>
              <a:rPr sz="2000" spc="-15" dirty="0">
                <a:latin typeface="Calibri"/>
                <a:cs typeface="Calibri"/>
              </a:rPr>
              <a:t>arahnya, </a:t>
            </a:r>
            <a:r>
              <a:rPr sz="2000" spc="-10" dirty="0">
                <a:latin typeface="Calibri"/>
                <a:cs typeface="Calibri"/>
              </a:rPr>
              <a:t>dengan 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ukuran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pale </a:t>
            </a:r>
            <a:r>
              <a:rPr sz="2000" spc="-10" dirty="0">
                <a:latin typeface="Calibri"/>
                <a:cs typeface="Calibri"/>
              </a:rPr>
              <a:t>pelat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adalah</a:t>
            </a:r>
            <a:r>
              <a:rPr sz="2000" dirty="0">
                <a:latin typeface="Calibri"/>
                <a:cs typeface="Calibri"/>
              </a:rPr>
              <a:t> 6,0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×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7,0</a:t>
            </a:r>
          </a:p>
          <a:p>
            <a:pPr marL="405765" marR="74295" algn="just">
              <a:lnSpc>
                <a:spcPct val="80000"/>
              </a:lnSpc>
            </a:pPr>
            <a:r>
              <a:rPr sz="2000" dirty="0">
                <a:latin typeface="Calibri"/>
                <a:cs typeface="Calibri"/>
              </a:rPr>
              <a:t>m. </a:t>
            </a:r>
            <a:r>
              <a:rPr sz="2000" spc="-5" dirty="0">
                <a:latin typeface="Calibri"/>
                <a:cs typeface="Calibri"/>
              </a:rPr>
              <a:t>Setiap </a:t>
            </a:r>
            <a:r>
              <a:rPr sz="2000" dirty="0">
                <a:latin typeface="Calibri"/>
                <a:cs typeface="Calibri"/>
              </a:rPr>
              <a:t>panel </a:t>
            </a:r>
            <a:r>
              <a:rPr sz="2000" spc="-5" dirty="0">
                <a:latin typeface="Calibri"/>
                <a:cs typeface="Calibri"/>
              </a:rPr>
              <a:t>ditopang oleh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kolom </a:t>
            </a:r>
            <a:r>
              <a:rPr sz="2000" dirty="0">
                <a:latin typeface="Calibri"/>
                <a:cs typeface="Calibri"/>
              </a:rPr>
              <a:t>500 × 500 </a:t>
            </a:r>
            <a:r>
              <a:rPr sz="2000" spc="-5" dirty="0">
                <a:latin typeface="Calibri"/>
                <a:cs typeface="Calibri"/>
              </a:rPr>
              <a:t>mm, </a:t>
            </a:r>
            <a:r>
              <a:rPr sz="2000" spc="-10" dirty="0">
                <a:latin typeface="Calibri"/>
                <a:cs typeface="Calibri"/>
              </a:rPr>
              <a:t>dengan </a:t>
            </a:r>
            <a:r>
              <a:rPr sz="2000" spc="-5" dirty="0">
                <a:latin typeface="Calibri"/>
                <a:cs typeface="Calibri"/>
              </a:rPr>
              <a:t> panjang </a:t>
            </a:r>
            <a:r>
              <a:rPr sz="2000" spc="-15" dirty="0">
                <a:latin typeface="Calibri"/>
                <a:cs typeface="Calibri"/>
              </a:rPr>
              <a:t>kolom </a:t>
            </a:r>
            <a:r>
              <a:rPr sz="2000" dirty="0">
                <a:latin typeface="Calibri"/>
                <a:cs typeface="Calibri"/>
              </a:rPr>
              <a:t>3,6 m. </a:t>
            </a:r>
            <a:r>
              <a:rPr sz="2000" spc="-15" dirty="0">
                <a:latin typeface="Calibri"/>
                <a:cs typeface="Calibri"/>
              </a:rPr>
              <a:t>Pelat </a:t>
            </a:r>
            <a:r>
              <a:rPr sz="2000" spc="-10" dirty="0">
                <a:latin typeface="Calibri"/>
                <a:cs typeface="Calibri"/>
              </a:rPr>
              <a:t> memikul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beban hidup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merata 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sebesar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4,5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5" dirty="0">
                <a:latin typeface="Calibri"/>
                <a:cs typeface="Calibri"/>
              </a:rPr>
              <a:t>kN/m</a:t>
            </a:r>
            <a:r>
              <a:rPr sz="1950" spc="7" baseline="25641" dirty="0">
                <a:latin typeface="Calibri"/>
                <a:cs typeface="Calibri"/>
              </a:rPr>
              <a:t>2</a:t>
            </a:r>
            <a:r>
              <a:rPr sz="1950" spc="209" baseline="25641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beban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mati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tambahan sebesar </a:t>
            </a:r>
            <a:r>
              <a:rPr sz="2000" dirty="0">
                <a:latin typeface="Calibri"/>
                <a:cs typeface="Calibri"/>
              </a:rPr>
              <a:t>1,15 </a:t>
            </a:r>
            <a:r>
              <a:rPr sz="2000" spc="5" dirty="0">
                <a:latin typeface="Calibri"/>
                <a:cs typeface="Calibri"/>
              </a:rPr>
              <a:t>kN/m</a:t>
            </a:r>
            <a:r>
              <a:rPr sz="1950" spc="7" baseline="25641" dirty="0">
                <a:latin typeface="Calibri"/>
                <a:cs typeface="Calibri"/>
              </a:rPr>
              <a:t>2</a:t>
            </a:r>
            <a:r>
              <a:rPr sz="1950" spc="15" baseline="25641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(di 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luar </a:t>
            </a:r>
            <a:r>
              <a:rPr sz="2000" spc="-15" dirty="0">
                <a:latin typeface="Calibri"/>
                <a:cs typeface="Calibri"/>
              </a:rPr>
              <a:t>berat</a:t>
            </a:r>
            <a:r>
              <a:rPr sz="2000" spc="-5" dirty="0">
                <a:latin typeface="Calibri"/>
                <a:cs typeface="Calibri"/>
              </a:rPr>
              <a:t> sendiri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pelat</a:t>
            </a:r>
            <a:r>
              <a:rPr sz="2000" spc="-5" dirty="0">
                <a:latin typeface="Calibri"/>
                <a:cs typeface="Calibri"/>
              </a:rPr>
              <a:t>).</a:t>
            </a:r>
            <a:endParaRPr sz="2000" dirty="0">
              <a:latin typeface="Calibri"/>
              <a:cs typeface="Calibri"/>
            </a:endParaRPr>
          </a:p>
          <a:p>
            <a:pPr marL="405765" marR="286385" indent="-342900" algn="just">
              <a:lnSpc>
                <a:spcPts val="1920"/>
              </a:lnSpc>
              <a:spcBef>
                <a:spcPts val="459"/>
              </a:spcBef>
              <a:buFont typeface="Arial MT"/>
              <a:buChar char="•"/>
              <a:tabLst>
                <a:tab pos="405765" algn="l"/>
                <a:tab pos="406400" algn="l"/>
              </a:tabLst>
            </a:pPr>
            <a:r>
              <a:rPr sz="2000" spc="-5" dirty="0">
                <a:latin typeface="Calibri"/>
                <a:cs typeface="Calibri"/>
              </a:rPr>
              <a:t>Gunakan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f</a:t>
            </a:r>
            <a:r>
              <a:rPr sz="2000" i="1" spc="-15" dirty="0">
                <a:latin typeface="Calibri"/>
                <a:cs typeface="Calibri"/>
              </a:rPr>
              <a:t> </a:t>
            </a:r>
            <a:r>
              <a:rPr sz="1950" spc="15" baseline="25641" dirty="0">
                <a:latin typeface="Calibri"/>
                <a:cs typeface="Calibri"/>
              </a:rPr>
              <a:t>/</a:t>
            </a:r>
            <a:r>
              <a:rPr sz="1950" i="1" spc="15" baseline="-21367" dirty="0">
                <a:latin typeface="Calibri"/>
                <a:cs typeface="Calibri"/>
              </a:rPr>
              <a:t>c</a:t>
            </a:r>
            <a:r>
              <a:rPr sz="1950" i="1" spc="209" baseline="-21367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27,5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MPa,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i="1" spc="10" dirty="0">
                <a:latin typeface="Calibri"/>
                <a:cs typeface="Calibri"/>
              </a:rPr>
              <a:t>f</a:t>
            </a:r>
            <a:r>
              <a:rPr sz="1950" i="1" spc="15" baseline="-21367" dirty="0">
                <a:latin typeface="Calibri"/>
                <a:cs typeface="Calibri"/>
              </a:rPr>
              <a:t>y</a:t>
            </a:r>
            <a:r>
              <a:rPr sz="1950" i="1" spc="217" baseline="-21367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400 </a:t>
            </a:r>
            <a:r>
              <a:rPr sz="2000" spc="-434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MPa.</a:t>
            </a:r>
            <a:endParaRPr sz="2000" dirty="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7498" y="2043319"/>
            <a:ext cx="3754086" cy="366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4979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6" y="1636264"/>
            <a:ext cx="206756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3200" b="1" spc="-15" dirty="0" err="1">
                <a:latin typeface="Calibri"/>
                <a:cs typeface="Calibri"/>
              </a:rPr>
              <a:t>Contoh</a:t>
            </a:r>
            <a:r>
              <a:rPr sz="3200" b="1" spc="-60" dirty="0">
                <a:latin typeface="Calibri"/>
                <a:cs typeface="Calibri"/>
              </a:rPr>
              <a:t> </a:t>
            </a:r>
            <a:r>
              <a:rPr sz="3200" b="1" spc="-5" dirty="0" smtClean="0">
                <a:latin typeface="Calibri"/>
                <a:cs typeface="Calibri"/>
              </a:rPr>
              <a:t>8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42547" y="2193997"/>
            <a:ext cx="7656195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 algn="just">
              <a:spcBef>
                <a:spcPts val="1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latin typeface="Calibri"/>
                <a:cs typeface="Calibri"/>
              </a:rPr>
              <a:t>Dengan </a:t>
            </a:r>
            <a:r>
              <a:rPr sz="2000" dirty="0">
                <a:latin typeface="Calibri"/>
                <a:cs typeface="Calibri"/>
              </a:rPr>
              <a:t>menggunakan </a:t>
            </a:r>
            <a:r>
              <a:rPr sz="2000" spc="-10" dirty="0">
                <a:latin typeface="Calibri"/>
                <a:cs typeface="Calibri"/>
              </a:rPr>
              <a:t>metode </a:t>
            </a:r>
            <a:r>
              <a:rPr sz="2000" spc="-5" dirty="0">
                <a:latin typeface="Calibri"/>
                <a:cs typeface="Calibri"/>
              </a:rPr>
              <a:t>perencanaan </a:t>
            </a:r>
            <a:r>
              <a:rPr sz="2000" dirty="0">
                <a:latin typeface="Calibri"/>
                <a:cs typeface="Calibri"/>
              </a:rPr>
              <a:t>langsung, </a:t>
            </a:r>
            <a:r>
              <a:rPr sz="2000" spc="-5" dirty="0">
                <a:latin typeface="Calibri"/>
                <a:cs typeface="Calibri"/>
              </a:rPr>
              <a:t>desainlah </a:t>
            </a:r>
            <a:r>
              <a:rPr sz="2000" dirty="0">
                <a:latin typeface="Calibri"/>
                <a:cs typeface="Calibri"/>
              </a:rPr>
              <a:t>panel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lantai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datar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luar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(eksterior)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memiliki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dimensi,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beban,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mutu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beton </a:t>
            </a:r>
            <a:r>
              <a:rPr sz="2000" spc="-5" dirty="0">
                <a:latin typeface="Calibri"/>
                <a:cs typeface="Calibri"/>
              </a:rPr>
              <a:t> dan baja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sama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seperti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pada</a:t>
            </a:r>
            <a:r>
              <a:rPr sz="2000" spc="-10" dirty="0">
                <a:latin typeface="Calibri"/>
                <a:cs typeface="Calibri"/>
              </a:rPr>
              <a:t> Contoh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12.7.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Pada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struktur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ini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tidak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digunakan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balok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tepi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5467990" y="3313356"/>
            <a:ext cx="3042285" cy="2950210"/>
            <a:chOff x="3943989" y="3313356"/>
            <a:chExt cx="3042285" cy="2950210"/>
          </a:xfrm>
        </p:grpSpPr>
        <p:sp>
          <p:nvSpPr>
            <p:cNvPr id="6" name="object 6"/>
            <p:cNvSpPr/>
            <p:nvPr/>
          </p:nvSpPr>
          <p:spPr>
            <a:xfrm>
              <a:off x="4112757" y="3585453"/>
              <a:ext cx="51435" cy="1102995"/>
            </a:xfrm>
            <a:custGeom>
              <a:avLst/>
              <a:gdLst/>
              <a:ahLst/>
              <a:cxnLst/>
              <a:rect l="l" t="t" r="r" b="b"/>
              <a:pathLst>
                <a:path w="51435" h="1102995">
                  <a:moveTo>
                    <a:pt x="23774" y="976009"/>
                  </a:moveTo>
                  <a:lnTo>
                    <a:pt x="0" y="976009"/>
                  </a:lnTo>
                  <a:lnTo>
                    <a:pt x="25420" y="1103001"/>
                  </a:lnTo>
                  <a:lnTo>
                    <a:pt x="48272" y="988701"/>
                  </a:lnTo>
                  <a:lnTo>
                    <a:pt x="23774" y="988701"/>
                  </a:lnTo>
                  <a:lnTo>
                    <a:pt x="23774" y="976009"/>
                  </a:lnTo>
                  <a:close/>
                </a:path>
                <a:path w="51435" h="1102995">
                  <a:moveTo>
                    <a:pt x="26944" y="114300"/>
                  </a:moveTo>
                  <a:lnTo>
                    <a:pt x="23774" y="114300"/>
                  </a:lnTo>
                  <a:lnTo>
                    <a:pt x="23774" y="988701"/>
                  </a:lnTo>
                  <a:lnTo>
                    <a:pt x="26944" y="988701"/>
                  </a:lnTo>
                  <a:lnTo>
                    <a:pt x="26944" y="114300"/>
                  </a:lnTo>
                  <a:close/>
                </a:path>
                <a:path w="51435" h="1102995">
                  <a:moveTo>
                    <a:pt x="50810" y="976009"/>
                  </a:moveTo>
                  <a:lnTo>
                    <a:pt x="26944" y="976009"/>
                  </a:lnTo>
                  <a:lnTo>
                    <a:pt x="26944" y="988701"/>
                  </a:lnTo>
                  <a:lnTo>
                    <a:pt x="48272" y="988701"/>
                  </a:lnTo>
                  <a:lnTo>
                    <a:pt x="50810" y="976009"/>
                  </a:lnTo>
                  <a:close/>
                </a:path>
                <a:path w="51435" h="1102995">
                  <a:moveTo>
                    <a:pt x="25420" y="0"/>
                  </a:moveTo>
                  <a:lnTo>
                    <a:pt x="0" y="127010"/>
                  </a:lnTo>
                  <a:lnTo>
                    <a:pt x="23774" y="127010"/>
                  </a:lnTo>
                  <a:lnTo>
                    <a:pt x="23774" y="114300"/>
                  </a:lnTo>
                  <a:lnTo>
                    <a:pt x="48269" y="114300"/>
                  </a:lnTo>
                  <a:lnTo>
                    <a:pt x="25420" y="0"/>
                  </a:lnTo>
                  <a:close/>
                </a:path>
                <a:path w="51435" h="1102995">
                  <a:moveTo>
                    <a:pt x="48269" y="114300"/>
                  </a:moveTo>
                  <a:lnTo>
                    <a:pt x="26944" y="114300"/>
                  </a:lnTo>
                  <a:lnTo>
                    <a:pt x="26944" y="127010"/>
                  </a:lnTo>
                  <a:lnTo>
                    <a:pt x="50810" y="127010"/>
                  </a:lnTo>
                  <a:lnTo>
                    <a:pt x="48269" y="1143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37700" y="4412705"/>
              <a:ext cx="2232278" cy="556808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6333377" y="4614231"/>
              <a:ext cx="136525" cy="127635"/>
            </a:xfrm>
            <a:custGeom>
              <a:avLst/>
              <a:gdLst/>
              <a:ahLst/>
              <a:cxnLst/>
              <a:rect l="l" t="t" r="r" b="b"/>
              <a:pathLst>
                <a:path w="136525" h="127635">
                  <a:moveTo>
                    <a:pt x="136016" y="0"/>
                  </a:moveTo>
                  <a:lnTo>
                    <a:pt x="0" y="0"/>
                  </a:lnTo>
                  <a:lnTo>
                    <a:pt x="0" y="127313"/>
                  </a:lnTo>
                  <a:lnTo>
                    <a:pt x="136016" y="127313"/>
                  </a:lnTo>
                  <a:lnTo>
                    <a:pt x="13601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333377" y="4614231"/>
              <a:ext cx="136525" cy="127635"/>
            </a:xfrm>
            <a:custGeom>
              <a:avLst/>
              <a:gdLst/>
              <a:ahLst/>
              <a:cxnLst/>
              <a:rect l="l" t="t" r="r" b="b"/>
              <a:pathLst>
                <a:path w="136525" h="127635">
                  <a:moveTo>
                    <a:pt x="0" y="127313"/>
                  </a:moveTo>
                  <a:lnTo>
                    <a:pt x="136016" y="127313"/>
                  </a:lnTo>
                  <a:lnTo>
                    <a:pt x="136016" y="0"/>
                  </a:lnTo>
                  <a:lnTo>
                    <a:pt x="0" y="0"/>
                  </a:lnTo>
                  <a:lnTo>
                    <a:pt x="0" y="127313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332366" y="4614231"/>
              <a:ext cx="136525" cy="127635"/>
            </a:xfrm>
            <a:custGeom>
              <a:avLst/>
              <a:gdLst/>
              <a:ahLst/>
              <a:cxnLst/>
              <a:rect l="l" t="t" r="r" b="b"/>
              <a:pathLst>
                <a:path w="136525" h="127635">
                  <a:moveTo>
                    <a:pt x="136016" y="0"/>
                  </a:moveTo>
                  <a:lnTo>
                    <a:pt x="0" y="0"/>
                  </a:lnTo>
                  <a:lnTo>
                    <a:pt x="0" y="127313"/>
                  </a:lnTo>
                  <a:lnTo>
                    <a:pt x="136016" y="127313"/>
                  </a:lnTo>
                  <a:lnTo>
                    <a:pt x="13601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332366" y="4614231"/>
              <a:ext cx="136525" cy="127635"/>
            </a:xfrm>
            <a:custGeom>
              <a:avLst/>
              <a:gdLst/>
              <a:ahLst/>
              <a:cxnLst/>
              <a:rect l="l" t="t" r="r" b="b"/>
              <a:pathLst>
                <a:path w="136525" h="127635">
                  <a:moveTo>
                    <a:pt x="0" y="127313"/>
                  </a:moveTo>
                  <a:lnTo>
                    <a:pt x="136016" y="127313"/>
                  </a:lnTo>
                  <a:lnTo>
                    <a:pt x="136016" y="0"/>
                  </a:lnTo>
                  <a:lnTo>
                    <a:pt x="0" y="0"/>
                  </a:lnTo>
                  <a:lnTo>
                    <a:pt x="0" y="127313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326879" y="3527068"/>
              <a:ext cx="136525" cy="127635"/>
            </a:xfrm>
            <a:custGeom>
              <a:avLst/>
              <a:gdLst/>
              <a:ahLst/>
              <a:cxnLst/>
              <a:rect l="l" t="t" r="r" b="b"/>
              <a:pathLst>
                <a:path w="136525" h="127635">
                  <a:moveTo>
                    <a:pt x="136374" y="0"/>
                  </a:moveTo>
                  <a:lnTo>
                    <a:pt x="0" y="0"/>
                  </a:lnTo>
                  <a:lnTo>
                    <a:pt x="0" y="127361"/>
                  </a:lnTo>
                  <a:lnTo>
                    <a:pt x="136374" y="127361"/>
                  </a:lnTo>
                  <a:lnTo>
                    <a:pt x="13637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326879" y="3527068"/>
              <a:ext cx="136525" cy="127635"/>
            </a:xfrm>
            <a:custGeom>
              <a:avLst/>
              <a:gdLst/>
              <a:ahLst/>
              <a:cxnLst/>
              <a:rect l="l" t="t" r="r" b="b"/>
              <a:pathLst>
                <a:path w="136525" h="127635">
                  <a:moveTo>
                    <a:pt x="0" y="127361"/>
                  </a:moveTo>
                  <a:lnTo>
                    <a:pt x="136374" y="127361"/>
                  </a:lnTo>
                  <a:lnTo>
                    <a:pt x="136374" y="0"/>
                  </a:lnTo>
                  <a:lnTo>
                    <a:pt x="0" y="0"/>
                  </a:lnTo>
                  <a:lnTo>
                    <a:pt x="0" y="12736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333377" y="3527116"/>
              <a:ext cx="136525" cy="127635"/>
            </a:xfrm>
            <a:custGeom>
              <a:avLst/>
              <a:gdLst/>
              <a:ahLst/>
              <a:cxnLst/>
              <a:rect l="l" t="t" r="r" b="b"/>
              <a:pathLst>
                <a:path w="136525" h="127635">
                  <a:moveTo>
                    <a:pt x="136016" y="0"/>
                  </a:moveTo>
                  <a:lnTo>
                    <a:pt x="0" y="0"/>
                  </a:lnTo>
                  <a:lnTo>
                    <a:pt x="0" y="127313"/>
                  </a:lnTo>
                  <a:lnTo>
                    <a:pt x="136016" y="127313"/>
                  </a:lnTo>
                  <a:lnTo>
                    <a:pt x="13601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333377" y="3527116"/>
              <a:ext cx="136525" cy="127635"/>
            </a:xfrm>
            <a:custGeom>
              <a:avLst/>
              <a:gdLst/>
              <a:ahLst/>
              <a:cxnLst/>
              <a:rect l="l" t="t" r="r" b="b"/>
              <a:pathLst>
                <a:path w="136525" h="127635">
                  <a:moveTo>
                    <a:pt x="0" y="127313"/>
                  </a:moveTo>
                  <a:lnTo>
                    <a:pt x="136016" y="127313"/>
                  </a:lnTo>
                  <a:lnTo>
                    <a:pt x="136016" y="0"/>
                  </a:lnTo>
                  <a:lnTo>
                    <a:pt x="0" y="0"/>
                  </a:lnTo>
                  <a:lnTo>
                    <a:pt x="0" y="127313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407804" y="3585453"/>
              <a:ext cx="2209165" cy="0"/>
            </a:xfrm>
            <a:custGeom>
              <a:avLst/>
              <a:gdLst/>
              <a:ahLst/>
              <a:cxnLst/>
              <a:rect l="l" t="t" r="r" b="b"/>
              <a:pathLst>
                <a:path w="2209165">
                  <a:moveTo>
                    <a:pt x="0" y="0"/>
                  </a:moveTo>
                  <a:lnTo>
                    <a:pt x="2208885" y="0"/>
                  </a:lnTo>
                </a:path>
              </a:pathLst>
            </a:custGeom>
            <a:ln w="12700">
              <a:solidFill>
                <a:srgbClr val="000000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4332366" y="5701294"/>
              <a:ext cx="136525" cy="127635"/>
            </a:xfrm>
            <a:custGeom>
              <a:avLst/>
              <a:gdLst/>
              <a:ahLst/>
              <a:cxnLst/>
              <a:rect l="l" t="t" r="r" b="b"/>
              <a:pathLst>
                <a:path w="136525" h="127635">
                  <a:moveTo>
                    <a:pt x="136016" y="0"/>
                  </a:moveTo>
                  <a:lnTo>
                    <a:pt x="0" y="0"/>
                  </a:lnTo>
                  <a:lnTo>
                    <a:pt x="0" y="127313"/>
                  </a:lnTo>
                  <a:lnTo>
                    <a:pt x="136016" y="127313"/>
                  </a:lnTo>
                  <a:lnTo>
                    <a:pt x="13601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4332366" y="5701294"/>
              <a:ext cx="136525" cy="127635"/>
            </a:xfrm>
            <a:custGeom>
              <a:avLst/>
              <a:gdLst/>
              <a:ahLst/>
              <a:cxnLst/>
              <a:rect l="l" t="t" r="r" b="b"/>
              <a:pathLst>
                <a:path w="136525" h="127635">
                  <a:moveTo>
                    <a:pt x="0" y="127313"/>
                  </a:moveTo>
                  <a:lnTo>
                    <a:pt x="136016" y="127313"/>
                  </a:lnTo>
                  <a:lnTo>
                    <a:pt x="136016" y="0"/>
                  </a:lnTo>
                  <a:lnTo>
                    <a:pt x="0" y="0"/>
                  </a:lnTo>
                  <a:lnTo>
                    <a:pt x="0" y="127313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337700" y="3378586"/>
              <a:ext cx="2209165" cy="2609215"/>
            </a:xfrm>
            <a:custGeom>
              <a:avLst/>
              <a:gdLst/>
              <a:ahLst/>
              <a:cxnLst/>
              <a:rect l="l" t="t" r="r" b="b"/>
              <a:pathLst>
                <a:path w="2209165" h="2609215">
                  <a:moveTo>
                    <a:pt x="64769" y="0"/>
                  </a:moveTo>
                  <a:lnTo>
                    <a:pt x="64769" y="2608996"/>
                  </a:lnTo>
                </a:path>
                <a:path w="2209165" h="2609215">
                  <a:moveTo>
                    <a:pt x="0" y="1315202"/>
                  </a:moveTo>
                  <a:lnTo>
                    <a:pt x="2208885" y="1315202"/>
                  </a:lnTo>
                </a:path>
              </a:pathLst>
            </a:custGeom>
            <a:ln w="12700">
              <a:solidFill>
                <a:srgbClr val="000000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333377" y="5701294"/>
              <a:ext cx="136525" cy="127635"/>
            </a:xfrm>
            <a:custGeom>
              <a:avLst/>
              <a:gdLst/>
              <a:ahLst/>
              <a:cxnLst/>
              <a:rect l="l" t="t" r="r" b="b"/>
              <a:pathLst>
                <a:path w="136525" h="127635">
                  <a:moveTo>
                    <a:pt x="136016" y="0"/>
                  </a:moveTo>
                  <a:lnTo>
                    <a:pt x="0" y="0"/>
                  </a:lnTo>
                  <a:lnTo>
                    <a:pt x="0" y="127313"/>
                  </a:lnTo>
                  <a:lnTo>
                    <a:pt x="136016" y="127313"/>
                  </a:lnTo>
                  <a:lnTo>
                    <a:pt x="13601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333377" y="5701294"/>
              <a:ext cx="136525" cy="127635"/>
            </a:xfrm>
            <a:custGeom>
              <a:avLst/>
              <a:gdLst/>
              <a:ahLst/>
              <a:cxnLst/>
              <a:rect l="l" t="t" r="r" b="b"/>
              <a:pathLst>
                <a:path w="136525" h="127635">
                  <a:moveTo>
                    <a:pt x="0" y="127313"/>
                  </a:moveTo>
                  <a:lnTo>
                    <a:pt x="136016" y="127313"/>
                  </a:lnTo>
                  <a:lnTo>
                    <a:pt x="136016" y="0"/>
                  </a:lnTo>
                  <a:lnTo>
                    <a:pt x="0" y="0"/>
                  </a:lnTo>
                  <a:lnTo>
                    <a:pt x="0" y="127313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4337700" y="3378586"/>
              <a:ext cx="2209165" cy="2582545"/>
            </a:xfrm>
            <a:custGeom>
              <a:avLst/>
              <a:gdLst/>
              <a:ahLst/>
              <a:cxnLst/>
              <a:rect l="l" t="t" r="r" b="b"/>
              <a:pathLst>
                <a:path w="2209165" h="2582545">
                  <a:moveTo>
                    <a:pt x="0" y="2391658"/>
                  </a:moveTo>
                  <a:lnTo>
                    <a:pt x="2208885" y="2391658"/>
                  </a:lnTo>
                </a:path>
                <a:path w="2209165" h="2582545">
                  <a:moveTo>
                    <a:pt x="2065781" y="0"/>
                  </a:moveTo>
                  <a:lnTo>
                    <a:pt x="2065781" y="2582347"/>
                  </a:lnTo>
                </a:path>
              </a:pathLst>
            </a:custGeom>
            <a:ln w="12700">
              <a:solidFill>
                <a:srgbClr val="000000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4337700" y="3378586"/>
              <a:ext cx="635" cy="2608580"/>
            </a:xfrm>
            <a:custGeom>
              <a:avLst/>
              <a:gdLst/>
              <a:ahLst/>
              <a:cxnLst/>
              <a:rect l="l" t="t" r="r" b="b"/>
              <a:pathLst>
                <a:path w="635" h="2608579">
                  <a:moveTo>
                    <a:pt x="365" y="0"/>
                  </a:moveTo>
                  <a:lnTo>
                    <a:pt x="0" y="2608496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4289175" y="3314943"/>
              <a:ext cx="2346325" cy="2709545"/>
            </a:xfrm>
            <a:custGeom>
              <a:avLst/>
              <a:gdLst/>
              <a:ahLst/>
              <a:cxnLst/>
              <a:rect l="l" t="t" r="r" b="b"/>
              <a:pathLst>
                <a:path w="2346325" h="2709545">
                  <a:moveTo>
                    <a:pt x="0" y="63642"/>
                  </a:moveTo>
                  <a:lnTo>
                    <a:pt x="1013978" y="63642"/>
                  </a:lnTo>
                </a:path>
                <a:path w="2346325" h="2709545">
                  <a:moveTo>
                    <a:pt x="1013978" y="63642"/>
                  </a:moveTo>
                  <a:lnTo>
                    <a:pt x="1057259" y="0"/>
                  </a:lnTo>
                </a:path>
                <a:path w="2346325" h="2709545">
                  <a:moveTo>
                    <a:pt x="1165097" y="121554"/>
                  </a:moveTo>
                  <a:lnTo>
                    <a:pt x="1208135" y="58430"/>
                  </a:lnTo>
                </a:path>
                <a:path w="2346325" h="2709545">
                  <a:moveTo>
                    <a:pt x="1057137" y="0"/>
                  </a:moveTo>
                  <a:lnTo>
                    <a:pt x="1165097" y="121554"/>
                  </a:lnTo>
                </a:path>
                <a:path w="2346325" h="2709545">
                  <a:moveTo>
                    <a:pt x="1208135" y="58430"/>
                  </a:moveTo>
                  <a:lnTo>
                    <a:pt x="2222235" y="58430"/>
                  </a:lnTo>
                </a:path>
                <a:path w="2346325" h="2709545">
                  <a:moveTo>
                    <a:pt x="2281184" y="58186"/>
                  </a:moveTo>
                  <a:lnTo>
                    <a:pt x="2281184" y="742837"/>
                  </a:lnTo>
                </a:path>
                <a:path w="2346325" h="2709545">
                  <a:moveTo>
                    <a:pt x="2281184" y="742837"/>
                  </a:moveTo>
                  <a:lnTo>
                    <a:pt x="2345954" y="772174"/>
                  </a:lnTo>
                </a:path>
                <a:path w="2346325" h="2709545">
                  <a:moveTo>
                    <a:pt x="2222357" y="844814"/>
                  </a:moveTo>
                  <a:lnTo>
                    <a:pt x="2286640" y="874020"/>
                  </a:lnTo>
                </a:path>
                <a:path w="2346325" h="2709545">
                  <a:moveTo>
                    <a:pt x="2345954" y="772043"/>
                  </a:moveTo>
                  <a:lnTo>
                    <a:pt x="2222357" y="844945"/>
                  </a:lnTo>
                </a:path>
                <a:path w="2346325" h="2709545">
                  <a:moveTo>
                    <a:pt x="2286640" y="874020"/>
                  </a:moveTo>
                  <a:lnTo>
                    <a:pt x="2286640" y="1558808"/>
                  </a:lnTo>
                </a:path>
                <a:path w="2346325" h="2709545">
                  <a:moveTo>
                    <a:pt x="43190" y="2651503"/>
                  </a:moveTo>
                  <a:lnTo>
                    <a:pt x="1057015" y="2651503"/>
                  </a:lnTo>
                </a:path>
                <a:path w="2346325" h="2709545">
                  <a:moveTo>
                    <a:pt x="1057015" y="2651503"/>
                  </a:moveTo>
                  <a:lnTo>
                    <a:pt x="1100327" y="2587876"/>
                  </a:lnTo>
                </a:path>
                <a:path w="2346325" h="2709545">
                  <a:moveTo>
                    <a:pt x="1208013" y="2709367"/>
                  </a:moveTo>
                  <a:lnTo>
                    <a:pt x="1251203" y="2646206"/>
                  </a:lnTo>
                </a:path>
                <a:path w="2346325" h="2709545">
                  <a:moveTo>
                    <a:pt x="1100206" y="2587876"/>
                  </a:moveTo>
                  <a:lnTo>
                    <a:pt x="1208013" y="2709367"/>
                  </a:lnTo>
                </a:path>
                <a:path w="2346325" h="2709545">
                  <a:moveTo>
                    <a:pt x="1251203" y="2646206"/>
                  </a:moveTo>
                  <a:lnTo>
                    <a:pt x="2265182" y="2646206"/>
                  </a:lnTo>
                </a:path>
              </a:pathLst>
            </a:custGeom>
            <a:ln w="3175">
              <a:solidFill>
                <a:srgbClr val="000000"/>
              </a:solidFill>
              <a:prstDash val="lgDash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4326879" y="3861185"/>
              <a:ext cx="2286635" cy="1659889"/>
            </a:xfrm>
            <a:custGeom>
              <a:avLst/>
              <a:gdLst/>
              <a:ahLst/>
              <a:cxnLst/>
              <a:rect l="l" t="t" r="r" b="b"/>
              <a:pathLst>
                <a:path w="2286634" h="1659889">
                  <a:moveTo>
                    <a:pt x="0" y="551556"/>
                  </a:moveTo>
                  <a:lnTo>
                    <a:pt x="2243480" y="551556"/>
                  </a:lnTo>
                </a:path>
                <a:path w="2286634" h="1659889">
                  <a:moveTo>
                    <a:pt x="10820" y="1108328"/>
                  </a:moveTo>
                  <a:lnTo>
                    <a:pt x="2253874" y="1108328"/>
                  </a:lnTo>
                </a:path>
                <a:path w="2286634" h="1659889">
                  <a:moveTo>
                    <a:pt x="10820" y="0"/>
                  </a:moveTo>
                  <a:lnTo>
                    <a:pt x="2253874" y="0"/>
                  </a:lnTo>
                </a:path>
                <a:path w="2286634" h="1659889">
                  <a:moveTo>
                    <a:pt x="43190" y="1659754"/>
                  </a:moveTo>
                  <a:lnTo>
                    <a:pt x="2286274" y="1659754"/>
                  </a:lnTo>
                </a:path>
              </a:pathLst>
            </a:custGeom>
            <a:ln w="9524">
              <a:solidFill>
                <a:srgbClr val="FF0000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6538599" y="4841997"/>
              <a:ext cx="123825" cy="1320800"/>
            </a:xfrm>
            <a:custGeom>
              <a:avLst/>
              <a:gdLst/>
              <a:ahLst/>
              <a:cxnLst/>
              <a:rect l="l" t="t" r="r" b="b"/>
              <a:pathLst>
                <a:path w="123825" h="1320800">
                  <a:moveTo>
                    <a:pt x="58917" y="0"/>
                  </a:moveTo>
                  <a:lnTo>
                    <a:pt x="58917" y="602492"/>
                  </a:lnTo>
                </a:path>
                <a:path w="123825" h="1320800">
                  <a:moveTo>
                    <a:pt x="58917" y="602492"/>
                  </a:moveTo>
                  <a:lnTo>
                    <a:pt x="123565" y="628268"/>
                  </a:lnTo>
                </a:path>
                <a:path w="123825" h="1320800">
                  <a:moveTo>
                    <a:pt x="0" y="692276"/>
                  </a:moveTo>
                  <a:lnTo>
                    <a:pt x="64251" y="717935"/>
                  </a:lnTo>
                </a:path>
                <a:path w="123825" h="1320800">
                  <a:moveTo>
                    <a:pt x="123565" y="628150"/>
                  </a:moveTo>
                  <a:lnTo>
                    <a:pt x="0" y="692276"/>
                  </a:lnTo>
                </a:path>
                <a:path w="123825" h="1320800">
                  <a:moveTo>
                    <a:pt x="64251" y="717935"/>
                  </a:moveTo>
                  <a:lnTo>
                    <a:pt x="64251" y="1320485"/>
                  </a:lnTo>
                </a:path>
              </a:pathLst>
            </a:custGeom>
            <a:ln w="3175">
              <a:solidFill>
                <a:srgbClr val="000000"/>
              </a:solidFill>
              <a:prstDash val="lgDash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3943989" y="3585453"/>
              <a:ext cx="313055" cy="2185035"/>
            </a:xfrm>
            <a:custGeom>
              <a:avLst/>
              <a:gdLst/>
              <a:ahLst/>
              <a:cxnLst/>
              <a:rect l="l" t="t" r="r" b="b"/>
              <a:pathLst>
                <a:path w="313054" h="2185035">
                  <a:moveTo>
                    <a:pt x="0" y="0"/>
                  </a:moveTo>
                  <a:lnTo>
                    <a:pt x="312785" y="0"/>
                  </a:lnTo>
                </a:path>
                <a:path w="313054" h="2185035">
                  <a:moveTo>
                    <a:pt x="0" y="1103001"/>
                  </a:moveTo>
                  <a:lnTo>
                    <a:pt x="312663" y="1103001"/>
                  </a:lnTo>
                </a:path>
                <a:path w="313054" h="2185035">
                  <a:moveTo>
                    <a:pt x="0" y="2184791"/>
                  </a:moveTo>
                  <a:lnTo>
                    <a:pt x="312663" y="2184791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4112757" y="4661915"/>
              <a:ext cx="51435" cy="1102995"/>
            </a:xfrm>
            <a:custGeom>
              <a:avLst/>
              <a:gdLst/>
              <a:ahLst/>
              <a:cxnLst/>
              <a:rect l="l" t="t" r="r" b="b"/>
              <a:pathLst>
                <a:path w="51435" h="1102995">
                  <a:moveTo>
                    <a:pt x="23774" y="975920"/>
                  </a:moveTo>
                  <a:lnTo>
                    <a:pt x="0" y="975920"/>
                  </a:lnTo>
                  <a:lnTo>
                    <a:pt x="25420" y="1102924"/>
                  </a:lnTo>
                  <a:lnTo>
                    <a:pt x="48270" y="988624"/>
                  </a:lnTo>
                  <a:lnTo>
                    <a:pt x="23774" y="988624"/>
                  </a:lnTo>
                  <a:lnTo>
                    <a:pt x="23774" y="975920"/>
                  </a:lnTo>
                  <a:close/>
                </a:path>
                <a:path w="51435" h="1102995">
                  <a:moveTo>
                    <a:pt x="26944" y="114300"/>
                  </a:moveTo>
                  <a:lnTo>
                    <a:pt x="23774" y="114300"/>
                  </a:lnTo>
                  <a:lnTo>
                    <a:pt x="23774" y="988624"/>
                  </a:lnTo>
                  <a:lnTo>
                    <a:pt x="26944" y="988624"/>
                  </a:lnTo>
                  <a:lnTo>
                    <a:pt x="26944" y="114300"/>
                  </a:lnTo>
                  <a:close/>
                </a:path>
                <a:path w="51435" h="1102995">
                  <a:moveTo>
                    <a:pt x="50810" y="975920"/>
                  </a:moveTo>
                  <a:lnTo>
                    <a:pt x="26944" y="975920"/>
                  </a:lnTo>
                  <a:lnTo>
                    <a:pt x="26944" y="988624"/>
                  </a:lnTo>
                  <a:lnTo>
                    <a:pt x="48270" y="988624"/>
                  </a:lnTo>
                  <a:lnTo>
                    <a:pt x="50810" y="975920"/>
                  </a:lnTo>
                  <a:close/>
                </a:path>
                <a:path w="51435" h="1102995">
                  <a:moveTo>
                    <a:pt x="25420" y="0"/>
                  </a:moveTo>
                  <a:lnTo>
                    <a:pt x="0" y="127004"/>
                  </a:lnTo>
                  <a:lnTo>
                    <a:pt x="23774" y="127004"/>
                  </a:lnTo>
                  <a:lnTo>
                    <a:pt x="23774" y="114300"/>
                  </a:lnTo>
                  <a:lnTo>
                    <a:pt x="48270" y="114300"/>
                  </a:lnTo>
                  <a:lnTo>
                    <a:pt x="25420" y="0"/>
                  </a:lnTo>
                  <a:close/>
                </a:path>
                <a:path w="51435" h="1102995">
                  <a:moveTo>
                    <a:pt x="48270" y="114300"/>
                  </a:moveTo>
                  <a:lnTo>
                    <a:pt x="26944" y="114300"/>
                  </a:lnTo>
                  <a:lnTo>
                    <a:pt x="26944" y="127004"/>
                  </a:lnTo>
                  <a:lnTo>
                    <a:pt x="50810" y="127004"/>
                  </a:lnTo>
                  <a:lnTo>
                    <a:pt x="48270" y="1143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4402470" y="6061898"/>
              <a:ext cx="0" cy="201930"/>
            </a:xfrm>
            <a:custGeom>
              <a:avLst/>
              <a:gdLst/>
              <a:ahLst/>
              <a:cxnLst/>
              <a:rect l="l" t="t" r="r" b="b"/>
              <a:pathLst>
                <a:path h="201929">
                  <a:moveTo>
                    <a:pt x="0" y="0"/>
                  </a:moveTo>
                  <a:lnTo>
                    <a:pt x="0" y="201515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4407804" y="6137266"/>
              <a:ext cx="1995805" cy="50800"/>
            </a:xfrm>
            <a:custGeom>
              <a:avLst/>
              <a:gdLst/>
              <a:ahLst/>
              <a:cxnLst/>
              <a:rect l="l" t="t" r="r" b="b"/>
              <a:pathLst>
                <a:path w="1995804" h="50800">
                  <a:moveTo>
                    <a:pt x="126979" y="0"/>
                  </a:moveTo>
                  <a:lnTo>
                    <a:pt x="0" y="25395"/>
                  </a:lnTo>
                  <a:lnTo>
                    <a:pt x="126979" y="50791"/>
                  </a:lnTo>
                  <a:lnTo>
                    <a:pt x="126979" y="26980"/>
                  </a:lnTo>
                  <a:lnTo>
                    <a:pt x="114300" y="26980"/>
                  </a:lnTo>
                  <a:lnTo>
                    <a:pt x="114300" y="23814"/>
                  </a:lnTo>
                  <a:lnTo>
                    <a:pt x="126979" y="23814"/>
                  </a:lnTo>
                  <a:lnTo>
                    <a:pt x="126979" y="0"/>
                  </a:lnTo>
                  <a:close/>
                </a:path>
                <a:path w="1995804" h="50800">
                  <a:moveTo>
                    <a:pt x="1868424" y="0"/>
                  </a:moveTo>
                  <a:lnTo>
                    <a:pt x="1868424" y="50791"/>
                  </a:lnTo>
                  <a:lnTo>
                    <a:pt x="1987478" y="26980"/>
                  </a:lnTo>
                  <a:lnTo>
                    <a:pt x="1881103" y="26980"/>
                  </a:lnTo>
                  <a:lnTo>
                    <a:pt x="1881103" y="23814"/>
                  </a:lnTo>
                  <a:lnTo>
                    <a:pt x="1987494" y="23814"/>
                  </a:lnTo>
                  <a:lnTo>
                    <a:pt x="1868424" y="0"/>
                  </a:lnTo>
                  <a:close/>
                </a:path>
                <a:path w="1995804" h="50800">
                  <a:moveTo>
                    <a:pt x="126979" y="23814"/>
                  </a:moveTo>
                  <a:lnTo>
                    <a:pt x="114300" y="23814"/>
                  </a:lnTo>
                  <a:lnTo>
                    <a:pt x="114300" y="26980"/>
                  </a:lnTo>
                  <a:lnTo>
                    <a:pt x="126979" y="26980"/>
                  </a:lnTo>
                  <a:lnTo>
                    <a:pt x="126979" y="23814"/>
                  </a:lnTo>
                  <a:close/>
                </a:path>
                <a:path w="1995804" h="50800">
                  <a:moveTo>
                    <a:pt x="1868424" y="23814"/>
                  </a:moveTo>
                  <a:lnTo>
                    <a:pt x="126979" y="23814"/>
                  </a:lnTo>
                  <a:lnTo>
                    <a:pt x="126979" y="26980"/>
                  </a:lnTo>
                  <a:lnTo>
                    <a:pt x="1868424" y="26980"/>
                  </a:lnTo>
                  <a:lnTo>
                    <a:pt x="1868424" y="23814"/>
                  </a:lnTo>
                  <a:close/>
                </a:path>
                <a:path w="1995804" h="50800">
                  <a:moveTo>
                    <a:pt x="1987494" y="23814"/>
                  </a:moveTo>
                  <a:lnTo>
                    <a:pt x="1881103" y="23814"/>
                  </a:lnTo>
                  <a:lnTo>
                    <a:pt x="1881103" y="26980"/>
                  </a:lnTo>
                  <a:lnTo>
                    <a:pt x="1987478" y="26980"/>
                  </a:lnTo>
                  <a:lnTo>
                    <a:pt x="1995403" y="25395"/>
                  </a:lnTo>
                  <a:lnTo>
                    <a:pt x="1987494" y="238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6403482" y="3861185"/>
              <a:ext cx="582930" cy="2402205"/>
            </a:xfrm>
            <a:custGeom>
              <a:avLst/>
              <a:gdLst/>
              <a:ahLst/>
              <a:cxnLst/>
              <a:rect l="l" t="t" r="r" b="b"/>
              <a:pathLst>
                <a:path w="582929" h="2402204">
                  <a:moveTo>
                    <a:pt x="0" y="2200713"/>
                  </a:moveTo>
                  <a:lnTo>
                    <a:pt x="0" y="2402049"/>
                  </a:lnTo>
                </a:path>
                <a:path w="582929" h="2402204">
                  <a:moveTo>
                    <a:pt x="269747" y="1654551"/>
                  </a:moveTo>
                  <a:lnTo>
                    <a:pt x="582411" y="1654551"/>
                  </a:lnTo>
                </a:path>
                <a:path w="582929" h="2402204">
                  <a:moveTo>
                    <a:pt x="253471" y="0"/>
                  </a:moveTo>
                  <a:lnTo>
                    <a:pt x="566287" y="0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6788018" y="4386202"/>
              <a:ext cx="51435" cy="572770"/>
            </a:xfrm>
            <a:custGeom>
              <a:avLst/>
              <a:gdLst/>
              <a:ahLst/>
              <a:cxnLst/>
              <a:rect l="l" t="t" r="r" b="b"/>
              <a:pathLst>
                <a:path w="51434" h="572770">
                  <a:moveTo>
                    <a:pt x="23743" y="445638"/>
                  </a:moveTo>
                  <a:lnTo>
                    <a:pt x="0" y="445638"/>
                  </a:lnTo>
                  <a:lnTo>
                    <a:pt x="25420" y="572643"/>
                  </a:lnTo>
                  <a:lnTo>
                    <a:pt x="48270" y="458343"/>
                  </a:lnTo>
                  <a:lnTo>
                    <a:pt x="23743" y="458343"/>
                  </a:lnTo>
                  <a:lnTo>
                    <a:pt x="23743" y="445638"/>
                  </a:lnTo>
                  <a:close/>
                </a:path>
                <a:path w="51434" h="572770">
                  <a:moveTo>
                    <a:pt x="26944" y="114300"/>
                  </a:moveTo>
                  <a:lnTo>
                    <a:pt x="23743" y="114300"/>
                  </a:lnTo>
                  <a:lnTo>
                    <a:pt x="23743" y="458343"/>
                  </a:lnTo>
                  <a:lnTo>
                    <a:pt x="26944" y="458343"/>
                  </a:lnTo>
                  <a:lnTo>
                    <a:pt x="26944" y="114300"/>
                  </a:lnTo>
                  <a:close/>
                </a:path>
                <a:path w="51434" h="572770">
                  <a:moveTo>
                    <a:pt x="50810" y="445638"/>
                  </a:moveTo>
                  <a:lnTo>
                    <a:pt x="26944" y="445638"/>
                  </a:lnTo>
                  <a:lnTo>
                    <a:pt x="26944" y="458343"/>
                  </a:lnTo>
                  <a:lnTo>
                    <a:pt x="48270" y="458343"/>
                  </a:lnTo>
                  <a:lnTo>
                    <a:pt x="50810" y="445638"/>
                  </a:lnTo>
                  <a:close/>
                </a:path>
                <a:path w="51434" h="572770">
                  <a:moveTo>
                    <a:pt x="25420" y="0"/>
                  </a:moveTo>
                  <a:lnTo>
                    <a:pt x="0" y="126991"/>
                  </a:lnTo>
                  <a:lnTo>
                    <a:pt x="23743" y="126991"/>
                  </a:lnTo>
                  <a:lnTo>
                    <a:pt x="23743" y="114300"/>
                  </a:lnTo>
                  <a:lnTo>
                    <a:pt x="48272" y="114300"/>
                  </a:lnTo>
                  <a:lnTo>
                    <a:pt x="25420" y="0"/>
                  </a:lnTo>
                  <a:close/>
                </a:path>
                <a:path w="51434" h="572770">
                  <a:moveTo>
                    <a:pt x="48272" y="114300"/>
                  </a:moveTo>
                  <a:lnTo>
                    <a:pt x="26944" y="114300"/>
                  </a:lnTo>
                  <a:lnTo>
                    <a:pt x="26944" y="126991"/>
                  </a:lnTo>
                  <a:lnTo>
                    <a:pt x="50810" y="126991"/>
                  </a:lnTo>
                  <a:lnTo>
                    <a:pt x="48272" y="1143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6656953" y="4412741"/>
              <a:ext cx="318770" cy="546100"/>
            </a:xfrm>
            <a:custGeom>
              <a:avLst/>
              <a:gdLst/>
              <a:ahLst/>
              <a:cxnLst/>
              <a:rect l="l" t="t" r="r" b="b"/>
              <a:pathLst>
                <a:path w="318770" h="546100">
                  <a:moveTo>
                    <a:pt x="0" y="0"/>
                  </a:moveTo>
                  <a:lnTo>
                    <a:pt x="312694" y="0"/>
                  </a:lnTo>
                </a:path>
                <a:path w="318770" h="546100">
                  <a:moveTo>
                    <a:pt x="5455" y="546104"/>
                  </a:moveTo>
                  <a:lnTo>
                    <a:pt x="318150" y="546104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6788010" y="3861193"/>
              <a:ext cx="51435" cy="1654175"/>
            </a:xfrm>
            <a:custGeom>
              <a:avLst/>
              <a:gdLst/>
              <a:ahLst/>
              <a:cxnLst/>
              <a:rect l="l" t="t" r="r" b="b"/>
              <a:pathLst>
                <a:path w="51434" h="1654175">
                  <a:moveTo>
                    <a:pt x="50812" y="1208773"/>
                  </a:moveTo>
                  <a:lnTo>
                    <a:pt x="48272" y="1196073"/>
                  </a:lnTo>
                  <a:lnTo>
                    <a:pt x="25425" y="1081773"/>
                  </a:lnTo>
                  <a:lnTo>
                    <a:pt x="0" y="1208773"/>
                  </a:lnTo>
                  <a:lnTo>
                    <a:pt x="23749" y="1208773"/>
                  </a:lnTo>
                  <a:lnTo>
                    <a:pt x="23749" y="1527162"/>
                  </a:lnTo>
                  <a:lnTo>
                    <a:pt x="0" y="1527162"/>
                  </a:lnTo>
                  <a:lnTo>
                    <a:pt x="25425" y="1654162"/>
                  </a:lnTo>
                  <a:lnTo>
                    <a:pt x="48272" y="1539862"/>
                  </a:lnTo>
                  <a:lnTo>
                    <a:pt x="50812" y="1527162"/>
                  </a:lnTo>
                  <a:lnTo>
                    <a:pt x="26949" y="1527162"/>
                  </a:lnTo>
                  <a:lnTo>
                    <a:pt x="26949" y="1208773"/>
                  </a:lnTo>
                  <a:lnTo>
                    <a:pt x="50812" y="1208773"/>
                  </a:lnTo>
                  <a:close/>
                </a:path>
                <a:path w="51434" h="1654175">
                  <a:moveTo>
                    <a:pt x="50812" y="126987"/>
                  </a:moveTo>
                  <a:lnTo>
                    <a:pt x="48272" y="114300"/>
                  </a:lnTo>
                  <a:lnTo>
                    <a:pt x="25425" y="0"/>
                  </a:lnTo>
                  <a:lnTo>
                    <a:pt x="0" y="126987"/>
                  </a:lnTo>
                  <a:lnTo>
                    <a:pt x="23749" y="126987"/>
                  </a:lnTo>
                  <a:lnTo>
                    <a:pt x="23749" y="424548"/>
                  </a:lnTo>
                  <a:lnTo>
                    <a:pt x="0" y="424548"/>
                  </a:lnTo>
                  <a:lnTo>
                    <a:pt x="25425" y="551548"/>
                  </a:lnTo>
                  <a:lnTo>
                    <a:pt x="48272" y="437248"/>
                  </a:lnTo>
                  <a:lnTo>
                    <a:pt x="50812" y="424548"/>
                  </a:lnTo>
                  <a:lnTo>
                    <a:pt x="26949" y="424548"/>
                  </a:lnTo>
                  <a:lnTo>
                    <a:pt x="26949" y="126987"/>
                  </a:lnTo>
                  <a:lnTo>
                    <a:pt x="50812" y="12698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8416804" y="4003317"/>
            <a:ext cx="405765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4999"/>
              </a:lnSpc>
              <a:spcBef>
                <a:spcPts val="100"/>
              </a:spcBef>
            </a:pPr>
            <a:r>
              <a:rPr sz="1000" spc="-5" dirty="0">
                <a:latin typeface="Times New Roman"/>
                <a:cs typeface="Times New Roman"/>
              </a:rPr>
              <a:t>Lajur </a:t>
            </a:r>
            <a:r>
              <a:rPr sz="1000" dirty="0">
                <a:latin typeface="Times New Roman"/>
                <a:cs typeface="Times New Roman"/>
              </a:rPr>
              <a:t> </a:t>
            </a:r>
            <a:r>
              <a:rPr sz="1000" spc="10" dirty="0">
                <a:latin typeface="Times New Roman"/>
                <a:cs typeface="Times New Roman"/>
              </a:rPr>
              <a:t>T</a:t>
            </a:r>
            <a:r>
              <a:rPr sz="1000" spc="-5" dirty="0">
                <a:latin typeface="Times New Roman"/>
                <a:cs typeface="Times New Roman"/>
              </a:rPr>
              <a:t>e</a:t>
            </a:r>
            <a:r>
              <a:rPr sz="1000" spc="-10" dirty="0">
                <a:latin typeface="Times New Roman"/>
                <a:cs typeface="Times New Roman"/>
              </a:rPr>
              <a:t>n</a:t>
            </a:r>
            <a:r>
              <a:rPr sz="1000" spc="-15" dirty="0">
                <a:latin typeface="Times New Roman"/>
                <a:cs typeface="Times New Roman"/>
              </a:rPr>
              <a:t>g</a:t>
            </a:r>
            <a:r>
              <a:rPr sz="1000" spc="-5" dirty="0">
                <a:latin typeface="Times New Roman"/>
                <a:cs typeface="Times New Roman"/>
              </a:rPr>
              <a:t>ah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8417445" y="4480960"/>
            <a:ext cx="378460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4999"/>
              </a:lnSpc>
              <a:spcBef>
                <a:spcPts val="100"/>
              </a:spcBef>
            </a:pPr>
            <a:r>
              <a:rPr sz="1000" spc="-5" dirty="0">
                <a:latin typeface="Times New Roman"/>
                <a:cs typeface="Times New Roman"/>
              </a:rPr>
              <a:t>Lajur </a:t>
            </a:r>
            <a:r>
              <a:rPr sz="1000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K</a:t>
            </a:r>
            <a:r>
              <a:rPr sz="1000" dirty="0">
                <a:latin typeface="Times New Roman"/>
                <a:cs typeface="Times New Roman"/>
              </a:rPr>
              <a:t>o</a:t>
            </a:r>
            <a:r>
              <a:rPr sz="1000" spc="-5" dirty="0">
                <a:latin typeface="Times New Roman"/>
                <a:cs typeface="Times New Roman"/>
              </a:rPr>
              <a:t>lom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8417446" y="4984774"/>
            <a:ext cx="405765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4999"/>
              </a:lnSpc>
              <a:spcBef>
                <a:spcPts val="100"/>
              </a:spcBef>
            </a:pPr>
            <a:r>
              <a:rPr sz="1000" spc="-5" dirty="0">
                <a:latin typeface="Times New Roman"/>
                <a:cs typeface="Times New Roman"/>
              </a:rPr>
              <a:t>Lajur </a:t>
            </a:r>
            <a:r>
              <a:rPr sz="1000" dirty="0">
                <a:latin typeface="Times New Roman"/>
                <a:cs typeface="Times New Roman"/>
              </a:rPr>
              <a:t> </a:t>
            </a:r>
            <a:r>
              <a:rPr sz="1000" spc="10" dirty="0">
                <a:latin typeface="Times New Roman"/>
                <a:cs typeface="Times New Roman"/>
              </a:rPr>
              <a:t>T</a:t>
            </a:r>
            <a:r>
              <a:rPr sz="1000" spc="-5" dirty="0">
                <a:latin typeface="Times New Roman"/>
                <a:cs typeface="Times New Roman"/>
              </a:rPr>
              <a:t>e</a:t>
            </a:r>
            <a:r>
              <a:rPr sz="1000" spc="-10" dirty="0">
                <a:latin typeface="Times New Roman"/>
                <a:cs typeface="Times New Roman"/>
              </a:rPr>
              <a:t>n</a:t>
            </a:r>
            <a:r>
              <a:rPr sz="1000" spc="-15" dirty="0">
                <a:latin typeface="Times New Roman"/>
                <a:cs typeface="Times New Roman"/>
              </a:rPr>
              <a:t>g</a:t>
            </a:r>
            <a:r>
              <a:rPr sz="1000" spc="-5" dirty="0">
                <a:latin typeface="Times New Roman"/>
                <a:cs typeface="Times New Roman"/>
              </a:rPr>
              <a:t>ah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6679819" y="6201560"/>
            <a:ext cx="340995" cy="1827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7.000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239256" y="5178038"/>
            <a:ext cx="340995" cy="1827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6.000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5239256" y="4048122"/>
            <a:ext cx="340995" cy="1827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6.000</a:t>
            </a:r>
            <a:endParaRPr sz="11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64491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976</Words>
  <Application>Microsoft Office PowerPoint</Application>
  <PresentationFormat>Widescreen</PresentationFormat>
  <Paragraphs>83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Arial MT</vt:lpstr>
      <vt:lpstr>Calibri</vt:lpstr>
      <vt:lpstr>Calibri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Mr.Luqman</dc:creator>
  <cp:lastModifiedBy>Mr.Luqman</cp:lastModifiedBy>
  <cp:revision>2</cp:revision>
  <dcterms:created xsi:type="dcterms:W3CDTF">2021-09-14T22:14:51Z</dcterms:created>
  <dcterms:modified xsi:type="dcterms:W3CDTF">2021-09-14T22:29:21Z</dcterms:modified>
</cp:coreProperties>
</file>