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5" r:id="rId3"/>
    <p:sldId id="267" r:id="rId4"/>
    <p:sldId id="268" r:id="rId5"/>
    <p:sldId id="276" r:id="rId6"/>
    <p:sldId id="277" r:id="rId7"/>
    <p:sldId id="278" r:id="rId8"/>
    <p:sldId id="280" r:id="rId9"/>
    <p:sldId id="273" r:id="rId10"/>
    <p:sldId id="28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114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02A5-4FE5-49D9-9E24-09F23B90C450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C92D-0306-4E69-9CD3-20855E849650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54AB02A5-4FE5-49D9-9E24-09F23B90C450}" type="datetimeFigureOut">
              <a:rPr lang="en-US" smtClean="0"/>
              <a:t>4/21/2022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 eaLnBrk="1" latinLnBrk="0" hangingPunct="1"/>
            <a:fld id="{6294C92D-0306-4E69-9CD3-20855E849650}" type="slidenum">
              <a:rPr kumimoji="0" lang="en-US" smtClean="0"/>
              <a:t>‹#›</a:t>
            </a:fld>
            <a:endParaRPr kumimoji="0"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 rotWithShape="1">
          <a:blip r:embed="rId2"/>
          <a:srcRect l="17228" t="24967" r="14921" b="9401"/>
          <a:stretch/>
        </p:blipFill>
        <p:spPr bwMode="auto">
          <a:xfrm>
            <a:off x="590550" y="1304330"/>
            <a:ext cx="7333706" cy="38385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90550" y="381000"/>
            <a:ext cx="7298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id-ID" sz="1200" b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SOAL : 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d-ID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Denah Lantai 2 seperti pada gambar, semua balok mendapat </a:t>
            </a:r>
            <a:r>
              <a:rPr lang="id-ID" sz="1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beban dinding</a:t>
            </a:r>
            <a:r>
              <a:rPr lang="id-ID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setinggi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id-ID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id-ID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 </a:t>
            </a:r>
            <a:r>
              <a:rPr lang="id-ID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id-ID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Data-data :  q</a:t>
            </a:r>
            <a:r>
              <a:rPr lang="id-ID" sz="1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id-ID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plat =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id-ID" sz="14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00 </a:t>
            </a:r>
            <a:r>
              <a:rPr lang="id-ID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kg/m2, fy = </a:t>
            </a:r>
            <a:r>
              <a:rPr lang="id-ID" sz="1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240</a:t>
            </a:r>
            <a:r>
              <a:rPr lang="id-ID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Mpa, </a:t>
            </a:r>
            <a:r>
              <a:rPr lang="id-ID" sz="1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fc = 30 Mpa</a:t>
            </a:r>
            <a:r>
              <a:rPr lang="id-ID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data lain tentukan sendiri.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id-ID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Analisa balok tersebut baik dimensi maupun tulangannya.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81945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900" y="257913"/>
            <a:ext cx="6362759" cy="3224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512" y="3839942"/>
            <a:ext cx="2878333" cy="301805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358537" y="1476103"/>
            <a:ext cx="1528354" cy="148916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-1384663" y="1502229"/>
            <a:ext cx="1541417" cy="14761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1371600" y="1476103"/>
            <a:ext cx="1528354" cy="15022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Left Arrow 8"/>
          <p:cNvSpPr/>
          <p:nvPr/>
        </p:nvSpPr>
        <p:spPr>
          <a:xfrm>
            <a:off x="6153150" y="1581150"/>
            <a:ext cx="838200" cy="32385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76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424" y="420803"/>
            <a:ext cx="4863796" cy="28468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1"/>
          <a:stretch/>
        </p:blipFill>
        <p:spPr>
          <a:xfrm>
            <a:off x="2155453" y="4506265"/>
            <a:ext cx="3083298" cy="9011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6177" y="3818966"/>
            <a:ext cx="816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Equivalent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(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bentuk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Trapesium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3458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34" y="350967"/>
            <a:ext cx="4430896" cy="28008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89213" y="3344198"/>
            <a:ext cx="8162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Beban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Equivalent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Balok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Plat (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bentuk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Tiga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834" y="3998243"/>
            <a:ext cx="4422158" cy="26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46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6730" y="145976"/>
            <a:ext cx="42968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Misal</a:t>
            </a:r>
            <a:r>
              <a:rPr lang="en-US" b="1" dirty="0" smtClean="0"/>
              <a:t> </a:t>
            </a:r>
            <a:r>
              <a:rPr lang="en-US" b="1" dirty="0" err="1" smtClean="0"/>
              <a:t>menganalisa</a:t>
            </a:r>
            <a:r>
              <a:rPr lang="en-US" b="1" dirty="0" smtClean="0"/>
              <a:t> </a:t>
            </a:r>
            <a:r>
              <a:rPr lang="en-US" b="1" dirty="0" err="1" smtClean="0"/>
              <a:t>Balok</a:t>
            </a:r>
            <a:r>
              <a:rPr lang="en-US" b="1" dirty="0" smtClean="0"/>
              <a:t> As </a:t>
            </a:r>
            <a:r>
              <a:rPr lang="en-US" b="1" dirty="0" smtClean="0"/>
              <a:t>C (1-2)</a:t>
            </a:r>
            <a:endParaRPr lang="en-US" b="1" dirty="0" smtClean="0"/>
          </a:p>
          <a:p>
            <a:r>
              <a:rPr lang="en-US" dirty="0" smtClean="0"/>
              <a:t>Beban </a:t>
            </a:r>
            <a:r>
              <a:rPr lang="en-US" dirty="0" err="1" smtClean="0"/>
              <a:t>qu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plat </a:t>
            </a:r>
            <a:r>
              <a:rPr lang="en-US" dirty="0" err="1" smtClean="0"/>
              <a:t>sdh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: </a:t>
            </a:r>
            <a:r>
              <a:rPr lang="en-US" dirty="0">
                <a:solidFill>
                  <a:srgbClr val="FF0000"/>
                </a:solidFill>
              </a:rPr>
              <a:t>5</a:t>
            </a:r>
            <a:r>
              <a:rPr lang="en-US" dirty="0" smtClean="0">
                <a:solidFill>
                  <a:srgbClr val="FF0000"/>
                </a:solidFill>
              </a:rPr>
              <a:t>00</a:t>
            </a:r>
            <a:r>
              <a:rPr lang="en-US" dirty="0" smtClean="0"/>
              <a:t> </a:t>
            </a:r>
            <a:r>
              <a:rPr lang="en-US" dirty="0" smtClean="0"/>
              <a:t>kg/m2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4111" y="3659379"/>
            <a:ext cx="58971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Perkiraan </a:t>
            </a:r>
            <a:r>
              <a:rPr lang="en-US" dirty="0" err="1" smtClean="0">
                <a:solidFill>
                  <a:srgbClr val="FF0000"/>
                </a:solidFill>
              </a:rPr>
              <a:t>Dimensi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balok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US" dirty="0"/>
              <a:t>h</a:t>
            </a:r>
            <a:r>
              <a:rPr lang="en-US" dirty="0" smtClean="0"/>
              <a:t>= (1/8-1/16). L = 1/12 x </a:t>
            </a:r>
            <a:r>
              <a:rPr lang="en-US" dirty="0" smtClean="0"/>
              <a:t>450 </a:t>
            </a:r>
            <a:r>
              <a:rPr lang="en-US" dirty="0" smtClean="0"/>
              <a:t>cm = </a:t>
            </a:r>
            <a:r>
              <a:rPr lang="en-US" dirty="0" smtClean="0"/>
              <a:t>37,5 </a:t>
            </a:r>
            <a:r>
              <a:rPr lang="en-US" dirty="0" smtClean="0"/>
              <a:t>cm </a:t>
            </a:r>
            <a:r>
              <a:rPr lang="en-US" dirty="0" err="1" smtClean="0"/>
              <a:t>dibulatkan</a:t>
            </a:r>
            <a:r>
              <a:rPr lang="en-US" dirty="0" smtClean="0"/>
              <a:t> </a:t>
            </a:r>
            <a:r>
              <a:rPr lang="en-US" dirty="0" smtClean="0"/>
              <a:t>40 </a:t>
            </a:r>
            <a:r>
              <a:rPr lang="en-US" dirty="0" smtClean="0"/>
              <a:t>cm</a:t>
            </a:r>
          </a:p>
          <a:p>
            <a:r>
              <a:rPr lang="en-US" dirty="0"/>
              <a:t>b</a:t>
            </a:r>
            <a:r>
              <a:rPr lang="en-US" dirty="0" smtClean="0"/>
              <a:t>= (½ - 2/3). </a:t>
            </a:r>
            <a:r>
              <a:rPr lang="en-US" dirty="0"/>
              <a:t>h</a:t>
            </a:r>
            <a:r>
              <a:rPr lang="en-US" dirty="0" smtClean="0"/>
              <a:t> = 20 cm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81"/>
          <a:stretch/>
        </p:blipFill>
        <p:spPr>
          <a:xfrm>
            <a:off x="5153025" y="1392471"/>
            <a:ext cx="3083298" cy="9011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41899" y="2435080"/>
            <a:ext cx="37964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q</a:t>
            </a:r>
            <a:r>
              <a:rPr lang="en-US" sz="1400" dirty="0" err="1" smtClean="0"/>
              <a:t>e</a:t>
            </a:r>
            <a:r>
              <a:rPr lang="en-US" sz="1400" dirty="0" smtClean="0"/>
              <a:t> A3 </a:t>
            </a:r>
            <a:r>
              <a:rPr lang="en-US" sz="1400" dirty="0" smtClean="0"/>
              <a:t>traps = (0,5. (</a:t>
            </a:r>
            <a:r>
              <a:rPr lang="en-US" sz="1400" dirty="0" smtClean="0"/>
              <a:t>4,5/3 </a:t>
            </a:r>
            <a:r>
              <a:rPr lang="en-US" sz="1400" dirty="0" smtClean="0"/>
              <a:t>– 0,5). </a:t>
            </a:r>
            <a:r>
              <a:rPr lang="en-US" sz="1400" dirty="0" smtClean="0"/>
              <a:t>500</a:t>
            </a:r>
            <a:r>
              <a:rPr lang="en-US" sz="1400" dirty="0" smtClean="0"/>
              <a:t>. 3^2) / </a:t>
            </a:r>
            <a:r>
              <a:rPr lang="en-US" sz="1400" dirty="0" smtClean="0"/>
              <a:t>4,5</a:t>
            </a:r>
            <a:endParaRPr lang="en-US" sz="1400" dirty="0" smtClean="0"/>
          </a:p>
          <a:p>
            <a:r>
              <a:rPr lang="en-US" sz="1400" dirty="0" smtClean="0"/>
              <a:t>            </a:t>
            </a:r>
            <a:r>
              <a:rPr lang="en-US" sz="1400" dirty="0" smtClean="0"/>
              <a:t>      </a:t>
            </a:r>
            <a:r>
              <a:rPr lang="en-US" sz="1400" dirty="0" smtClean="0"/>
              <a:t>= </a:t>
            </a:r>
            <a:r>
              <a:rPr lang="en-US" sz="1400" dirty="0" smtClean="0"/>
              <a:t>500 kg/m’</a:t>
            </a:r>
          </a:p>
          <a:p>
            <a:r>
              <a:rPr lang="en-US" sz="1400" dirty="0" err="1"/>
              <a:t>q</a:t>
            </a:r>
            <a:r>
              <a:rPr lang="en-US" sz="1400" dirty="0" err="1" smtClean="0"/>
              <a:t>e</a:t>
            </a:r>
            <a:r>
              <a:rPr lang="en-US" sz="1400" dirty="0" smtClean="0"/>
              <a:t> A4 trap  = </a:t>
            </a:r>
            <a:r>
              <a:rPr lang="en-US" sz="1400" dirty="0"/>
              <a:t>(0,5. (</a:t>
            </a:r>
            <a:r>
              <a:rPr lang="en-US" sz="1400" dirty="0" smtClean="0"/>
              <a:t>4,5/2,5 </a:t>
            </a:r>
            <a:r>
              <a:rPr lang="en-US" sz="1400" dirty="0"/>
              <a:t>– 0,5). 500. </a:t>
            </a:r>
            <a:r>
              <a:rPr lang="en-US" sz="1400" dirty="0" smtClean="0"/>
              <a:t>2,5^2</a:t>
            </a:r>
            <a:r>
              <a:rPr lang="en-US" sz="1400" dirty="0"/>
              <a:t>) / </a:t>
            </a:r>
            <a:r>
              <a:rPr lang="en-US" sz="1400" dirty="0" smtClean="0"/>
              <a:t>4,5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 = 451,40 kg/m’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153025" y="746140"/>
            <a:ext cx="3141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Plat A3 :  lx </a:t>
            </a:r>
            <a:r>
              <a:rPr lang="en-US" dirty="0" smtClean="0"/>
              <a:t>= 3 </a:t>
            </a:r>
            <a:r>
              <a:rPr lang="en-US" dirty="0" smtClean="0"/>
              <a:t>m, </a:t>
            </a:r>
            <a:r>
              <a:rPr lang="en-US" dirty="0" err="1" smtClean="0"/>
              <a:t>ly</a:t>
            </a:r>
            <a:r>
              <a:rPr lang="en-US" dirty="0" smtClean="0"/>
              <a:t> = 4,5 m</a:t>
            </a:r>
            <a:endParaRPr lang="en-US" dirty="0" smtClean="0"/>
          </a:p>
          <a:p>
            <a:r>
              <a:rPr lang="en-US" dirty="0" smtClean="0"/>
              <a:t>Plat A4 :  lx = 2,5 m  </a:t>
            </a:r>
            <a:r>
              <a:rPr lang="en-US" dirty="0" err="1" smtClean="0"/>
              <a:t>ly</a:t>
            </a:r>
            <a:r>
              <a:rPr lang="en-US" dirty="0" smtClean="0"/>
              <a:t> = 4,5 m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833" y="5103628"/>
            <a:ext cx="34034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Bj</a:t>
            </a:r>
            <a:r>
              <a:rPr lang="en-US" dirty="0" smtClean="0"/>
              <a:t> </a:t>
            </a:r>
            <a:r>
              <a:rPr lang="en-US" dirty="0" err="1" smtClean="0"/>
              <a:t>beton</a:t>
            </a:r>
            <a:r>
              <a:rPr lang="en-US" dirty="0" smtClean="0"/>
              <a:t> = (2400 s/d  2500) kg/m3</a:t>
            </a:r>
          </a:p>
          <a:p>
            <a:r>
              <a:rPr lang="en-US" dirty="0"/>
              <a:t> </a:t>
            </a:r>
            <a:r>
              <a:rPr lang="en-US" dirty="0" smtClean="0"/>
              <a:t>            = (24 – 25 ) </a:t>
            </a:r>
            <a:r>
              <a:rPr lang="en-US" dirty="0" err="1" smtClean="0"/>
              <a:t>Kn</a:t>
            </a:r>
            <a:r>
              <a:rPr lang="en-US" dirty="0" smtClean="0"/>
              <a:t>/m3</a:t>
            </a:r>
            <a:endParaRPr lang="en-US" dirty="0"/>
          </a:p>
        </p:txBody>
      </p:sp>
      <p:pic>
        <p:nvPicPr>
          <p:cNvPr id="11" name="Picture 10"/>
          <p:cNvPicPr/>
          <p:nvPr/>
        </p:nvPicPr>
        <p:blipFill rotWithShape="1">
          <a:blip r:embed="rId3"/>
          <a:srcRect l="41123" t="26208" r="16900" b="32100"/>
          <a:stretch/>
        </p:blipFill>
        <p:spPr bwMode="auto">
          <a:xfrm>
            <a:off x="351153" y="898954"/>
            <a:ext cx="4537165" cy="24384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Oval 2"/>
          <p:cNvSpPr/>
          <p:nvPr/>
        </p:nvSpPr>
        <p:spPr>
          <a:xfrm>
            <a:off x="685800" y="1556017"/>
            <a:ext cx="1104899" cy="15716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154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4053" y="147786"/>
            <a:ext cx="75686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Pembebanan</a:t>
            </a:r>
            <a:r>
              <a:rPr lang="en-US" b="1" dirty="0" smtClean="0"/>
              <a:t> </a:t>
            </a:r>
            <a:r>
              <a:rPr lang="en-US" b="1" dirty="0" err="1" smtClean="0"/>
              <a:t>Balok</a:t>
            </a:r>
            <a:r>
              <a:rPr lang="en-US" b="1" dirty="0" smtClean="0"/>
              <a:t> As </a:t>
            </a:r>
            <a:r>
              <a:rPr lang="en-US" b="1" dirty="0" smtClean="0"/>
              <a:t>C (1-2)</a:t>
            </a:r>
            <a:endParaRPr lang="en-US" b="1" dirty="0" smtClean="0"/>
          </a:p>
          <a:p>
            <a:pPr marL="342900" indent="-342900">
              <a:buAutoNum type="arabicPeriod"/>
            </a:pPr>
            <a:r>
              <a:rPr lang="en-US" dirty="0" err="1"/>
              <a:t>q</a:t>
            </a:r>
            <a:r>
              <a:rPr lang="en-US" dirty="0" err="1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trapesium</a:t>
            </a:r>
            <a:r>
              <a:rPr lang="en-US" dirty="0" smtClean="0"/>
              <a:t> </a:t>
            </a:r>
            <a:r>
              <a:rPr lang="en-US" dirty="0" smtClean="0"/>
              <a:t>plat A3 + A4 </a:t>
            </a:r>
            <a:r>
              <a:rPr lang="en-US" dirty="0" smtClean="0"/>
              <a:t>= </a:t>
            </a:r>
            <a:r>
              <a:rPr lang="en-US" dirty="0" smtClean="0"/>
              <a:t>500 + 451,4 = 951,4 </a:t>
            </a:r>
            <a:r>
              <a:rPr lang="en-US" dirty="0" smtClean="0"/>
              <a:t>kg/m’</a:t>
            </a:r>
          </a:p>
          <a:p>
            <a:pPr marL="342900" indent="-342900">
              <a:buAutoNum type="arabicPeriod"/>
            </a:pPr>
            <a:r>
              <a:rPr lang="en-US" dirty="0" smtClean="0"/>
              <a:t>B.s </a:t>
            </a:r>
            <a:r>
              <a:rPr lang="en-US" dirty="0" err="1" smtClean="0"/>
              <a:t>balok</a:t>
            </a:r>
            <a:r>
              <a:rPr lang="en-US" dirty="0" smtClean="0"/>
              <a:t> = 1,2. (h. b. </a:t>
            </a:r>
            <a:r>
              <a:rPr lang="en-US" dirty="0" err="1" smtClean="0"/>
              <a:t>bj</a:t>
            </a:r>
            <a:r>
              <a:rPr lang="en-US" dirty="0" smtClean="0"/>
              <a:t> </a:t>
            </a:r>
            <a:r>
              <a:rPr lang="en-US" dirty="0" err="1" smtClean="0"/>
              <a:t>beton</a:t>
            </a:r>
            <a:r>
              <a:rPr lang="en-US" dirty="0" smtClean="0"/>
              <a:t>) = 1,2 x (</a:t>
            </a:r>
            <a:r>
              <a:rPr lang="en-US" dirty="0" smtClean="0"/>
              <a:t>0,4x0,2x2400</a:t>
            </a:r>
            <a:r>
              <a:rPr lang="en-US" dirty="0" smtClean="0"/>
              <a:t>) = </a:t>
            </a:r>
            <a:r>
              <a:rPr lang="en-US" dirty="0" smtClean="0"/>
              <a:t>230,4</a:t>
            </a:r>
            <a:r>
              <a:rPr lang="en-US" dirty="0" smtClean="0"/>
              <a:t> </a:t>
            </a:r>
            <a:r>
              <a:rPr lang="en-US" dirty="0" smtClean="0"/>
              <a:t>kg/m</a:t>
            </a:r>
            <a:endParaRPr lang="en-US" dirty="0" smtClean="0"/>
          </a:p>
          <a:p>
            <a:pPr marL="342900" indent="-342900">
              <a:buAutoNum type="arabicPeriod" startAt="3"/>
            </a:pPr>
            <a:r>
              <a:rPr lang="en-US" dirty="0" err="1" smtClean="0"/>
              <a:t>dinding</a:t>
            </a:r>
            <a:r>
              <a:rPr lang="en-US" dirty="0" smtClean="0"/>
              <a:t> = 1,2x(0,15 </a:t>
            </a:r>
            <a:r>
              <a:rPr lang="en-US" dirty="0" smtClean="0"/>
              <a:t>x3,0 </a:t>
            </a:r>
            <a:r>
              <a:rPr lang="en-US" dirty="0" smtClean="0"/>
              <a:t>m x 1700 kg/m3) = </a:t>
            </a:r>
            <a:r>
              <a:rPr lang="en-US" dirty="0" smtClean="0"/>
              <a:t>918 </a:t>
            </a:r>
            <a:r>
              <a:rPr lang="en-US" dirty="0" smtClean="0"/>
              <a:t>kg/m’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total </a:t>
            </a:r>
            <a:r>
              <a:rPr lang="en-US" dirty="0" err="1" smtClean="0">
                <a:solidFill>
                  <a:srgbClr val="FF0000"/>
                </a:solidFill>
              </a:rPr>
              <a:t>wu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balok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=  </a:t>
            </a:r>
            <a:r>
              <a:rPr lang="en-US" dirty="0" smtClean="0"/>
              <a:t>2099,8 </a:t>
            </a:r>
            <a:r>
              <a:rPr lang="en-US" dirty="0" smtClean="0"/>
              <a:t>kg/m’ 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810438" y="2147971"/>
            <a:ext cx="2129246" cy="2351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1823501" y="1991216"/>
            <a:ext cx="13063" cy="70539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3950655" y="1991215"/>
            <a:ext cx="13063" cy="70539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836564" y="2853365"/>
            <a:ext cx="0" cy="405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33238" y="2915821"/>
            <a:ext cx="0" cy="4054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68084" y="2853365"/>
            <a:ext cx="708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4,5 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11" name="Curved Right Arrow 10"/>
          <p:cNvSpPr/>
          <p:nvPr/>
        </p:nvSpPr>
        <p:spPr>
          <a:xfrm>
            <a:off x="1928003" y="1991215"/>
            <a:ext cx="186547" cy="59436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Curved Left Arrow 11"/>
          <p:cNvSpPr/>
          <p:nvPr/>
        </p:nvSpPr>
        <p:spPr>
          <a:xfrm>
            <a:off x="3686280" y="1991215"/>
            <a:ext cx="214529" cy="5644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581846" y="3168746"/>
            <a:ext cx="2681323" cy="130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95425" y="221932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14800" y="231457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/>
          <a:srcRect l="26451" t="54660" r="30396" b="32182"/>
          <a:stretch/>
        </p:blipFill>
        <p:spPr>
          <a:xfrm>
            <a:off x="7401240" y="1368973"/>
            <a:ext cx="2867626" cy="962526"/>
          </a:xfrm>
          <a:prstGeom prst="rect">
            <a:avLst/>
          </a:prstGeom>
        </p:spPr>
      </p:pic>
      <p:sp>
        <p:nvSpPr>
          <p:cNvPr id="17" name="Curved Right Arrow 16"/>
          <p:cNvSpPr/>
          <p:nvPr/>
        </p:nvSpPr>
        <p:spPr>
          <a:xfrm>
            <a:off x="7663507" y="1466357"/>
            <a:ext cx="186547" cy="59436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Curved Left Arrow 17"/>
          <p:cNvSpPr/>
          <p:nvPr/>
        </p:nvSpPr>
        <p:spPr>
          <a:xfrm>
            <a:off x="8990908" y="1481314"/>
            <a:ext cx="214529" cy="5644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823500" y="2813361"/>
            <a:ext cx="0" cy="53724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939684" y="2771986"/>
            <a:ext cx="0" cy="53724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612417" y="3494204"/>
            <a:ext cx="42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Vu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722154" y="3425605"/>
            <a:ext cx="422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Vu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932947" y="2147971"/>
            <a:ext cx="398981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Mtump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FF0000"/>
                </a:solidFill>
              </a:rPr>
              <a:t>1/12 . </a:t>
            </a:r>
            <a:r>
              <a:rPr lang="en-US" dirty="0" err="1">
                <a:solidFill>
                  <a:srgbClr val="FF0000"/>
                </a:solidFill>
              </a:rPr>
              <a:t>w</a:t>
            </a:r>
            <a:r>
              <a:rPr lang="en-US" dirty="0" err="1" smtClean="0">
                <a:solidFill>
                  <a:srgbClr val="FF0000"/>
                </a:solidFill>
              </a:rPr>
              <a:t>u</a:t>
            </a:r>
            <a:r>
              <a:rPr lang="en-US" dirty="0" smtClean="0">
                <a:solidFill>
                  <a:srgbClr val="FF0000"/>
                </a:solidFill>
              </a:rPr>
              <a:t>. L^2</a:t>
            </a:r>
          </a:p>
          <a:p>
            <a:r>
              <a:rPr lang="en-US" dirty="0"/>
              <a:t> </a:t>
            </a:r>
            <a:r>
              <a:rPr lang="en-US" dirty="0" smtClean="0"/>
              <a:t>          = </a:t>
            </a:r>
            <a:r>
              <a:rPr lang="en-US" dirty="0" smtClean="0"/>
              <a:t>3543,41 </a:t>
            </a:r>
            <a:r>
              <a:rPr lang="en-US" dirty="0" err="1" smtClean="0"/>
              <a:t>kg.m</a:t>
            </a:r>
            <a:endParaRPr lang="en-US" dirty="0" smtClean="0"/>
          </a:p>
          <a:p>
            <a:r>
              <a:rPr lang="en-US" dirty="0" smtClean="0"/>
              <a:t>Vu = 0,5 . </a:t>
            </a:r>
            <a:r>
              <a:rPr lang="en-US" dirty="0" err="1" smtClean="0"/>
              <a:t>wu</a:t>
            </a:r>
            <a:r>
              <a:rPr lang="en-US" dirty="0" smtClean="0"/>
              <a:t> . L</a:t>
            </a:r>
          </a:p>
          <a:p>
            <a:r>
              <a:rPr lang="en-US" dirty="0"/>
              <a:t> </a:t>
            </a:r>
            <a:r>
              <a:rPr lang="en-US" dirty="0" smtClean="0"/>
              <a:t>    = </a:t>
            </a:r>
            <a:r>
              <a:rPr lang="en-US" dirty="0" smtClean="0"/>
              <a:t> 4724,55 kg</a:t>
            </a:r>
            <a:endParaRPr lang="en-US" dirty="0" smtClean="0"/>
          </a:p>
          <a:p>
            <a:r>
              <a:rPr lang="en-US" dirty="0" err="1" smtClean="0"/>
              <a:t>Mlap</a:t>
            </a:r>
            <a:r>
              <a:rPr lang="en-US" dirty="0" smtClean="0"/>
              <a:t> = </a:t>
            </a:r>
            <a:r>
              <a:rPr lang="en-US" dirty="0" smtClean="0">
                <a:solidFill>
                  <a:srgbClr val="FF0000"/>
                </a:solidFill>
              </a:rPr>
              <a:t>Vu. </a:t>
            </a:r>
            <a:r>
              <a:rPr lang="en-US" dirty="0" smtClean="0">
                <a:solidFill>
                  <a:srgbClr val="FF0000"/>
                </a:solidFill>
              </a:rPr>
              <a:t>2,25 </a:t>
            </a:r>
            <a:r>
              <a:rPr lang="en-US" dirty="0" smtClean="0">
                <a:solidFill>
                  <a:srgbClr val="FF0000"/>
                </a:solidFill>
              </a:rPr>
              <a:t>– (</a:t>
            </a:r>
            <a:r>
              <a:rPr lang="en-US" dirty="0" smtClean="0">
                <a:solidFill>
                  <a:srgbClr val="FF0000"/>
                </a:solidFill>
              </a:rPr>
              <a:t>wu.2,25).0,5.2,25 </a:t>
            </a:r>
            <a:r>
              <a:rPr lang="en-US" dirty="0" smtClean="0">
                <a:solidFill>
                  <a:srgbClr val="FF0000"/>
                </a:solidFill>
              </a:rPr>
              <a:t>– M</a:t>
            </a:r>
            <a:r>
              <a:rPr lang="en-US" dirty="0" smtClean="0"/>
              <a:t>t</a:t>
            </a:r>
          </a:p>
          <a:p>
            <a:r>
              <a:rPr lang="en-US" dirty="0"/>
              <a:t> </a:t>
            </a:r>
            <a:r>
              <a:rPr lang="en-US" dirty="0" smtClean="0"/>
              <a:t>       = </a:t>
            </a:r>
            <a:r>
              <a:rPr lang="en-US" dirty="0" smtClean="0"/>
              <a:t>1771,708 </a:t>
            </a:r>
            <a:r>
              <a:rPr lang="en-US" dirty="0" err="1" smtClean="0"/>
              <a:t>kg.m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= </a:t>
            </a:r>
            <a:r>
              <a:rPr lang="en-US" dirty="0" smtClean="0">
                <a:solidFill>
                  <a:srgbClr val="FF0000"/>
                </a:solidFill>
              </a:rPr>
              <a:t>1/24. </a:t>
            </a:r>
            <a:r>
              <a:rPr lang="en-US" dirty="0" err="1" smtClean="0">
                <a:solidFill>
                  <a:srgbClr val="FF0000"/>
                </a:solidFill>
              </a:rPr>
              <a:t>wu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r>
              <a:rPr lang="en-US" dirty="0" smtClean="0">
                <a:solidFill>
                  <a:srgbClr val="FF0000"/>
                </a:solidFill>
              </a:rPr>
              <a:t>L^2 = 1771,708 kg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/>
              <a:t> </a:t>
            </a:r>
            <a:r>
              <a:rPr lang="en-US" dirty="0" smtClean="0"/>
              <a:t>       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865119" y="1540042"/>
            <a:ext cx="0" cy="1375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495425" y="4271211"/>
            <a:ext cx="37673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Mu </a:t>
            </a:r>
            <a:r>
              <a:rPr lang="en-US" dirty="0" err="1" smtClean="0"/>
              <a:t>diambil</a:t>
            </a:r>
            <a:r>
              <a:rPr lang="en-US" dirty="0" smtClean="0"/>
              <a:t> </a:t>
            </a:r>
            <a:r>
              <a:rPr lang="en-US" dirty="0" err="1" smtClean="0"/>
              <a:t>terbesar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Mt </a:t>
            </a:r>
            <a:r>
              <a:rPr lang="en-US" dirty="0" err="1" smtClean="0"/>
              <a:t>dan</a:t>
            </a:r>
            <a:r>
              <a:rPr lang="en-US" dirty="0" smtClean="0"/>
              <a:t> Ml </a:t>
            </a:r>
          </a:p>
          <a:p>
            <a:r>
              <a:rPr lang="en-US" dirty="0" smtClean="0"/>
              <a:t>Mu = </a:t>
            </a:r>
            <a:r>
              <a:rPr lang="en-US" dirty="0" smtClean="0"/>
              <a:t>3543,41 </a:t>
            </a:r>
            <a:r>
              <a:rPr lang="en-US" dirty="0" err="1" smtClean="0"/>
              <a:t>kg.m</a:t>
            </a:r>
            <a:endParaRPr lang="en-US" dirty="0" smtClean="0"/>
          </a:p>
          <a:p>
            <a:r>
              <a:rPr lang="en-US" dirty="0"/>
              <a:t>Vu </a:t>
            </a:r>
            <a:r>
              <a:rPr lang="en-US" dirty="0" smtClean="0"/>
              <a:t>= </a:t>
            </a:r>
            <a:r>
              <a:rPr lang="en-US" dirty="0" smtClean="0"/>
              <a:t>4724,55 </a:t>
            </a:r>
            <a:r>
              <a:rPr lang="en-US" dirty="0"/>
              <a:t>kg</a:t>
            </a:r>
          </a:p>
          <a:p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314053" y="4379165"/>
            <a:ext cx="2372227" cy="9262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1836564" y="1586499"/>
            <a:ext cx="0" cy="1375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402529" y="1626685"/>
            <a:ext cx="0" cy="1375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-802977" y="1420516"/>
            <a:ext cx="1132434" cy="113514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836564" y="1626685"/>
            <a:ext cx="2096673" cy="14918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319688" y="1477586"/>
            <a:ext cx="0" cy="13757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287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6087" y="361658"/>
            <a:ext cx="53511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Momen</a:t>
            </a:r>
            <a:r>
              <a:rPr lang="en-US" dirty="0" smtClean="0"/>
              <a:t> </a:t>
            </a:r>
            <a:r>
              <a:rPr lang="en-US" dirty="0" err="1" smtClean="0"/>
              <a:t>pakai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terbesar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Mut</a:t>
            </a:r>
            <a:r>
              <a:rPr lang="en-US" dirty="0" smtClean="0"/>
              <a:t> = Mu = </a:t>
            </a:r>
            <a:r>
              <a:rPr lang="en-US" dirty="0" smtClean="0"/>
              <a:t>3543,41 </a:t>
            </a:r>
            <a:r>
              <a:rPr lang="en-US" dirty="0" err="1" smtClean="0"/>
              <a:t>kg.m</a:t>
            </a:r>
            <a:endParaRPr lang="en-US" dirty="0" smtClean="0"/>
          </a:p>
          <a:p>
            <a:r>
              <a:rPr lang="en-US" dirty="0" smtClean="0"/>
              <a:t>              = </a:t>
            </a:r>
            <a:r>
              <a:rPr lang="en-US" dirty="0" smtClean="0"/>
              <a:t>3543,41 </a:t>
            </a:r>
            <a:r>
              <a:rPr lang="en-US" dirty="0" smtClean="0"/>
              <a:t>x 10^4 </a:t>
            </a:r>
            <a:r>
              <a:rPr lang="en-US" dirty="0" smtClean="0">
                <a:solidFill>
                  <a:srgbClr val="FF0000"/>
                </a:solidFill>
              </a:rPr>
              <a:t>N.mm</a:t>
            </a:r>
          </a:p>
          <a:p>
            <a:endParaRPr lang="en-US" dirty="0"/>
          </a:p>
          <a:p>
            <a:r>
              <a:rPr lang="en-US" b="1" dirty="0" err="1" smtClean="0"/>
              <a:t>Penulangan</a:t>
            </a:r>
            <a:r>
              <a:rPr lang="en-US" b="1" dirty="0" smtClean="0"/>
              <a:t> </a:t>
            </a:r>
            <a:r>
              <a:rPr lang="en-US" b="1" dirty="0" err="1" smtClean="0"/>
              <a:t>Balok</a:t>
            </a:r>
            <a:r>
              <a:rPr lang="en-US" b="1" dirty="0" smtClean="0"/>
              <a:t> </a:t>
            </a:r>
          </a:p>
          <a:p>
            <a:r>
              <a:rPr lang="en-US" b="1" dirty="0"/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/>
              <a:t> min = 1,4/</a:t>
            </a:r>
            <a:r>
              <a:rPr lang="en-US" dirty="0" err="1" smtClean="0"/>
              <a:t>fy</a:t>
            </a:r>
            <a:r>
              <a:rPr lang="en-US" dirty="0" smtClean="0"/>
              <a:t>  = 1,4/240 = 0,00583</a:t>
            </a:r>
          </a:p>
          <a:p>
            <a:endParaRPr lang="en-US" dirty="0" smtClean="0"/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ρ</a:t>
            </a:r>
            <a:r>
              <a:rPr lang="en-US" dirty="0" smtClean="0"/>
              <a:t> max = 0,0484</a:t>
            </a:r>
          </a:p>
          <a:p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dirty="0" smtClean="0">
                <a:solidFill>
                  <a:srgbClr val="FF0000"/>
                </a:solidFill>
              </a:rPr>
              <a:t> = </a:t>
            </a:r>
            <a:r>
              <a:rPr lang="en-US" dirty="0" smtClean="0">
                <a:solidFill>
                  <a:srgbClr val="FF0000"/>
                </a:solidFill>
              </a:rPr>
              <a:t>400 </a:t>
            </a:r>
            <a:r>
              <a:rPr lang="en-US" dirty="0" smtClean="0">
                <a:solidFill>
                  <a:srgbClr val="FF0000"/>
                </a:solidFill>
              </a:rPr>
              <a:t>mm</a:t>
            </a:r>
          </a:p>
          <a:p>
            <a:r>
              <a:rPr lang="en-US" dirty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FF0000"/>
                </a:solidFill>
              </a:rPr>
              <a:t> = 200 mm</a:t>
            </a:r>
          </a:p>
          <a:p>
            <a:r>
              <a:rPr lang="en-US" dirty="0"/>
              <a:t>d</a:t>
            </a:r>
            <a:r>
              <a:rPr lang="en-US" dirty="0" smtClean="0"/>
              <a:t>’ = </a:t>
            </a:r>
            <a:r>
              <a:rPr lang="en-US" dirty="0" err="1" smtClean="0"/>
              <a:t>diambil</a:t>
            </a:r>
            <a:r>
              <a:rPr lang="en-US" dirty="0" smtClean="0"/>
              <a:t> 50 mm</a:t>
            </a:r>
          </a:p>
          <a:p>
            <a:r>
              <a:rPr lang="en-US" dirty="0"/>
              <a:t>d</a:t>
            </a:r>
            <a:r>
              <a:rPr lang="en-US" dirty="0" smtClean="0"/>
              <a:t> = h-d’ = </a:t>
            </a:r>
            <a:r>
              <a:rPr lang="en-US" dirty="0" smtClean="0"/>
              <a:t>400 </a:t>
            </a:r>
            <a:r>
              <a:rPr lang="en-US" dirty="0" smtClean="0"/>
              <a:t>mm – 50 mm = </a:t>
            </a:r>
            <a:r>
              <a:rPr lang="en-US" dirty="0" smtClean="0"/>
              <a:t>350 </a:t>
            </a:r>
            <a:r>
              <a:rPr lang="en-US" dirty="0" smtClean="0"/>
              <a:t>mm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55712" y="606056"/>
            <a:ext cx="1686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kg = 10 N</a:t>
            </a:r>
          </a:p>
          <a:p>
            <a:r>
              <a:rPr lang="en-US" dirty="0" smtClean="0"/>
              <a:t>1 m = 1000 mm</a:t>
            </a:r>
          </a:p>
          <a:p>
            <a:r>
              <a:rPr lang="en-US" dirty="0" smtClean="0"/>
              <a:t>1 m = 100 cm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0724" t="54732" r="34438" b="39018"/>
          <a:stretch/>
        </p:blipFill>
        <p:spPr>
          <a:xfrm>
            <a:off x="1076389" y="2251312"/>
            <a:ext cx="6814184" cy="734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5424" t="35982" r="45683" b="56069"/>
          <a:stretch/>
        </p:blipFill>
        <p:spPr>
          <a:xfrm>
            <a:off x="4905375" y="2812208"/>
            <a:ext cx="4636257" cy="6847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30925" t="44375" r="62449" b="33839"/>
          <a:stretch/>
        </p:blipFill>
        <p:spPr>
          <a:xfrm>
            <a:off x="-1194677" y="2296349"/>
            <a:ext cx="1881050" cy="219456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30925" t="66084" r="55845" b="25644"/>
          <a:stretch/>
        </p:blipFill>
        <p:spPr>
          <a:xfrm>
            <a:off x="-1568461" y="4627394"/>
            <a:ext cx="2364376" cy="10711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76389" y="4693253"/>
            <a:ext cx="579197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r>
              <a:rPr lang="en-US" dirty="0" smtClean="0"/>
              <a:t> = 9,412</a:t>
            </a:r>
          </a:p>
          <a:p>
            <a:r>
              <a:rPr lang="en-US" dirty="0" err="1" smtClean="0"/>
              <a:t>Mn</a:t>
            </a:r>
            <a:r>
              <a:rPr lang="en-US" dirty="0" smtClean="0"/>
              <a:t> = </a:t>
            </a:r>
            <a:r>
              <a:rPr lang="en-US" dirty="0"/>
              <a:t>3543,41 x 10^4 </a:t>
            </a:r>
            <a:r>
              <a:rPr lang="en-US" dirty="0" smtClean="0"/>
              <a:t>/ </a:t>
            </a:r>
            <a:r>
              <a:rPr lang="en-US" dirty="0" smtClean="0"/>
              <a:t>0,8 = </a:t>
            </a:r>
            <a:r>
              <a:rPr lang="en-US" dirty="0" smtClean="0"/>
              <a:t>4429,26 </a:t>
            </a:r>
            <a:r>
              <a:rPr lang="en-US" dirty="0" smtClean="0"/>
              <a:t>. 10^4 N.mm</a:t>
            </a:r>
          </a:p>
          <a:p>
            <a:r>
              <a:rPr lang="en-US" dirty="0" smtClean="0"/>
              <a:t>Rn =  </a:t>
            </a:r>
            <a:r>
              <a:rPr lang="en-US" dirty="0" smtClean="0"/>
              <a:t>4429,26 </a:t>
            </a:r>
            <a:r>
              <a:rPr lang="en-US" dirty="0" smtClean="0"/>
              <a:t>. 10 ^4 / (200 . </a:t>
            </a:r>
            <a:r>
              <a:rPr lang="en-US" dirty="0" smtClean="0"/>
              <a:t>350^2</a:t>
            </a:r>
            <a:r>
              <a:rPr lang="en-US" dirty="0" smtClean="0"/>
              <a:t>) = </a:t>
            </a:r>
            <a:r>
              <a:rPr lang="en-US" dirty="0" smtClean="0"/>
              <a:t>1,8 </a:t>
            </a:r>
            <a:r>
              <a:rPr lang="en-US" dirty="0" smtClean="0">
                <a:solidFill>
                  <a:srgbClr val="FF0000"/>
                </a:solidFill>
              </a:rPr>
              <a:t>N/mm^2</a:t>
            </a:r>
          </a:p>
          <a:p>
            <a:r>
              <a:rPr lang="el-G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0,0079 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sdh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diatas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(ok)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359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92072" y="655093"/>
            <a:ext cx="383310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 = 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ρ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. d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 = 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0,0079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200 .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350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553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mm^2</a:t>
            </a:r>
          </a:p>
          <a:p>
            <a:endParaRPr lang="en-US" dirty="0" smtClean="0"/>
          </a:p>
          <a:p>
            <a:r>
              <a:rPr lang="en-US" dirty="0" err="1" smtClean="0"/>
              <a:t>Pakai</a:t>
            </a:r>
            <a:r>
              <a:rPr lang="en-US" dirty="0" smtClean="0"/>
              <a:t> </a:t>
            </a:r>
            <a:r>
              <a:rPr lang="en-US" dirty="0" err="1" smtClean="0"/>
              <a:t>besi</a:t>
            </a:r>
            <a:r>
              <a:rPr lang="en-US" dirty="0" smtClean="0"/>
              <a:t> diameter </a:t>
            </a:r>
            <a:r>
              <a:rPr lang="en-US" dirty="0" smtClean="0"/>
              <a:t>16 </a:t>
            </a:r>
            <a:r>
              <a:rPr lang="en-US" dirty="0" smtClean="0"/>
              <a:t>mm</a:t>
            </a:r>
          </a:p>
          <a:p>
            <a:r>
              <a:rPr lang="en-US" dirty="0" smtClean="0"/>
              <a:t>n = As/ </a:t>
            </a:r>
            <a:r>
              <a:rPr lang="en-US" dirty="0" err="1" smtClean="0"/>
              <a:t>luas</a:t>
            </a:r>
            <a:r>
              <a:rPr lang="en-US" dirty="0" smtClean="0"/>
              <a:t> </a:t>
            </a:r>
            <a:r>
              <a:rPr lang="en-US" dirty="0" err="1" smtClean="0"/>
              <a:t>besi</a:t>
            </a:r>
            <a:r>
              <a:rPr lang="en-US" dirty="0" smtClean="0"/>
              <a:t> </a:t>
            </a:r>
            <a:r>
              <a:rPr lang="en-US" dirty="0" smtClean="0"/>
              <a:t>16 </a:t>
            </a:r>
            <a:r>
              <a:rPr lang="en-US" dirty="0" smtClean="0"/>
              <a:t>mm</a:t>
            </a:r>
          </a:p>
          <a:p>
            <a:r>
              <a:rPr lang="en-US" dirty="0" smtClean="0"/>
              <a:t>n  = </a:t>
            </a:r>
            <a:r>
              <a:rPr lang="en-US" dirty="0" smtClean="0"/>
              <a:t>2,75 </a:t>
            </a:r>
            <a:r>
              <a:rPr lang="en-US" dirty="0" err="1" smtClean="0"/>
              <a:t>bh</a:t>
            </a:r>
            <a:r>
              <a:rPr lang="en-US" dirty="0" smtClean="0"/>
              <a:t> </a:t>
            </a:r>
            <a:r>
              <a:rPr lang="en-US" dirty="0" err="1" smtClean="0"/>
              <a:t>dibulatkan</a:t>
            </a:r>
            <a:r>
              <a:rPr lang="en-US" dirty="0" smtClean="0"/>
              <a:t> 3</a:t>
            </a:r>
          </a:p>
          <a:p>
            <a:endParaRPr lang="en-US" dirty="0"/>
          </a:p>
          <a:p>
            <a:r>
              <a:rPr lang="en-US" dirty="0" smtClean="0"/>
              <a:t>3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16 ( At= 602,88 mm^2)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 = (b – (2. p +2sngk +</a:t>
            </a:r>
            <a:r>
              <a:rPr lang="en-US" dirty="0" err="1" smtClean="0"/>
              <a:t>nTP</a:t>
            </a:r>
            <a:r>
              <a:rPr lang="en-US" dirty="0" smtClean="0"/>
              <a:t>))/ (n-1)</a:t>
            </a:r>
          </a:p>
          <a:p>
            <a:r>
              <a:rPr lang="en-US" dirty="0"/>
              <a:t> </a:t>
            </a:r>
            <a:r>
              <a:rPr lang="en-US" dirty="0" smtClean="0"/>
              <a:t> = </a:t>
            </a:r>
            <a:r>
              <a:rPr lang="en-US" dirty="0" smtClean="0"/>
              <a:t>43 </a:t>
            </a:r>
            <a:r>
              <a:rPr lang="en-US" dirty="0" smtClean="0"/>
              <a:t>mm &gt; 25 mm (ok)</a:t>
            </a:r>
            <a:endParaRPr lang="en-US" dirty="0"/>
          </a:p>
          <a:p>
            <a:r>
              <a:rPr lang="en-US" dirty="0" smtClean="0"/>
              <a:t> </a:t>
            </a:r>
          </a:p>
          <a:p>
            <a:r>
              <a:rPr lang="en-US" dirty="0" smtClean="0"/>
              <a:t>As’ = 0,5 . As = </a:t>
            </a:r>
            <a:r>
              <a:rPr lang="en-US" dirty="0" smtClean="0"/>
              <a:t>276,5 </a:t>
            </a:r>
            <a:r>
              <a:rPr lang="en-US" dirty="0" smtClean="0"/>
              <a:t>mm^2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Dipkai</a:t>
            </a:r>
            <a:r>
              <a:rPr lang="en-US" dirty="0" smtClean="0"/>
              <a:t> </a:t>
            </a:r>
            <a:r>
              <a:rPr lang="en-US" dirty="0" err="1" smtClean="0"/>
              <a:t>besi</a:t>
            </a:r>
            <a:r>
              <a:rPr lang="en-US" dirty="0" smtClean="0"/>
              <a:t> </a:t>
            </a:r>
            <a:r>
              <a:rPr lang="en-US" dirty="0" smtClean="0"/>
              <a:t>16 </a:t>
            </a:r>
            <a:r>
              <a:rPr lang="en-US" dirty="0" err="1" smtClean="0"/>
              <a:t>jumlahnya</a:t>
            </a:r>
            <a:r>
              <a:rPr lang="en-US" dirty="0" smtClean="0"/>
              <a:t> 2</a:t>
            </a:r>
          </a:p>
          <a:p>
            <a:r>
              <a:rPr lang="en-US" dirty="0" smtClean="0"/>
              <a:t>2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16 (At’ = 401,92 mm^2)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8120417" y="655093"/>
            <a:ext cx="27704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Fy</a:t>
            </a:r>
            <a:r>
              <a:rPr lang="en-US" dirty="0" smtClean="0">
                <a:solidFill>
                  <a:srgbClr val="FF0000"/>
                </a:solidFill>
              </a:rPr>
              <a:t> 240 </a:t>
            </a:r>
            <a:r>
              <a:rPr lang="en-US" dirty="0" err="1" smtClean="0">
                <a:solidFill>
                  <a:srgbClr val="FF0000"/>
                </a:solidFill>
              </a:rPr>
              <a:t>Mpa</a:t>
            </a:r>
            <a:r>
              <a:rPr lang="en-US" dirty="0" smtClean="0">
                <a:solidFill>
                  <a:srgbClr val="FF0000"/>
                </a:solidFill>
              </a:rPr>
              <a:t> : (</a:t>
            </a:r>
            <a:r>
              <a:rPr lang="en-US" dirty="0" err="1" smtClean="0">
                <a:solidFill>
                  <a:srgbClr val="FF0000"/>
                </a:solidFill>
              </a:rPr>
              <a:t>besi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polos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  <a:p>
            <a:r>
              <a:rPr lang="en-US" dirty="0" err="1" smtClean="0"/>
              <a:t>Besi</a:t>
            </a:r>
            <a:r>
              <a:rPr lang="en-US" dirty="0" smtClean="0"/>
              <a:t> diameter </a:t>
            </a:r>
          </a:p>
          <a:p>
            <a:r>
              <a:rPr lang="en-US" dirty="0" smtClean="0"/>
              <a:t>6, 8, 10, 12, 16, 19, 22, </a:t>
            </a:r>
            <a:r>
              <a:rPr lang="en-US" dirty="0" smtClean="0"/>
              <a:t>25, 32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symbol </a:t>
            </a:r>
            <a:r>
              <a:rPr lang="en-US" dirty="0" err="1" smtClean="0"/>
              <a:t>penulisan</a:t>
            </a:r>
            <a:r>
              <a:rPr lang="en-US" dirty="0" smtClean="0"/>
              <a:t> : </a:t>
            </a:r>
            <a:r>
              <a:rPr lang="el-GR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endParaRPr lang="en-US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err="1" smtClean="0"/>
              <a:t>Fy</a:t>
            </a:r>
            <a:r>
              <a:rPr lang="en-US" dirty="0" smtClean="0"/>
              <a:t> 400 </a:t>
            </a:r>
            <a:r>
              <a:rPr lang="en-US" dirty="0" err="1" smtClean="0"/>
              <a:t>Mpa</a:t>
            </a:r>
            <a:r>
              <a:rPr lang="en-US" dirty="0" smtClean="0"/>
              <a:t> </a:t>
            </a:r>
            <a:r>
              <a:rPr lang="en-US" dirty="0" err="1" smtClean="0"/>
              <a:t>Ulir</a:t>
            </a:r>
            <a:endParaRPr lang="en-US" dirty="0" smtClean="0"/>
          </a:p>
          <a:p>
            <a:r>
              <a:rPr lang="en-US" dirty="0" err="1" smtClean="0"/>
              <a:t>Simbol</a:t>
            </a:r>
            <a:r>
              <a:rPr lang="en-US" dirty="0" smtClean="0"/>
              <a:t> D (deform/</a:t>
            </a:r>
            <a:r>
              <a:rPr lang="en-US" dirty="0" err="1" smtClean="0"/>
              <a:t>ulir</a:t>
            </a:r>
            <a:r>
              <a:rPr lang="en-US" dirty="0" smtClean="0"/>
              <a:t>)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2647666" y="859809"/>
            <a:ext cx="23272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Selimut</a:t>
            </a:r>
            <a:r>
              <a:rPr lang="en-US" dirty="0" smtClean="0"/>
              <a:t> </a:t>
            </a:r>
            <a:r>
              <a:rPr lang="en-US" dirty="0" err="1" smtClean="0"/>
              <a:t>beton</a:t>
            </a:r>
            <a:r>
              <a:rPr lang="en-US" dirty="0" smtClean="0"/>
              <a:t> = p = ds</a:t>
            </a:r>
          </a:p>
          <a:p>
            <a:r>
              <a:rPr lang="en-US" dirty="0" smtClean="0"/>
              <a:t>Minimal 20 mm</a:t>
            </a:r>
          </a:p>
          <a:p>
            <a:r>
              <a:rPr lang="en-US" dirty="0" smtClean="0"/>
              <a:t>25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416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5554" y="1005839"/>
            <a:ext cx="1463040" cy="224681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129246" y="1162596"/>
            <a:ext cx="1175657" cy="190717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168435" y="2860767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647410" y="2869474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39441" y="2865118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155367" y="1188717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156861" y="1184363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606731" y="3827417"/>
            <a:ext cx="2325189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306286" y="796836"/>
            <a:ext cx="13063" cy="2847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223554" y="1005839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184361" y="3235232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985554" y="3500846"/>
            <a:ext cx="0" cy="44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444239" y="3540035"/>
            <a:ext cx="0" cy="44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40893" y="2047296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h=400 </a:t>
            </a:r>
            <a:r>
              <a:rPr lang="en-US" dirty="0" smtClean="0"/>
              <a:t>mm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990723" y="3485997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b=200 mm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177554" y="1162983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2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196379" y="2581484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3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796094" y="572977"/>
            <a:ext cx="1833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lapangan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>
          <a:xfrm>
            <a:off x="3931920" y="664418"/>
            <a:ext cx="0" cy="2913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3701143" y="1005839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3722914" y="2934791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H="1">
            <a:off x="3707731" y="3235232"/>
            <a:ext cx="3831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084320" y="1946366"/>
            <a:ext cx="1692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 =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924578" y="2893424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d’ = 50 mm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251941" y="912614"/>
            <a:ext cx="1463040" cy="224681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6395633" y="1069371"/>
            <a:ext cx="1175657" cy="1907176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6434822" y="2767542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913797" y="1078076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7405828" y="2771893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421754" y="1095492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423248" y="1091138"/>
            <a:ext cx="130628" cy="16981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Connector 66"/>
          <p:cNvCxnSpPr/>
          <p:nvPr/>
        </p:nvCxnSpPr>
        <p:spPr>
          <a:xfrm flipV="1">
            <a:off x="5873118" y="3734192"/>
            <a:ext cx="2325189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6251941" y="3407621"/>
            <a:ext cx="0" cy="44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7710626" y="3446810"/>
            <a:ext cx="0" cy="44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6257110" y="3392772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b=200 mm</a:t>
            </a:r>
            <a:endParaRPr lang="en-US" dirty="0"/>
          </a:p>
        </p:txBody>
      </p:sp>
      <p:sp>
        <p:nvSpPr>
          <p:cNvPr id="75" name="TextBox 74"/>
          <p:cNvSpPr txBox="1"/>
          <p:nvPr/>
        </p:nvSpPr>
        <p:spPr>
          <a:xfrm>
            <a:off x="6451073" y="1291431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3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6462766" y="2488259"/>
            <a:ext cx="100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2 </a:t>
            </a:r>
            <a:r>
              <a:rPr lang="el-GR" dirty="0" smtClean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endParaRPr 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6062481" y="479752"/>
            <a:ext cx="1861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Tulangan</a:t>
            </a:r>
            <a:r>
              <a:rPr lang="en-US" dirty="0" smtClean="0"/>
              <a:t> </a:t>
            </a:r>
            <a:r>
              <a:rPr lang="en-US" dirty="0" err="1" smtClean="0"/>
              <a:t>tumpuan</a:t>
            </a:r>
            <a:endParaRPr 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2312711" y="2581484"/>
            <a:ext cx="0" cy="2563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633762" y="2452331"/>
            <a:ext cx="0" cy="2563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96094" y="4449016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 = min 25 mm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304903" y="1260956"/>
            <a:ext cx="942244" cy="3998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331368" y="1162596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D12-85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5354053" y="1354181"/>
            <a:ext cx="1067701" cy="438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7122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49472" y="189062"/>
            <a:ext cx="4233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>
                <a:solidFill>
                  <a:srgbClr val="FF0000"/>
                </a:solidFill>
              </a:rPr>
              <a:t>Perhitungan Tulangan </a:t>
            </a:r>
            <a:r>
              <a:rPr lang="id-ID" sz="2000" dirty="0" smtClean="0">
                <a:solidFill>
                  <a:srgbClr val="FF0000"/>
                </a:solidFill>
              </a:rPr>
              <a:t>Geser</a:t>
            </a:r>
            <a:r>
              <a:rPr lang="en-US" sz="2000" dirty="0" smtClean="0">
                <a:solidFill>
                  <a:srgbClr val="FF0000"/>
                </a:solidFill>
              </a:rPr>
              <a:t>/ </a:t>
            </a:r>
            <a:r>
              <a:rPr lang="en-US" sz="2000" dirty="0" err="1" smtClean="0">
                <a:solidFill>
                  <a:srgbClr val="FF0000"/>
                </a:solidFill>
              </a:rPr>
              <a:t>sengkang</a:t>
            </a:r>
            <a:r>
              <a:rPr lang="id-ID" sz="2000" dirty="0" smtClean="0">
                <a:solidFill>
                  <a:srgbClr val="FF0000"/>
                </a:solidFill>
              </a:rPr>
              <a:t> </a:t>
            </a:r>
            <a:r>
              <a:rPr lang="id-ID" dirty="0" smtClean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92078" y="389117"/>
            <a:ext cx="607422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&lt; Ø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perhitungan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 cukup memakai tul geser praktis- </a:t>
            </a:r>
            <a:r>
              <a:rPr lang="el-GR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Φ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8 – 200 mm)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3</a:t>
            </a:r>
            <a:r>
              <a:rPr lang="en-US" altLang="en-US" dirty="0" smtClean="0">
                <a:latin typeface="Calibri" panose="020F0502020204030204" pitchFamily="34" charset="0"/>
              </a:rPr>
              <a:t>0</a:t>
            </a:r>
            <a:r>
              <a:rPr lang="id-ID" altLang="en-US" dirty="0" smtClean="0">
                <a:latin typeface="Calibri" panose="020F0502020204030204" pitchFamily="34" charset="0"/>
              </a:rPr>
              <a:t>). </a:t>
            </a:r>
            <a:r>
              <a:rPr lang="id-ID" altLang="en-US" dirty="0" smtClean="0">
                <a:latin typeface="Calibri" panose="020F0502020204030204" pitchFamily="34" charset="0"/>
              </a:rPr>
              <a:t>200 mm . </a:t>
            </a:r>
            <a:r>
              <a:rPr lang="en-US" altLang="en-US" dirty="0" smtClean="0">
                <a:latin typeface="Calibri" panose="020F0502020204030204" pitchFamily="34" charset="0"/>
              </a:rPr>
              <a:t>35</a:t>
            </a:r>
            <a:r>
              <a:rPr lang="id-ID" altLang="en-US" dirty="0" smtClean="0">
                <a:latin typeface="Calibri" panose="020F0502020204030204" pitchFamily="34" charset="0"/>
              </a:rPr>
              <a:t>0 </a:t>
            </a:r>
            <a:r>
              <a:rPr lang="id-ID" altLang="en-US" dirty="0" smtClean="0">
                <a:latin typeface="Calibri" panose="020F0502020204030204" pitchFamily="34" charset="0"/>
              </a:rPr>
              <a:t>mm  </a:t>
            </a:r>
            <a:r>
              <a:rPr lang="id-ID" altLang="en-US" dirty="0" smtClean="0">
                <a:latin typeface="Calibri" panose="020F0502020204030204" pitchFamily="34" charset="0"/>
              </a:rPr>
              <a:t>=</a:t>
            </a:r>
            <a:r>
              <a:rPr lang="en-US" altLang="en-US" dirty="0" smtClean="0">
                <a:latin typeface="Calibri" panose="020F0502020204030204" pitchFamily="34" charset="0"/>
              </a:rPr>
              <a:t> 63900,97</a:t>
            </a:r>
            <a:r>
              <a:rPr lang="id-ID" dirty="0" smtClean="0"/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en-US" altLang="en-US" dirty="0">
                <a:latin typeface="Calibri" panose="020F0502020204030204" pitchFamily="34" charset="0"/>
              </a:rPr>
              <a:t>63900,97 </a:t>
            </a:r>
            <a:r>
              <a:rPr lang="id-ID" dirty="0" smtClean="0"/>
              <a:t>= </a:t>
            </a:r>
            <a:r>
              <a:rPr lang="en-US" dirty="0" smtClean="0"/>
              <a:t>38340,58</a:t>
            </a:r>
            <a:r>
              <a:rPr lang="id-ID" dirty="0" smtClean="0"/>
              <a:t>  </a:t>
            </a:r>
            <a:r>
              <a:rPr lang="id-ID" dirty="0" smtClean="0"/>
              <a:t>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&gt;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perlu perhitungan tul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en-US" dirty="0" smtClean="0"/>
              <a:t>147245,5</a:t>
            </a:r>
            <a:r>
              <a:rPr lang="id-ID" dirty="0" smtClean="0"/>
              <a:t> </a:t>
            </a:r>
            <a:r>
              <a:rPr lang="id-ID" dirty="0" smtClean="0"/>
              <a:t>N  &gt; </a:t>
            </a:r>
            <a:r>
              <a:rPr lang="en-US" dirty="0" smtClean="0"/>
              <a:t>38340,58</a:t>
            </a:r>
            <a:r>
              <a:rPr lang="id-ID" dirty="0" smtClean="0"/>
              <a:t> </a:t>
            </a:r>
            <a:r>
              <a:rPr lang="id-ID" dirty="0" smtClean="0"/>
              <a:t>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</a:p>
          <a:p>
            <a:endParaRPr lang="id-ID" dirty="0">
              <a:latin typeface="Calibri" panose="020F0502020204030204" pitchFamily="34" charset="0"/>
            </a:endParaRPr>
          </a:p>
          <a:p>
            <a:r>
              <a:rPr lang="id-ID" dirty="0" smtClean="0">
                <a:latin typeface="Calibri" panose="020F0502020204030204" pitchFamily="34" charset="0"/>
              </a:rPr>
              <a:t>Analisa Perhitungan tulangan Geser: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V</a:t>
            </a:r>
            <a:r>
              <a:rPr lang="id-ID" altLang="en-US" baseline="-25000" dirty="0">
                <a:latin typeface="Calibri" panose="020F0502020204030204" pitchFamily="34" charset="0"/>
              </a:rPr>
              <a:t>S perlu </a:t>
            </a:r>
            <a:r>
              <a:rPr lang="id-ID" altLang="en-US" dirty="0">
                <a:latin typeface="Calibri" panose="020F0502020204030204" pitchFamily="34" charset="0"/>
              </a:rPr>
              <a:t>= V</a:t>
            </a:r>
            <a:r>
              <a:rPr lang="id-ID" altLang="en-US" baseline="-25000" dirty="0">
                <a:latin typeface="Calibri" panose="020F0502020204030204" pitchFamily="34" charset="0"/>
              </a:rPr>
              <a:t>U</a:t>
            </a:r>
            <a:r>
              <a:rPr lang="id-ID" altLang="en-US" dirty="0">
                <a:latin typeface="Calibri" panose="020F0502020204030204" pitchFamily="34" charset="0"/>
              </a:rPr>
              <a:t>/Ø – V</a:t>
            </a:r>
            <a:r>
              <a:rPr lang="id-ID" altLang="en-US" baseline="-25000" dirty="0">
                <a:latin typeface="Calibri" panose="020F0502020204030204" pitchFamily="34" charset="0"/>
              </a:rPr>
              <a:t>C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(</a:t>
            </a:r>
            <a:r>
              <a:rPr lang="id-ID" dirty="0"/>
              <a:t>1</a:t>
            </a:r>
            <a:r>
              <a:rPr lang="en-US" dirty="0"/>
              <a:t>47245,5 </a:t>
            </a:r>
            <a:r>
              <a:rPr lang="id-ID" altLang="en-US" dirty="0" smtClean="0">
                <a:latin typeface="Calibri" panose="020F0502020204030204" pitchFamily="34" charset="0"/>
              </a:rPr>
              <a:t>/</a:t>
            </a:r>
            <a:r>
              <a:rPr lang="id-ID" altLang="en-US" dirty="0" smtClean="0">
                <a:latin typeface="Calibri" panose="020F0502020204030204" pitchFamily="34" charset="0"/>
              </a:rPr>
              <a:t>0,60</a:t>
            </a:r>
            <a:r>
              <a:rPr lang="id-ID" altLang="en-US" dirty="0">
                <a:latin typeface="Calibri" panose="020F0502020204030204" pitchFamily="34" charset="0"/>
              </a:rPr>
              <a:t>) – </a:t>
            </a:r>
            <a:r>
              <a:rPr lang="en-US" altLang="en-US" dirty="0" smtClean="0">
                <a:latin typeface="Calibri" panose="020F0502020204030204" pitchFamily="34" charset="0"/>
              </a:rPr>
              <a:t>63900,97</a:t>
            </a:r>
            <a:endParaRPr lang="id-ID" dirty="0" smtClean="0"/>
          </a:p>
          <a:p>
            <a:r>
              <a:rPr lang="id-ID" altLang="en-US" dirty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           = </a:t>
            </a:r>
            <a:r>
              <a:rPr lang="en-US" altLang="en-US" dirty="0" smtClean="0">
                <a:latin typeface="Calibri" panose="020F0502020204030204" pitchFamily="34" charset="0"/>
              </a:rPr>
              <a:t>181508,2</a:t>
            </a:r>
            <a:r>
              <a:rPr lang="id-ID" dirty="0" smtClean="0"/>
              <a:t> </a:t>
            </a:r>
            <a:r>
              <a:rPr lang="id-ID" dirty="0" smtClean="0"/>
              <a:t>N</a:t>
            </a:r>
            <a:endParaRPr lang="id-ID" altLang="en-US" dirty="0">
              <a:latin typeface="Calibri" panose="020F0502020204030204" pitchFamily="34" charset="0"/>
            </a:endParaRPr>
          </a:p>
          <a:p>
            <a:endParaRPr lang="id-ID" dirty="0"/>
          </a:p>
          <a:p>
            <a:r>
              <a:rPr lang="id-ID" altLang="en-US" dirty="0">
                <a:latin typeface="Calibri" panose="020F0502020204030204" pitchFamily="34" charset="0"/>
              </a:rPr>
              <a:t>Bila menggunakan sengkang </a:t>
            </a:r>
            <a:r>
              <a:rPr lang="en-US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D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1</a:t>
            </a:r>
            <a:r>
              <a:rPr lang="en-US" altLang="en-US" dirty="0" smtClean="0">
                <a:latin typeface="Calibri" panose="020F0502020204030204" pitchFamily="34" charset="0"/>
              </a:rPr>
              <a:t>2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  <a:r>
              <a:rPr lang="id-ID" altLang="en-US" dirty="0">
                <a:latin typeface="Calibri" panose="020F0502020204030204" pitchFamily="34" charset="0"/>
              </a:rPr>
              <a:t>maka </a:t>
            </a:r>
            <a:r>
              <a:rPr lang="id-ID" altLang="en-US" dirty="0" smtClean="0">
                <a:latin typeface="Calibri" panose="020F0502020204030204" pitchFamily="34" charset="0"/>
              </a:rPr>
              <a:t>As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 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en-US" altLang="en-US" dirty="0" smtClean="0">
                <a:latin typeface="Calibri" panose="020F0502020204030204" pitchFamily="34" charset="0"/>
              </a:rPr>
              <a:t>113,04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mm2</a:t>
            </a:r>
          </a:p>
          <a:p>
            <a:endParaRPr lang="id-ID" altLang="en-US" baseline="30000" dirty="0">
              <a:latin typeface="Calibri" panose="020F0502020204030204" pitchFamily="34" charset="0"/>
            </a:endParaRPr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670092" y="718699"/>
            <a:ext cx="310052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en-ID" dirty="0"/>
              <a:t>Av =</a:t>
            </a:r>
            <a:r>
              <a:rPr lang="id-ID" dirty="0"/>
              <a:t> </a:t>
            </a:r>
            <a:r>
              <a:rPr lang="id-ID" dirty="0" smtClean="0"/>
              <a:t>Vu</a:t>
            </a:r>
            <a:r>
              <a:rPr lang="en-US" dirty="0" smtClean="0"/>
              <a:t> </a:t>
            </a:r>
            <a:r>
              <a:rPr lang="en-US" dirty="0" err="1" smtClean="0"/>
              <a:t>tumpuan</a:t>
            </a:r>
            <a:r>
              <a:rPr lang="id-ID" dirty="0" smtClean="0"/>
              <a:t> </a:t>
            </a:r>
            <a:r>
              <a:rPr lang="id-ID" dirty="0"/>
              <a:t>= </a:t>
            </a:r>
            <a:r>
              <a:rPr lang="en-US" dirty="0"/>
              <a:t>4724,55 </a:t>
            </a:r>
            <a:r>
              <a:rPr lang="en-US" dirty="0" smtClean="0"/>
              <a:t>kg</a:t>
            </a:r>
            <a:endParaRPr lang="id-ID" dirty="0"/>
          </a:p>
          <a:p>
            <a:r>
              <a:rPr lang="id-ID" dirty="0"/>
              <a:t>              = </a:t>
            </a:r>
            <a:r>
              <a:rPr lang="id-ID" dirty="0" smtClean="0"/>
              <a:t>1</a:t>
            </a:r>
            <a:r>
              <a:rPr lang="en-US" dirty="0" smtClean="0"/>
              <a:t>47245,5</a:t>
            </a:r>
            <a:r>
              <a:rPr lang="id-ID" dirty="0" smtClean="0"/>
              <a:t> </a:t>
            </a:r>
            <a:r>
              <a:rPr lang="id-ID" dirty="0" smtClean="0"/>
              <a:t>N</a:t>
            </a:r>
          </a:p>
          <a:p>
            <a:r>
              <a:rPr lang="id-ID" dirty="0"/>
              <a:t> </a:t>
            </a:r>
            <a:r>
              <a:rPr lang="id-ID" dirty="0" smtClean="0"/>
              <a:t>            </a:t>
            </a:r>
            <a:endParaRPr lang="id-ID" dirty="0">
              <a:solidFill>
                <a:srgbClr val="00B0F0"/>
              </a:solidFill>
            </a:endParaRPr>
          </a:p>
          <a:p>
            <a:r>
              <a:rPr lang="id-ID" dirty="0" smtClean="0"/>
              <a:t>fc = </a:t>
            </a:r>
            <a:r>
              <a:rPr lang="id-ID" dirty="0" smtClean="0"/>
              <a:t>3</a:t>
            </a:r>
            <a:r>
              <a:rPr lang="en-US" dirty="0" smtClean="0"/>
              <a:t>0</a:t>
            </a:r>
            <a:r>
              <a:rPr lang="id-ID" dirty="0" smtClean="0"/>
              <a:t> </a:t>
            </a:r>
            <a:r>
              <a:rPr lang="id-ID" dirty="0" smtClean="0"/>
              <a:t>Mpa</a:t>
            </a:r>
          </a:p>
          <a:p>
            <a:r>
              <a:rPr lang="id-ID" dirty="0"/>
              <a:t>f</a:t>
            </a:r>
            <a:r>
              <a:rPr lang="id-ID" dirty="0" smtClean="0"/>
              <a:t>y = </a:t>
            </a:r>
            <a:r>
              <a:rPr lang="en-US" dirty="0" smtClean="0"/>
              <a:t>40</a:t>
            </a:r>
            <a:r>
              <a:rPr lang="id-ID" dirty="0" smtClean="0"/>
              <a:t>0 </a:t>
            </a:r>
            <a:r>
              <a:rPr lang="id-ID" dirty="0" smtClean="0"/>
              <a:t>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</a:t>
            </a:r>
            <a:r>
              <a:rPr lang="id-ID" dirty="0" smtClean="0"/>
              <a:t>4</a:t>
            </a:r>
            <a:r>
              <a:rPr lang="en-US" dirty="0" smtClean="0"/>
              <a:t>0</a:t>
            </a:r>
            <a:r>
              <a:rPr lang="id-ID" dirty="0" smtClean="0"/>
              <a:t>0 </a:t>
            </a:r>
            <a:r>
              <a:rPr lang="id-ID" dirty="0" smtClean="0"/>
              <a:t>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</a:t>
            </a:r>
            <a:r>
              <a:rPr lang="id-ID" dirty="0" smtClean="0"/>
              <a:t>4</a:t>
            </a:r>
            <a:r>
              <a:rPr lang="en-US" dirty="0" smtClean="0"/>
              <a:t>0</a:t>
            </a:r>
            <a:r>
              <a:rPr lang="id-ID" dirty="0" smtClean="0"/>
              <a:t>0 </a:t>
            </a:r>
            <a:r>
              <a:rPr lang="id-ID" dirty="0" smtClean="0"/>
              <a:t>– 50 = </a:t>
            </a:r>
            <a:r>
              <a:rPr lang="en-US" dirty="0" smtClean="0"/>
              <a:t>35</a:t>
            </a:r>
            <a:r>
              <a:rPr lang="id-ID" dirty="0" smtClean="0"/>
              <a:t>0 </a:t>
            </a:r>
            <a:r>
              <a:rPr lang="id-ID" dirty="0" smtClean="0"/>
              <a:t>mm  </a:t>
            </a:r>
          </a:p>
          <a:p>
            <a:endParaRPr lang="id-ID" dirty="0"/>
          </a:p>
        </p:txBody>
      </p:sp>
      <p:sp>
        <p:nvSpPr>
          <p:cNvPr id="7" name="Rectangle 6"/>
          <p:cNvSpPr/>
          <p:nvPr/>
        </p:nvSpPr>
        <p:spPr>
          <a:xfrm>
            <a:off x="-649472" y="4012098"/>
            <a:ext cx="1667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 smtClean="0"/>
              <a:t>1 kg = 10 N</a:t>
            </a:r>
          </a:p>
          <a:p>
            <a:r>
              <a:rPr lang="id-ID" altLang="id-ID" dirty="0" smtClean="0"/>
              <a:t>N/mm^2 </a:t>
            </a:r>
            <a:r>
              <a:rPr lang="id-ID" altLang="id-ID" dirty="0"/>
              <a:t>= MPa</a:t>
            </a:r>
          </a:p>
        </p:txBody>
      </p:sp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601BFC53-582C-4738-AF3C-89BEF860C1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918320"/>
              </p:ext>
            </p:extLst>
          </p:nvPr>
        </p:nvGraphicFramePr>
        <p:xfrm>
          <a:off x="4960938" y="4879975"/>
          <a:ext cx="4348162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tion" r:id="rId3" imgW="3009600" imgH="457200" progId="Equation.3">
                  <p:embed/>
                </p:oleObj>
              </mc:Choice>
              <mc:Fallback>
                <p:oleObj name="Equation" r:id="rId3" imgW="3009600" imgH="457200" progId="Equation.3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601BFC53-582C-4738-AF3C-89BEF860C1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0938" y="4879975"/>
                        <a:ext cx="4348162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42101" y="5628838"/>
            <a:ext cx="5866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Jadi besi sengkang yang dipakai :</a:t>
            </a:r>
          </a:p>
          <a:p>
            <a:r>
              <a:rPr lang="en-US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D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12 –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85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mm    untuk daerah tumpuan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(1/4 L </a:t>
            </a:r>
            <a:r>
              <a:rPr lang="en-US" altLang="en-US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dari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altLang="en-US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tumpuan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  <a:endParaRPr lang="id-ID" altLang="en-US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D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12 –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85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mm    untuk daerah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lapangan</a:t>
            </a:r>
            <a:endParaRPr lang="id-ID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177" y="4961822"/>
            <a:ext cx="2175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As= 0,25 x </a:t>
            </a:r>
            <a:r>
              <a:rPr lang="el-GR" dirty="0" smtClean="0"/>
              <a:t>π</a:t>
            </a:r>
            <a:r>
              <a:rPr lang="id-ID" dirty="0" smtClean="0"/>
              <a:t> x D^2</a:t>
            </a:r>
          </a:p>
          <a:p>
            <a:r>
              <a:rPr lang="id-ID" dirty="0"/>
              <a:t> </a:t>
            </a:r>
            <a:r>
              <a:rPr lang="id-ID" dirty="0" smtClean="0"/>
              <a:t>    = 0,25. 3,14 . 12^2</a:t>
            </a:r>
          </a:p>
          <a:p>
            <a:r>
              <a:rPr lang="id-ID" dirty="0"/>
              <a:t> </a:t>
            </a:r>
            <a:r>
              <a:rPr lang="id-ID" dirty="0" smtClean="0"/>
              <a:t>   = 113,04 mm^2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87617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734</TotalTime>
  <Words>887</Words>
  <Application>Microsoft Office PowerPoint</Application>
  <PresentationFormat>On-screen Show (4:3)</PresentationFormat>
  <Paragraphs>138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Corbel</vt:lpstr>
      <vt:lpstr>Gill Sans MT</vt:lpstr>
      <vt:lpstr>Times New Roman</vt:lpstr>
      <vt:lpstr>Verdana</vt:lpstr>
      <vt:lpstr>Wingdings 2</vt:lpstr>
      <vt:lpstr>Solstice</vt:lpstr>
      <vt:lpstr>Microsoft Equation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samsung</dc:creator>
  <cp:lastModifiedBy>QUANTA</cp:lastModifiedBy>
  <cp:revision>80</cp:revision>
  <dcterms:created xsi:type="dcterms:W3CDTF">2017-09-17T15:16:17Z</dcterms:created>
  <dcterms:modified xsi:type="dcterms:W3CDTF">2022-04-21T13:02:40Z</dcterms:modified>
</cp:coreProperties>
</file>