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70" r:id="rId6"/>
    <p:sldId id="271" r:id="rId7"/>
    <p:sldId id="272" r:id="rId8"/>
    <p:sldId id="273" r:id="rId9"/>
    <p:sldId id="274" r:id="rId10"/>
    <p:sldId id="259" r:id="rId11"/>
    <p:sldId id="260" r:id="rId12"/>
    <p:sldId id="275" r:id="rId13"/>
    <p:sldId id="276" r:id="rId14"/>
    <p:sldId id="277" r:id="rId15"/>
    <p:sldId id="278" r:id="rId16"/>
    <p:sldId id="261" r:id="rId17"/>
    <p:sldId id="262" r:id="rId18"/>
    <p:sldId id="263" r:id="rId19"/>
    <p:sldId id="264" r:id="rId20"/>
    <p:sldId id="268" r:id="rId21"/>
    <p:sldId id="265" r:id="rId22"/>
    <p:sldId id="26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99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279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167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819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318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283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154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190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927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648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669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495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F891C-F493-49ED-A625-E716F6A60B0B}" type="datetimeFigureOut">
              <a:rPr lang="en-US" smtClean="0"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C128F-1125-4188-8514-2EE45187F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801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Pertukaran</a:t>
            </a:r>
            <a:r>
              <a:rPr lang="en-US" dirty="0" smtClean="0"/>
              <a:t> Gas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48200" y="3886200"/>
            <a:ext cx="3124200" cy="914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By : </a:t>
            </a:r>
            <a:r>
              <a:rPr lang="en-US" sz="1400" dirty="0" err="1" smtClean="0"/>
              <a:t>Fibria</a:t>
            </a:r>
            <a:endParaRPr lang="en-US" sz="1400" dirty="0" smtClean="0"/>
          </a:p>
          <a:p>
            <a:r>
              <a:rPr lang="en-US" sz="1400" dirty="0" smtClean="0"/>
              <a:t>Program </a:t>
            </a:r>
            <a:r>
              <a:rPr lang="en-US" sz="1400" dirty="0" err="1" smtClean="0"/>
              <a:t>Studi</a:t>
            </a:r>
            <a:r>
              <a:rPr lang="en-US" sz="1400" dirty="0" smtClean="0"/>
              <a:t> </a:t>
            </a:r>
            <a:r>
              <a:rPr lang="en-US" sz="1400" dirty="0" err="1" smtClean="0"/>
              <a:t>Pendidikan</a:t>
            </a:r>
            <a:r>
              <a:rPr lang="en-US" sz="1400" dirty="0" smtClean="0"/>
              <a:t> </a:t>
            </a:r>
            <a:r>
              <a:rPr lang="en-US" sz="1400" dirty="0" err="1" smtClean="0"/>
              <a:t>Biologi</a:t>
            </a:r>
            <a:endParaRPr lang="en-US" sz="1400" dirty="0" smtClean="0"/>
          </a:p>
          <a:p>
            <a:r>
              <a:rPr lang="en-US" sz="1400" dirty="0" smtClean="0"/>
              <a:t>UPGRIS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614893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/>
              <a:t>Pertukaran</a:t>
            </a:r>
            <a:r>
              <a:rPr lang="en-US" sz="3600" b="1" dirty="0" smtClean="0"/>
              <a:t> Gas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Pengambilan</a:t>
            </a:r>
            <a:r>
              <a:rPr lang="en-US" sz="2400" dirty="0" smtClean="0"/>
              <a:t> </a:t>
            </a:r>
            <a:r>
              <a:rPr lang="en-US" sz="2400" dirty="0" err="1" smtClean="0"/>
              <a:t>oksigen</a:t>
            </a:r>
            <a:r>
              <a:rPr lang="en-US" sz="2400" dirty="0" smtClean="0"/>
              <a:t> </a:t>
            </a:r>
            <a:r>
              <a:rPr lang="en-US" sz="2400" dirty="0" err="1" smtClean="0"/>
              <a:t>molekuler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pelepasan</a:t>
            </a:r>
            <a:r>
              <a:rPr lang="en-US" sz="2400" dirty="0" smtClean="0"/>
              <a:t> </a:t>
            </a:r>
            <a:r>
              <a:rPr lang="en-US" sz="2400" dirty="0" err="1" smtClean="0"/>
              <a:t>karbondioksida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endParaRPr lang="en-US" sz="2400" dirty="0" smtClean="0"/>
          </a:p>
          <a:p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O2 (PO2) = 160 mmHg</a:t>
            </a:r>
          </a:p>
          <a:p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CO2 (PCO2) = 0,29 mmHg</a:t>
            </a:r>
          </a:p>
          <a:p>
            <a:r>
              <a:rPr lang="en-US" sz="2400" dirty="0" smtClean="0"/>
              <a:t>Gas </a:t>
            </a:r>
            <a:r>
              <a:rPr lang="en-US" sz="2400" dirty="0" err="1" smtClean="0"/>
              <a:t>selalu</a:t>
            </a:r>
            <a:r>
              <a:rPr lang="en-US" sz="2400" dirty="0" smtClean="0"/>
              <a:t> </a:t>
            </a:r>
            <a:r>
              <a:rPr lang="en-US" sz="2400" dirty="0" err="1" smtClean="0"/>
              <a:t>berdifusi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en-US" sz="2400" dirty="0" err="1" smtClean="0"/>
              <a:t>bertekanan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tinggi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en-US" sz="2400" dirty="0" err="1" smtClean="0"/>
              <a:t>bertekanan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rendah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56271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/>
              <a:t>Media </a:t>
            </a:r>
            <a:r>
              <a:rPr lang="en-US" sz="3600" b="1" dirty="0" err="1" smtClean="0"/>
              <a:t>Respirasi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Oksigen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banyak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terdapat</a:t>
            </a:r>
            <a:r>
              <a:rPr lang="en-US" sz="2400" dirty="0" smtClean="0">
                <a:sym typeface="Wingdings" pitchFamily="2" charset="2"/>
              </a:rPr>
              <a:t> di </a:t>
            </a:r>
            <a:r>
              <a:rPr lang="en-US" sz="2400" dirty="0" err="1" smtClean="0">
                <a:sym typeface="Wingdings" pitchFamily="2" charset="2"/>
              </a:rPr>
              <a:t>udara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Udara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kurang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rapat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kurang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kental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mudah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dipindah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mudah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didorong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melalui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saluran-saluran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shg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menghirup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udara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relatif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mudah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>
                <a:sym typeface="Wingdings" pitchFamily="2" charset="2"/>
              </a:rPr>
              <a:t>Jumlah</a:t>
            </a:r>
            <a:r>
              <a:rPr lang="en-US" sz="2400" dirty="0" smtClean="0">
                <a:sym typeface="Wingdings" pitchFamily="2" charset="2"/>
              </a:rPr>
              <a:t> O2 di air (O2 </a:t>
            </a:r>
            <a:r>
              <a:rPr lang="en-US" sz="2400" dirty="0" err="1" smtClean="0">
                <a:sym typeface="Wingdings" pitchFamily="2" charset="2"/>
              </a:rPr>
              <a:t>terlarut</a:t>
            </a:r>
            <a:r>
              <a:rPr lang="en-US" sz="2400" dirty="0" smtClean="0">
                <a:sym typeface="Wingdings" pitchFamily="2" charset="2"/>
              </a:rPr>
              <a:t>) </a:t>
            </a:r>
            <a:r>
              <a:rPr lang="en-US" sz="2400" dirty="0" err="1" smtClean="0">
                <a:sym typeface="Wingdings" pitchFamily="2" charset="2"/>
              </a:rPr>
              <a:t>konsentrasinya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bervariasi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semakin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hangat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asin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perairan</a:t>
            </a:r>
            <a:r>
              <a:rPr lang="en-US" sz="2400" dirty="0" smtClean="0">
                <a:sym typeface="Wingdings" pitchFamily="2" charset="2"/>
              </a:rPr>
              <a:t>, O2 </a:t>
            </a:r>
            <a:r>
              <a:rPr lang="en-US" sz="2400" dirty="0" err="1" smtClean="0">
                <a:sym typeface="Wingdings" pitchFamily="2" charset="2"/>
              </a:rPr>
              <a:t>terlarut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semakin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sedikit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/>
              <a:t>Kandungan</a:t>
            </a:r>
            <a:r>
              <a:rPr lang="en-US" sz="2400" dirty="0" smtClean="0"/>
              <a:t> O2 air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kecil</a:t>
            </a:r>
            <a:r>
              <a:rPr lang="en-US" sz="2400" dirty="0" smtClean="0"/>
              <a:t>, </a:t>
            </a:r>
            <a:r>
              <a:rPr lang="en-US" sz="2400" dirty="0" err="1" smtClean="0"/>
              <a:t>kerapatan</a:t>
            </a:r>
            <a:r>
              <a:rPr lang="en-US" sz="2400" dirty="0" smtClean="0"/>
              <a:t>, </a:t>
            </a:r>
            <a:r>
              <a:rPr lang="en-US" sz="2400" dirty="0" err="1" smtClean="0"/>
              <a:t>kekentalan</a:t>
            </a:r>
            <a:r>
              <a:rPr lang="en-US" sz="2400" dirty="0" smtClean="0"/>
              <a:t> air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besar</a:t>
            </a:r>
            <a:r>
              <a:rPr lang="en-US" sz="2400" dirty="0" smtClean="0"/>
              <a:t> </a:t>
            </a:r>
            <a:r>
              <a:rPr lang="en-US" sz="2400" dirty="0" err="1" smtClean="0"/>
              <a:t>shg</a:t>
            </a:r>
            <a:r>
              <a:rPr lang="en-US" sz="2400" dirty="0" smtClean="0"/>
              <a:t> </a:t>
            </a:r>
            <a:r>
              <a:rPr lang="en-US" sz="2400" dirty="0" err="1" smtClean="0"/>
              <a:t>hewan</a:t>
            </a:r>
            <a:r>
              <a:rPr lang="en-US" sz="2400" dirty="0" smtClean="0"/>
              <a:t> </a:t>
            </a:r>
            <a:r>
              <a:rPr lang="en-US" sz="2400" dirty="0" err="1" smtClean="0"/>
              <a:t>akuatik</a:t>
            </a:r>
            <a:r>
              <a:rPr lang="en-US" sz="2400" dirty="0" smtClean="0"/>
              <a:t> </a:t>
            </a:r>
            <a:r>
              <a:rPr lang="en-US" sz="2400" dirty="0" err="1" smtClean="0"/>
              <a:t>utk</a:t>
            </a:r>
            <a:r>
              <a:rPr lang="en-US" sz="2400" dirty="0" smtClean="0"/>
              <a:t>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pertukaran</a:t>
            </a:r>
            <a:r>
              <a:rPr lang="en-US" sz="2400" dirty="0" smtClean="0"/>
              <a:t> gas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 smtClean="0"/>
              <a:t>menghabiskan</a:t>
            </a:r>
            <a:r>
              <a:rPr lang="en-US" sz="2400" dirty="0" smtClean="0"/>
              <a:t> </a:t>
            </a:r>
            <a:r>
              <a:rPr lang="en-US" sz="2400" dirty="0" err="1" smtClean="0"/>
              <a:t>energi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besar</a:t>
            </a:r>
            <a:r>
              <a:rPr lang="en-US" sz="2400" dirty="0" smtClean="0"/>
              <a:t> (</a:t>
            </a:r>
            <a:r>
              <a:rPr lang="en-US" sz="2400" dirty="0" err="1" smtClean="0"/>
              <a:t>cth</a:t>
            </a:r>
            <a:r>
              <a:rPr lang="en-US" sz="2400" dirty="0" smtClean="0"/>
              <a:t> : </a:t>
            </a:r>
            <a:r>
              <a:rPr lang="en-US" sz="2400" dirty="0" err="1" smtClean="0"/>
              <a:t>ikan</a:t>
            </a:r>
            <a:r>
              <a:rPr lang="en-US" sz="2400" dirty="0" smtClean="0"/>
              <a:t>, lobster)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26865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err="1" smtClean="0"/>
              <a:t>Permukaan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Respirasi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Spesialisasi</a:t>
            </a:r>
            <a:r>
              <a:rPr lang="en-US" sz="2400" dirty="0" smtClean="0"/>
              <a:t> </a:t>
            </a:r>
            <a:r>
              <a:rPr lang="en-US" sz="2400" dirty="0" err="1" smtClean="0"/>
              <a:t>pertukaran</a:t>
            </a:r>
            <a:r>
              <a:rPr lang="en-US" sz="2400" dirty="0" smtClean="0"/>
              <a:t> gas </a:t>
            </a:r>
            <a:r>
              <a:rPr lang="en-US" sz="2400" dirty="0" err="1" smtClean="0"/>
              <a:t>dilihat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struktur</a:t>
            </a:r>
            <a:r>
              <a:rPr lang="en-US" sz="2400" dirty="0" smtClean="0"/>
              <a:t> </a:t>
            </a:r>
            <a:r>
              <a:rPr lang="en-US" sz="2400" dirty="0" err="1" smtClean="0"/>
              <a:t>permukaan</a:t>
            </a:r>
            <a:r>
              <a:rPr lang="en-US" sz="2400" dirty="0" smtClean="0"/>
              <a:t> </a:t>
            </a:r>
            <a:r>
              <a:rPr lang="en-US" sz="2400" dirty="0" err="1" smtClean="0"/>
              <a:t>respirasi</a:t>
            </a:r>
            <a:r>
              <a:rPr lang="en-US" sz="2400" dirty="0" smtClean="0"/>
              <a:t> (</a:t>
            </a:r>
            <a:r>
              <a:rPr lang="en-US" sz="2400" dirty="0" err="1" smtClean="0"/>
              <a:t>bagian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tubuh</a:t>
            </a:r>
            <a:r>
              <a:rPr lang="en-US" sz="2400" dirty="0" smtClean="0"/>
              <a:t> </a:t>
            </a:r>
            <a:r>
              <a:rPr lang="en-US" sz="2400" dirty="0" err="1" smtClean="0"/>
              <a:t>hewan</a:t>
            </a:r>
            <a:r>
              <a:rPr lang="en-US" sz="2400" dirty="0" smtClean="0"/>
              <a:t> </a:t>
            </a:r>
            <a:r>
              <a:rPr lang="en-US" sz="2400" dirty="0" err="1" smtClean="0"/>
              <a:t>tempat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</a:t>
            </a:r>
            <a:r>
              <a:rPr lang="en-US" sz="2400" dirty="0" smtClean="0"/>
              <a:t> </a:t>
            </a:r>
            <a:r>
              <a:rPr lang="en-US" sz="2400" dirty="0" err="1" smtClean="0"/>
              <a:t>pertukaran</a:t>
            </a:r>
            <a:r>
              <a:rPr lang="en-US" sz="2400" dirty="0" smtClean="0"/>
              <a:t> gas).</a:t>
            </a:r>
          </a:p>
          <a:p>
            <a:r>
              <a:rPr lang="en-US" sz="2400" dirty="0" err="1" smtClean="0"/>
              <a:t>Sel-sel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pertukaran</a:t>
            </a:r>
            <a:r>
              <a:rPr lang="en-US" sz="2400" dirty="0" smtClean="0"/>
              <a:t> gas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 smtClean="0"/>
              <a:t>mempunyai</a:t>
            </a:r>
            <a:r>
              <a:rPr lang="en-US" sz="2400" dirty="0" smtClean="0"/>
              <a:t> </a:t>
            </a:r>
            <a:r>
              <a:rPr lang="en-US" sz="2400" dirty="0" err="1" smtClean="0"/>
              <a:t>membran</a:t>
            </a:r>
            <a:r>
              <a:rPr lang="en-US" sz="2400" dirty="0" smtClean="0"/>
              <a:t> plasma yang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 smtClean="0"/>
              <a:t>bersentuhan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larutan</a:t>
            </a:r>
            <a:r>
              <a:rPr lang="en-US" sz="2400" dirty="0" smtClean="0"/>
              <a:t> </a:t>
            </a:r>
            <a:r>
              <a:rPr lang="en-US" sz="2400" dirty="0" err="1" smtClean="0"/>
              <a:t>berair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Permukaan</a:t>
            </a:r>
            <a:r>
              <a:rPr lang="en-US" sz="2400" dirty="0" smtClean="0"/>
              <a:t> </a:t>
            </a:r>
            <a:r>
              <a:rPr lang="en-US" sz="2400" dirty="0" err="1" smtClean="0"/>
              <a:t>respirasi</a:t>
            </a:r>
            <a:r>
              <a:rPr lang="en-US" sz="2400" dirty="0" smtClean="0"/>
              <a:t>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 smtClean="0"/>
              <a:t>lembab</a:t>
            </a:r>
            <a:endParaRPr lang="en-US" sz="2400" dirty="0" smtClean="0"/>
          </a:p>
          <a:p>
            <a:r>
              <a:rPr lang="en-US" sz="2400" dirty="0" err="1" smtClean="0"/>
              <a:t>Respirasi</a:t>
            </a:r>
            <a:r>
              <a:rPr lang="en-US" sz="2400" dirty="0" smtClean="0"/>
              <a:t> </a:t>
            </a:r>
            <a:r>
              <a:rPr lang="en-US" sz="2400" dirty="0" err="1" smtClean="0"/>
              <a:t>berlangsung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</a:t>
            </a:r>
            <a:r>
              <a:rPr lang="en-US" sz="2400" dirty="0" err="1" smtClean="0"/>
              <a:t>difusi</a:t>
            </a:r>
            <a:endParaRPr lang="en-US" sz="2400" dirty="0" smtClean="0"/>
          </a:p>
          <a:p>
            <a:r>
              <a:rPr lang="en-US" sz="2400" dirty="0" smtClean="0"/>
              <a:t> </a:t>
            </a:r>
            <a:r>
              <a:rPr lang="en-US" sz="2400" dirty="0" err="1" smtClean="0"/>
              <a:t>Endoterm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memiliki</a:t>
            </a:r>
            <a:r>
              <a:rPr lang="en-US" sz="2400" dirty="0" smtClean="0">
                <a:sym typeface="Wingdings" pitchFamily="2" charset="2"/>
              </a:rPr>
              <a:t> area </a:t>
            </a:r>
            <a:r>
              <a:rPr lang="en-US" sz="2400" dirty="0" err="1" smtClean="0">
                <a:sym typeface="Wingdings" pitchFamily="2" charset="2"/>
              </a:rPr>
              <a:t>permukaan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respirasi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lebih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luas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pada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ektoterm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65330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57200"/>
            <a:ext cx="8229600" cy="5334000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Hewan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struktur</a:t>
            </a:r>
            <a:r>
              <a:rPr lang="en-US" sz="2400" dirty="0" smtClean="0"/>
              <a:t> </a:t>
            </a:r>
            <a:r>
              <a:rPr lang="en-US" sz="2400" dirty="0" err="1" smtClean="0"/>
              <a:t>tubuhnya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sederhana</a:t>
            </a:r>
            <a:r>
              <a:rPr lang="en-US" sz="2400" dirty="0" smtClean="0"/>
              <a:t> (</a:t>
            </a:r>
            <a:r>
              <a:rPr lang="en-US" sz="2400" dirty="0" err="1" smtClean="0"/>
              <a:t>cth</a:t>
            </a:r>
            <a:r>
              <a:rPr lang="en-US" sz="2400" dirty="0" smtClean="0"/>
              <a:t> : </a:t>
            </a:r>
            <a:r>
              <a:rPr lang="en-US" sz="2400" dirty="0" err="1" smtClean="0"/>
              <a:t>spons</a:t>
            </a:r>
            <a:r>
              <a:rPr lang="en-US" sz="2400" dirty="0" smtClean="0"/>
              <a:t>, </a:t>
            </a:r>
            <a:r>
              <a:rPr lang="en-US" sz="2400" dirty="0" err="1" smtClean="0"/>
              <a:t>cnidaria</a:t>
            </a:r>
            <a:r>
              <a:rPr lang="en-US" sz="2400" dirty="0" smtClean="0"/>
              <a:t>, </a:t>
            </a:r>
            <a:r>
              <a:rPr lang="en-US" sz="2400" dirty="0" err="1" smtClean="0"/>
              <a:t>cacing</a:t>
            </a:r>
            <a:r>
              <a:rPr lang="en-US" sz="2400" dirty="0" smtClean="0"/>
              <a:t> </a:t>
            </a:r>
            <a:r>
              <a:rPr lang="en-US" sz="2400" dirty="0" err="1" smtClean="0"/>
              <a:t>pipih</a:t>
            </a:r>
            <a:r>
              <a:rPr lang="en-US" sz="2400" dirty="0" smtClean="0"/>
              <a:t>) </a:t>
            </a:r>
            <a:r>
              <a:rPr lang="en-US" sz="2400" dirty="0" err="1" smtClean="0"/>
              <a:t>tiap</a:t>
            </a:r>
            <a:r>
              <a:rPr lang="en-US" sz="2400" dirty="0" smtClean="0"/>
              <a:t> </a:t>
            </a:r>
            <a:r>
              <a:rPr lang="en-US" sz="2400" dirty="0" err="1" smtClean="0"/>
              <a:t>sel-sel</a:t>
            </a:r>
            <a:r>
              <a:rPr lang="en-US" sz="2400" dirty="0" smtClean="0"/>
              <a:t> </a:t>
            </a:r>
            <a:r>
              <a:rPr lang="en-US" sz="2400" dirty="0" err="1" smtClean="0"/>
              <a:t>tubuhnya</a:t>
            </a:r>
            <a:r>
              <a:rPr lang="en-US" sz="2400" dirty="0" smtClean="0"/>
              <a:t> </a:t>
            </a:r>
            <a:r>
              <a:rPr lang="en-US" sz="2400" dirty="0" err="1" smtClean="0"/>
              <a:t>dekat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</a:t>
            </a:r>
            <a:r>
              <a:rPr lang="en-US" sz="2400" dirty="0" err="1" smtClean="0"/>
              <a:t>eksternal</a:t>
            </a:r>
            <a:r>
              <a:rPr lang="en-US" sz="2400" dirty="0" smtClean="0"/>
              <a:t> </a:t>
            </a:r>
            <a:r>
              <a:rPr lang="en-US" sz="2400" dirty="0" err="1" smtClean="0"/>
              <a:t>sehingga</a:t>
            </a:r>
            <a:r>
              <a:rPr lang="en-US" sz="2400" dirty="0" smtClean="0"/>
              <a:t> gas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berdifusi</a:t>
            </a:r>
            <a:r>
              <a:rPr lang="en-US" sz="2400" dirty="0" smtClean="0"/>
              <a:t> </a:t>
            </a:r>
            <a:r>
              <a:rPr lang="en-US" sz="2400" dirty="0" err="1" smtClean="0"/>
              <a:t>cepat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</a:t>
            </a:r>
            <a:r>
              <a:rPr lang="en-US" sz="2400" dirty="0" err="1" smtClean="0"/>
              <a:t>semua</a:t>
            </a:r>
            <a:r>
              <a:rPr lang="en-US" sz="2400" dirty="0" smtClean="0"/>
              <a:t> </a:t>
            </a:r>
            <a:r>
              <a:rPr lang="en-US" sz="2400" dirty="0" err="1" smtClean="0"/>
              <a:t>sel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endParaRPr lang="en-US" sz="2400" dirty="0" smtClean="0"/>
          </a:p>
          <a:p>
            <a:r>
              <a:rPr lang="en-US" sz="2400" dirty="0" err="1" smtClean="0"/>
              <a:t>Hewan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sebagian</a:t>
            </a:r>
            <a:r>
              <a:rPr lang="en-US" sz="2400" dirty="0" smtClean="0"/>
              <a:t> </a:t>
            </a:r>
            <a:r>
              <a:rPr lang="en-US" sz="2400" dirty="0" err="1" smtClean="0"/>
              <a:t>besar</a:t>
            </a:r>
            <a:r>
              <a:rPr lang="en-US" sz="2400" dirty="0" smtClean="0"/>
              <a:t> </a:t>
            </a:r>
            <a:r>
              <a:rPr lang="en-US" sz="2400" dirty="0" err="1" smtClean="0"/>
              <a:t>sel</a:t>
            </a:r>
            <a:r>
              <a:rPr lang="en-US" sz="2400" dirty="0" smtClean="0"/>
              <a:t> </a:t>
            </a:r>
            <a:r>
              <a:rPr lang="en-US" sz="2400" dirty="0" err="1" smtClean="0"/>
              <a:t>tubuhnya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punya</a:t>
            </a:r>
            <a:r>
              <a:rPr lang="en-US" sz="2400" dirty="0" smtClean="0"/>
              <a:t> </a:t>
            </a:r>
            <a:r>
              <a:rPr lang="en-US" sz="2400" dirty="0" err="1" smtClean="0"/>
              <a:t>akses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permukaan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respirasi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cenderung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lembab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lapisan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epiteliumnya</a:t>
            </a:r>
            <a:r>
              <a:rPr lang="en-US" sz="2400" dirty="0" smtClean="0">
                <a:sym typeface="Wingdings" pitchFamily="2" charset="2"/>
              </a:rPr>
              <a:t> tipis</a:t>
            </a:r>
          </a:p>
          <a:p>
            <a:r>
              <a:rPr lang="en-US" sz="2400" dirty="0" err="1" smtClean="0">
                <a:sym typeface="Wingdings" pitchFamily="2" charset="2"/>
              </a:rPr>
              <a:t>Pertukaran</a:t>
            </a:r>
            <a:r>
              <a:rPr lang="en-US" sz="2400" dirty="0" smtClean="0">
                <a:sym typeface="Wingdings" pitchFamily="2" charset="2"/>
              </a:rPr>
              <a:t> gas </a:t>
            </a:r>
            <a:r>
              <a:rPr lang="en-US" sz="2400" dirty="0" err="1" smtClean="0">
                <a:sym typeface="Wingdings" pitchFamily="2" charset="2"/>
              </a:rPr>
              <a:t>berlangsung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cepat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ketika</a:t>
            </a:r>
            <a:r>
              <a:rPr lang="en-US" sz="2400" dirty="0" smtClean="0">
                <a:sym typeface="Wingdings" pitchFamily="2" charset="2"/>
              </a:rPr>
              <a:t> area </a:t>
            </a:r>
            <a:r>
              <a:rPr lang="en-US" sz="2400" dirty="0" err="1" smtClean="0">
                <a:sym typeface="Wingdings" pitchFamily="2" charset="2"/>
              </a:rPr>
              <a:t>untuk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difusi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besar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jalur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difusi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pendek</a:t>
            </a:r>
            <a:r>
              <a:rPr lang="en-US" sz="2400" dirty="0" smtClean="0">
                <a:sym typeface="Wingdings" pitchFamily="2" charset="2"/>
              </a:rPr>
              <a:t>  </a:t>
            </a:r>
            <a:r>
              <a:rPr lang="en-US" sz="2400" dirty="0" err="1" smtClean="0">
                <a:sym typeface="Wingdings" pitchFamily="2" charset="2"/>
              </a:rPr>
              <a:t>sehingga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permukaan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respirasi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cenderung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luas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tipis</a:t>
            </a:r>
          </a:p>
          <a:p>
            <a:r>
              <a:rPr lang="en-US" sz="2400" dirty="0" err="1" smtClean="0">
                <a:sym typeface="Wingdings" pitchFamily="2" charset="2"/>
              </a:rPr>
              <a:t>Kulit</a:t>
            </a:r>
            <a:r>
              <a:rPr lang="en-US" sz="2400" dirty="0" smtClean="0">
                <a:sym typeface="Wingdings" pitchFamily="2" charset="2"/>
              </a:rPr>
              <a:t>  organ </a:t>
            </a:r>
            <a:r>
              <a:rPr lang="en-US" sz="2400" dirty="0" err="1" smtClean="0">
                <a:sym typeface="Wingdings" pitchFamily="2" charset="2"/>
              </a:rPr>
              <a:t>respirasi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pada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cacing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tanah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amphibia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>
                <a:sym typeface="Wingdings" pitchFamily="2" charset="2"/>
              </a:rPr>
              <a:t>Insang</a:t>
            </a:r>
            <a:r>
              <a:rPr lang="en-US" sz="2400" dirty="0" smtClean="0">
                <a:sym typeface="Wingdings" pitchFamily="2" charset="2"/>
              </a:rPr>
              <a:t>  organ </a:t>
            </a:r>
            <a:r>
              <a:rPr lang="en-US" sz="2400" dirty="0" err="1" smtClean="0">
                <a:sym typeface="Wingdings" pitchFamily="2" charset="2"/>
              </a:rPr>
              <a:t>respirasi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berlipat-lipat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bercabang-cabang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sehingga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memperluas</a:t>
            </a:r>
            <a:r>
              <a:rPr lang="en-US" sz="2400" dirty="0" smtClean="0">
                <a:sym typeface="Wingdings" pitchFamily="2" charset="2"/>
              </a:rPr>
              <a:t> area </a:t>
            </a:r>
            <a:r>
              <a:rPr lang="en-US" sz="2400" dirty="0" err="1" smtClean="0">
                <a:sym typeface="Wingdings" pitchFamily="2" charset="2"/>
              </a:rPr>
              <a:t>permukaan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respirasi</a:t>
            </a:r>
            <a:endParaRPr lang="en-US" sz="2400" dirty="0" smtClean="0">
              <a:sym typeface="Wingdings" pitchFamily="2" charset="2"/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70230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lipatan</a:t>
            </a:r>
            <a:r>
              <a:rPr lang="en-US" sz="2400" dirty="0" smtClean="0"/>
              <a:t> </a:t>
            </a:r>
            <a:r>
              <a:rPr lang="en-US" sz="2400" dirty="0" err="1" smtClean="0"/>
              <a:t>keluar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permukaan</a:t>
            </a:r>
            <a:r>
              <a:rPr lang="en-US" sz="2400" dirty="0" smtClean="0"/>
              <a:t> </a:t>
            </a:r>
            <a:r>
              <a:rPr lang="en-US" sz="2400" dirty="0" err="1" smtClean="0"/>
              <a:t>tubuh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tertanam</a:t>
            </a:r>
            <a:r>
              <a:rPr lang="en-US" sz="2400" dirty="0" smtClean="0"/>
              <a:t> di </a:t>
            </a:r>
            <a:r>
              <a:rPr lang="en-US" sz="2400" dirty="0" err="1" smtClean="0"/>
              <a:t>dalam</a:t>
            </a:r>
            <a:r>
              <a:rPr lang="en-US" sz="2400" dirty="0" smtClean="0"/>
              <a:t> air. Area </a:t>
            </a:r>
            <a:r>
              <a:rPr lang="en-US" sz="2400" dirty="0" err="1" smtClean="0"/>
              <a:t>permukaan</a:t>
            </a:r>
            <a:r>
              <a:rPr lang="en-US" sz="2400" dirty="0" smtClean="0"/>
              <a:t> </a:t>
            </a:r>
            <a:r>
              <a:rPr lang="en-US" sz="2400" dirty="0" err="1" smtClean="0"/>
              <a:t>insang</a:t>
            </a:r>
            <a:r>
              <a:rPr lang="en-US" sz="2400" dirty="0" smtClean="0"/>
              <a:t> </a:t>
            </a:r>
            <a:r>
              <a:rPr lang="en-US" sz="2400" dirty="0" err="1" smtClean="0"/>
              <a:t>jauh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luas</a:t>
            </a:r>
            <a:r>
              <a:rPr lang="en-US" sz="2400" dirty="0" smtClean="0"/>
              <a:t> </a:t>
            </a:r>
            <a:r>
              <a:rPr lang="en-US" sz="2400" dirty="0" err="1" smtClean="0"/>
              <a:t>daripada</a:t>
            </a:r>
            <a:r>
              <a:rPr lang="en-US" sz="2400" dirty="0" smtClean="0"/>
              <a:t> area </a:t>
            </a:r>
            <a:r>
              <a:rPr lang="en-US" sz="2400" dirty="0" err="1" smtClean="0"/>
              <a:t>permukaan</a:t>
            </a:r>
            <a:r>
              <a:rPr lang="en-US" sz="2400" dirty="0" smtClean="0"/>
              <a:t> </a:t>
            </a:r>
            <a:r>
              <a:rPr lang="en-US" sz="2400" dirty="0" err="1" smtClean="0"/>
              <a:t>tubuh</a:t>
            </a:r>
            <a:r>
              <a:rPr lang="en-US" sz="2400" dirty="0" smtClean="0"/>
              <a:t> yang lain. </a:t>
            </a:r>
            <a:r>
              <a:rPr lang="en-US" sz="2400" dirty="0" err="1" smtClean="0"/>
              <a:t>Distribusi</a:t>
            </a:r>
            <a:r>
              <a:rPr lang="en-US" sz="2400" dirty="0" smtClean="0"/>
              <a:t> </a:t>
            </a:r>
            <a:r>
              <a:rPr lang="en-US" sz="2400" dirty="0" err="1" smtClean="0"/>
              <a:t>insang</a:t>
            </a:r>
            <a:r>
              <a:rPr lang="en-US" sz="2400" dirty="0" smtClean="0"/>
              <a:t> di </a:t>
            </a:r>
            <a:r>
              <a:rPr lang="en-US" sz="2400" dirty="0" err="1" smtClean="0"/>
              <a:t>seluruh</a:t>
            </a:r>
            <a:r>
              <a:rPr lang="en-US" sz="2400" dirty="0" smtClean="0"/>
              <a:t> </a:t>
            </a:r>
            <a:r>
              <a:rPr lang="en-US" sz="2400" dirty="0" err="1" smtClean="0"/>
              <a:t>tubuh</a:t>
            </a:r>
            <a:r>
              <a:rPr lang="en-US" sz="2400" dirty="0" smtClean="0"/>
              <a:t> </a:t>
            </a:r>
            <a:r>
              <a:rPr lang="en-US" sz="2400" dirty="0" err="1" smtClean="0"/>
              <a:t>bervariasi</a:t>
            </a:r>
            <a:endParaRPr lang="en-US" sz="2400" dirty="0" smtClean="0"/>
          </a:p>
          <a:p>
            <a:r>
              <a:rPr lang="en-US" sz="2400" dirty="0" err="1"/>
              <a:t>P</a:t>
            </a:r>
            <a:r>
              <a:rPr lang="en-US" sz="2400" dirty="0" err="1" smtClean="0"/>
              <a:t>ergerakan</a:t>
            </a:r>
            <a:r>
              <a:rPr lang="en-US" sz="2400" dirty="0" smtClean="0"/>
              <a:t> media </a:t>
            </a:r>
            <a:r>
              <a:rPr lang="en-US" sz="2400" dirty="0" err="1" smtClean="0"/>
              <a:t>respirasi</a:t>
            </a:r>
            <a:r>
              <a:rPr lang="en-US" sz="2400" dirty="0" smtClean="0"/>
              <a:t> </a:t>
            </a:r>
            <a:r>
              <a:rPr lang="en-US" sz="2400" dirty="0" err="1" smtClean="0"/>
              <a:t>melintasi</a:t>
            </a:r>
            <a:r>
              <a:rPr lang="en-US" sz="2400" dirty="0" smtClean="0"/>
              <a:t> </a:t>
            </a:r>
            <a:r>
              <a:rPr lang="en-US" sz="2400" dirty="0" err="1" smtClean="0"/>
              <a:t>permukaan</a:t>
            </a:r>
            <a:r>
              <a:rPr lang="en-US" sz="2400" dirty="0" smtClean="0"/>
              <a:t> </a:t>
            </a:r>
            <a:r>
              <a:rPr lang="en-US" sz="2400" dirty="0" err="1" smtClean="0"/>
              <a:t>respirasi</a:t>
            </a:r>
            <a:r>
              <a:rPr lang="en-US" sz="2400" dirty="0" smtClean="0"/>
              <a:t> </a:t>
            </a:r>
            <a:r>
              <a:rPr lang="en-US" sz="2400" dirty="0" err="1" smtClean="0"/>
              <a:t>utk</a:t>
            </a:r>
            <a:r>
              <a:rPr lang="en-US" sz="2400" dirty="0" smtClean="0"/>
              <a:t> </a:t>
            </a:r>
            <a:r>
              <a:rPr lang="en-US" sz="2400" dirty="0" err="1" smtClean="0"/>
              <a:t>mempertahankan</a:t>
            </a:r>
            <a:r>
              <a:rPr lang="en-US" sz="2400" dirty="0" smtClean="0"/>
              <a:t> </a:t>
            </a:r>
            <a:r>
              <a:rPr lang="en-US" sz="2400" dirty="0" err="1" smtClean="0"/>
              <a:t>gradien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O2 </a:t>
            </a:r>
            <a:r>
              <a:rPr lang="en-US" sz="2400" dirty="0" err="1" smtClean="0"/>
              <a:t>dan</a:t>
            </a:r>
            <a:r>
              <a:rPr lang="en-US" sz="2400" dirty="0" smtClean="0"/>
              <a:t> CO2 </a:t>
            </a:r>
            <a:r>
              <a:rPr lang="en-US" sz="2400" dirty="0" err="1" smtClean="0"/>
              <a:t>melintasi</a:t>
            </a:r>
            <a:r>
              <a:rPr lang="en-US" sz="2400" dirty="0" smtClean="0"/>
              <a:t> </a:t>
            </a:r>
            <a:r>
              <a:rPr lang="en-US" sz="2400" dirty="0" err="1" smtClean="0"/>
              <a:t>insang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diperlukan</a:t>
            </a:r>
            <a:r>
              <a:rPr lang="en-US" sz="2400" dirty="0" smtClean="0"/>
              <a:t> </a:t>
            </a:r>
            <a:r>
              <a:rPr lang="en-US" sz="2400" dirty="0" err="1" smtClean="0"/>
              <a:t>utk</a:t>
            </a:r>
            <a:r>
              <a:rPr lang="en-US" sz="2400" dirty="0" smtClean="0"/>
              <a:t> </a:t>
            </a:r>
            <a:r>
              <a:rPr lang="en-US" sz="2400" dirty="0" err="1" smtClean="0"/>
              <a:t>pertukaran</a:t>
            </a:r>
            <a:r>
              <a:rPr lang="en-US" sz="2400" dirty="0" smtClean="0"/>
              <a:t> gas </a:t>
            </a:r>
            <a:r>
              <a:rPr lang="en-US" sz="2400" dirty="0" err="1" smtClean="0"/>
              <a:t>disebut</a:t>
            </a:r>
            <a:r>
              <a:rPr lang="en-US" sz="2400" dirty="0" smtClean="0"/>
              <a:t> </a:t>
            </a:r>
            <a:r>
              <a:rPr lang="en-US" sz="2400" b="1" dirty="0" err="1" smtClean="0"/>
              <a:t>Ventilasi</a:t>
            </a:r>
            <a:r>
              <a:rPr lang="en-US" sz="2400" b="1" dirty="0" smtClean="0"/>
              <a:t> (Ventilation)</a:t>
            </a:r>
          </a:p>
          <a:p>
            <a:r>
              <a:rPr lang="en-US" sz="2400" dirty="0" smtClean="0"/>
              <a:t>Cara </a:t>
            </a:r>
            <a:r>
              <a:rPr lang="en-US" sz="2400" dirty="0" err="1" smtClean="0"/>
              <a:t>hewan</a:t>
            </a:r>
            <a:r>
              <a:rPr lang="en-US" sz="2400" dirty="0" smtClean="0"/>
              <a:t> </a:t>
            </a:r>
            <a:r>
              <a:rPr lang="en-US" sz="2400" dirty="0" err="1" smtClean="0"/>
              <a:t>memventilasi</a:t>
            </a:r>
            <a:r>
              <a:rPr lang="en-US" sz="2400" dirty="0" smtClean="0"/>
              <a:t> </a:t>
            </a:r>
            <a:r>
              <a:rPr lang="en-US" sz="2400" dirty="0" err="1" smtClean="0"/>
              <a:t>insangnya</a:t>
            </a:r>
            <a:r>
              <a:rPr lang="en-US" sz="2400" dirty="0" smtClean="0"/>
              <a:t> :</a:t>
            </a:r>
          </a:p>
          <a:p>
            <a:r>
              <a:rPr lang="en-US" sz="2400" dirty="0" err="1" smtClean="0"/>
              <a:t>Udang</a:t>
            </a:r>
            <a:r>
              <a:rPr lang="en-US" sz="2400" dirty="0" smtClean="0"/>
              <a:t> </a:t>
            </a:r>
            <a:r>
              <a:rPr lang="en-US" sz="2400" dirty="0" err="1" smtClean="0"/>
              <a:t>karang+lobster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mengarahkan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arus</a:t>
            </a:r>
            <a:r>
              <a:rPr lang="en-US" sz="2400" dirty="0" smtClean="0">
                <a:sym typeface="Wingdings" pitchFamily="2" charset="2"/>
              </a:rPr>
              <a:t> air </a:t>
            </a:r>
            <a:r>
              <a:rPr lang="en-US" sz="2400" dirty="0" err="1" smtClean="0">
                <a:sym typeface="Wingdings" pitchFamily="2" charset="2"/>
              </a:rPr>
              <a:t>melintasi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insang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menggunakan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tonjolan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mirip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dayung</a:t>
            </a:r>
            <a:endParaRPr lang="en-US" sz="2400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86769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Gurita+cumi-cumi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mengambil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menyemprotkan</a:t>
            </a:r>
            <a:r>
              <a:rPr lang="en-US" sz="2400" dirty="0" smtClean="0">
                <a:sym typeface="Wingdings" pitchFamily="2" charset="2"/>
              </a:rPr>
              <a:t> air </a:t>
            </a:r>
            <a:r>
              <a:rPr lang="en-US" sz="2400" dirty="0" err="1" smtClean="0">
                <a:sym typeface="Wingdings" pitchFamily="2" charset="2"/>
              </a:rPr>
              <a:t>ke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insang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>
                <a:sym typeface="Wingdings" pitchFamily="2" charset="2"/>
              </a:rPr>
              <a:t>Kerang+kima</a:t>
            </a:r>
            <a:r>
              <a:rPr lang="en-US" sz="2400" dirty="0" smtClean="0">
                <a:sym typeface="Wingdings" pitchFamily="2" charset="2"/>
              </a:rPr>
              <a:t>  </a:t>
            </a:r>
            <a:r>
              <a:rPr lang="en-US" sz="2400" dirty="0" err="1" smtClean="0">
                <a:sym typeface="Wingdings" pitchFamily="2" charset="2"/>
              </a:rPr>
              <a:t>menggerakkan</a:t>
            </a:r>
            <a:r>
              <a:rPr lang="en-US" sz="2400" dirty="0" smtClean="0">
                <a:sym typeface="Wingdings" pitchFamily="2" charset="2"/>
              </a:rPr>
              <a:t> air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silia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/>
              <a:t>Ikan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gerakan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berenang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atau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gerakan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terkoordinasi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mulut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penutup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insang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69196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/>
              <a:t>Insang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Ikan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 err="1" smtClean="0"/>
              <a:t>Mekanisme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Pertukaran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Lawan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Arus</a:t>
            </a:r>
            <a:r>
              <a:rPr lang="en-US" sz="2400" b="1" dirty="0" smtClean="0"/>
              <a:t> (Counter Current Exchange)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Pertukaran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zat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atau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panas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diantara</a:t>
            </a:r>
            <a:r>
              <a:rPr lang="en-US" sz="2400" dirty="0" smtClean="0">
                <a:sym typeface="Wingdings" pitchFamily="2" charset="2"/>
              </a:rPr>
              <a:t> 2 </a:t>
            </a:r>
            <a:r>
              <a:rPr lang="en-US" sz="2400" dirty="0" err="1" smtClean="0">
                <a:sym typeface="Wingdings" pitchFamily="2" charset="2"/>
              </a:rPr>
              <a:t>cairan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mengalir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arah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berlawanan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>
                <a:sym typeface="Wingdings" pitchFamily="2" charset="2"/>
              </a:rPr>
              <a:t>Darah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mengalir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arah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berlawanan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air yang </a:t>
            </a:r>
            <a:r>
              <a:rPr lang="en-US" sz="2400" dirty="0" err="1" smtClean="0">
                <a:sym typeface="Wingdings" pitchFamily="2" charset="2"/>
              </a:rPr>
              <a:t>melewati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insang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pada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tiap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titik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dalam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jalur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dilewati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darah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mengandung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lbh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sdkt</a:t>
            </a:r>
            <a:r>
              <a:rPr lang="en-US" sz="2400" dirty="0" smtClean="0">
                <a:sym typeface="Wingdings" pitchFamily="2" charset="2"/>
              </a:rPr>
              <a:t> O2 </a:t>
            </a:r>
            <a:r>
              <a:rPr lang="en-US" sz="2400" dirty="0" err="1" smtClean="0">
                <a:sym typeface="Wingdings" pitchFamily="2" charset="2"/>
              </a:rPr>
              <a:t>daripada</a:t>
            </a:r>
            <a:r>
              <a:rPr lang="en-US" sz="2400" dirty="0" smtClean="0">
                <a:sym typeface="Wingdings" pitchFamily="2" charset="2"/>
              </a:rPr>
              <a:t> air yang </a:t>
            </a:r>
            <a:r>
              <a:rPr lang="en-US" sz="2400" dirty="0" err="1" smtClean="0">
                <a:sym typeface="Wingdings" pitchFamily="2" charset="2"/>
              </a:rPr>
              <a:t>dijumpai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>
                <a:sym typeface="Wingdings" pitchFamily="2" charset="2"/>
              </a:rPr>
              <a:t>Sewaktu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memasuki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kapiler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insang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darah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bertemu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air yang </a:t>
            </a:r>
            <a:r>
              <a:rPr lang="en-US" sz="2400" dirty="0" err="1" smtClean="0">
                <a:sym typeface="Wingdings" pitchFamily="2" charset="2"/>
              </a:rPr>
              <a:t>sedang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menempuh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perjalanan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melalui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insang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>
                <a:sym typeface="Wingdings" pitchFamily="2" charset="2"/>
              </a:rPr>
              <a:t>Meskipun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banyak</a:t>
            </a:r>
            <a:r>
              <a:rPr lang="en-US" sz="2400" dirty="0" smtClean="0">
                <a:sym typeface="Wingdings" pitchFamily="2" charset="2"/>
              </a:rPr>
              <a:t> O2 </a:t>
            </a:r>
            <a:r>
              <a:rPr lang="en-US" sz="2400" dirty="0" err="1" smtClean="0">
                <a:sym typeface="Wingdings" pitchFamily="2" charset="2"/>
              </a:rPr>
              <a:t>terlarutnya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sdh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hilang</a:t>
            </a:r>
            <a:r>
              <a:rPr lang="en-US" sz="2400" dirty="0" smtClean="0">
                <a:sym typeface="Wingdings" pitchFamily="2" charset="2"/>
              </a:rPr>
              <a:t>, air </a:t>
            </a:r>
            <a:r>
              <a:rPr lang="en-US" sz="2400" dirty="0" err="1" smtClean="0">
                <a:sym typeface="Wingdings" pitchFamily="2" charset="2"/>
              </a:rPr>
              <a:t>tetap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memiliki</a:t>
            </a:r>
            <a:r>
              <a:rPr lang="en-US" sz="2400" dirty="0" smtClean="0">
                <a:sym typeface="Wingdings" pitchFamily="2" charset="2"/>
              </a:rPr>
              <a:t> PO2 </a:t>
            </a:r>
            <a:r>
              <a:rPr lang="en-US" sz="2400" dirty="0" err="1" smtClean="0">
                <a:sym typeface="Wingdings" pitchFamily="2" charset="2"/>
              </a:rPr>
              <a:t>lebih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tinggi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pd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darah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datang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transfer O2 </a:t>
            </a:r>
            <a:r>
              <a:rPr lang="en-US" sz="2400" dirty="0" err="1" smtClean="0">
                <a:sym typeface="Wingdings" pitchFamily="2" charset="2"/>
              </a:rPr>
              <a:t>berlangsung</a:t>
            </a:r>
            <a:endParaRPr lang="en-US" sz="2400" dirty="0" smtClean="0">
              <a:sym typeface="Wingdings" pitchFamily="2" charset="2"/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30947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Sewaktu</a:t>
            </a:r>
            <a:r>
              <a:rPr lang="en-US" sz="2400" dirty="0" smtClean="0"/>
              <a:t> </a:t>
            </a:r>
            <a:r>
              <a:rPr lang="en-US" sz="2400" dirty="0" err="1" smtClean="0"/>
              <a:t>darah</a:t>
            </a:r>
            <a:r>
              <a:rPr lang="en-US" sz="2400" dirty="0" smtClean="0"/>
              <a:t> </a:t>
            </a:r>
            <a:r>
              <a:rPr lang="en-US" sz="2400" dirty="0" err="1" smtClean="0"/>
              <a:t>meneruskan</a:t>
            </a:r>
            <a:r>
              <a:rPr lang="en-US" sz="2400" dirty="0" smtClean="0"/>
              <a:t> </a:t>
            </a:r>
            <a:r>
              <a:rPr lang="en-US" sz="2400" dirty="0" err="1" smtClean="0"/>
              <a:t>perjalanannya</a:t>
            </a:r>
            <a:r>
              <a:rPr lang="en-US" sz="2400" dirty="0" smtClean="0"/>
              <a:t> PO2 </a:t>
            </a:r>
            <a:r>
              <a:rPr lang="en-US" sz="2400" dirty="0" err="1" smtClean="0"/>
              <a:t>nya</a:t>
            </a:r>
            <a:r>
              <a:rPr lang="en-US" sz="2400" dirty="0" smtClean="0"/>
              <a:t> </a:t>
            </a:r>
            <a:r>
              <a:rPr lang="en-US" sz="2400" dirty="0" err="1" smtClean="0"/>
              <a:t>terus</a:t>
            </a:r>
            <a:r>
              <a:rPr lang="en-US" sz="2400" dirty="0" smtClean="0"/>
              <a:t> </a:t>
            </a:r>
            <a:r>
              <a:rPr lang="en-US" sz="2400" dirty="0" err="1" smtClean="0"/>
              <a:t>meningkat</a:t>
            </a:r>
            <a:r>
              <a:rPr lang="en-US" sz="2400" dirty="0" smtClean="0"/>
              <a:t>, </a:t>
            </a:r>
            <a:r>
              <a:rPr lang="en-US" sz="2400" dirty="0" err="1" smtClean="0"/>
              <a:t>begitu</a:t>
            </a:r>
            <a:r>
              <a:rPr lang="en-US" sz="2400" dirty="0" smtClean="0"/>
              <a:t> </a:t>
            </a:r>
            <a:r>
              <a:rPr lang="en-US" sz="2400" dirty="0" err="1" smtClean="0"/>
              <a:t>juga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PO2 air yang </a:t>
            </a:r>
            <a:r>
              <a:rPr lang="en-US" sz="2400" dirty="0" err="1" smtClean="0"/>
              <a:t>ditemui</a:t>
            </a:r>
            <a:r>
              <a:rPr lang="en-US" sz="2400" dirty="0" smtClean="0"/>
              <a:t>, </a:t>
            </a: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 smtClean="0"/>
              <a:t>setiap</a:t>
            </a:r>
            <a:r>
              <a:rPr lang="en-US" sz="2400" dirty="0" smtClean="0"/>
              <a:t> </a:t>
            </a:r>
            <a:r>
              <a:rPr lang="en-US" sz="2400" dirty="0" err="1" smtClean="0"/>
              <a:t>posisi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mengikuti</a:t>
            </a:r>
            <a:r>
              <a:rPr lang="en-US" sz="2400" dirty="0" smtClean="0"/>
              <a:t> </a:t>
            </a:r>
            <a:r>
              <a:rPr lang="en-US" sz="2400" dirty="0" err="1" smtClean="0"/>
              <a:t>perjalanan</a:t>
            </a:r>
            <a:r>
              <a:rPr lang="en-US" sz="2400" dirty="0" smtClean="0"/>
              <a:t> </a:t>
            </a:r>
            <a:r>
              <a:rPr lang="en-US" sz="2400" dirty="0" err="1" smtClean="0"/>
              <a:t>darah</a:t>
            </a:r>
            <a:r>
              <a:rPr lang="en-US" sz="2400" dirty="0" smtClean="0"/>
              <a:t> </a:t>
            </a:r>
            <a:r>
              <a:rPr lang="en-US" sz="2400" dirty="0" err="1" smtClean="0"/>
              <a:t>terkait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posisi</a:t>
            </a:r>
            <a:r>
              <a:rPr lang="en-US" sz="2400" dirty="0" smtClean="0"/>
              <a:t> </a:t>
            </a:r>
            <a:r>
              <a:rPr lang="en-US" sz="2400" dirty="0" err="1" smtClean="0"/>
              <a:t>sebelumnya</a:t>
            </a:r>
            <a:r>
              <a:rPr lang="en-US" sz="2400" dirty="0" smtClean="0"/>
              <a:t> di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aliran</a:t>
            </a:r>
            <a:r>
              <a:rPr lang="en-US" sz="2400" dirty="0" smtClean="0"/>
              <a:t> air </a:t>
            </a:r>
            <a:r>
              <a:rPr lang="en-US" sz="2400" dirty="0" err="1" smtClean="0"/>
              <a:t>melintasi</a:t>
            </a:r>
            <a:r>
              <a:rPr lang="en-US" sz="2400" dirty="0" smtClean="0"/>
              <a:t> </a:t>
            </a:r>
            <a:r>
              <a:rPr lang="en-US" sz="2400" dirty="0" err="1" smtClean="0"/>
              <a:t>insang</a:t>
            </a:r>
            <a:endParaRPr lang="en-US" sz="2400" dirty="0" smtClean="0"/>
          </a:p>
          <a:p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demikian</a:t>
            </a:r>
            <a:r>
              <a:rPr lang="en-US" sz="2400" dirty="0" smtClean="0"/>
              <a:t> </a:t>
            </a:r>
            <a:r>
              <a:rPr lang="en-US" sz="2400" dirty="0" err="1" smtClean="0"/>
              <a:t>terdapat</a:t>
            </a:r>
            <a:r>
              <a:rPr lang="en-US" sz="2400" dirty="0" smtClean="0"/>
              <a:t> </a:t>
            </a:r>
            <a:r>
              <a:rPr lang="en-US" sz="2400" dirty="0" err="1" smtClean="0"/>
              <a:t>gradien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mendukung</a:t>
            </a:r>
            <a:r>
              <a:rPr lang="en-US" sz="2400" dirty="0" smtClean="0"/>
              <a:t> </a:t>
            </a:r>
            <a:r>
              <a:rPr lang="en-US" sz="2400" dirty="0" err="1" smtClean="0"/>
              <a:t>difusi</a:t>
            </a:r>
            <a:r>
              <a:rPr lang="en-US" sz="2400" dirty="0" smtClean="0"/>
              <a:t> O2 </a:t>
            </a:r>
            <a:r>
              <a:rPr lang="en-US" sz="2400" dirty="0" err="1" smtClean="0"/>
              <a:t>dari</a:t>
            </a:r>
            <a:r>
              <a:rPr lang="en-US" sz="2400" dirty="0" smtClean="0"/>
              <a:t> air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darah</a:t>
            </a:r>
            <a:r>
              <a:rPr lang="en-US" sz="2400" dirty="0" smtClean="0"/>
              <a:t> </a:t>
            </a:r>
            <a:r>
              <a:rPr lang="en-US" sz="2400" dirty="0" err="1" smtClean="0"/>
              <a:t>disepanjang</a:t>
            </a:r>
            <a:r>
              <a:rPr lang="en-US" sz="2400" dirty="0" smtClean="0"/>
              <a:t> </a:t>
            </a:r>
            <a:r>
              <a:rPr lang="en-US" sz="2400" dirty="0" err="1" smtClean="0"/>
              <a:t>kapiler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69008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761999"/>
            <a:ext cx="8000215" cy="510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520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28599"/>
            <a:ext cx="5257800" cy="6598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326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/>
              <a:t>Sistem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Trakhea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Serangga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Terbuat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saluran</a:t>
            </a:r>
            <a:r>
              <a:rPr lang="en-US" sz="2400" dirty="0" smtClean="0"/>
              <a:t> </a:t>
            </a:r>
            <a:r>
              <a:rPr lang="en-US" sz="2400" dirty="0" err="1" smtClean="0"/>
              <a:t>udara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bercabang-cabang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seluruh</a:t>
            </a:r>
            <a:r>
              <a:rPr lang="en-US" sz="2400" dirty="0" smtClean="0"/>
              <a:t> </a:t>
            </a:r>
            <a:r>
              <a:rPr lang="en-US" sz="2400" dirty="0" err="1" smtClean="0"/>
              <a:t>tubuh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Saluran</a:t>
            </a:r>
            <a:r>
              <a:rPr lang="en-US" sz="2400" dirty="0" smtClean="0"/>
              <a:t> </a:t>
            </a:r>
            <a:r>
              <a:rPr lang="en-US" sz="2400" dirty="0" err="1" smtClean="0"/>
              <a:t>terbesar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trakhea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>
                <a:sym typeface="Wingdings" pitchFamily="2" charset="2"/>
              </a:rPr>
              <a:t>Cabang-cabang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kecil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tempat</a:t>
            </a:r>
            <a:r>
              <a:rPr lang="en-US" sz="2400" dirty="0" smtClean="0">
                <a:sym typeface="Wingdings" pitchFamily="2" charset="2"/>
              </a:rPr>
              <a:t> gas </a:t>
            </a:r>
            <a:r>
              <a:rPr lang="en-US" sz="2400" dirty="0" err="1" smtClean="0">
                <a:sym typeface="Wingdings" pitchFamily="2" charset="2"/>
              </a:rPr>
              <a:t>ditukarkan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melalui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difusi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melintasi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epitelium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lembabyang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melapisi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cabang-cabang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trakhea</a:t>
            </a:r>
            <a:r>
              <a:rPr lang="en-US" sz="2400" dirty="0" smtClean="0">
                <a:sym typeface="Wingdings" pitchFamily="2" charset="2"/>
              </a:rPr>
              <a:t>  </a:t>
            </a:r>
            <a:r>
              <a:rPr lang="en-US" sz="2400" dirty="0" err="1" smtClean="0">
                <a:sym typeface="Wingdings" pitchFamily="2" charset="2"/>
              </a:rPr>
              <a:t>trakheola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>
                <a:sym typeface="Wingdings" pitchFamily="2" charset="2"/>
              </a:rPr>
              <a:t>Sistem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trakhea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membawa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udara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dalam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jarak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sangat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dekat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dihampir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semua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tubuh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serangga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dapat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mentranspor</a:t>
            </a:r>
            <a:r>
              <a:rPr lang="en-US" sz="2400" dirty="0" smtClean="0">
                <a:sym typeface="Wingdings" pitchFamily="2" charset="2"/>
              </a:rPr>
              <a:t> O2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CO2 </a:t>
            </a:r>
            <a:r>
              <a:rPr lang="en-US" sz="2400" dirty="0" err="1" smtClean="0">
                <a:sym typeface="Wingdings" pitchFamily="2" charset="2"/>
              </a:rPr>
              <a:t>tanpa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dibantu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oleh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sistem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sirkulasi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terbuka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pada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serangga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tersebut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15729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Serangga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berukuran</a:t>
            </a:r>
            <a:r>
              <a:rPr lang="en-US" sz="2400" dirty="0" smtClean="0"/>
              <a:t> </a:t>
            </a:r>
            <a:r>
              <a:rPr lang="en-US" sz="2400" dirty="0" err="1" smtClean="0"/>
              <a:t>besar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memenuhi</a:t>
            </a:r>
            <a:r>
              <a:rPr lang="en-US" sz="2400" dirty="0" smtClean="0"/>
              <a:t> </a:t>
            </a:r>
            <a:r>
              <a:rPr lang="en-US" sz="2400" dirty="0" err="1" smtClean="0"/>
              <a:t>kebutuhan</a:t>
            </a:r>
            <a:r>
              <a:rPr lang="en-US" sz="2400" dirty="0" smtClean="0"/>
              <a:t> </a:t>
            </a:r>
            <a:r>
              <a:rPr lang="en-US" sz="2400" dirty="0" err="1" smtClean="0"/>
              <a:t>energinya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tinggi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memventilasi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trakhea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gerakan</a:t>
            </a:r>
            <a:r>
              <a:rPr lang="en-US" sz="2400" dirty="0" smtClean="0"/>
              <a:t> </a:t>
            </a:r>
            <a:r>
              <a:rPr lang="en-US" sz="2400" dirty="0" err="1" smtClean="0"/>
              <a:t>tubuh</a:t>
            </a:r>
            <a:r>
              <a:rPr lang="en-US" sz="2400" dirty="0" smtClean="0"/>
              <a:t> yang </a:t>
            </a:r>
            <a:r>
              <a:rPr lang="en-US" sz="2400" dirty="0" err="1" smtClean="0"/>
              <a:t>ritmis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menekan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mengembangkan</a:t>
            </a:r>
            <a:r>
              <a:rPr lang="en-US" sz="2400" dirty="0" smtClean="0"/>
              <a:t> </a:t>
            </a:r>
            <a:r>
              <a:rPr lang="en-US" sz="2400" dirty="0" err="1" smtClean="0"/>
              <a:t>saluran-saluran</a:t>
            </a:r>
            <a:r>
              <a:rPr lang="en-US" sz="2400" dirty="0" smtClean="0"/>
              <a:t> </a:t>
            </a:r>
            <a:r>
              <a:rPr lang="en-US" sz="2400" dirty="0" err="1" smtClean="0"/>
              <a:t>udara</a:t>
            </a:r>
            <a:r>
              <a:rPr lang="en-US" sz="2400" dirty="0"/>
              <a:t> </a:t>
            </a:r>
            <a:r>
              <a:rPr lang="en-US" sz="2400" dirty="0" smtClean="0"/>
              <a:t>(</a:t>
            </a:r>
            <a:r>
              <a:rPr lang="en-US" sz="2400" dirty="0" err="1" smtClean="0"/>
              <a:t>alat</a:t>
            </a:r>
            <a:r>
              <a:rPr lang="en-US" sz="2400" dirty="0" smtClean="0"/>
              <a:t> </a:t>
            </a:r>
            <a:r>
              <a:rPr lang="en-US" sz="2400" dirty="0" err="1" smtClean="0"/>
              <a:t>pengembus</a:t>
            </a:r>
            <a:r>
              <a:rPr lang="en-US" sz="2400" dirty="0" smtClean="0"/>
              <a:t> </a:t>
            </a:r>
            <a:r>
              <a:rPr lang="en-US" sz="2400" dirty="0" err="1" smtClean="0"/>
              <a:t>udara</a:t>
            </a:r>
            <a:r>
              <a:rPr lang="en-US" sz="2400" dirty="0" smtClean="0"/>
              <a:t>)</a:t>
            </a:r>
          </a:p>
          <a:p>
            <a:r>
              <a:rPr lang="en-US" sz="2400" dirty="0" err="1" smtClean="0"/>
              <a:t>Seekor</a:t>
            </a:r>
            <a:r>
              <a:rPr lang="en-US" sz="2400" dirty="0" smtClean="0"/>
              <a:t> </a:t>
            </a:r>
            <a:r>
              <a:rPr lang="en-US" sz="2400" dirty="0" err="1" smtClean="0"/>
              <a:t>serangga</a:t>
            </a:r>
            <a:r>
              <a:rPr lang="en-US" sz="2400" dirty="0" smtClean="0"/>
              <a:t> </a:t>
            </a:r>
            <a:r>
              <a:rPr lang="en-US" sz="2400" dirty="0" err="1" smtClean="0"/>
              <a:t>terbang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laju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metaboliknya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tinggi</a:t>
            </a:r>
            <a:r>
              <a:rPr lang="en-US" sz="2400" dirty="0" smtClean="0">
                <a:sym typeface="Wingdings" pitchFamily="2" charset="2"/>
              </a:rPr>
              <a:t>  </a:t>
            </a:r>
            <a:r>
              <a:rPr lang="en-US" sz="2400" dirty="0" err="1" smtClean="0">
                <a:sym typeface="Wingdings" pitchFamily="2" charset="2"/>
              </a:rPr>
              <a:t>mengonsumsi</a:t>
            </a:r>
            <a:r>
              <a:rPr lang="en-US" sz="2400" dirty="0" smtClean="0">
                <a:sym typeface="Wingdings" pitchFamily="2" charset="2"/>
              </a:rPr>
              <a:t> O2 </a:t>
            </a:r>
            <a:r>
              <a:rPr lang="en-US" sz="2400" dirty="0" err="1" smtClean="0">
                <a:sym typeface="Wingdings" pitchFamily="2" charset="2"/>
              </a:rPr>
              <a:t>sampai</a:t>
            </a:r>
            <a:r>
              <a:rPr lang="en-US" sz="2400" dirty="0" smtClean="0">
                <a:sym typeface="Wingdings" pitchFamily="2" charset="2"/>
              </a:rPr>
              <a:t> 200 kali O2 </a:t>
            </a:r>
            <a:r>
              <a:rPr lang="en-US" sz="2400" dirty="0" err="1" smtClean="0">
                <a:sym typeface="Wingdings" pitchFamily="2" charset="2"/>
              </a:rPr>
              <a:t>lbh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banyak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daripada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saat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istirahat</a:t>
            </a:r>
            <a:r>
              <a:rPr lang="en-US" sz="2400" dirty="0" smtClean="0">
                <a:sym typeface="Wingdings" pitchFamily="2" charset="2"/>
              </a:rPr>
              <a:t>.</a:t>
            </a:r>
          </a:p>
          <a:p>
            <a:r>
              <a:rPr lang="en-US" sz="2400" dirty="0" err="1" smtClean="0">
                <a:sym typeface="Wingdings" pitchFamily="2" charset="2"/>
              </a:rPr>
              <a:t>Serangga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sedang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terbang</a:t>
            </a:r>
            <a:r>
              <a:rPr lang="en-US" sz="2400" dirty="0" smtClean="0">
                <a:sym typeface="Wingdings" pitchFamily="2" charset="2"/>
              </a:rPr>
              <a:t>  </a:t>
            </a:r>
            <a:r>
              <a:rPr lang="en-US" sz="2400" dirty="0" err="1" smtClean="0">
                <a:sym typeface="Wingdings" pitchFamily="2" charset="2"/>
              </a:rPr>
              <a:t>otot-otot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berkontraksi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relaksasi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berganti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memompa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udara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secara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cepat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melalui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sistem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trakhea</a:t>
            </a:r>
            <a:r>
              <a:rPr lang="en-US" sz="2400" dirty="0" smtClean="0">
                <a:sym typeface="Wingdings" pitchFamily="2" charset="2"/>
              </a:rPr>
              <a:t>. </a:t>
            </a:r>
            <a:r>
              <a:rPr lang="en-US" sz="2400" dirty="0" err="1" smtClean="0">
                <a:sym typeface="Wingdings" pitchFamily="2" charset="2"/>
              </a:rPr>
              <a:t>Sel-sel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otot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terbang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banyak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mgd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mitokondria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mendukung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laju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metabolik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tinggi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sementara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saluran-saluran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trakhea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menyuplai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setiap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organel-organel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penghasil</a:t>
            </a:r>
            <a:r>
              <a:rPr lang="en-US" sz="2400" dirty="0" smtClean="0">
                <a:sym typeface="Wingdings" pitchFamily="2" charset="2"/>
              </a:rPr>
              <a:t> ATP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O2 yang </a:t>
            </a:r>
            <a:r>
              <a:rPr lang="en-US" sz="2400" dirty="0" err="1" smtClean="0">
                <a:sym typeface="Wingdings" pitchFamily="2" charset="2"/>
              </a:rPr>
              <a:t>cukup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263470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/>
              <a:t>Paru-paru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Merupakan</a:t>
            </a:r>
            <a:r>
              <a:rPr lang="en-US" sz="2400" dirty="0" smtClean="0"/>
              <a:t> organ </a:t>
            </a:r>
            <a:r>
              <a:rPr lang="en-US" sz="2400" dirty="0" err="1" smtClean="0"/>
              <a:t>respirasi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terlokalisasi</a:t>
            </a:r>
            <a:endParaRPr lang="en-US" sz="2400" dirty="0" smtClean="0"/>
          </a:p>
          <a:p>
            <a:r>
              <a:rPr lang="en-US" sz="2400" dirty="0" err="1" smtClean="0"/>
              <a:t>Permukaan</a:t>
            </a:r>
            <a:r>
              <a:rPr lang="en-US" sz="2400" dirty="0" smtClean="0"/>
              <a:t> </a:t>
            </a:r>
            <a:r>
              <a:rPr lang="en-US" sz="2400" dirty="0" err="1" smtClean="0"/>
              <a:t>respirasi</a:t>
            </a:r>
            <a:r>
              <a:rPr lang="en-US" sz="2400" dirty="0" smtClean="0"/>
              <a:t> </a:t>
            </a:r>
            <a:r>
              <a:rPr lang="en-US" sz="2400" dirty="0" err="1" smtClean="0"/>
              <a:t>paru-paru</a:t>
            </a:r>
            <a:r>
              <a:rPr lang="en-US" sz="2400" dirty="0" smtClean="0"/>
              <a:t> </a:t>
            </a:r>
            <a:r>
              <a:rPr lang="en-US" sz="2400" dirty="0" err="1" smtClean="0"/>
              <a:t>bersentuhan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semua</a:t>
            </a:r>
            <a:r>
              <a:rPr lang="en-US" sz="2400" dirty="0" smtClean="0"/>
              <a:t> </a:t>
            </a:r>
            <a:r>
              <a:rPr lang="en-US" sz="2400" dirty="0" err="1" smtClean="0"/>
              <a:t>bagian-bagian</a:t>
            </a:r>
            <a:r>
              <a:rPr lang="en-US" sz="2400" dirty="0" smtClean="0"/>
              <a:t> lain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tubuh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harus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ada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bantuan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sistem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sirkulasi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untuk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menjembatani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transpor</a:t>
            </a:r>
            <a:r>
              <a:rPr lang="en-US" sz="2400" dirty="0" smtClean="0">
                <a:sym typeface="Wingdings" pitchFamily="2" charset="2"/>
              </a:rPr>
              <a:t> gas </a:t>
            </a:r>
            <a:r>
              <a:rPr lang="en-US" sz="2400" dirty="0" err="1" smtClean="0">
                <a:sym typeface="Wingdings" pitchFamily="2" charset="2"/>
              </a:rPr>
              <a:t>antar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paru-paru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bagian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tubuh</a:t>
            </a:r>
            <a:r>
              <a:rPr lang="en-US" sz="2400" dirty="0" smtClean="0">
                <a:sym typeface="Wingdings" pitchFamily="2" charset="2"/>
              </a:rPr>
              <a:t> yang lain</a:t>
            </a:r>
          </a:p>
          <a:p>
            <a:r>
              <a:rPr lang="en-US" sz="2400" dirty="0" err="1" smtClean="0"/>
              <a:t>Paru-paru</a:t>
            </a:r>
            <a:r>
              <a:rPr lang="en-US" sz="2400" dirty="0" smtClean="0"/>
              <a:t> </a:t>
            </a:r>
            <a:r>
              <a:rPr lang="en-US" sz="2400" dirty="0" err="1" smtClean="0"/>
              <a:t>amphibi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relatif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kecil</a:t>
            </a:r>
            <a:r>
              <a:rPr lang="en-US" sz="2400" dirty="0" smtClean="0">
                <a:sym typeface="Wingdings" pitchFamily="2" charset="2"/>
              </a:rPr>
              <a:t> , </a:t>
            </a:r>
            <a:r>
              <a:rPr lang="en-US" sz="2400" dirty="0" err="1" smtClean="0">
                <a:sym typeface="Wingdings" pitchFamily="2" charset="2"/>
              </a:rPr>
              <a:t>tidak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mempunyai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permukaan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luas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utk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pertukaran</a:t>
            </a:r>
            <a:r>
              <a:rPr lang="en-US" sz="2400" dirty="0" smtClean="0">
                <a:sym typeface="Wingdings" pitchFamily="2" charset="2"/>
              </a:rPr>
              <a:t> gas (</a:t>
            </a:r>
            <a:r>
              <a:rPr lang="en-US" sz="2400" dirty="0" err="1" smtClean="0">
                <a:sym typeface="Wingdings" pitchFamily="2" charset="2"/>
              </a:rPr>
              <a:t>kulit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utk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pertukaran</a:t>
            </a:r>
            <a:r>
              <a:rPr lang="en-US" sz="2400" dirty="0" smtClean="0">
                <a:sym typeface="Wingdings" pitchFamily="2" charset="2"/>
              </a:rPr>
              <a:t> gas)</a:t>
            </a:r>
          </a:p>
          <a:p>
            <a:r>
              <a:rPr lang="en-US" sz="2400" dirty="0" err="1" smtClean="0"/>
              <a:t>Reptil</a:t>
            </a:r>
            <a:r>
              <a:rPr lang="en-US" sz="2400" dirty="0" smtClean="0"/>
              <a:t>, </a:t>
            </a:r>
            <a:r>
              <a:rPr lang="en-US" sz="2400" dirty="0" err="1" smtClean="0"/>
              <a:t>burung</a:t>
            </a:r>
            <a:r>
              <a:rPr lang="en-US" sz="2400" dirty="0" smtClean="0"/>
              <a:t>, </a:t>
            </a:r>
            <a:r>
              <a:rPr lang="en-US" sz="2400" dirty="0" err="1" smtClean="0"/>
              <a:t>mamalia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bergantung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kepada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paru-paru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utk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pertukaran</a:t>
            </a:r>
            <a:r>
              <a:rPr lang="en-US" sz="2400" dirty="0" smtClean="0">
                <a:sym typeface="Wingdings" pitchFamily="2" charset="2"/>
              </a:rPr>
              <a:t> gas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34889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Kura-</a:t>
            </a:r>
            <a:r>
              <a:rPr lang="en-US" sz="2400" dirty="0" err="1" smtClean="0"/>
              <a:t>kura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melengkapi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pernapasan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paru-paru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pertukaran</a:t>
            </a:r>
            <a:r>
              <a:rPr lang="en-US" sz="2400" dirty="0" smtClean="0">
                <a:sym typeface="Wingdings" pitchFamily="2" charset="2"/>
              </a:rPr>
              <a:t> gas </a:t>
            </a:r>
            <a:r>
              <a:rPr lang="en-US" sz="2400" dirty="0" err="1" smtClean="0">
                <a:sym typeface="Wingdings" pitchFamily="2" charset="2"/>
              </a:rPr>
              <a:t>melintasi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permukaan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epitel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lembab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bersambungan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mulut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atau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anusnya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/>
              <a:t>Mamalia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pertukaran</a:t>
            </a:r>
            <a:r>
              <a:rPr lang="en-US" sz="2400" dirty="0" smtClean="0">
                <a:sym typeface="Wingdings" pitchFamily="2" charset="2"/>
              </a:rPr>
              <a:t> gas </a:t>
            </a:r>
            <a:r>
              <a:rPr lang="en-US" sz="2400" dirty="0" err="1" smtClean="0">
                <a:sym typeface="Wingdings" pitchFamily="2" charset="2"/>
              </a:rPr>
              <a:t>terjadi</a:t>
            </a:r>
            <a:r>
              <a:rPr lang="en-US" sz="2400" dirty="0" smtClean="0">
                <a:sym typeface="Wingdings" pitchFamily="2" charset="2"/>
              </a:rPr>
              <a:t> di alveoli </a:t>
            </a:r>
            <a:r>
              <a:rPr lang="en-US" sz="2400" dirty="0" err="1" smtClean="0">
                <a:sym typeface="Wingdings" pitchFamily="2" charset="2"/>
              </a:rPr>
              <a:t>yaitu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kantong-kantong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udara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menggugus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ujung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bronkhiolus</a:t>
            </a:r>
            <a:r>
              <a:rPr lang="en-US" sz="2400" dirty="0" smtClean="0">
                <a:sym typeface="Wingdings" pitchFamily="2" charset="2"/>
              </a:rPr>
              <a:t> paling </a:t>
            </a:r>
            <a:r>
              <a:rPr lang="en-US" sz="2400" smtClean="0">
                <a:sym typeface="Wingdings" pitchFamily="2" charset="2"/>
              </a:rPr>
              <a:t>kecil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452175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9" y="304800"/>
            <a:ext cx="8275361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456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0" y="82550"/>
            <a:ext cx="4381500" cy="669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02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33400"/>
            <a:ext cx="7620000" cy="4812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128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533400"/>
            <a:ext cx="4267200" cy="5330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594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-152400"/>
            <a:ext cx="2713355" cy="72669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08970" y="203249"/>
            <a:ext cx="5130229" cy="61247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en-US" sz="1400" dirty="0" err="1" smtClean="0"/>
              <a:t>Karbon</a:t>
            </a:r>
            <a:r>
              <a:rPr lang="en-US" sz="1400" dirty="0" smtClean="0"/>
              <a:t> </a:t>
            </a:r>
            <a:r>
              <a:rPr lang="en-US" sz="1400" dirty="0" err="1"/>
              <a:t>dioksida</a:t>
            </a:r>
            <a:r>
              <a:rPr lang="en-US" sz="1400" dirty="0"/>
              <a:t> yang </a:t>
            </a:r>
            <a:r>
              <a:rPr lang="en-US" sz="1400" dirty="0" err="1"/>
              <a:t>dihasilkan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jaringan-jaringan</a:t>
            </a:r>
            <a:r>
              <a:rPr lang="en-US" sz="1400" dirty="0"/>
              <a:t> </a:t>
            </a:r>
            <a:r>
              <a:rPr lang="en-US" sz="1400" dirty="0" err="1"/>
              <a:t>tubuh</a:t>
            </a:r>
            <a:r>
              <a:rPr lang="en-US" sz="1400" dirty="0"/>
              <a:t>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cairan</a:t>
            </a:r>
            <a:r>
              <a:rPr lang="en-US" sz="1400" dirty="0"/>
              <a:t> </a:t>
            </a:r>
            <a:r>
              <a:rPr lang="en-US" sz="1400" dirty="0" err="1"/>
              <a:t>interstisial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plasma.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400" dirty="0" err="1"/>
              <a:t>Kurang</a:t>
            </a:r>
            <a:r>
              <a:rPr lang="en-US" sz="1400" dirty="0"/>
              <a:t> </a:t>
            </a:r>
            <a:r>
              <a:rPr lang="en-US" sz="1400" dirty="0" err="1"/>
              <a:t>lebih</a:t>
            </a:r>
            <a:r>
              <a:rPr lang="en-US" sz="1400" dirty="0"/>
              <a:t> 90%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merah</a:t>
            </a:r>
            <a:r>
              <a:rPr lang="en-US" sz="1400" dirty="0"/>
              <a:t>, </a:t>
            </a:r>
            <a:r>
              <a:rPr lang="en-US" sz="1400" dirty="0" err="1"/>
              <a:t>menyisakan</a:t>
            </a:r>
            <a:r>
              <a:rPr lang="en-US" sz="1400" dirty="0"/>
              <a:t> </a:t>
            </a:r>
            <a:r>
              <a:rPr lang="en-US" sz="1400" dirty="0" err="1"/>
              <a:t>kurang</a:t>
            </a:r>
            <a:r>
              <a:rPr lang="en-US" sz="1400" dirty="0"/>
              <a:t> </a:t>
            </a:r>
            <a:r>
              <a:rPr lang="en-US" sz="1400" dirty="0" err="1"/>
              <a:t>lebih</a:t>
            </a:r>
            <a:r>
              <a:rPr lang="en-US" sz="1400" dirty="0"/>
              <a:t> </a:t>
            </a:r>
            <a:r>
              <a:rPr lang="en-US" sz="1400" dirty="0" err="1"/>
              <a:t>hanya</a:t>
            </a:r>
            <a:r>
              <a:rPr lang="en-US" sz="1400" dirty="0"/>
              <a:t> 10% </a:t>
            </a:r>
            <a:r>
              <a:rPr lang="en-US" sz="1400" dirty="0" err="1"/>
              <a:t>dalam</a:t>
            </a:r>
            <a:r>
              <a:rPr lang="en-US" sz="1400" dirty="0"/>
              <a:t> plasma </a:t>
            </a:r>
            <a:r>
              <a:rPr lang="en-US" sz="1400" dirty="0" err="1"/>
              <a:t>sebagai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terlarut</a:t>
            </a:r>
            <a:r>
              <a:rPr lang="en-US" sz="1400" dirty="0"/>
              <a:t>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400" dirty="0" err="1"/>
              <a:t>Sebagian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diikat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ditranspor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hemoglobin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400" dirty="0"/>
              <a:t>Akan </a:t>
            </a:r>
            <a:r>
              <a:rPr lang="en-US" sz="1400" dirty="0" err="1"/>
              <a:t>tetapi</a:t>
            </a:r>
            <a:r>
              <a:rPr lang="en-US" sz="1400" dirty="0"/>
              <a:t>, </a:t>
            </a:r>
            <a:r>
              <a:rPr lang="en-US" sz="1400" dirty="0" err="1"/>
              <a:t>sebagian</a:t>
            </a:r>
            <a:r>
              <a:rPr lang="en-US" sz="1400" dirty="0"/>
              <a:t> </a:t>
            </a:r>
            <a:r>
              <a:rPr lang="en-US" sz="1400" dirty="0" err="1"/>
              <a:t>besar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bereaksi</a:t>
            </a:r>
            <a:r>
              <a:rPr lang="en-US" sz="1400" dirty="0"/>
              <a:t> di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merah</a:t>
            </a:r>
            <a:r>
              <a:rPr lang="en-US" sz="1400" dirty="0"/>
              <a:t>, </a:t>
            </a:r>
            <a:r>
              <a:rPr lang="en-US" sz="1400" dirty="0" err="1"/>
              <a:t>membentuk</a:t>
            </a:r>
            <a:r>
              <a:rPr lang="en-US" sz="1400" dirty="0"/>
              <a:t> </a:t>
            </a:r>
            <a:r>
              <a:rPr lang="en-US" sz="1400" dirty="0" err="1"/>
              <a:t>asam</a:t>
            </a:r>
            <a:r>
              <a:rPr lang="en-US" sz="1400" dirty="0"/>
              <a:t> </a:t>
            </a:r>
            <a:r>
              <a:rPr lang="en-US" sz="1400" dirty="0" err="1"/>
              <a:t>karbonat</a:t>
            </a:r>
            <a:r>
              <a:rPr lang="en-US" sz="1400" dirty="0"/>
              <a:t> (H</a:t>
            </a:r>
            <a:r>
              <a:rPr lang="en-US" sz="1400" baseline="-25000" dirty="0"/>
              <a:t>2</a:t>
            </a:r>
            <a:r>
              <a:rPr lang="en-US" sz="1400" dirty="0"/>
              <a:t>CO</a:t>
            </a:r>
            <a:r>
              <a:rPr lang="en-US" sz="1400" baseline="-25000" dirty="0"/>
              <a:t>3</a:t>
            </a:r>
            <a:r>
              <a:rPr lang="en-US" sz="1400" dirty="0"/>
              <a:t>). </a:t>
            </a:r>
            <a:r>
              <a:rPr lang="en-US" sz="1400" dirty="0" err="1"/>
              <a:t>Reaksi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dikatalisis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karbonat</a:t>
            </a:r>
            <a:r>
              <a:rPr lang="en-US" sz="1400" dirty="0"/>
              <a:t> anhydrase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merah</a:t>
            </a:r>
            <a:r>
              <a:rPr lang="en-US" sz="1400" dirty="0"/>
              <a:t>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400" dirty="0" err="1"/>
              <a:t>Asam</a:t>
            </a:r>
            <a:r>
              <a:rPr lang="en-US" sz="1400" dirty="0"/>
              <a:t> </a:t>
            </a:r>
            <a:r>
              <a:rPr lang="en-US" sz="1400" dirty="0" err="1"/>
              <a:t>karbonat</a:t>
            </a:r>
            <a:r>
              <a:rPr lang="en-US" sz="1400" dirty="0"/>
              <a:t> </a:t>
            </a:r>
            <a:r>
              <a:rPr lang="en-US" sz="1400" dirty="0" err="1"/>
              <a:t>berdisosiasi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ion </a:t>
            </a:r>
            <a:r>
              <a:rPr lang="en-US" sz="1400" dirty="0" err="1"/>
              <a:t>bikarbonat</a:t>
            </a:r>
            <a:r>
              <a:rPr lang="en-US" sz="1400" dirty="0"/>
              <a:t> (HCO3</a:t>
            </a:r>
            <a:r>
              <a:rPr lang="en-US" sz="1400" baseline="30000" dirty="0"/>
              <a:t>-</a:t>
            </a:r>
            <a:r>
              <a:rPr lang="en-US" sz="1400" dirty="0"/>
              <a:t>) </a:t>
            </a:r>
            <a:r>
              <a:rPr lang="en-US" sz="1400" dirty="0" err="1"/>
              <a:t>dan</a:t>
            </a:r>
            <a:r>
              <a:rPr lang="en-US" sz="1400" dirty="0"/>
              <a:t> ion hydrogen (H</a:t>
            </a:r>
            <a:r>
              <a:rPr lang="en-US" sz="1400" baseline="30000" dirty="0"/>
              <a:t>+</a:t>
            </a:r>
            <a:r>
              <a:rPr lang="en-US" sz="1400" dirty="0"/>
              <a:t>).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400" dirty="0"/>
              <a:t>Hemoglobin </a:t>
            </a:r>
            <a:r>
              <a:rPr lang="en-US" sz="1400" dirty="0" err="1"/>
              <a:t>mengikat</a:t>
            </a:r>
            <a:r>
              <a:rPr lang="en-US" sz="1400" dirty="0"/>
              <a:t> </a:t>
            </a:r>
            <a:r>
              <a:rPr lang="en-US" sz="1400" dirty="0" err="1"/>
              <a:t>sebagian</a:t>
            </a:r>
            <a:r>
              <a:rPr lang="en-US" sz="1400" dirty="0"/>
              <a:t> </a:t>
            </a:r>
            <a:r>
              <a:rPr lang="en-US" sz="1400" dirty="0" err="1"/>
              <a:t>besar</a:t>
            </a:r>
            <a:r>
              <a:rPr lang="en-US" sz="1400" dirty="0"/>
              <a:t> H</a:t>
            </a:r>
            <a:r>
              <a:rPr lang="en-US" sz="1400" baseline="30000" dirty="0"/>
              <a:t>+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 H</a:t>
            </a:r>
            <a:r>
              <a:rPr lang="en-US" sz="1400" baseline="-25000" dirty="0"/>
              <a:t>2</a:t>
            </a:r>
            <a:r>
              <a:rPr lang="en-US" sz="1400" dirty="0"/>
              <a:t>CO</a:t>
            </a:r>
            <a:r>
              <a:rPr lang="en-US" sz="1400" baseline="-25000" dirty="0"/>
              <a:t>3</a:t>
            </a:r>
            <a:r>
              <a:rPr lang="en-US" sz="1400" dirty="0"/>
              <a:t>,  </a:t>
            </a:r>
            <a:r>
              <a:rPr lang="en-US" sz="1400" dirty="0" err="1"/>
              <a:t>sehingga</a:t>
            </a:r>
            <a:r>
              <a:rPr lang="en-US" sz="1400" dirty="0"/>
              <a:t> </a:t>
            </a:r>
            <a:r>
              <a:rPr lang="en-US" sz="1400" dirty="0" err="1"/>
              <a:t>mencegah</a:t>
            </a:r>
            <a:r>
              <a:rPr lang="en-US" sz="1400" dirty="0"/>
              <a:t>  </a:t>
            </a:r>
            <a:r>
              <a:rPr lang="en-US" sz="1400" dirty="0" err="1"/>
              <a:t>mengasamkan</a:t>
            </a:r>
            <a:r>
              <a:rPr lang="en-US" sz="1400" dirty="0"/>
              <a:t> </a:t>
            </a:r>
            <a:r>
              <a:rPr lang="en-US" sz="1400" dirty="0" err="1" smtClean="0"/>
              <a:t>darah</a:t>
            </a:r>
            <a:r>
              <a:rPr lang="en-US" sz="1400" dirty="0"/>
              <a:t>.</a:t>
            </a:r>
            <a:endParaRPr lang="en-US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1400" dirty="0" err="1"/>
              <a:t>Sebagian</a:t>
            </a:r>
            <a:r>
              <a:rPr lang="en-US" sz="1400" dirty="0"/>
              <a:t> </a:t>
            </a:r>
            <a:r>
              <a:rPr lang="en-US" sz="1400" dirty="0" err="1"/>
              <a:t>besar</a:t>
            </a:r>
            <a:r>
              <a:rPr lang="en-US" sz="1400" dirty="0"/>
              <a:t> HCO</a:t>
            </a:r>
            <a:r>
              <a:rPr lang="en-US" sz="1400" baseline="-25000" dirty="0"/>
              <a:t>3</a:t>
            </a:r>
            <a:r>
              <a:rPr lang="en-US" sz="1400" baseline="30000" dirty="0"/>
              <a:t>-</a:t>
            </a:r>
            <a:r>
              <a:rPr lang="en-US" sz="1400" dirty="0"/>
              <a:t>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plasma, </a:t>
            </a:r>
            <a:r>
              <a:rPr lang="en-US" sz="1400" dirty="0" err="1"/>
              <a:t>dimana</a:t>
            </a:r>
            <a:r>
              <a:rPr lang="en-US" sz="1400" dirty="0"/>
              <a:t> ion </a:t>
            </a:r>
            <a:r>
              <a:rPr lang="en-US" sz="1400" dirty="0" err="1"/>
              <a:t>tersebut</a:t>
            </a:r>
            <a:r>
              <a:rPr lang="en-US" sz="1400" dirty="0"/>
              <a:t> </a:t>
            </a:r>
            <a:r>
              <a:rPr lang="en-US" sz="1400" dirty="0" err="1"/>
              <a:t>diangkut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aliran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menuju</a:t>
            </a:r>
            <a:r>
              <a:rPr lang="en-US" sz="1400" dirty="0"/>
              <a:t> </a:t>
            </a:r>
            <a:r>
              <a:rPr lang="en-US" sz="1400" dirty="0" err="1"/>
              <a:t>paru-paru</a:t>
            </a:r>
            <a:r>
              <a:rPr lang="en-US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Di </a:t>
            </a:r>
            <a:r>
              <a:rPr lang="en-US" sz="1400" dirty="0" err="1"/>
              <a:t>paru-paru</a:t>
            </a:r>
            <a:r>
              <a:rPr lang="en-US" sz="1400" dirty="0"/>
              <a:t> HCO</a:t>
            </a:r>
            <a:r>
              <a:rPr lang="en-US" sz="1400" baseline="-25000" dirty="0"/>
              <a:t>3</a:t>
            </a:r>
            <a:r>
              <a:rPr lang="en-US" sz="1400" baseline="30000" dirty="0"/>
              <a:t>-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plasma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merah</a:t>
            </a:r>
            <a:r>
              <a:rPr lang="en-US" sz="1400" dirty="0"/>
              <a:t>, </a:t>
            </a:r>
            <a:r>
              <a:rPr lang="en-US" sz="1400" dirty="0" err="1"/>
              <a:t>berkombinasi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H</a:t>
            </a:r>
            <a:r>
              <a:rPr lang="en-US" sz="1400" baseline="30000" dirty="0"/>
              <a:t>+ </a:t>
            </a:r>
            <a:r>
              <a:rPr lang="en-US" sz="1400" dirty="0"/>
              <a:t>yang </a:t>
            </a:r>
            <a:r>
              <a:rPr lang="en-US" sz="1400" dirty="0" err="1"/>
              <a:t>dilepaskan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hemoglobin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membentuk</a:t>
            </a:r>
            <a:r>
              <a:rPr lang="en-US" sz="1400" dirty="0"/>
              <a:t>  H</a:t>
            </a:r>
            <a:r>
              <a:rPr lang="en-US" sz="1400" baseline="-25000" dirty="0"/>
              <a:t>2</a:t>
            </a:r>
            <a:r>
              <a:rPr lang="en-US" sz="1400" dirty="0"/>
              <a:t>CO</a:t>
            </a:r>
            <a:r>
              <a:rPr lang="en-US" sz="1400" baseline="-25000" dirty="0"/>
              <a:t>3.</a:t>
            </a:r>
            <a:endParaRPr lang="en-US" sz="1400" dirty="0"/>
          </a:p>
          <a:p>
            <a:pPr marL="342900" indent="-342900">
              <a:buFont typeface="+mj-lt"/>
              <a:buAutoNum type="arabicPeriod"/>
            </a:pPr>
            <a:r>
              <a:rPr lang="en-US" sz="1400" dirty="0" err="1"/>
              <a:t>Asam</a:t>
            </a:r>
            <a:r>
              <a:rPr lang="en-US" sz="1400" dirty="0"/>
              <a:t> </a:t>
            </a:r>
            <a:r>
              <a:rPr lang="en-US" sz="1400" dirty="0" err="1"/>
              <a:t>karbonat</a:t>
            </a:r>
            <a:r>
              <a:rPr lang="en-US" sz="1400" dirty="0"/>
              <a:t> </a:t>
            </a:r>
            <a:r>
              <a:rPr lang="en-US" sz="1400" dirty="0" err="1"/>
              <a:t>kikonversi</a:t>
            </a:r>
            <a:r>
              <a:rPr lang="en-US" sz="1400" dirty="0"/>
              <a:t> </a:t>
            </a:r>
            <a:r>
              <a:rPr lang="en-US" sz="1400" dirty="0" err="1"/>
              <a:t>lagi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air.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juga</a:t>
            </a:r>
            <a:r>
              <a:rPr lang="en-US" sz="1400" dirty="0"/>
              <a:t> </a:t>
            </a:r>
            <a:r>
              <a:rPr lang="en-US" sz="1400" dirty="0" err="1"/>
              <a:t>dilepaskan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hemoglobin.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plasma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cairan</a:t>
            </a:r>
            <a:r>
              <a:rPr lang="en-US" sz="1400" dirty="0"/>
              <a:t> </a:t>
            </a:r>
            <a:r>
              <a:rPr lang="en-US" sz="1400" dirty="0" err="1"/>
              <a:t>interstisial</a:t>
            </a:r>
            <a:r>
              <a:rPr lang="en-US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juga</a:t>
            </a:r>
            <a:r>
              <a:rPr lang="en-US" sz="1400" dirty="0"/>
              <a:t> </a:t>
            </a:r>
            <a:r>
              <a:rPr lang="en-US" sz="1400" dirty="0" err="1"/>
              <a:t>berdifusi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rongga</a:t>
            </a:r>
            <a:r>
              <a:rPr lang="en-US" sz="1400" dirty="0"/>
              <a:t> alveoli,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situ </a:t>
            </a:r>
            <a:r>
              <a:rPr lang="en-US" sz="1400" dirty="0" err="1"/>
              <a:t>dibuang</a:t>
            </a:r>
            <a:r>
              <a:rPr lang="en-US" sz="1400" dirty="0"/>
              <a:t> </a:t>
            </a:r>
            <a:r>
              <a:rPr lang="en-US" sz="1400" dirty="0" err="1"/>
              <a:t>saat</a:t>
            </a:r>
            <a:r>
              <a:rPr lang="en-US" sz="1400" dirty="0"/>
              <a:t> </a:t>
            </a:r>
            <a:r>
              <a:rPr lang="en-US" sz="1400" dirty="0" err="1"/>
              <a:t>ekshalasi</a:t>
            </a:r>
            <a:r>
              <a:rPr lang="en-US" sz="1400" dirty="0"/>
              <a:t>. </a:t>
            </a:r>
            <a:r>
              <a:rPr lang="en-US" sz="1400" dirty="0" err="1"/>
              <a:t>Pengurangan</a:t>
            </a:r>
            <a:r>
              <a:rPr lang="en-US" sz="1400" dirty="0"/>
              <a:t> </a:t>
            </a:r>
            <a:r>
              <a:rPr lang="en-US" sz="1400" dirty="0" err="1"/>
              <a:t>kadar</a:t>
            </a:r>
            <a:r>
              <a:rPr lang="en-US" sz="1400" dirty="0"/>
              <a:t> CO</a:t>
            </a:r>
            <a:r>
              <a:rPr lang="en-US" sz="1400" baseline="-25000" dirty="0"/>
              <a:t>2 </a:t>
            </a:r>
            <a:r>
              <a:rPr lang="en-US" sz="1400" dirty="0" err="1"/>
              <a:t>dalam</a:t>
            </a:r>
            <a:r>
              <a:rPr lang="en-US" sz="1400" dirty="0"/>
              <a:t> plasma </a:t>
            </a:r>
            <a:r>
              <a:rPr lang="en-US" sz="1400" dirty="0" err="1"/>
              <a:t>mendorong</a:t>
            </a:r>
            <a:r>
              <a:rPr lang="en-US" sz="1400" dirty="0"/>
              <a:t> </a:t>
            </a:r>
            <a:r>
              <a:rPr lang="en-US" sz="1400" dirty="0" err="1"/>
              <a:t>penguraian</a:t>
            </a:r>
            <a:r>
              <a:rPr lang="en-US" sz="1400" dirty="0"/>
              <a:t> H</a:t>
            </a:r>
            <a:r>
              <a:rPr lang="en-US" sz="1400" baseline="-25000" dirty="0"/>
              <a:t>2</a:t>
            </a:r>
            <a:r>
              <a:rPr lang="en-US" sz="1400" dirty="0"/>
              <a:t>CO</a:t>
            </a:r>
            <a:r>
              <a:rPr lang="en-US" sz="1400" baseline="-25000" dirty="0"/>
              <a:t>3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CO</a:t>
            </a:r>
            <a:r>
              <a:rPr lang="en-US" sz="1400" baseline="-25000" dirty="0"/>
              <a:t>2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air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sel</a:t>
            </a:r>
            <a:r>
              <a:rPr lang="en-US" sz="1400" dirty="0"/>
              <a:t> </a:t>
            </a:r>
            <a:r>
              <a:rPr lang="en-US" sz="1400" dirty="0" err="1"/>
              <a:t>darah</a:t>
            </a:r>
            <a:r>
              <a:rPr lang="en-US" sz="1400" dirty="0"/>
              <a:t> </a:t>
            </a:r>
            <a:r>
              <a:rPr lang="en-US" sz="1400" dirty="0" err="1"/>
              <a:t>merah</a:t>
            </a:r>
            <a:r>
              <a:rPr lang="en-US" sz="1400" dirty="0"/>
              <a:t> (</a:t>
            </a:r>
            <a:r>
              <a:rPr lang="en-US" sz="1400" dirty="0" err="1"/>
              <a:t>lihat</a:t>
            </a:r>
            <a:r>
              <a:rPr lang="en-US" sz="1400" dirty="0"/>
              <a:t> </a:t>
            </a:r>
            <a:r>
              <a:rPr lang="en-US" sz="1400" dirty="0" err="1"/>
              <a:t>langkah</a:t>
            </a:r>
            <a:r>
              <a:rPr lang="en-US" sz="1400" dirty="0"/>
              <a:t> 9), </a:t>
            </a:r>
            <a:r>
              <a:rPr lang="en-US" sz="1400" dirty="0" err="1"/>
              <a:t>pembalikan</a:t>
            </a:r>
            <a:r>
              <a:rPr lang="en-US" sz="1400" dirty="0"/>
              <a:t> </a:t>
            </a:r>
            <a:r>
              <a:rPr lang="en-US" sz="1400" dirty="0" err="1"/>
              <a:t>reaksi</a:t>
            </a:r>
            <a:r>
              <a:rPr lang="en-US" sz="1400" dirty="0"/>
              <a:t> yang </a:t>
            </a:r>
            <a:r>
              <a:rPr lang="en-US" sz="1400" dirty="0" err="1"/>
              <a:t>terjadi</a:t>
            </a:r>
            <a:r>
              <a:rPr lang="en-US" sz="1400" dirty="0"/>
              <a:t> di </a:t>
            </a:r>
            <a:r>
              <a:rPr lang="en-US" sz="1400" dirty="0" err="1"/>
              <a:t>dekat</a:t>
            </a:r>
            <a:r>
              <a:rPr lang="en-US" sz="1400" dirty="0"/>
              <a:t> </a:t>
            </a:r>
            <a:r>
              <a:rPr lang="en-US" sz="1400" dirty="0" err="1"/>
              <a:t>jaringan</a:t>
            </a:r>
            <a:r>
              <a:rPr lang="en-US" sz="1400" dirty="0"/>
              <a:t> </a:t>
            </a:r>
            <a:r>
              <a:rPr lang="en-US" sz="1400" dirty="0" err="1"/>
              <a:t>tubuh</a:t>
            </a:r>
            <a:r>
              <a:rPr lang="en-US" sz="1400" dirty="0"/>
              <a:t>.</a:t>
            </a:r>
          </a:p>
          <a:p>
            <a:pPr marL="342900" lvl="0" indent="-342900">
              <a:buFont typeface="+mj-lt"/>
              <a:buAutoNum type="arabicPeriod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7478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404813"/>
            <a:ext cx="4905375" cy="604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311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471488"/>
            <a:ext cx="4610100" cy="591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5760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1002</Words>
  <Application>Microsoft Office PowerPoint</Application>
  <PresentationFormat>On-screen Show (4:3)</PresentationFormat>
  <Paragraphs>66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Pertukaran Gas</vt:lpstr>
      <vt:lpstr>Pertukaran Gas</vt:lpstr>
      <vt:lpstr>Media Respirasi</vt:lpstr>
      <vt:lpstr>Permukaan Respirasi</vt:lpstr>
      <vt:lpstr>PowerPoint Presentation</vt:lpstr>
      <vt:lpstr>PowerPoint Presentation</vt:lpstr>
      <vt:lpstr>PowerPoint Presentation</vt:lpstr>
      <vt:lpstr>Insang Ikan</vt:lpstr>
      <vt:lpstr>PowerPoint Presentation</vt:lpstr>
      <vt:lpstr>PowerPoint Presentation</vt:lpstr>
      <vt:lpstr>PowerPoint Presentation</vt:lpstr>
      <vt:lpstr>Sistem Trakhea Serangga</vt:lpstr>
      <vt:lpstr>PowerPoint Presentation</vt:lpstr>
      <vt:lpstr>Paru-paru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Pertukaran Gas</dc:title>
  <dc:creator>Windows User</dc:creator>
  <cp:lastModifiedBy>Windows User</cp:lastModifiedBy>
  <cp:revision>33</cp:revision>
  <dcterms:created xsi:type="dcterms:W3CDTF">2019-11-28T16:04:16Z</dcterms:created>
  <dcterms:modified xsi:type="dcterms:W3CDTF">2019-11-29T01:46:50Z</dcterms:modified>
</cp:coreProperties>
</file>