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80135" y="2791333"/>
            <a:ext cx="12241530" cy="18909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661154" y="568273"/>
            <a:ext cx="5079491" cy="1031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77800" y="2093213"/>
            <a:ext cx="6151880" cy="5976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jp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rriorsofthe.net/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83026" y="6686353"/>
            <a:ext cx="7236146" cy="6408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232404" y="7266431"/>
            <a:ext cx="3041904" cy="978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631179" y="7266431"/>
            <a:ext cx="2808731" cy="9784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796783" y="7266431"/>
            <a:ext cx="3384804" cy="97840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539983" y="7266431"/>
            <a:ext cx="3817620" cy="97840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932419" y="8077200"/>
            <a:ext cx="1199387" cy="5821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656319" y="8077200"/>
            <a:ext cx="597407" cy="5821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778240" y="8077200"/>
            <a:ext cx="868679" cy="58216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155819" y="6415480"/>
            <a:ext cx="7244080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6600" b="1" spc="-75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66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660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96385" y="7429296"/>
            <a:ext cx="10358755" cy="1192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4800" b="1" dirty="0">
                <a:solidFill>
                  <a:srgbClr val="CC0000"/>
                </a:solidFill>
                <a:latin typeface="Rockwell"/>
                <a:cs typeface="Rockwell"/>
              </a:rPr>
              <a:t>Konsep Sistem Jaringan</a:t>
            </a:r>
            <a:r>
              <a:rPr sz="4800" b="1" spc="-125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4800" b="1" dirty="0">
                <a:solidFill>
                  <a:srgbClr val="CC0000"/>
                </a:solidFill>
                <a:latin typeface="Rockwell"/>
                <a:cs typeface="Rockwell"/>
              </a:rPr>
              <a:t>Komputer</a:t>
            </a:r>
            <a:endParaRPr sz="4800">
              <a:latin typeface="Rockwell"/>
              <a:cs typeface="Rockwell"/>
            </a:endParaRPr>
          </a:p>
          <a:p>
            <a:pPr algn="ctr">
              <a:lnSpc>
                <a:spcPct val="100000"/>
              </a:lnSpc>
              <a:spcBef>
                <a:spcPts val="65"/>
              </a:spcBef>
            </a:pPr>
            <a:r>
              <a:rPr sz="2800" b="1" spc="-5" dirty="0">
                <a:latin typeface="Rockwell"/>
                <a:cs typeface="Rockwell"/>
              </a:rPr>
              <a:t>Part-14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14401800" cy="648182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2249" y="2033117"/>
            <a:ext cx="13101955" cy="4318000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62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Perangkat </a:t>
            </a:r>
            <a:r>
              <a:rPr sz="4400" dirty="0">
                <a:latin typeface="Rockwell"/>
                <a:cs typeface="Rockwell"/>
              </a:rPr>
              <a:t>yang </a:t>
            </a:r>
            <a:r>
              <a:rPr sz="4400" spc="-5" dirty="0">
                <a:latin typeface="Rockwell"/>
                <a:cs typeface="Rockwell"/>
              </a:rPr>
              <a:t>membentuk sistem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jaringan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53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Media yang </a:t>
            </a:r>
            <a:r>
              <a:rPr sz="4400" spc="-5" dirty="0">
                <a:latin typeface="Rockwell"/>
                <a:cs typeface="Rockwell"/>
              </a:rPr>
              <a:t>menghubungkan </a:t>
            </a:r>
            <a:r>
              <a:rPr sz="4400" dirty="0">
                <a:latin typeface="Rockwell"/>
                <a:cs typeface="Rockwell"/>
              </a:rPr>
              <a:t>perangkat</a:t>
            </a:r>
            <a:r>
              <a:rPr sz="4400" spc="-6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jaringan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53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Bagaimana </a:t>
            </a:r>
            <a:r>
              <a:rPr sz="4400" dirty="0">
                <a:latin typeface="Rockwell"/>
                <a:cs typeface="Rockwell"/>
              </a:rPr>
              <a:t>pesan dikirimkan didalam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jaringan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52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Aturan </a:t>
            </a:r>
            <a:r>
              <a:rPr sz="4400" dirty="0">
                <a:latin typeface="Rockwell"/>
                <a:cs typeface="Rockwell"/>
              </a:rPr>
              <a:t>dalam </a:t>
            </a:r>
            <a:r>
              <a:rPr sz="4400" spc="-5" dirty="0">
                <a:latin typeface="Rockwell"/>
                <a:cs typeface="Rockwell"/>
              </a:rPr>
              <a:t>proses komunikasi sistem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jaringan</a:t>
            </a:r>
            <a:endParaRPr sz="4400">
              <a:latin typeface="Rockwell"/>
              <a:cs typeface="Rockwell"/>
            </a:endParaRPr>
          </a:p>
          <a:p>
            <a:pPr marL="440690" marR="393700" indent="-428625">
              <a:lnSpc>
                <a:spcPts val="4750"/>
              </a:lnSpc>
              <a:spcBef>
                <a:spcPts val="113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Peralatan komunikasi </a:t>
            </a:r>
            <a:r>
              <a:rPr sz="4400" dirty="0">
                <a:latin typeface="Rockwell"/>
                <a:cs typeface="Rockwell"/>
              </a:rPr>
              <a:t>jaringan dan aturan untuk  </a:t>
            </a:r>
            <a:r>
              <a:rPr sz="4400" spc="-5" dirty="0">
                <a:latin typeface="Rockwell"/>
                <a:cs typeface="Rockwell"/>
              </a:rPr>
              <a:t>membangun </a:t>
            </a:r>
            <a:r>
              <a:rPr sz="4400" dirty="0">
                <a:latin typeface="Rockwell"/>
                <a:cs typeface="Rockwell"/>
              </a:rPr>
              <a:t>dan </a:t>
            </a:r>
            <a:r>
              <a:rPr sz="4400" spc="-5" dirty="0">
                <a:latin typeface="Rockwell"/>
                <a:cs typeface="Rockwell"/>
              </a:rPr>
              <a:t>memelihara </a:t>
            </a:r>
            <a:r>
              <a:rPr sz="4400" dirty="0">
                <a:latin typeface="Rockwell"/>
                <a:cs typeface="Rockwell"/>
              </a:rPr>
              <a:t>sistem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jaringan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878582" y="519810"/>
            <a:ext cx="864489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dirty="0"/>
              <a:t>Pendahuluan for</a:t>
            </a:r>
            <a:r>
              <a:rPr sz="5600" spc="-105" dirty="0"/>
              <a:t> </a:t>
            </a:r>
            <a:r>
              <a:rPr sz="5600" dirty="0"/>
              <a:t>Outline</a:t>
            </a:r>
            <a:endParaRPr sz="56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298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37561" y="520699"/>
            <a:ext cx="973010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dirty="0"/>
              <a:t>Elemen </a:t>
            </a:r>
            <a:r>
              <a:rPr sz="5600" spc="-5" dirty="0"/>
              <a:t>Dalam</a:t>
            </a:r>
            <a:r>
              <a:rPr sz="5600" spc="-60" dirty="0"/>
              <a:t> </a:t>
            </a:r>
            <a:r>
              <a:rPr sz="5600" dirty="0"/>
              <a:t>Komunikasi</a:t>
            </a:r>
            <a:endParaRPr sz="5600"/>
          </a:p>
        </p:txBody>
      </p:sp>
      <p:sp>
        <p:nvSpPr>
          <p:cNvPr id="4" name="object 4"/>
          <p:cNvSpPr/>
          <p:nvPr/>
        </p:nvSpPr>
        <p:spPr>
          <a:xfrm>
            <a:off x="819500" y="2013394"/>
            <a:ext cx="12532771" cy="5649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277100" y="3509962"/>
            <a:ext cx="5984240" cy="472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3641" y="647522"/>
            <a:ext cx="1150175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600" dirty="0"/>
              <a:t>Komponen Pada Sistem</a:t>
            </a:r>
            <a:r>
              <a:rPr sz="5600" spc="-70" dirty="0"/>
              <a:t> </a:t>
            </a:r>
            <a:r>
              <a:rPr sz="5600" spc="-5" dirty="0"/>
              <a:t>Jaringan</a:t>
            </a:r>
            <a:endParaRPr sz="5600"/>
          </a:p>
        </p:txBody>
      </p:sp>
      <p:sp>
        <p:nvSpPr>
          <p:cNvPr id="3" name="object 3"/>
          <p:cNvSpPr/>
          <p:nvPr/>
        </p:nvSpPr>
        <p:spPr>
          <a:xfrm>
            <a:off x="1503268" y="2211264"/>
            <a:ext cx="11490177" cy="67850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504" y="713054"/>
            <a:ext cx="13453744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1. End Devices &amp; Their Role On The</a:t>
            </a:r>
            <a:r>
              <a:rPr sz="4800" spc="-90" dirty="0"/>
              <a:t> </a:t>
            </a:r>
            <a:r>
              <a:rPr sz="4800" spc="-5" dirty="0"/>
              <a:t>Network</a:t>
            </a:r>
            <a:endParaRPr sz="4800"/>
          </a:p>
        </p:txBody>
      </p:sp>
      <p:sp>
        <p:nvSpPr>
          <p:cNvPr id="3" name="object 3"/>
          <p:cNvSpPr/>
          <p:nvPr/>
        </p:nvSpPr>
        <p:spPr>
          <a:xfrm>
            <a:off x="4901734" y="2425189"/>
            <a:ext cx="9132776" cy="55182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3039" y="2615310"/>
            <a:ext cx="9305290" cy="6108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Rockwell"/>
                <a:cs typeface="Rockwell"/>
              </a:rPr>
              <a:t>End Device</a:t>
            </a:r>
            <a:r>
              <a:rPr sz="3200" b="1" spc="-25" dirty="0">
                <a:latin typeface="Rockwell"/>
                <a:cs typeface="Rockwell"/>
              </a:rPr>
              <a:t> </a:t>
            </a:r>
            <a:r>
              <a:rPr sz="3200" b="1" spc="-5" dirty="0">
                <a:latin typeface="Rockwell"/>
                <a:cs typeface="Rockwell"/>
              </a:rPr>
              <a:t>example;</a:t>
            </a:r>
            <a:endParaRPr sz="3200">
              <a:latin typeface="Rockwell"/>
              <a:cs typeface="Rockwell"/>
            </a:endParaRPr>
          </a:p>
          <a:p>
            <a:pPr marL="527685" marR="4749165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200" i="1" dirty="0">
                <a:latin typeface="Rockwell"/>
                <a:cs typeface="Rockwell"/>
              </a:rPr>
              <a:t>Computers </a:t>
            </a:r>
            <a:r>
              <a:rPr sz="3200" spc="-35" dirty="0">
                <a:latin typeface="Rockwell"/>
                <a:cs typeface="Rockwell"/>
              </a:rPr>
              <a:t>(work  </a:t>
            </a:r>
            <a:r>
              <a:rPr sz="3200" dirty="0">
                <a:latin typeface="Rockwell"/>
                <a:cs typeface="Rockwell"/>
              </a:rPr>
              <a:t>stations, laptops, </a:t>
            </a:r>
            <a:r>
              <a:rPr sz="3200" spc="5" dirty="0">
                <a:latin typeface="Rockwell"/>
                <a:cs typeface="Rockwell"/>
              </a:rPr>
              <a:t>file  </a:t>
            </a:r>
            <a:r>
              <a:rPr sz="3200" spc="-10" dirty="0">
                <a:latin typeface="Rockwell"/>
                <a:cs typeface="Rockwell"/>
              </a:rPr>
              <a:t>servers, </a:t>
            </a:r>
            <a:r>
              <a:rPr sz="3200" spc="-45" dirty="0">
                <a:latin typeface="Rockwell"/>
                <a:cs typeface="Rockwell"/>
              </a:rPr>
              <a:t>web</a:t>
            </a:r>
            <a:r>
              <a:rPr sz="3200" spc="-305" dirty="0">
                <a:latin typeface="Rockwell"/>
                <a:cs typeface="Rockwell"/>
              </a:rPr>
              <a:t> </a:t>
            </a:r>
            <a:r>
              <a:rPr sz="3200" spc="-10" dirty="0">
                <a:latin typeface="Rockwell"/>
                <a:cs typeface="Rockwell"/>
              </a:rPr>
              <a:t>servers)</a:t>
            </a:r>
            <a:endParaRPr sz="3200">
              <a:latin typeface="Rockwell"/>
              <a:cs typeface="Rockwell"/>
            </a:endParaRPr>
          </a:p>
          <a:p>
            <a:pPr marL="527685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200" i="1" spc="-20" dirty="0">
                <a:latin typeface="Rockwell"/>
                <a:cs typeface="Rockwell"/>
              </a:rPr>
              <a:t>Network</a:t>
            </a:r>
            <a:r>
              <a:rPr sz="3200" i="1" spc="-40" dirty="0">
                <a:latin typeface="Rockwell"/>
                <a:cs typeface="Rockwell"/>
              </a:rPr>
              <a:t> </a:t>
            </a:r>
            <a:r>
              <a:rPr sz="3200" i="1" spc="15" dirty="0">
                <a:latin typeface="Rockwell"/>
                <a:cs typeface="Rockwell"/>
              </a:rPr>
              <a:t>printers</a:t>
            </a:r>
            <a:endParaRPr sz="3200">
              <a:latin typeface="Rockwell"/>
              <a:cs typeface="Rockwell"/>
            </a:endParaRPr>
          </a:p>
          <a:p>
            <a:pPr marL="527685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200" i="1" spc="-100" dirty="0">
                <a:latin typeface="Rockwell"/>
                <a:cs typeface="Rockwell"/>
              </a:rPr>
              <a:t>VoIP</a:t>
            </a:r>
            <a:r>
              <a:rPr sz="3200" i="1" spc="-40" dirty="0">
                <a:latin typeface="Rockwell"/>
                <a:cs typeface="Rockwell"/>
              </a:rPr>
              <a:t> </a:t>
            </a:r>
            <a:r>
              <a:rPr sz="3200" i="1" spc="-5" dirty="0">
                <a:latin typeface="Rockwell"/>
                <a:cs typeface="Rockwell"/>
              </a:rPr>
              <a:t>phones</a:t>
            </a:r>
            <a:endParaRPr sz="3200">
              <a:latin typeface="Rockwell"/>
              <a:cs typeface="Rockwell"/>
            </a:endParaRPr>
          </a:p>
          <a:p>
            <a:pPr marL="527685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200" i="1" spc="10" dirty="0">
                <a:latin typeface="Rockwell"/>
                <a:cs typeface="Rockwell"/>
              </a:rPr>
              <a:t>Security</a:t>
            </a:r>
            <a:r>
              <a:rPr sz="3200" i="1" spc="-40" dirty="0">
                <a:latin typeface="Rockwell"/>
                <a:cs typeface="Rockwell"/>
              </a:rPr>
              <a:t> </a:t>
            </a:r>
            <a:r>
              <a:rPr sz="3200" i="1" spc="-20" dirty="0">
                <a:latin typeface="Rockwell"/>
                <a:cs typeface="Rockwell"/>
              </a:rPr>
              <a:t>cameras</a:t>
            </a:r>
            <a:endParaRPr sz="3200">
              <a:latin typeface="Rockwell"/>
              <a:cs typeface="Rockwell"/>
            </a:endParaRPr>
          </a:p>
          <a:p>
            <a:pPr marL="527685" marR="5567680" indent="-515620" algn="just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528320" algn="l"/>
              </a:tabLst>
            </a:pPr>
            <a:r>
              <a:rPr sz="3200" i="1" spc="-5" dirty="0">
                <a:latin typeface="Rockwell"/>
                <a:cs typeface="Rockwell"/>
              </a:rPr>
              <a:t>Mobile </a:t>
            </a:r>
            <a:r>
              <a:rPr sz="3200" i="1" dirty="0">
                <a:latin typeface="Rockwell"/>
                <a:cs typeface="Rockwell"/>
              </a:rPr>
              <a:t>handheld  </a:t>
            </a:r>
            <a:r>
              <a:rPr sz="3200" i="1" spc="-20" dirty="0">
                <a:latin typeface="Rockwell"/>
                <a:cs typeface="Rockwell"/>
              </a:rPr>
              <a:t>devices </a:t>
            </a:r>
            <a:r>
              <a:rPr sz="3200" dirty="0">
                <a:latin typeface="Rockwell"/>
                <a:cs typeface="Rockwell"/>
              </a:rPr>
              <a:t>(such as  </a:t>
            </a:r>
            <a:r>
              <a:rPr sz="3200" spc="-25" dirty="0">
                <a:latin typeface="Rockwell"/>
                <a:cs typeface="Rockwell"/>
              </a:rPr>
              <a:t>wireless</a:t>
            </a:r>
            <a:r>
              <a:rPr sz="3200" spc="-80" dirty="0">
                <a:latin typeface="Rockwell"/>
                <a:cs typeface="Rockwell"/>
              </a:rPr>
              <a:t> </a:t>
            </a:r>
            <a:r>
              <a:rPr sz="3200" spc="-20" dirty="0">
                <a:latin typeface="Rockwell"/>
                <a:cs typeface="Rockwell"/>
              </a:rPr>
              <a:t>barcode  </a:t>
            </a:r>
            <a:r>
              <a:rPr sz="3200" dirty="0">
                <a:latin typeface="Rockwell"/>
                <a:cs typeface="Rockwell"/>
              </a:rPr>
              <a:t>scanners,</a:t>
            </a:r>
            <a:r>
              <a:rPr sz="3200" spc="-305" dirty="0">
                <a:latin typeface="Rockwell"/>
                <a:cs typeface="Rockwell"/>
              </a:rPr>
              <a:t> </a:t>
            </a:r>
            <a:r>
              <a:rPr sz="3200" spc="-10" dirty="0">
                <a:latin typeface="Rockwell"/>
                <a:cs typeface="Rockwell"/>
              </a:rPr>
              <a:t>PDAs)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3010"/>
              </a:spcBef>
            </a:pPr>
            <a:r>
              <a:rPr sz="2200" b="1" i="1" spc="-5" dirty="0">
                <a:latin typeface="Arial"/>
                <a:cs typeface="Arial"/>
              </a:rPr>
              <a:t>Note: In the context of a network, end devices are referred to as</a:t>
            </a:r>
            <a:r>
              <a:rPr sz="2200" b="1" i="1" spc="254" dirty="0">
                <a:latin typeface="Arial"/>
                <a:cs typeface="Arial"/>
              </a:rPr>
              <a:t> </a:t>
            </a:r>
            <a:r>
              <a:rPr sz="2200" b="1" i="1" spc="-5" dirty="0">
                <a:latin typeface="Arial"/>
                <a:cs typeface="Arial"/>
              </a:rPr>
              <a:t>hosts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4500" y="777061"/>
            <a:ext cx="13520419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2. Intermediate Devices &amp; Their Role On The</a:t>
            </a:r>
            <a:r>
              <a:rPr sz="4000" spc="70" dirty="0"/>
              <a:t> </a:t>
            </a:r>
            <a:r>
              <a:rPr sz="4000" spc="-5" dirty="0"/>
              <a:t>Network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5474025" y="2654270"/>
            <a:ext cx="8663666" cy="52023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69240" y="2158110"/>
            <a:ext cx="4939665" cy="58794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9784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latin typeface="Rockwell"/>
                <a:cs typeface="Rockwell"/>
              </a:rPr>
              <a:t>Examples </a:t>
            </a:r>
            <a:r>
              <a:rPr sz="3200" b="1" spc="-5" dirty="0">
                <a:latin typeface="Rockwell"/>
                <a:cs typeface="Rockwell"/>
              </a:rPr>
              <a:t>of  </a:t>
            </a:r>
            <a:r>
              <a:rPr sz="3200" b="1" spc="30" dirty="0">
                <a:latin typeface="Rockwell"/>
                <a:cs typeface="Rockwell"/>
              </a:rPr>
              <a:t>intermediary</a:t>
            </a:r>
            <a:r>
              <a:rPr sz="3200" b="1" spc="-100" dirty="0">
                <a:latin typeface="Rockwell"/>
                <a:cs typeface="Rockwell"/>
              </a:rPr>
              <a:t> </a:t>
            </a:r>
            <a:r>
              <a:rPr sz="3200" b="1" spc="-15" dirty="0">
                <a:latin typeface="Rockwell"/>
                <a:cs typeface="Rockwell"/>
              </a:rPr>
              <a:t>network  </a:t>
            </a:r>
            <a:r>
              <a:rPr sz="3200" b="1" dirty="0">
                <a:latin typeface="Rockwell"/>
                <a:cs typeface="Rockwell"/>
              </a:rPr>
              <a:t>devices</a:t>
            </a:r>
            <a:r>
              <a:rPr sz="3200" b="1" spc="-20" dirty="0">
                <a:latin typeface="Rockwell"/>
                <a:cs typeface="Rockwell"/>
              </a:rPr>
              <a:t> </a:t>
            </a:r>
            <a:r>
              <a:rPr sz="3200" b="1" dirty="0">
                <a:latin typeface="Rockwell"/>
                <a:cs typeface="Rockwell"/>
              </a:rPr>
              <a:t>are:</a:t>
            </a:r>
            <a:endParaRPr sz="3200">
              <a:latin typeface="Rockwell"/>
              <a:cs typeface="Rockwell"/>
            </a:endParaRPr>
          </a:p>
          <a:p>
            <a:pPr marL="527685" marR="57150" indent="-5156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200" i="1" spc="-20" dirty="0">
                <a:latin typeface="Rockwell"/>
                <a:cs typeface="Rockwell"/>
              </a:rPr>
              <a:t>Network </a:t>
            </a:r>
            <a:r>
              <a:rPr sz="3200" i="1" dirty="0">
                <a:latin typeface="Rockwell"/>
                <a:cs typeface="Rockwell"/>
              </a:rPr>
              <a:t>Access</a:t>
            </a:r>
            <a:r>
              <a:rPr sz="3200" i="1" spc="-165" dirty="0">
                <a:latin typeface="Rockwell"/>
                <a:cs typeface="Rockwell"/>
              </a:rPr>
              <a:t> </a:t>
            </a:r>
            <a:r>
              <a:rPr sz="3200" i="1" spc="-25" dirty="0">
                <a:latin typeface="Rockwell"/>
                <a:cs typeface="Rockwell"/>
              </a:rPr>
              <a:t>Devices  </a:t>
            </a:r>
            <a:r>
              <a:rPr sz="3200" spc="-5" dirty="0">
                <a:latin typeface="Rockwell"/>
                <a:cs typeface="Rockwell"/>
              </a:rPr>
              <a:t>(Hubs, </a:t>
            </a:r>
            <a:r>
              <a:rPr sz="3200" dirty="0">
                <a:latin typeface="Rockwell"/>
                <a:cs typeface="Rockwell"/>
              </a:rPr>
              <a:t>switches, and  </a:t>
            </a:r>
            <a:r>
              <a:rPr sz="3200" spc="-25" dirty="0">
                <a:latin typeface="Rockwell"/>
                <a:cs typeface="Rockwell"/>
              </a:rPr>
              <a:t>wireless </a:t>
            </a:r>
            <a:r>
              <a:rPr sz="3200" dirty="0">
                <a:latin typeface="Rockwell"/>
                <a:cs typeface="Rockwell"/>
              </a:rPr>
              <a:t>access</a:t>
            </a:r>
            <a:r>
              <a:rPr sz="3200" spc="-5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points)</a:t>
            </a:r>
            <a:endParaRPr sz="3200">
              <a:latin typeface="Rockwell"/>
              <a:cs typeface="Rockwell"/>
            </a:endParaRPr>
          </a:p>
          <a:p>
            <a:pPr marL="527685" indent="-5156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200" i="1" spc="-5" dirty="0">
                <a:latin typeface="Rockwell"/>
                <a:cs typeface="Rockwell"/>
              </a:rPr>
              <a:t>Internetworking</a:t>
            </a:r>
            <a:r>
              <a:rPr sz="3200" i="1" spc="-60" dirty="0">
                <a:latin typeface="Rockwell"/>
                <a:cs typeface="Rockwell"/>
              </a:rPr>
              <a:t> </a:t>
            </a:r>
            <a:r>
              <a:rPr sz="3200" i="1" spc="-25" dirty="0">
                <a:latin typeface="Rockwell"/>
                <a:cs typeface="Rockwell"/>
              </a:rPr>
              <a:t>Devices</a:t>
            </a:r>
            <a:endParaRPr sz="3200">
              <a:latin typeface="Rockwell"/>
              <a:cs typeface="Rockwell"/>
            </a:endParaRPr>
          </a:p>
          <a:p>
            <a:pPr marL="527685">
              <a:lnSpc>
                <a:spcPct val="100000"/>
              </a:lnSpc>
            </a:pPr>
            <a:r>
              <a:rPr sz="3200" spc="-20" dirty="0">
                <a:latin typeface="Rockwell"/>
                <a:cs typeface="Rockwell"/>
              </a:rPr>
              <a:t>(routers)</a:t>
            </a:r>
            <a:endParaRPr sz="3200">
              <a:latin typeface="Rockwell"/>
              <a:cs typeface="Rockwell"/>
            </a:endParaRPr>
          </a:p>
          <a:p>
            <a:pPr marL="527685" marR="74930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200" i="1" spc="-15" dirty="0">
                <a:latin typeface="Rockwell"/>
                <a:cs typeface="Rockwell"/>
              </a:rPr>
              <a:t>Communication</a:t>
            </a:r>
            <a:r>
              <a:rPr sz="3200" i="1" spc="-95" dirty="0">
                <a:latin typeface="Rockwell"/>
                <a:cs typeface="Rockwell"/>
              </a:rPr>
              <a:t> </a:t>
            </a:r>
            <a:r>
              <a:rPr sz="3200" i="1" spc="25" dirty="0">
                <a:latin typeface="Rockwell"/>
                <a:cs typeface="Rockwell"/>
              </a:rPr>
              <a:t>Servers  </a:t>
            </a:r>
            <a:r>
              <a:rPr sz="3200" i="1" dirty="0">
                <a:latin typeface="Rockwell"/>
                <a:cs typeface="Rockwell"/>
              </a:rPr>
              <a:t>and</a:t>
            </a:r>
            <a:r>
              <a:rPr sz="3200" i="1" spc="-25" dirty="0">
                <a:latin typeface="Rockwell"/>
                <a:cs typeface="Rockwell"/>
              </a:rPr>
              <a:t> </a:t>
            </a:r>
            <a:r>
              <a:rPr sz="3200" i="1" spc="-5" dirty="0">
                <a:latin typeface="Rockwell"/>
                <a:cs typeface="Rockwell"/>
              </a:rPr>
              <a:t>Modems</a:t>
            </a:r>
            <a:endParaRPr sz="3200">
              <a:latin typeface="Rockwell"/>
              <a:cs typeface="Rockwell"/>
            </a:endParaRPr>
          </a:p>
          <a:p>
            <a:pPr marL="527685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200" i="1" spc="10" dirty="0">
                <a:latin typeface="Rockwell"/>
                <a:cs typeface="Rockwell"/>
              </a:rPr>
              <a:t>Security</a:t>
            </a:r>
            <a:r>
              <a:rPr sz="3200" i="1" spc="-40" dirty="0">
                <a:latin typeface="Rockwell"/>
                <a:cs typeface="Rockwell"/>
              </a:rPr>
              <a:t> </a:t>
            </a:r>
            <a:r>
              <a:rPr sz="3200" i="1" spc="-25" dirty="0">
                <a:latin typeface="Rockwell"/>
                <a:cs typeface="Rockwell"/>
              </a:rPr>
              <a:t>Devices</a:t>
            </a:r>
            <a:endParaRPr sz="3200">
              <a:latin typeface="Rockwell"/>
              <a:cs typeface="Rockwell"/>
            </a:endParaRPr>
          </a:p>
          <a:p>
            <a:pPr marL="527685">
              <a:lnSpc>
                <a:spcPct val="100000"/>
              </a:lnSpc>
            </a:pPr>
            <a:r>
              <a:rPr sz="3200" spc="-25" dirty="0">
                <a:latin typeface="Rockwell"/>
                <a:cs typeface="Rockwell"/>
              </a:rPr>
              <a:t>(firewalls)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88922" y="713054"/>
            <a:ext cx="1082929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Fungsi Utama Intermediate</a:t>
            </a:r>
            <a:r>
              <a:rPr sz="4800" spc="-70" dirty="0"/>
              <a:t> </a:t>
            </a:r>
            <a:r>
              <a:rPr sz="4800" spc="-10" dirty="0"/>
              <a:t>Devices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520700" y="2515298"/>
            <a:ext cx="12976860" cy="5074285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Regenerate and </a:t>
            </a:r>
            <a:r>
              <a:rPr sz="3600" spc="-5" dirty="0">
                <a:latin typeface="Rockwell"/>
                <a:cs typeface="Rockwell"/>
              </a:rPr>
              <a:t>retransmit </a:t>
            </a:r>
            <a:r>
              <a:rPr sz="3600" dirty="0">
                <a:latin typeface="Rockwell"/>
                <a:cs typeface="Rockwell"/>
              </a:rPr>
              <a:t>data</a:t>
            </a:r>
            <a:r>
              <a:rPr sz="3600" spc="-3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signals</a:t>
            </a:r>
            <a:endParaRPr sz="36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Maintain information about </a:t>
            </a:r>
            <a:r>
              <a:rPr sz="3600" spc="-5" dirty="0">
                <a:latin typeface="Rockwell"/>
                <a:cs typeface="Rockwell"/>
              </a:rPr>
              <a:t>what </a:t>
            </a:r>
            <a:r>
              <a:rPr sz="3600" dirty="0">
                <a:latin typeface="Rockwell"/>
                <a:cs typeface="Rockwell"/>
              </a:rPr>
              <a:t>pathways </a:t>
            </a:r>
            <a:r>
              <a:rPr sz="3600" spc="-5" dirty="0">
                <a:latin typeface="Rockwell"/>
                <a:cs typeface="Rockwell"/>
              </a:rPr>
              <a:t>exist </a:t>
            </a:r>
            <a:r>
              <a:rPr sz="3600" dirty="0">
                <a:latin typeface="Rockwell"/>
                <a:cs typeface="Rockwell"/>
              </a:rPr>
              <a:t>through</a:t>
            </a:r>
            <a:r>
              <a:rPr sz="3600" spc="-13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the  </a:t>
            </a:r>
            <a:r>
              <a:rPr sz="3600" spc="-5" dirty="0">
                <a:latin typeface="Rockwell"/>
                <a:cs typeface="Rockwell"/>
              </a:rPr>
              <a:t>network </a:t>
            </a:r>
            <a:r>
              <a:rPr sz="3600" dirty="0">
                <a:latin typeface="Rockwell"/>
                <a:cs typeface="Rockwell"/>
              </a:rPr>
              <a:t>and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internetwork</a:t>
            </a:r>
            <a:endParaRPr sz="36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Notify other </a:t>
            </a:r>
            <a:r>
              <a:rPr sz="3600" dirty="0">
                <a:latin typeface="Rockwell"/>
                <a:cs typeface="Rockwell"/>
              </a:rPr>
              <a:t>devices </a:t>
            </a:r>
            <a:r>
              <a:rPr sz="3600" spc="-5" dirty="0">
                <a:latin typeface="Rockwell"/>
                <a:cs typeface="Rockwell"/>
              </a:rPr>
              <a:t>of errors </a:t>
            </a:r>
            <a:r>
              <a:rPr sz="3600" spc="-10" dirty="0">
                <a:latin typeface="Rockwell"/>
                <a:cs typeface="Rockwell"/>
              </a:rPr>
              <a:t>and </a:t>
            </a:r>
            <a:r>
              <a:rPr sz="3600" dirty="0">
                <a:latin typeface="Rockwell"/>
                <a:cs typeface="Rockwell"/>
              </a:rPr>
              <a:t>communication</a:t>
            </a:r>
            <a:r>
              <a:rPr sz="3600" spc="-9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failures</a:t>
            </a:r>
            <a:endParaRPr sz="3600">
              <a:latin typeface="Rockwell"/>
              <a:cs typeface="Rockwell"/>
            </a:endParaRPr>
          </a:p>
          <a:p>
            <a:pPr marL="440690" marR="61341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Direct data along alternate pathways when there is a</a:t>
            </a:r>
            <a:r>
              <a:rPr sz="3600" spc="-114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link  failure</a:t>
            </a:r>
            <a:endParaRPr sz="36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Classify </a:t>
            </a:r>
            <a:r>
              <a:rPr sz="3600" dirty="0">
                <a:latin typeface="Rockwell"/>
                <a:cs typeface="Rockwell"/>
              </a:rPr>
              <a:t>and direct </a:t>
            </a:r>
            <a:r>
              <a:rPr sz="3600" spc="-5" dirty="0">
                <a:latin typeface="Rockwell"/>
                <a:cs typeface="Rockwell"/>
              </a:rPr>
              <a:t>messages </a:t>
            </a:r>
            <a:r>
              <a:rPr sz="3600" dirty="0">
                <a:latin typeface="Rockwell"/>
                <a:cs typeface="Rockwell"/>
              </a:rPr>
              <a:t>according to QoS</a:t>
            </a:r>
            <a:r>
              <a:rPr sz="3600" spc="-5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priorities</a:t>
            </a:r>
            <a:endParaRPr sz="36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Permit or </a:t>
            </a:r>
            <a:r>
              <a:rPr sz="3600" dirty="0">
                <a:latin typeface="Rockwell"/>
                <a:cs typeface="Rockwell"/>
              </a:rPr>
              <a:t>deny the flow </a:t>
            </a:r>
            <a:r>
              <a:rPr sz="3600" spc="-5" dirty="0">
                <a:latin typeface="Rockwell"/>
                <a:cs typeface="Rockwell"/>
              </a:rPr>
              <a:t>of </a:t>
            </a:r>
            <a:r>
              <a:rPr sz="3600" dirty="0">
                <a:latin typeface="Rockwell"/>
                <a:cs typeface="Rockwell"/>
              </a:rPr>
              <a:t>data, </a:t>
            </a:r>
            <a:r>
              <a:rPr sz="3600" spc="-5" dirty="0">
                <a:latin typeface="Rockwell"/>
                <a:cs typeface="Rockwell"/>
              </a:rPr>
              <a:t>based on security</a:t>
            </a:r>
            <a:r>
              <a:rPr sz="3600" spc="-8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settings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15285" y="664285"/>
            <a:ext cx="957326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3. Medium </a:t>
            </a:r>
            <a:r>
              <a:rPr sz="5400" spc="-5" dirty="0"/>
              <a:t>(Network</a:t>
            </a:r>
            <a:r>
              <a:rPr sz="5400" spc="-85" dirty="0"/>
              <a:t> </a:t>
            </a:r>
            <a:r>
              <a:rPr sz="5400" dirty="0"/>
              <a:t>Media)</a:t>
            </a:r>
            <a:endParaRPr sz="5400"/>
          </a:p>
        </p:txBody>
      </p:sp>
      <p:sp>
        <p:nvSpPr>
          <p:cNvPr id="3" name="object 3"/>
          <p:cNvSpPr/>
          <p:nvPr/>
        </p:nvSpPr>
        <p:spPr>
          <a:xfrm>
            <a:off x="6438900" y="1949828"/>
            <a:ext cx="7924800" cy="68218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45440" y="2310510"/>
            <a:ext cx="6003290" cy="57257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194435">
              <a:lnSpc>
                <a:spcPct val="100000"/>
              </a:lnSpc>
              <a:spcBef>
                <a:spcPts val="95"/>
              </a:spcBef>
            </a:pPr>
            <a:r>
              <a:rPr sz="3400" b="1" spc="15" dirty="0">
                <a:latin typeface="Rockwell"/>
                <a:cs typeface="Rockwell"/>
              </a:rPr>
              <a:t>Criteria </a:t>
            </a:r>
            <a:r>
              <a:rPr sz="3400" b="1" spc="-5" dirty="0">
                <a:latin typeface="Rockwell"/>
                <a:cs typeface="Rockwell"/>
              </a:rPr>
              <a:t>for choosing</a:t>
            </a:r>
            <a:r>
              <a:rPr sz="3400" b="1" spc="-45" dirty="0">
                <a:latin typeface="Rockwell"/>
                <a:cs typeface="Rockwell"/>
              </a:rPr>
              <a:t> </a:t>
            </a:r>
            <a:r>
              <a:rPr sz="3400" b="1" spc="-5" dirty="0">
                <a:latin typeface="Rockwell"/>
                <a:cs typeface="Rockwell"/>
              </a:rPr>
              <a:t>a  </a:t>
            </a:r>
            <a:r>
              <a:rPr sz="3400" b="1" spc="-20" dirty="0">
                <a:latin typeface="Rockwell"/>
                <a:cs typeface="Rockwell"/>
              </a:rPr>
              <a:t>network </a:t>
            </a:r>
            <a:r>
              <a:rPr sz="3400" b="1" spc="-10" dirty="0">
                <a:latin typeface="Rockwell"/>
                <a:cs typeface="Rockwell"/>
              </a:rPr>
              <a:t>media</a:t>
            </a:r>
            <a:r>
              <a:rPr sz="3400" b="1" spc="30" dirty="0">
                <a:latin typeface="Rockwell"/>
                <a:cs typeface="Rockwell"/>
              </a:rPr>
              <a:t> </a:t>
            </a:r>
            <a:r>
              <a:rPr sz="3400" b="1" spc="-5" dirty="0">
                <a:latin typeface="Rockwell"/>
                <a:cs typeface="Rockwell"/>
              </a:rPr>
              <a:t>are:</a:t>
            </a:r>
            <a:endParaRPr sz="3400">
              <a:latin typeface="Rockwell"/>
              <a:cs typeface="Rockwell"/>
            </a:endParaRPr>
          </a:p>
          <a:p>
            <a:pPr marL="527685" marR="45085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400" spc="5" dirty="0">
                <a:latin typeface="Rockwell"/>
                <a:cs typeface="Rockwell"/>
              </a:rPr>
              <a:t>The </a:t>
            </a:r>
            <a:r>
              <a:rPr sz="3400" spc="-5" dirty="0">
                <a:latin typeface="Rockwell"/>
                <a:cs typeface="Rockwell"/>
              </a:rPr>
              <a:t>distance the </a:t>
            </a:r>
            <a:r>
              <a:rPr sz="3400" spc="-10" dirty="0">
                <a:latin typeface="Rockwell"/>
                <a:cs typeface="Rockwell"/>
              </a:rPr>
              <a:t>media can  successfully </a:t>
            </a:r>
            <a:r>
              <a:rPr sz="3400" spc="10" dirty="0">
                <a:latin typeface="Rockwell"/>
                <a:cs typeface="Rockwell"/>
              </a:rPr>
              <a:t>carry </a:t>
            </a:r>
            <a:r>
              <a:rPr sz="3400" spc="-5" dirty="0">
                <a:latin typeface="Rockwell"/>
                <a:cs typeface="Rockwell"/>
              </a:rPr>
              <a:t>a</a:t>
            </a:r>
            <a:r>
              <a:rPr sz="3400" spc="-30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signal.</a:t>
            </a:r>
            <a:endParaRPr sz="3400">
              <a:latin typeface="Rockwell"/>
              <a:cs typeface="Rockwell"/>
            </a:endParaRPr>
          </a:p>
          <a:p>
            <a:pPr marL="527685" marR="5080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400" spc="5" dirty="0">
                <a:latin typeface="Rockwell"/>
                <a:cs typeface="Rockwell"/>
              </a:rPr>
              <a:t>The </a:t>
            </a:r>
            <a:r>
              <a:rPr sz="3400" spc="-30" dirty="0">
                <a:latin typeface="Rockwell"/>
                <a:cs typeface="Rockwell"/>
              </a:rPr>
              <a:t>environment </a:t>
            </a:r>
            <a:r>
              <a:rPr sz="3400" spc="-5" dirty="0">
                <a:latin typeface="Rockwell"/>
                <a:cs typeface="Rockwell"/>
              </a:rPr>
              <a:t>in </a:t>
            </a:r>
            <a:r>
              <a:rPr sz="3400" spc="-25" dirty="0">
                <a:latin typeface="Rockwell"/>
                <a:cs typeface="Rockwell"/>
              </a:rPr>
              <a:t>which  </a:t>
            </a:r>
            <a:r>
              <a:rPr sz="3400" spc="-5" dirty="0">
                <a:latin typeface="Rockwell"/>
                <a:cs typeface="Rockwell"/>
              </a:rPr>
              <a:t>the media is to be</a:t>
            </a:r>
            <a:r>
              <a:rPr sz="3400" spc="-20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installed.</a:t>
            </a:r>
            <a:endParaRPr sz="3400">
              <a:latin typeface="Rockwell"/>
              <a:cs typeface="Rockwell"/>
            </a:endParaRPr>
          </a:p>
          <a:p>
            <a:pPr marL="527685" marR="110489" indent="-5156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400" spc="5" dirty="0">
                <a:latin typeface="Rockwell"/>
                <a:cs typeface="Rockwell"/>
              </a:rPr>
              <a:t>The </a:t>
            </a:r>
            <a:r>
              <a:rPr sz="3400" spc="-5" dirty="0">
                <a:latin typeface="Rockwell"/>
                <a:cs typeface="Rockwell"/>
              </a:rPr>
              <a:t>amount of data and </a:t>
            </a:r>
            <a:r>
              <a:rPr sz="3400" spc="-10" dirty="0">
                <a:latin typeface="Rockwell"/>
                <a:cs typeface="Rockwell"/>
              </a:rPr>
              <a:t>the  speed </a:t>
            </a:r>
            <a:r>
              <a:rPr sz="3400" spc="-5" dirty="0">
                <a:latin typeface="Rockwell"/>
                <a:cs typeface="Rockwell"/>
              </a:rPr>
              <a:t>at </a:t>
            </a:r>
            <a:r>
              <a:rPr sz="3400" spc="-25" dirty="0">
                <a:latin typeface="Rockwell"/>
                <a:cs typeface="Rockwell"/>
              </a:rPr>
              <a:t>which </a:t>
            </a:r>
            <a:r>
              <a:rPr sz="3400" spc="-5" dirty="0">
                <a:latin typeface="Rockwell"/>
                <a:cs typeface="Rockwell"/>
              </a:rPr>
              <a:t>it </a:t>
            </a:r>
            <a:r>
              <a:rPr sz="3400" spc="-10" dirty="0">
                <a:latin typeface="Rockwell"/>
                <a:cs typeface="Rockwell"/>
              </a:rPr>
              <a:t>must </a:t>
            </a:r>
            <a:r>
              <a:rPr sz="3400" spc="-5" dirty="0">
                <a:latin typeface="Rockwell"/>
                <a:cs typeface="Rockwell"/>
              </a:rPr>
              <a:t>be  </a:t>
            </a:r>
            <a:r>
              <a:rPr sz="3400" spc="-15" dirty="0">
                <a:latin typeface="Rockwell"/>
                <a:cs typeface="Rockwell"/>
              </a:rPr>
              <a:t>transmitted.</a:t>
            </a:r>
            <a:endParaRPr sz="3400">
              <a:latin typeface="Rockwell"/>
              <a:cs typeface="Rockwell"/>
            </a:endParaRPr>
          </a:p>
          <a:p>
            <a:pPr marL="527685" marR="391795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400" spc="5" dirty="0">
                <a:latin typeface="Rockwell"/>
                <a:cs typeface="Rockwell"/>
              </a:rPr>
              <a:t>The </a:t>
            </a:r>
            <a:r>
              <a:rPr sz="3400" spc="-5" dirty="0">
                <a:latin typeface="Rockwell"/>
                <a:cs typeface="Rockwell"/>
              </a:rPr>
              <a:t>cost of </a:t>
            </a:r>
            <a:r>
              <a:rPr sz="3400" spc="-10" dirty="0">
                <a:latin typeface="Rockwell"/>
                <a:cs typeface="Rockwell"/>
              </a:rPr>
              <a:t>the media </a:t>
            </a:r>
            <a:r>
              <a:rPr sz="3400" spc="-5" dirty="0">
                <a:latin typeface="Rockwell"/>
                <a:cs typeface="Rockwell"/>
              </a:rPr>
              <a:t>and  installation</a:t>
            </a:r>
            <a:endParaRPr sz="3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94861" y="664285"/>
            <a:ext cx="721614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LAN, </a:t>
            </a:r>
            <a:r>
              <a:rPr sz="5400" spc="-5" dirty="0"/>
              <a:t>WAN </a:t>
            </a:r>
            <a:r>
              <a:rPr sz="5400" dirty="0"/>
              <a:t>&amp;</a:t>
            </a:r>
            <a:r>
              <a:rPr sz="5400" spc="-90" dirty="0"/>
              <a:t> </a:t>
            </a:r>
            <a:r>
              <a:rPr sz="5400" dirty="0"/>
              <a:t>Internet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822452" y="2199537"/>
            <a:ext cx="12426315" cy="2952115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4000" spc="-10" dirty="0">
                <a:latin typeface="Rockwell"/>
                <a:cs typeface="Rockwell"/>
              </a:rPr>
              <a:t>Networks </a:t>
            </a:r>
            <a:r>
              <a:rPr sz="4000" spc="-5" dirty="0">
                <a:latin typeface="Rockwell"/>
                <a:cs typeface="Rockwell"/>
              </a:rPr>
              <a:t>infrastructures can vary greatly in terms</a:t>
            </a:r>
            <a:r>
              <a:rPr sz="4000" spc="4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of: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The size </a:t>
            </a:r>
            <a:r>
              <a:rPr sz="4000" spc="-5" dirty="0">
                <a:latin typeface="Rockwell"/>
                <a:cs typeface="Rockwell"/>
              </a:rPr>
              <a:t>of the area</a:t>
            </a:r>
            <a:r>
              <a:rPr sz="4000" spc="-10" dirty="0">
                <a:latin typeface="Rockwell"/>
                <a:cs typeface="Rockwell"/>
              </a:rPr>
              <a:t> covered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The </a:t>
            </a:r>
            <a:r>
              <a:rPr sz="4000" spc="-10" dirty="0">
                <a:latin typeface="Rockwell"/>
                <a:cs typeface="Rockwell"/>
              </a:rPr>
              <a:t>number </a:t>
            </a:r>
            <a:r>
              <a:rPr sz="4000" spc="-5" dirty="0">
                <a:latin typeface="Rockwell"/>
                <a:cs typeface="Rockwell"/>
              </a:rPr>
              <a:t>of </a:t>
            </a:r>
            <a:r>
              <a:rPr sz="4000" spc="-10" dirty="0">
                <a:latin typeface="Rockwell"/>
                <a:cs typeface="Rockwell"/>
              </a:rPr>
              <a:t>users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connected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The number </a:t>
            </a:r>
            <a:r>
              <a:rPr sz="4000" spc="-5" dirty="0">
                <a:latin typeface="Rockwell"/>
                <a:cs typeface="Rockwell"/>
              </a:rPr>
              <a:t>and types of </a:t>
            </a:r>
            <a:r>
              <a:rPr sz="4000" spc="-10" dirty="0">
                <a:latin typeface="Rockwell"/>
                <a:cs typeface="Rockwell"/>
              </a:rPr>
              <a:t>services</a:t>
            </a:r>
            <a:r>
              <a:rPr sz="4000" spc="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available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17750" y="615518"/>
            <a:ext cx="976693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LAN </a:t>
            </a:r>
            <a:r>
              <a:rPr sz="6000" spc="-5" dirty="0"/>
              <a:t>(Local Area</a:t>
            </a:r>
            <a:r>
              <a:rPr sz="6000" spc="-75" dirty="0"/>
              <a:t> </a:t>
            </a:r>
            <a:r>
              <a:rPr sz="6000" dirty="0"/>
              <a:t>Network)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1822524" y="2470664"/>
            <a:ext cx="10864776" cy="60108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55266" y="615518"/>
            <a:ext cx="989203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5" dirty="0"/>
              <a:t>WAN (Wide Area</a:t>
            </a:r>
            <a:r>
              <a:rPr sz="6000" spc="-100" dirty="0"/>
              <a:t> </a:t>
            </a:r>
            <a:r>
              <a:rPr sz="6000" dirty="0"/>
              <a:t>Network)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1976296" y="2610281"/>
            <a:ext cx="10845297" cy="52287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78551" y="641095"/>
            <a:ext cx="304482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Internet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5457358" y="2075422"/>
            <a:ext cx="8906341" cy="65680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54939" y="2083434"/>
            <a:ext cx="4911725" cy="6427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90830">
              <a:lnSpc>
                <a:spcPct val="100000"/>
              </a:lnSpc>
              <a:spcBef>
                <a:spcPts val="100"/>
              </a:spcBef>
            </a:pPr>
            <a:r>
              <a:rPr sz="3000" b="1" spc="-5" dirty="0">
                <a:latin typeface="Rockwell"/>
                <a:cs typeface="Rockwell"/>
              </a:rPr>
              <a:t>Examples of this type of  </a:t>
            </a:r>
            <a:r>
              <a:rPr sz="3000" b="1" dirty="0">
                <a:latin typeface="Rockwell"/>
                <a:cs typeface="Rockwell"/>
              </a:rPr>
              <a:t>communication</a:t>
            </a:r>
            <a:r>
              <a:rPr sz="3000" b="1" spc="-75" dirty="0">
                <a:latin typeface="Rockwell"/>
                <a:cs typeface="Rockwell"/>
              </a:rPr>
              <a:t> </a:t>
            </a:r>
            <a:r>
              <a:rPr sz="3000" b="1" spc="-10" dirty="0">
                <a:latin typeface="Rockwell"/>
                <a:cs typeface="Rockwell"/>
              </a:rPr>
              <a:t>include:</a:t>
            </a:r>
            <a:endParaRPr sz="3000">
              <a:latin typeface="Rockwell"/>
              <a:cs typeface="Rockwell"/>
            </a:endParaRPr>
          </a:p>
          <a:p>
            <a:pPr marL="527685" marR="5080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000" spc="-5" dirty="0">
                <a:latin typeface="Rockwell"/>
                <a:cs typeface="Rockwell"/>
              </a:rPr>
              <a:t>Sending </a:t>
            </a:r>
            <a:r>
              <a:rPr sz="3000" dirty="0">
                <a:latin typeface="Rockwell"/>
                <a:cs typeface="Rockwell"/>
              </a:rPr>
              <a:t>an </a:t>
            </a:r>
            <a:r>
              <a:rPr sz="3000" spc="-5" dirty="0">
                <a:latin typeface="Rockwell"/>
                <a:cs typeface="Rockwell"/>
              </a:rPr>
              <a:t>e-mail </a:t>
            </a:r>
            <a:r>
              <a:rPr sz="3000" dirty="0">
                <a:latin typeface="Rockwell"/>
                <a:cs typeface="Rockwell"/>
              </a:rPr>
              <a:t>to a  </a:t>
            </a:r>
            <a:r>
              <a:rPr sz="3000" spc="5" dirty="0">
                <a:latin typeface="Rockwell"/>
                <a:cs typeface="Rockwell"/>
              </a:rPr>
              <a:t>friend </a:t>
            </a:r>
            <a:r>
              <a:rPr sz="3000" dirty="0">
                <a:latin typeface="Rockwell"/>
                <a:cs typeface="Rockwell"/>
              </a:rPr>
              <a:t>in </a:t>
            </a:r>
            <a:r>
              <a:rPr sz="3000" spc="-5" dirty="0">
                <a:latin typeface="Rockwell"/>
                <a:cs typeface="Rockwell"/>
              </a:rPr>
              <a:t>another</a:t>
            </a:r>
            <a:r>
              <a:rPr sz="3000" spc="-35" dirty="0">
                <a:latin typeface="Rockwell"/>
                <a:cs typeface="Rockwell"/>
              </a:rPr>
              <a:t> </a:t>
            </a:r>
            <a:r>
              <a:rPr sz="3000" dirty="0">
                <a:latin typeface="Rockwell"/>
                <a:cs typeface="Rockwell"/>
              </a:rPr>
              <a:t>country</a:t>
            </a:r>
            <a:endParaRPr sz="3000">
              <a:latin typeface="Rockwell"/>
              <a:cs typeface="Rockwell"/>
            </a:endParaRPr>
          </a:p>
          <a:p>
            <a:pPr marL="527685" marR="550545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000" spc="-5" dirty="0">
                <a:latin typeface="Rockwell"/>
                <a:cs typeface="Rockwell"/>
              </a:rPr>
              <a:t>Accessing </a:t>
            </a:r>
            <a:r>
              <a:rPr sz="3000" spc="-20" dirty="0">
                <a:latin typeface="Rockwell"/>
                <a:cs typeface="Rockwell"/>
              </a:rPr>
              <a:t>news </a:t>
            </a:r>
            <a:r>
              <a:rPr sz="3000" spc="-5" dirty="0">
                <a:latin typeface="Rockwell"/>
                <a:cs typeface="Rockwell"/>
              </a:rPr>
              <a:t>or  </a:t>
            </a:r>
            <a:r>
              <a:rPr sz="3000" spc="-25" dirty="0">
                <a:latin typeface="Rockwell"/>
                <a:cs typeface="Rockwell"/>
              </a:rPr>
              <a:t>products </a:t>
            </a:r>
            <a:r>
              <a:rPr sz="3000" spc="-5" dirty="0">
                <a:latin typeface="Rockwell"/>
                <a:cs typeface="Rockwell"/>
              </a:rPr>
              <a:t>on </a:t>
            </a:r>
            <a:r>
              <a:rPr sz="3000" dirty="0">
                <a:latin typeface="Rockwell"/>
                <a:cs typeface="Rockwell"/>
              </a:rPr>
              <a:t>a</a:t>
            </a:r>
            <a:r>
              <a:rPr sz="3000" spc="-15" dirty="0">
                <a:latin typeface="Rockwell"/>
                <a:cs typeface="Rockwell"/>
              </a:rPr>
              <a:t> </a:t>
            </a:r>
            <a:r>
              <a:rPr sz="3000" spc="-20" dirty="0">
                <a:latin typeface="Rockwell"/>
                <a:cs typeface="Rockwell"/>
              </a:rPr>
              <a:t>website</a:t>
            </a:r>
            <a:endParaRPr sz="3000">
              <a:latin typeface="Rockwell"/>
              <a:cs typeface="Rockwell"/>
            </a:endParaRPr>
          </a:p>
          <a:p>
            <a:pPr marL="527685" marR="721995" indent="-5156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000" spc="-5" dirty="0">
                <a:latin typeface="Rockwell"/>
                <a:cs typeface="Rockwell"/>
              </a:rPr>
              <a:t>Getting </a:t>
            </a:r>
            <a:r>
              <a:rPr sz="3000" dirty="0">
                <a:latin typeface="Rockwell"/>
                <a:cs typeface="Rockwell"/>
              </a:rPr>
              <a:t>a </a:t>
            </a:r>
            <a:r>
              <a:rPr sz="3000" spc="5" dirty="0">
                <a:latin typeface="Rockwell"/>
                <a:cs typeface="Rockwell"/>
              </a:rPr>
              <a:t>file </a:t>
            </a:r>
            <a:r>
              <a:rPr sz="3000" spc="-35" dirty="0">
                <a:latin typeface="Rockwell"/>
                <a:cs typeface="Rockwell"/>
              </a:rPr>
              <a:t>from </a:t>
            </a:r>
            <a:r>
              <a:rPr sz="3000" dirty="0">
                <a:latin typeface="Rockwell"/>
                <a:cs typeface="Rockwell"/>
              </a:rPr>
              <a:t>a  </a:t>
            </a:r>
            <a:r>
              <a:rPr sz="3000" spc="-10" dirty="0">
                <a:latin typeface="Rockwell"/>
                <a:cs typeface="Rockwell"/>
              </a:rPr>
              <a:t>neighbor's </a:t>
            </a:r>
            <a:r>
              <a:rPr sz="3000" spc="-5" dirty="0">
                <a:latin typeface="Rockwell"/>
                <a:cs typeface="Rockwell"/>
              </a:rPr>
              <a:t>computer</a:t>
            </a:r>
            <a:endParaRPr sz="3000">
              <a:latin typeface="Rockwell"/>
              <a:cs typeface="Rockwell"/>
            </a:endParaRPr>
          </a:p>
          <a:p>
            <a:pPr marL="527685" marR="84455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000" dirty="0">
                <a:latin typeface="Rockwell"/>
                <a:cs typeface="Rockwell"/>
              </a:rPr>
              <a:t>Instant </a:t>
            </a:r>
            <a:r>
              <a:rPr sz="3000" spc="-5" dirty="0">
                <a:latin typeface="Rockwell"/>
                <a:cs typeface="Rockwell"/>
              </a:rPr>
              <a:t>messaging </a:t>
            </a:r>
            <a:r>
              <a:rPr sz="3000" dirty="0">
                <a:latin typeface="Rockwell"/>
                <a:cs typeface="Rockwell"/>
              </a:rPr>
              <a:t>with</a:t>
            </a:r>
            <a:r>
              <a:rPr sz="3000" spc="-95" dirty="0">
                <a:latin typeface="Rockwell"/>
                <a:cs typeface="Rockwell"/>
              </a:rPr>
              <a:t> </a:t>
            </a:r>
            <a:r>
              <a:rPr sz="3000" dirty="0">
                <a:latin typeface="Rockwell"/>
                <a:cs typeface="Rockwell"/>
              </a:rPr>
              <a:t>a  </a:t>
            </a:r>
            <a:r>
              <a:rPr sz="3000" spc="-40" dirty="0">
                <a:latin typeface="Rockwell"/>
                <a:cs typeface="Rockwell"/>
              </a:rPr>
              <a:t>relative </a:t>
            </a:r>
            <a:r>
              <a:rPr sz="3000" dirty="0">
                <a:latin typeface="Rockwell"/>
                <a:cs typeface="Rockwell"/>
              </a:rPr>
              <a:t>in </a:t>
            </a:r>
            <a:r>
              <a:rPr sz="3000" spc="-5" dirty="0">
                <a:latin typeface="Rockwell"/>
                <a:cs typeface="Rockwell"/>
              </a:rPr>
              <a:t>another</a:t>
            </a:r>
            <a:r>
              <a:rPr sz="3000" spc="10" dirty="0">
                <a:latin typeface="Rockwell"/>
                <a:cs typeface="Rockwell"/>
              </a:rPr>
              <a:t> </a:t>
            </a:r>
            <a:r>
              <a:rPr sz="3000" spc="-5" dirty="0">
                <a:latin typeface="Rockwell"/>
                <a:cs typeface="Rockwell"/>
              </a:rPr>
              <a:t>city</a:t>
            </a:r>
            <a:endParaRPr sz="3000">
              <a:latin typeface="Rockwell"/>
              <a:cs typeface="Rockwell"/>
            </a:endParaRPr>
          </a:p>
          <a:p>
            <a:pPr marL="527685" marR="532765" indent="-515620">
              <a:lnSpc>
                <a:spcPct val="100000"/>
              </a:lnSpc>
              <a:buFont typeface="Arial"/>
              <a:buChar char="•"/>
              <a:tabLst>
                <a:tab pos="527685" algn="l"/>
                <a:tab pos="528320" algn="l"/>
              </a:tabLst>
            </a:pPr>
            <a:r>
              <a:rPr sz="3000" spc="-45" dirty="0">
                <a:latin typeface="Rockwell"/>
                <a:cs typeface="Rockwell"/>
              </a:rPr>
              <a:t>Following </a:t>
            </a:r>
            <a:r>
              <a:rPr sz="3000" dirty="0">
                <a:latin typeface="Rockwell"/>
                <a:cs typeface="Rockwell"/>
              </a:rPr>
              <a:t>a </a:t>
            </a:r>
            <a:r>
              <a:rPr sz="3000" spc="-10" dirty="0">
                <a:latin typeface="Rockwell"/>
                <a:cs typeface="Rockwell"/>
              </a:rPr>
              <a:t>favorite  </a:t>
            </a:r>
            <a:r>
              <a:rPr sz="3000" dirty="0">
                <a:latin typeface="Rockwell"/>
                <a:cs typeface="Rockwell"/>
              </a:rPr>
              <a:t>sporting </a:t>
            </a:r>
            <a:r>
              <a:rPr sz="3000" spc="-5" dirty="0">
                <a:latin typeface="Rockwell"/>
                <a:cs typeface="Rockwell"/>
              </a:rPr>
              <a:t>team's  </a:t>
            </a:r>
            <a:r>
              <a:rPr sz="3000" dirty="0">
                <a:latin typeface="Rockwell"/>
                <a:cs typeface="Rockwell"/>
              </a:rPr>
              <a:t>performance </a:t>
            </a:r>
            <a:r>
              <a:rPr sz="3000" spc="-5" dirty="0">
                <a:latin typeface="Rockwell"/>
                <a:cs typeface="Rockwell"/>
              </a:rPr>
              <a:t>on </a:t>
            </a:r>
            <a:r>
              <a:rPr sz="3000" dirty="0">
                <a:latin typeface="Rockwell"/>
                <a:cs typeface="Rockwell"/>
              </a:rPr>
              <a:t>a </a:t>
            </a:r>
            <a:r>
              <a:rPr sz="3000" spc="-5" dirty="0">
                <a:latin typeface="Rockwell"/>
                <a:cs typeface="Rockwell"/>
              </a:rPr>
              <a:t>cell  phone</a:t>
            </a:r>
            <a:endParaRPr sz="3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7098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71447" y="460958"/>
            <a:ext cx="1206246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/>
              <a:t>Getting </a:t>
            </a:r>
            <a:r>
              <a:rPr sz="5400" dirty="0"/>
              <a:t>The Data </a:t>
            </a:r>
            <a:r>
              <a:rPr sz="5400" spc="-5" dirty="0"/>
              <a:t>to </a:t>
            </a:r>
            <a:r>
              <a:rPr sz="5400" dirty="0"/>
              <a:t>The End</a:t>
            </a:r>
            <a:r>
              <a:rPr sz="5400" spc="-75" dirty="0"/>
              <a:t> </a:t>
            </a:r>
            <a:r>
              <a:rPr sz="5400" dirty="0"/>
              <a:t>Device</a:t>
            </a:r>
            <a:endParaRPr sz="5400"/>
          </a:p>
        </p:txBody>
      </p:sp>
      <p:sp>
        <p:nvSpPr>
          <p:cNvPr id="4" name="object 4"/>
          <p:cNvSpPr txBox="1"/>
          <p:nvPr/>
        </p:nvSpPr>
        <p:spPr>
          <a:xfrm>
            <a:off x="6316427" y="5152091"/>
            <a:ext cx="186690" cy="478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670"/>
              </a:lnSpc>
            </a:pPr>
            <a:r>
              <a:rPr sz="3200" dirty="0">
                <a:latin typeface="Rockwell"/>
                <a:cs typeface="Rockwell"/>
              </a:rPr>
              <a:t>s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434975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dirty="0"/>
              <a:t>During the </a:t>
            </a:r>
            <a:r>
              <a:rPr spc="-5" dirty="0"/>
              <a:t>process of  encapsulation, </a:t>
            </a:r>
            <a:r>
              <a:rPr dirty="0"/>
              <a:t>address  identifiers </a:t>
            </a:r>
            <a:r>
              <a:rPr spc="-5" dirty="0"/>
              <a:t>are </a:t>
            </a:r>
            <a:r>
              <a:rPr dirty="0"/>
              <a:t>added to the  data as it travels down the  protocol </a:t>
            </a:r>
            <a:r>
              <a:rPr spc="-5" dirty="0"/>
              <a:t>stack on </a:t>
            </a:r>
            <a:r>
              <a:rPr dirty="0"/>
              <a:t>the</a:t>
            </a:r>
            <a:r>
              <a:rPr spc="-65" dirty="0"/>
              <a:t> </a:t>
            </a:r>
            <a:r>
              <a:rPr spc="-5" dirty="0"/>
              <a:t>source  host.</a:t>
            </a:r>
          </a:p>
          <a:p>
            <a:pPr marL="440690" marR="5080" indent="-428625">
              <a:lnSpc>
                <a:spcPct val="100000"/>
              </a:lnSpc>
              <a:spcBef>
                <a:spcPts val="775"/>
              </a:spcBef>
              <a:buChar char="•"/>
              <a:tabLst>
                <a:tab pos="440690" algn="l"/>
                <a:tab pos="441325" algn="l"/>
              </a:tabLst>
            </a:pPr>
            <a:r>
              <a:rPr dirty="0"/>
              <a:t>Just as there are </a:t>
            </a:r>
            <a:r>
              <a:rPr spc="-5" dirty="0"/>
              <a:t>multiple</a:t>
            </a:r>
            <a:r>
              <a:rPr spc="-95" dirty="0"/>
              <a:t> </a:t>
            </a:r>
            <a:r>
              <a:rPr dirty="0"/>
              <a:t>layer  </a:t>
            </a:r>
            <a:r>
              <a:rPr spc="-5" dirty="0"/>
              <a:t>of protocols </a:t>
            </a:r>
            <a:r>
              <a:rPr dirty="0"/>
              <a:t>that prepare the  data for </a:t>
            </a:r>
            <a:r>
              <a:rPr spc="-5" dirty="0"/>
              <a:t>transmission </a:t>
            </a:r>
            <a:r>
              <a:rPr dirty="0"/>
              <a:t>to its  destination, there are </a:t>
            </a:r>
            <a:r>
              <a:rPr spc="-5" dirty="0"/>
              <a:t>multiple  </a:t>
            </a:r>
            <a:r>
              <a:rPr dirty="0"/>
              <a:t>layers </a:t>
            </a:r>
            <a:r>
              <a:rPr spc="-5" dirty="0"/>
              <a:t>of </a:t>
            </a:r>
            <a:r>
              <a:rPr dirty="0"/>
              <a:t>addressing to </a:t>
            </a:r>
            <a:r>
              <a:rPr spc="-5" dirty="0"/>
              <a:t>ensure  </a:t>
            </a:r>
            <a:r>
              <a:rPr dirty="0"/>
              <a:t>its</a:t>
            </a:r>
            <a:r>
              <a:rPr spc="-25" dirty="0"/>
              <a:t> </a:t>
            </a:r>
            <a:r>
              <a:rPr dirty="0"/>
              <a:t>delivery.</a:t>
            </a:r>
          </a:p>
        </p:txBody>
      </p:sp>
      <p:sp>
        <p:nvSpPr>
          <p:cNvPr id="6" name="object 6"/>
          <p:cNvSpPr/>
          <p:nvPr/>
        </p:nvSpPr>
        <p:spPr>
          <a:xfrm>
            <a:off x="6779418" y="2405521"/>
            <a:ext cx="7403703" cy="56259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2204" y="743534"/>
            <a:ext cx="13679169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Getting </a:t>
            </a:r>
            <a:r>
              <a:rPr sz="4400" dirty="0"/>
              <a:t>The Data Through to </a:t>
            </a:r>
            <a:r>
              <a:rPr sz="4400" spc="-5" dirty="0"/>
              <a:t>The</a:t>
            </a:r>
            <a:r>
              <a:rPr sz="4400" spc="-60" dirty="0"/>
              <a:t> </a:t>
            </a:r>
            <a:r>
              <a:rPr sz="4400" spc="-5" dirty="0"/>
              <a:t>Internetworking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2040254" y="2226605"/>
            <a:ext cx="10578465" cy="62223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0591" y="2438726"/>
            <a:ext cx="11006709" cy="60162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99136" y="743534"/>
            <a:ext cx="14006194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Getting </a:t>
            </a:r>
            <a:r>
              <a:rPr sz="4400" dirty="0"/>
              <a:t>The Data Through to </a:t>
            </a:r>
            <a:r>
              <a:rPr sz="4400" spc="-5" dirty="0"/>
              <a:t>The </a:t>
            </a:r>
            <a:r>
              <a:rPr sz="4400" dirty="0"/>
              <a:t>Right</a:t>
            </a:r>
            <a:r>
              <a:rPr sz="4400" spc="-85" dirty="0"/>
              <a:t> </a:t>
            </a:r>
            <a:r>
              <a:rPr sz="4400" dirty="0"/>
              <a:t>Application</a:t>
            </a:r>
            <a:endParaRPr sz="4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57473" y="568273"/>
            <a:ext cx="8086725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Warriors of </a:t>
            </a:r>
            <a:r>
              <a:rPr dirty="0"/>
              <a:t>The</a:t>
            </a:r>
            <a:r>
              <a:rPr spc="-75" dirty="0"/>
              <a:t> </a:t>
            </a:r>
            <a:r>
              <a:rPr dirty="0"/>
              <a:t>Net</a:t>
            </a:r>
          </a:p>
        </p:txBody>
      </p:sp>
      <p:sp>
        <p:nvSpPr>
          <p:cNvPr id="3" name="object 3"/>
          <p:cNvSpPr/>
          <p:nvPr/>
        </p:nvSpPr>
        <p:spPr>
          <a:xfrm>
            <a:off x="6233388" y="2487659"/>
            <a:ext cx="7719965" cy="55520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97840" y="2613786"/>
            <a:ext cx="5436870" cy="49644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600" spc="15" dirty="0">
                <a:latin typeface="Rockwell"/>
                <a:cs typeface="Rockwell"/>
              </a:rPr>
              <a:t>The </a:t>
            </a:r>
            <a:r>
              <a:rPr sz="3600" spc="-5" dirty="0">
                <a:latin typeface="Rockwell"/>
                <a:cs typeface="Rockwell"/>
              </a:rPr>
              <a:t>Video of </a:t>
            </a:r>
            <a:r>
              <a:rPr sz="3600" dirty="0">
                <a:latin typeface="Rockwell"/>
                <a:cs typeface="Rockwell"/>
              </a:rPr>
              <a:t>concepts  </a:t>
            </a:r>
            <a:r>
              <a:rPr sz="3600" spc="-65" dirty="0">
                <a:latin typeface="Rockwell"/>
                <a:cs typeface="Rockwell"/>
              </a:rPr>
              <a:t>you </a:t>
            </a:r>
            <a:r>
              <a:rPr sz="3600" spc="-40" dirty="0">
                <a:latin typeface="Rockwell"/>
                <a:cs typeface="Rockwell"/>
              </a:rPr>
              <a:t>have </a:t>
            </a:r>
            <a:r>
              <a:rPr sz="3600" spc="10" dirty="0">
                <a:latin typeface="Rockwell"/>
                <a:cs typeface="Rockwell"/>
              </a:rPr>
              <a:t>learned </a:t>
            </a:r>
            <a:r>
              <a:rPr sz="3600" dirty="0">
                <a:latin typeface="Rockwell"/>
                <a:cs typeface="Rockwell"/>
              </a:rPr>
              <a:t>in this  </a:t>
            </a:r>
            <a:r>
              <a:rPr sz="3600" spc="-30" dirty="0">
                <a:latin typeface="Rockwell"/>
                <a:cs typeface="Rockwell"/>
              </a:rPr>
              <a:t>chapter, </a:t>
            </a:r>
            <a:r>
              <a:rPr sz="3600" dirty="0">
                <a:latin typeface="Rockwell"/>
                <a:cs typeface="Rockwell"/>
              </a:rPr>
              <a:t>think about</a:t>
            </a:r>
            <a:r>
              <a:rPr sz="3600" spc="-365" dirty="0">
                <a:latin typeface="Rockwell"/>
                <a:cs typeface="Rockwell"/>
              </a:rPr>
              <a:t> </a:t>
            </a:r>
            <a:r>
              <a:rPr sz="3600" spc="-25" dirty="0">
                <a:latin typeface="Rockwell"/>
                <a:cs typeface="Rockwell"/>
              </a:rPr>
              <a:t>when  </a:t>
            </a:r>
            <a:r>
              <a:rPr sz="3600" dirty="0">
                <a:latin typeface="Rockwell"/>
                <a:cs typeface="Rockwell"/>
              </a:rPr>
              <a:t>in the video </a:t>
            </a:r>
            <a:r>
              <a:rPr sz="3600" spc="-65" dirty="0">
                <a:latin typeface="Rockwell"/>
                <a:cs typeface="Rockwell"/>
              </a:rPr>
              <a:t>you are </a:t>
            </a:r>
            <a:r>
              <a:rPr sz="3600" spc="-5" dirty="0">
                <a:latin typeface="Rockwell"/>
                <a:cs typeface="Rockwell"/>
              </a:rPr>
              <a:t>on  </a:t>
            </a:r>
            <a:r>
              <a:rPr sz="3600" dirty="0">
                <a:latin typeface="Rockwell"/>
                <a:cs typeface="Rockwell"/>
              </a:rPr>
              <a:t>the </a:t>
            </a:r>
            <a:r>
              <a:rPr sz="3600" spc="-40" dirty="0">
                <a:latin typeface="Rockwell"/>
                <a:cs typeface="Rockwell"/>
              </a:rPr>
              <a:t>LAN, </a:t>
            </a:r>
            <a:r>
              <a:rPr sz="3600" spc="-5" dirty="0">
                <a:latin typeface="Rockwell"/>
                <a:cs typeface="Rockwell"/>
              </a:rPr>
              <a:t>on </a:t>
            </a:r>
            <a:r>
              <a:rPr sz="3600" spc="-75" dirty="0">
                <a:latin typeface="Rockwell"/>
                <a:cs typeface="Rockwell"/>
              </a:rPr>
              <a:t>WAN, </a:t>
            </a:r>
            <a:r>
              <a:rPr sz="3600" spc="-5" dirty="0">
                <a:latin typeface="Rockwell"/>
                <a:cs typeface="Rockwell"/>
              </a:rPr>
              <a:t>on  </a:t>
            </a:r>
            <a:r>
              <a:rPr sz="3600" spc="-10" dirty="0">
                <a:latin typeface="Rockwell"/>
                <a:cs typeface="Rockwell"/>
              </a:rPr>
              <a:t>intranet, </a:t>
            </a:r>
            <a:r>
              <a:rPr sz="3600" spc="-5" dirty="0">
                <a:latin typeface="Rockwell"/>
                <a:cs typeface="Rockwell"/>
              </a:rPr>
              <a:t>on </a:t>
            </a:r>
            <a:r>
              <a:rPr sz="3600" spc="10" dirty="0">
                <a:latin typeface="Rockwell"/>
                <a:cs typeface="Rockwell"/>
              </a:rPr>
              <a:t>Internet; </a:t>
            </a:r>
            <a:r>
              <a:rPr sz="3600" dirty="0">
                <a:latin typeface="Rockwell"/>
                <a:cs typeface="Rockwell"/>
              </a:rPr>
              <a:t>and  </a:t>
            </a:r>
            <a:r>
              <a:rPr sz="3600" spc="-25" dirty="0">
                <a:latin typeface="Rockwell"/>
                <a:cs typeface="Rockwell"/>
              </a:rPr>
              <a:t>what </a:t>
            </a:r>
            <a:r>
              <a:rPr sz="3600" spc="-65" dirty="0">
                <a:latin typeface="Rockwell"/>
                <a:cs typeface="Rockwell"/>
              </a:rPr>
              <a:t>are </a:t>
            </a:r>
            <a:r>
              <a:rPr sz="3600" spc="-5" dirty="0">
                <a:latin typeface="Rockwell"/>
                <a:cs typeface="Rockwell"/>
              </a:rPr>
              <a:t>end </a:t>
            </a:r>
            <a:r>
              <a:rPr sz="3600" spc="-20" dirty="0">
                <a:latin typeface="Rockwell"/>
                <a:cs typeface="Rockwell"/>
              </a:rPr>
              <a:t>devices  versus </a:t>
            </a:r>
            <a:r>
              <a:rPr sz="3600" dirty="0">
                <a:latin typeface="Rockwell"/>
                <a:cs typeface="Rockwell"/>
              </a:rPr>
              <a:t>intermediate  </a:t>
            </a:r>
            <a:r>
              <a:rPr sz="3600" spc="-20" dirty="0">
                <a:latin typeface="Rockwell"/>
                <a:cs typeface="Rockwell"/>
              </a:rPr>
              <a:t>devices;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70929" y="8337295"/>
            <a:ext cx="672147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"/>
                <a:cs typeface="Arial"/>
              </a:rPr>
              <a:t>Download the movie from</a:t>
            </a:r>
            <a:r>
              <a:rPr sz="2200" spc="125" dirty="0">
                <a:latin typeface="Arial"/>
                <a:cs typeface="Arial"/>
              </a:rPr>
              <a:t> </a:t>
            </a:r>
            <a:r>
              <a:rPr sz="2200" u="heavy" spc="-10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Arial"/>
                <a:cs typeface="Arial"/>
                <a:hlinkClick r:id="rId3"/>
              </a:rPr>
              <a:t>http://www.warriorsofthe.net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510">
              <a:lnSpc>
                <a:spcPct val="100000"/>
              </a:lnSpc>
              <a:spcBef>
                <a:spcPts val="100"/>
              </a:spcBef>
            </a:pPr>
            <a:r>
              <a:rPr dirty="0"/>
              <a:t>Kesimpulan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8265"/>
            <a:ext cx="12546330" cy="3195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Describe </a:t>
            </a:r>
            <a:r>
              <a:rPr sz="4000" spc="-10" dirty="0">
                <a:latin typeface="Rockwell"/>
                <a:cs typeface="Rockwell"/>
              </a:rPr>
              <a:t>the </a:t>
            </a:r>
            <a:r>
              <a:rPr sz="4000" spc="-5" dirty="0">
                <a:latin typeface="Rockwell"/>
                <a:cs typeface="Rockwell"/>
              </a:rPr>
              <a:t>structure of a network, including the  devices and </a:t>
            </a:r>
            <a:r>
              <a:rPr sz="4000" spc="-10" dirty="0">
                <a:latin typeface="Rockwell"/>
                <a:cs typeface="Rockwell"/>
              </a:rPr>
              <a:t>media </a:t>
            </a:r>
            <a:r>
              <a:rPr sz="4000" spc="-5" dirty="0">
                <a:latin typeface="Rockwell"/>
                <a:cs typeface="Rockwell"/>
              </a:rPr>
              <a:t>that are necessary for successful  communications.</a:t>
            </a:r>
            <a:endParaRPr sz="4000">
              <a:latin typeface="Rockwell"/>
              <a:cs typeface="Rockwell"/>
            </a:endParaRPr>
          </a:p>
          <a:p>
            <a:pPr marL="440690" marR="9017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Describe </a:t>
            </a:r>
            <a:r>
              <a:rPr sz="4000" spc="-10" dirty="0">
                <a:latin typeface="Rockwell"/>
                <a:cs typeface="Rockwell"/>
              </a:rPr>
              <a:t>the </a:t>
            </a:r>
            <a:r>
              <a:rPr sz="4000" spc="-5" dirty="0">
                <a:latin typeface="Rockwell"/>
                <a:cs typeface="Rockwell"/>
              </a:rPr>
              <a:t>importance of addressing and </a:t>
            </a:r>
            <a:r>
              <a:rPr sz="4000" spc="-10" dirty="0">
                <a:latin typeface="Rockwell"/>
                <a:cs typeface="Rockwell"/>
              </a:rPr>
              <a:t>naming  </a:t>
            </a:r>
            <a:r>
              <a:rPr sz="4000" spc="-5" dirty="0">
                <a:latin typeface="Rockwell"/>
                <a:cs typeface="Rockwell"/>
              </a:rPr>
              <a:t>schemes in </a:t>
            </a:r>
            <a:r>
              <a:rPr sz="4000" spc="-10" dirty="0">
                <a:latin typeface="Rockwell"/>
                <a:cs typeface="Rockwell"/>
              </a:rPr>
              <a:t>network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communications.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525</Words>
  <Application>Microsoft Office PowerPoint</Application>
  <PresentationFormat>Custom</PresentationFormat>
  <Paragraphs>66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Rockwell</vt:lpstr>
      <vt:lpstr>Office Theme</vt:lpstr>
      <vt:lpstr>PowerPoint Presentation</vt:lpstr>
      <vt:lpstr>Pendahuluan for Outline</vt:lpstr>
      <vt:lpstr>Elemen Dalam Komunikasi</vt:lpstr>
      <vt:lpstr>Komponen Pada Sistem Jaringan</vt:lpstr>
      <vt:lpstr>1. End Devices &amp; Their Role On The Network</vt:lpstr>
      <vt:lpstr>2. Intermediate Devices &amp; Their Role On The Network</vt:lpstr>
      <vt:lpstr>Fungsi Utama Intermediate Devices</vt:lpstr>
      <vt:lpstr>3. Medium (Network Media)</vt:lpstr>
      <vt:lpstr>LAN, WAN &amp; Internet</vt:lpstr>
      <vt:lpstr>LAN (Local Area Network)</vt:lpstr>
      <vt:lpstr>WAN (Wide Area Network)</vt:lpstr>
      <vt:lpstr>Internet</vt:lpstr>
      <vt:lpstr>Getting The Data to The End Device</vt:lpstr>
      <vt:lpstr>Getting The Data Through to The Internetworking</vt:lpstr>
      <vt:lpstr>Getting The Data Through to The Right Application</vt:lpstr>
      <vt:lpstr>Warriors of The Net</vt:lpstr>
      <vt:lpstr>Kesimpulan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2019-08-27T07:54:36Z</dcterms:created>
  <dcterms:modified xsi:type="dcterms:W3CDTF">2019-08-28T06:21:38Z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2016-01-25T00:00:00Z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