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85" r:id="rId7"/>
    <p:sldId id="286" r:id="rId8"/>
    <p:sldId id="287" r:id="rId9"/>
    <p:sldId id="288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4" r:id="rId32"/>
    <p:sldId id="283" r:id="rId33"/>
    <p:sldId id="258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0066"/>
    <a:srgbClr val="FFFF00"/>
    <a:srgbClr val="735D45"/>
    <a:srgbClr val="AC8F5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4A66F2-FD33-4E72-B36A-2D6DF6CFD57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57CB83-7328-427F-9EDD-45D82F67D36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AB92D6-0720-4055-BDEE-2E4E70822D5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DCF47E-570F-4FE8-B211-CECFCE87AF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C4675E-28E3-4EB8-805B-DF822757185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4853F5-FE40-47BA-B076-F5B37490CD6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D05FB2-035B-431A-BCBC-D6245EB7E7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4A2ABA-E3D7-4019-87FC-210B80641D6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D95BFF-E484-4764-9DBB-8DD4871EAB5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CBB3FA-38F0-4E4E-9C74-6248CFFEF90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B39C5D-493A-4CDF-81FD-95BC3A7935A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E645826-3569-435F-88DF-F267F0C6265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upload.wikimedia.org/wikipedia/commons/c/c0/Sony_Building_by_David_Shankbone.jpg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upload.wikimedia.org/wikipedia/commons/c/c0/Sony_Building_by_David_Shankbone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0/01/Seagrambuilding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http://upload.wikimedia.org/wikipedia/commons/thumb/0/01/Seagrambuilding.jpg/450px-Seagrambuilding.jpg" TargetMode="External"/><Relationship Id="rId4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9800" y="152400"/>
            <a:ext cx="7772400" cy="1470025"/>
          </a:xfrm>
        </p:spPr>
        <p:txBody>
          <a:bodyPr/>
          <a:lstStyle/>
          <a:p>
            <a:r>
              <a:rPr lang="id-ID" dirty="0" smtClean="0">
                <a:solidFill>
                  <a:srgbClr val="FF0066"/>
                </a:solidFill>
                <a:latin typeface="Humanst521 BT" pitchFamily="34" charset="0"/>
              </a:rPr>
              <a:t>Arsitektur Post Modern</a:t>
            </a:r>
            <a:endParaRPr lang="en-US" dirty="0">
              <a:solidFill>
                <a:srgbClr val="FF0066"/>
              </a:solidFill>
              <a:latin typeface="Humanst521 BT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00400" y="1066800"/>
            <a:ext cx="6400800" cy="1752600"/>
          </a:xfrm>
        </p:spPr>
        <p:txBody>
          <a:bodyPr/>
          <a:lstStyle/>
          <a:p>
            <a:r>
              <a:rPr lang="id-ID" sz="2800" dirty="0" smtClean="0">
                <a:solidFill>
                  <a:srgbClr val="00B050"/>
                </a:solidFill>
                <a:latin typeface="Humanst521 Lt BT" pitchFamily="34" charset="0"/>
              </a:rPr>
              <a:t>Oleh M. Agung Wahyudi, ST.MT.</a:t>
            </a:r>
            <a:endParaRPr lang="en-US" sz="2800" dirty="0">
              <a:solidFill>
                <a:srgbClr val="00B05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ostmodernism: Style and Subversion 1970 - 1990 exhibition at the V&amp;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6300" y="3886199"/>
            <a:ext cx="4457700" cy="2971801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Pengantar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1"/>
            <a:ext cx="8229600" cy="4114800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r>
              <a:rPr lang="id-ID" sz="2800" dirty="0" smtClean="0">
                <a:solidFill>
                  <a:srgbClr val="002060"/>
                </a:solidFill>
                <a:latin typeface="Humnst777 BT" pitchFamily="34" charset="0"/>
              </a:rPr>
              <a:t>Post Modern merupakan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gerakan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arsitektur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internasional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yang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muncul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pada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tahun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1960,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menjadi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terkemuka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di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akhir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1970-an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dan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80-an,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dan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tetap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menjadi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kekuatan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yang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dominan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di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tahun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1990-an.</a:t>
            </a:r>
            <a:endParaRPr lang="id-ID" sz="28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Gerakan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postmodern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sering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terlihat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sebagai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gerakan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Amerika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mulai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di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AS</a:t>
            </a:r>
            <a:r>
              <a:rPr lang="id-ID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sekitar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tahun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1960-1970-an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dan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kemudian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menyebar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ke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Eropa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dan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seluruh</a:t>
            </a:r>
            <a:r>
              <a:rPr lang="en-US" sz="280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Humnst777 BT" pitchFamily="34" charset="0"/>
              </a:rPr>
              <a:t>dunia</a:t>
            </a:r>
            <a:endParaRPr lang="en-US" sz="28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Pengantar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1"/>
            <a:ext cx="8229600" cy="3352799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Gerakan Post Modern adalah reaksi terhadap penghematan, kesederhanaan dan pendekatan desain fungsional dari arsitektur modern.</a:t>
            </a:r>
          </a:p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Post Modern m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enolak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aturan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ketat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yang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ditetapkan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oleh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modernis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awal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dan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mencari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semangat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tinggi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dalam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penggunaan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teknik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bangunan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,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sudut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,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dan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referensi</a:t>
            </a:r>
            <a:r>
              <a:rPr lang="en-US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gaya</a:t>
            </a:r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 arsitektur.</a:t>
            </a:r>
            <a:endParaRPr lang="en-US" sz="2800" dirty="0">
              <a:solidFill>
                <a:schemeClr val="accent1">
                  <a:lumMod val="25000"/>
                </a:schemeClr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Pengantar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1"/>
            <a:ext cx="8229600" cy="5029199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Tujuan Postmodernisme atau Late-modernisme dimulai dengan reaksi terhadap modernisme; mencoba untuk mengatasi keterbatasan pendahulunya. </a:t>
            </a:r>
          </a:p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PM mencoba mengkomunikasikan ide-ide dengan publik dengan mengutip gaya arsitektur masa lalu. </a:t>
            </a:r>
          </a:p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Dalam upaya melepaskan diri dari modernisme, PM juga berusaha untuk menghasilkan bangunan yang sensitif terhadap konteks tempat mereka dibangun.</a:t>
            </a:r>
            <a:endParaRPr lang="en-US" sz="2800" dirty="0">
              <a:solidFill>
                <a:schemeClr val="accent1">
                  <a:lumMod val="25000"/>
                </a:schemeClr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Pengantar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1"/>
            <a:ext cx="8229600" cy="5029199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PM beranjak dari </a:t>
            </a:r>
            <a:r>
              <a:rPr lang="id-ID" sz="2800" dirty="0" smtClean="0">
                <a:solidFill>
                  <a:srgbClr val="00B050"/>
                </a:solidFill>
                <a:latin typeface="Humnst777 BT" pitchFamily="34" charset="0"/>
              </a:rPr>
              <a:t>kegagalan Arsitektur Modern</a:t>
            </a:r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; yang asyik dengan fungsionalisme dan bangunan ekonomis namun gagal memenuhi kebutuhan manusia untuk kenyamanan baik untuk tubuh dan untuk mata. </a:t>
            </a:r>
          </a:p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Sebagai tanggapan, arsitek PM berusaha untuk memperkenalkan kembali ornamen, warna, dekorasi dan skala manusia untuk bangunan.</a:t>
            </a:r>
          </a:p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Bentuk tidak lagi didefinisikan semata-mata oleh kebutuhan fungsional atau penampilan minimal.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Latar Belakang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066800"/>
            <a:ext cx="8458200" cy="457200"/>
          </a:xfrm>
          <a:noFill/>
        </p:spPr>
        <p:txBody>
          <a:bodyPr/>
          <a:lstStyle/>
          <a:p>
            <a:pPr>
              <a:buNone/>
            </a:pPr>
            <a:r>
              <a:rPr lang="id-ID" sz="2800" b="1" dirty="0" smtClean="0">
                <a:solidFill>
                  <a:srgbClr val="7030A0"/>
                </a:solidFill>
                <a:latin typeface="Humnst777 BT" pitchFamily="34" charset="0"/>
              </a:rPr>
              <a:t>Kegagalan Arsitektur Modern </a:t>
            </a:r>
          </a:p>
          <a:p>
            <a:pPr>
              <a:buNone/>
            </a:pPr>
            <a:endParaRPr lang="id-ID" sz="2800" dirty="0" smtClean="0">
              <a:solidFill>
                <a:srgbClr val="C00000"/>
              </a:solidFill>
              <a:latin typeface="Humnst777 BT" pitchFamily="34" charset="0"/>
            </a:endParaRPr>
          </a:p>
        </p:txBody>
      </p:sp>
      <p:pic>
        <p:nvPicPr>
          <p:cNvPr id="43010" name="Picture 2" descr="http://arsitekturcorner.com/foto_berita/671493112_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676400"/>
            <a:ext cx="3886200" cy="3886200"/>
          </a:xfrm>
          <a:prstGeom prst="rect">
            <a:avLst/>
          </a:prstGeom>
          <a:noFill/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495800" y="1600201"/>
            <a:ext cx="4267200" cy="5029199"/>
          </a:xfrm>
          <a:prstGeom prst="rect">
            <a:avLst/>
          </a:prstGeom>
          <a:solidFill>
            <a:srgbClr val="FFFF99">
              <a:alpha val="43922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umnst777 BT" pitchFamily="34" charset="0"/>
                <a:ea typeface="+mn-ea"/>
                <a:cs typeface="+mn-cs"/>
              </a:rPr>
              <a:t>Pruitt Igoe Housing</a:t>
            </a:r>
          </a:p>
          <a:p>
            <a:pPr marL="269875" marR="0" lvl="0" indent="-2698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Merupakan suatu proyek perumahan berskala besar di St.Louis, Missouri, AS. </a:t>
            </a:r>
          </a:p>
          <a:p>
            <a:pPr marL="269875" marR="0" lvl="0" indent="-2698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Dirancang th.1950 oleh arsitek Jepang, Minoru Yamasaki, perancang WTC. </a:t>
            </a:r>
            <a:endParaRPr kumimoji="0" lang="id-ID" sz="280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umnst777 BT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28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Humnst777 BT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  <p:bldP spid="5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Latar Belakang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57200" y="1219201"/>
            <a:ext cx="8305800" cy="5333999"/>
          </a:xfrm>
          <a:prstGeom prst="rect">
            <a:avLst/>
          </a:prstGeom>
          <a:solidFill>
            <a:srgbClr val="FFFF99">
              <a:alpha val="43922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9875" marR="0" lvl="0" indent="-2698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Terdiri dari 33 bangunan apartemen @11 lantai dengan total 2870 unit apartemen, terbesar di kota tersebut.</a:t>
            </a:r>
          </a:p>
          <a:p>
            <a:pPr marL="269875" marR="0" lvl="0" indent="-2698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d-ID" sz="280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ea typeface="+mn-ea"/>
                <a:cs typeface="+mn-cs"/>
              </a:rPr>
              <a:t>Dibangun</a:t>
            </a:r>
            <a:r>
              <a:rPr kumimoji="0" lang="id-ID" sz="2800" i="0" u="none" strike="noStrike" kern="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ea typeface="+mn-ea"/>
                <a:cs typeface="+mn-cs"/>
              </a:rPr>
              <a:t> untuk memecahkan problem kekumuhan perumahan &amp; kesenjangan sosial yang terjadi akibat padatnya penduduk.</a:t>
            </a:r>
          </a:p>
          <a:p>
            <a:pPr marL="269875" marR="0" lvl="0" indent="-2698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d-ID" sz="2800" kern="0" baseline="0" dirty="0" smtClean="0">
                <a:solidFill>
                  <a:srgbClr val="002060"/>
                </a:solidFill>
                <a:latin typeface="Humnst777 BT" pitchFamily="34" charset="0"/>
              </a:rPr>
              <a:t>Th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 1951 mendapat penghargaan dari The Architectural Forum sebagai “The Best Apartemen of the Year.”</a:t>
            </a:r>
          </a:p>
          <a:p>
            <a:pPr marL="269875" marR="0" lvl="0" indent="-2698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d-ID" sz="280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ea typeface="+mn-ea"/>
                <a:cs typeface="+mn-cs"/>
              </a:rPr>
              <a:t>Th 1957 tingkat huniannya mencapai 91%.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28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Humnst777 BT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Latar Belakang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57200" y="990601"/>
            <a:ext cx="8305800" cy="5562600"/>
          </a:xfrm>
          <a:prstGeom prst="rect">
            <a:avLst/>
          </a:prstGeom>
          <a:solidFill>
            <a:srgbClr val="FFFF99">
              <a:alpha val="43922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9875" marR="0" lvl="0" indent="-2698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Akhir 1960 mulai banyak muncul masalah ketidaklayakan bangunan, kriminalitas, vandalisme, sarang penjahat &amp; perusuh.</a:t>
            </a:r>
          </a:p>
          <a:p>
            <a:pPr marL="269875" marR="0" lvl="0" indent="-26987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d-ID" sz="280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ea typeface="+mn-ea"/>
                <a:cs typeface="+mn-cs"/>
              </a:rPr>
              <a:t>Th 1968 Departemen Federal Perumahan mendorong</a:t>
            </a:r>
            <a:r>
              <a:rPr kumimoji="0" lang="id-ID" sz="2800" i="0" u="none" strike="noStrike" kern="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ea typeface="+mn-ea"/>
                <a:cs typeface="+mn-cs"/>
              </a:rPr>
              <a:t> penghuni untuk pindah.</a:t>
            </a:r>
            <a:endParaRPr kumimoji="0" lang="id-ID" sz="280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umnst777 BT" pitchFamily="34" charset="0"/>
              <a:ea typeface="+mn-ea"/>
              <a:cs typeface="+mn-cs"/>
            </a:endParaRPr>
          </a:p>
          <a:p>
            <a:pPr marL="269875" lvl="0" indent="-269875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id-ID" sz="280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ea typeface="+mn-ea"/>
                <a:cs typeface="+mn-cs"/>
              </a:rPr>
              <a:t>Th 1971 Negara bagian Federal memberi ijin untuk meng</a:t>
            </a:r>
            <a:r>
              <a:rPr kumimoji="0" lang="id-ID" sz="2800" i="0" u="none" strike="noStrike" kern="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ea typeface="+mn-ea"/>
                <a:cs typeface="+mn-cs"/>
              </a:rPr>
              <a:t>hancurkan 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Pruitt-Igoe .</a:t>
            </a:r>
          </a:p>
          <a:p>
            <a:pPr marL="269875" lvl="0" indent="-269875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id-ID" sz="280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ea typeface="+mn-ea"/>
                <a:cs typeface="+mn-cs"/>
              </a:rPr>
              <a:t>16 Maret 1972 Pruitt-Igoe mulai didemolisi &amp; selesai th 1976.</a:t>
            </a:r>
          </a:p>
          <a:p>
            <a:pPr marL="269875" lvl="0" indent="-269875">
              <a:spcBef>
                <a:spcPct val="20000"/>
              </a:spcBef>
              <a:buFont typeface="Arial" pitchFamily="34" charset="0"/>
              <a:buChar char="•"/>
            </a:pP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Penghancuran ini merupakan tanda bahwa filosofi arsitektur modern sudah tidak relevan lagi dengan perkembangan masyarakat.</a:t>
            </a:r>
            <a:endParaRPr kumimoji="0" lang="id-ID" sz="280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umnst777 BT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28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Humnst777 BT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Penghancuran Pruitt-Igoe Housing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pic>
        <p:nvPicPr>
          <p:cNvPr id="4" name="Picture 3" descr="pruitt-igoe-implos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472" y="899114"/>
            <a:ext cx="7853727" cy="5882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1"/>
            <a:ext cx="8229600" cy="3809999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Arsitektur PM menolak gagasan bentuk "murni" atau "sempurna", melainkan mencari semua metode, bahan, bentuk, &amp; warna yang tersedia untuk arsitek.</a:t>
            </a:r>
          </a:p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PM menjauhi warna putih netral pada arsitektur modern.</a:t>
            </a:r>
          </a:p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Kembali menuju "kecerdasan, ornamentasi dan referensi" pada arsitektur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1"/>
            <a:ext cx="8229600" cy="2895599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PM mengambil komponen gaya lama yang berbeda dan menyatukannya untuk menciptakan makna desain yang baru. </a:t>
            </a:r>
          </a:p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Dilakukan dengan memunculkan kembali ornamentasi permukaan, mereferensi bangunan sekitarnya, dan referensi sejarah.</a:t>
            </a:r>
          </a:p>
        </p:txBody>
      </p:sp>
      <p:pic>
        <p:nvPicPr>
          <p:cNvPr id="4" name="Picture 8" descr="487075269_36f7393cf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600036"/>
            <a:ext cx="2438400" cy="3257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1"/>
            <a:ext cx="8229600" cy="3276599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Membangkitkan kembali unsur dan teknik tradisional. Postmodernis menengok arsitektur masa lalu untuk mempelajarinya. </a:t>
            </a:r>
          </a:p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Desain klasik seperti pilar, lengkungan, dan kubah digunakan dalam cara baru yang mendekati humor, untuk mengirim pesan ke orang-orang modernis.</a:t>
            </a:r>
          </a:p>
        </p:txBody>
      </p:sp>
      <p:pic>
        <p:nvPicPr>
          <p:cNvPr id="4" name="Picture 3" descr="8672_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122" r="2538"/>
          <a:stretch>
            <a:fillRect/>
          </a:stretch>
        </p:blipFill>
        <p:spPr bwMode="auto">
          <a:xfrm>
            <a:off x="5690937" y="3644437"/>
            <a:ext cx="3453063" cy="321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1"/>
            <a:ext cx="8229600" cy="3733799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Kepekaan terhadap konteks bangunan, sejarah dan kebutuhan klien.</a:t>
            </a:r>
          </a:p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Karakteristik fisik berupa penggunaan bentuk-bentuk patung, ornamen dan antropomorfisme.</a:t>
            </a:r>
          </a:p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Karakteristik konseptual - pluralisme, makna ganda, plafon tinggi, ironi, paradoks &amp; kontekstualisme.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0" y="4065654"/>
            <a:ext cx="3200400" cy="2792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1"/>
            <a:ext cx="8229600" cy="5943599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id-ID" sz="24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Penggunaan gaya klasik dalam kombinasi baru: pilar, lengkungan, kubah, fasad dinding tirai, patung dan kaidah romawi.</a:t>
            </a:r>
          </a:p>
        </p:txBody>
      </p:sp>
      <p:pic>
        <p:nvPicPr>
          <p:cNvPr id="5" name="Picture 6" descr="distantwhol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76200" y="2110180"/>
            <a:ext cx="3227600" cy="3909620"/>
          </a:xfrm>
          <a:prstGeom prst="rect">
            <a:avLst/>
          </a:prstGeom>
        </p:spPr>
      </p:pic>
      <p:pic>
        <p:nvPicPr>
          <p:cNvPr id="6" name="Picture 8" descr="167346e3-6ad0-44fa-8a7b-05ff34e08c7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1143" y="2110180"/>
            <a:ext cx="5173579" cy="3909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Line 10"/>
          <p:cNvSpPr>
            <a:spLocks noChangeShapeType="1"/>
          </p:cNvSpPr>
          <p:nvPr/>
        </p:nvSpPr>
        <p:spPr bwMode="auto">
          <a:xfrm>
            <a:off x="5084036" y="2110180"/>
            <a:ext cx="1066003" cy="914400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 sz="2000"/>
          </a:p>
        </p:txBody>
      </p:sp>
      <p:sp>
        <p:nvSpPr>
          <p:cNvPr id="8" name="Rectangle 7"/>
          <p:cNvSpPr/>
          <p:nvPr/>
        </p:nvSpPr>
        <p:spPr>
          <a:xfrm>
            <a:off x="1094874" y="6059269"/>
            <a:ext cx="6906126" cy="646331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US" dirty="0"/>
              <a:t>Bank of America Center in Houston, </a:t>
            </a:r>
            <a:r>
              <a:rPr lang="id-ID" dirty="0" smtClean="0"/>
              <a:t>oleh</a:t>
            </a:r>
            <a:r>
              <a:rPr lang="en-US" dirty="0" smtClean="0"/>
              <a:t> </a:t>
            </a:r>
            <a:r>
              <a:rPr lang="en-US" dirty="0"/>
              <a:t>John Burgee </a:t>
            </a:r>
            <a:r>
              <a:rPr lang="id-ID" dirty="0" smtClean="0"/>
              <a:t>dan </a:t>
            </a:r>
            <a:r>
              <a:rPr lang="en-US" dirty="0" smtClean="0"/>
              <a:t>Philip </a:t>
            </a:r>
            <a:r>
              <a:rPr lang="en-US" dirty="0"/>
              <a:t>Johnson, </a:t>
            </a:r>
            <a:r>
              <a:rPr lang="id-ID" dirty="0" smtClean="0"/>
              <a:t>selesai </a:t>
            </a:r>
            <a:r>
              <a:rPr lang="en-US" dirty="0" smtClean="0"/>
              <a:t>1983</a:t>
            </a:r>
            <a:r>
              <a:rPr lang="id-ID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uiExpand="1" build="p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1"/>
            <a:ext cx="8229600" cy="5943599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pPr marL="0" indent="0" algn="r">
              <a:buNone/>
            </a:pPr>
            <a:r>
              <a:rPr lang="id-ID" sz="24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Penggunaan gaya klasik dalam kombinasi baru: pilar, lengkungan, kubah, fasad dinding tirai, patung dan kaidah romawi.</a:t>
            </a:r>
          </a:p>
        </p:txBody>
      </p:sp>
      <p:pic>
        <p:nvPicPr>
          <p:cNvPr id="9" name="Picture 7" descr="580Califor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1839687"/>
            <a:ext cx="2827987" cy="494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 descr="?ui=1&amp;attid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75021" y="2164539"/>
            <a:ext cx="3243262" cy="3787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Line 15"/>
          <p:cNvSpPr>
            <a:spLocks noChangeShapeType="1"/>
          </p:cNvSpPr>
          <p:nvPr/>
        </p:nvSpPr>
        <p:spPr bwMode="auto">
          <a:xfrm>
            <a:off x="4724400" y="2209800"/>
            <a:ext cx="2957262" cy="2252771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 flipH="1">
            <a:off x="2100262" y="2209800"/>
            <a:ext cx="2547938" cy="2252771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1"/>
            <a:ext cx="8229600" cy="1219199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pPr marL="0" indent="0" algn="r">
              <a:buNone/>
            </a:pPr>
            <a:r>
              <a:rPr lang="id-ID" sz="24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Penggunaan gaya klasik dalam kombinasi baru: pilar, lengkungan, kubah, fasad dinding tirai, patung dan kaidah romawi.</a:t>
            </a:r>
          </a:p>
        </p:txBody>
      </p:sp>
      <p:pic>
        <p:nvPicPr>
          <p:cNvPr id="8" name="Picture 6" descr="CollegeofArchitectureBuilding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2590800"/>
            <a:ext cx="4736780" cy="3352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8" descr="?ui=1&amp;attid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029200" y="2468249"/>
            <a:ext cx="4038601" cy="34753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Line 15"/>
          <p:cNvSpPr>
            <a:spLocks noChangeShapeType="1"/>
          </p:cNvSpPr>
          <p:nvPr/>
        </p:nvSpPr>
        <p:spPr bwMode="auto">
          <a:xfrm flipH="1">
            <a:off x="3284622" y="2133600"/>
            <a:ext cx="1439778" cy="2017293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" name="Line 15"/>
          <p:cNvSpPr>
            <a:spLocks noChangeShapeType="1"/>
          </p:cNvSpPr>
          <p:nvPr/>
        </p:nvSpPr>
        <p:spPr bwMode="auto">
          <a:xfrm>
            <a:off x="5410200" y="2209800"/>
            <a:ext cx="3063877" cy="2951747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  <p:bldP spid="14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1"/>
            <a:ext cx="8229600" cy="990599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pPr marL="0" indent="0" algn="r">
              <a:buNone/>
            </a:pPr>
            <a:r>
              <a:rPr lang="id-ID" sz="24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Mirip dengan katedral tua, bangunan post modern menarik mata ke atas menuju ke langit</a:t>
            </a:r>
          </a:p>
        </p:txBody>
      </p:sp>
      <p:pic>
        <p:nvPicPr>
          <p:cNvPr id="9" name="Picture 16" descr="ppg_pl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2567380"/>
            <a:ext cx="5474344" cy="3909620"/>
          </a:xfrm>
          <a:prstGeom prst="rect">
            <a:avLst/>
          </a:prstGeom>
        </p:spPr>
      </p:pic>
      <p:pic>
        <p:nvPicPr>
          <p:cNvPr id="10" name="Picture 6" descr="distantwhol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948896" y="2567380"/>
            <a:ext cx="3227600" cy="3909620"/>
          </a:xfrm>
          <a:prstGeom prst="rect">
            <a:avLst/>
          </a:prstGeom>
        </p:spPr>
      </p:pic>
      <p:sp>
        <p:nvSpPr>
          <p:cNvPr id="11" name="Line 15"/>
          <p:cNvSpPr>
            <a:spLocks noChangeShapeType="1"/>
          </p:cNvSpPr>
          <p:nvPr/>
        </p:nvSpPr>
        <p:spPr bwMode="auto">
          <a:xfrm flipV="1">
            <a:off x="5690912" y="2922434"/>
            <a:ext cx="1900989" cy="2237872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 flipH="1" flipV="1">
            <a:off x="2755207" y="3187127"/>
            <a:ext cx="2923674" cy="1973179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1"/>
            <a:ext cx="8229600" cy="1219199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id-ID" sz="24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Mendamaikan perbedaan antara generasi lama dan baru (perang budaya). Arsitektur postmodern </a:t>
            </a:r>
            <a:r>
              <a:rPr lang="id-ID" sz="2400" b="1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mengambil gaya lama dan memperbaruinya.</a:t>
            </a:r>
          </a:p>
        </p:txBody>
      </p:sp>
      <p:pic>
        <p:nvPicPr>
          <p:cNvPr id="8" name="Picture 7" descr="thanksgiving-square-dallas-txdal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" y="2148486"/>
            <a:ext cx="5022023" cy="45571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9" descr="225px-Thanksgiving_chapel_exteri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4118" y="2148487"/>
            <a:ext cx="3445082" cy="45571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1"/>
            <a:ext cx="8229600" cy="1219199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id-ID" sz="24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Mendamaikan perbedaan antara generasi lama dan baru (perang budaya). Arsitektur postmodern </a:t>
            </a:r>
            <a:r>
              <a:rPr lang="id-ID" sz="2400" b="1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mengambil gaya lama dan memperbaruinya.</a:t>
            </a:r>
          </a:p>
        </p:txBody>
      </p:sp>
      <p:pic>
        <p:nvPicPr>
          <p:cNvPr id="6" name="Picture 6" descr="venturihouse19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241269" y="2592097"/>
            <a:ext cx="4674131" cy="352565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514600" y="6248400"/>
            <a:ext cx="4237011" cy="369332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>
            <a:spAutoFit/>
          </a:bodyPr>
          <a:lstStyle/>
          <a:p>
            <a:r>
              <a:rPr lang="en-US" dirty="0" err="1" smtClean="0"/>
              <a:t>Vanna</a:t>
            </a:r>
            <a:r>
              <a:rPr lang="en-US" dirty="0" smtClean="0"/>
              <a:t> </a:t>
            </a:r>
            <a:r>
              <a:rPr lang="en-US" dirty="0" err="1" smtClean="0"/>
              <a:t>Venturi</a:t>
            </a:r>
            <a:r>
              <a:rPr lang="en-US" dirty="0" smtClean="0"/>
              <a:t> House, Robert </a:t>
            </a:r>
            <a:r>
              <a:rPr lang="en-US" dirty="0" err="1" smtClean="0"/>
              <a:t>Venturi</a:t>
            </a:r>
            <a:endParaRPr lang="en-US" b="1" dirty="0"/>
          </a:p>
        </p:txBody>
      </p:sp>
      <p:pic>
        <p:nvPicPr>
          <p:cNvPr id="9" name="Picture 5" descr="TheNewClevelandPlayhouse-B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199" y="2743200"/>
            <a:ext cx="4114801" cy="3184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Pelopor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00"/>
            <a:ext cx="9152954" cy="525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Pelopor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pic>
        <p:nvPicPr>
          <p:cNvPr id="4" name="Picture 6" descr="venturihouse19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76199" y="916117"/>
            <a:ext cx="4038601" cy="30462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191000" y="2803913"/>
            <a:ext cx="1696490" cy="369332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none">
            <a:spAutoFit/>
          </a:bodyPr>
          <a:lstStyle/>
          <a:p>
            <a:r>
              <a:rPr lang="en-US" dirty="0"/>
              <a:t>Robert </a:t>
            </a:r>
            <a:r>
              <a:rPr lang="en-US" dirty="0" err="1" smtClean="0"/>
              <a:t>Venturi</a:t>
            </a:r>
            <a:r>
              <a:rPr lang="en-US" dirty="0" smtClean="0"/>
              <a:t> </a:t>
            </a:r>
            <a:r>
              <a:rPr lang="en-US" dirty="0"/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4191000" y="2438400"/>
            <a:ext cx="1765227" cy="307777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none">
            <a:spAutoFit/>
          </a:bodyPr>
          <a:lstStyle/>
          <a:p>
            <a:r>
              <a:rPr lang="en-US" sz="1400" dirty="0" err="1"/>
              <a:t>Vanna</a:t>
            </a:r>
            <a:r>
              <a:rPr lang="en-US" sz="1400" dirty="0"/>
              <a:t> </a:t>
            </a:r>
            <a:r>
              <a:rPr lang="en-US" sz="1400" dirty="0" err="1"/>
              <a:t>Venturi</a:t>
            </a:r>
            <a:r>
              <a:rPr lang="en-US" sz="1400" dirty="0"/>
              <a:t> House</a:t>
            </a:r>
          </a:p>
        </p:txBody>
      </p:sp>
      <p:pic>
        <p:nvPicPr>
          <p:cNvPr id="7" name="Picture 5" descr="The Michael D. Eisner Building at the Walt Disney Studios, Burbank by beatniksid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" y="4012518"/>
            <a:ext cx="4021670" cy="2845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4176874" y="6125752"/>
            <a:ext cx="1679499" cy="369332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none">
            <a:spAutoFit/>
          </a:bodyPr>
          <a:lstStyle/>
          <a:p>
            <a:r>
              <a:rPr lang="en-US" dirty="0"/>
              <a:t>Michael Graves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4114800" y="5562600"/>
            <a:ext cx="1646605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en-US" sz="1400" i="1" dirty="0"/>
              <a:t>Team Disney – </a:t>
            </a:r>
            <a:endParaRPr lang="en-US" altLang="en-US" sz="1400" i="1" dirty="0" smtClean="0"/>
          </a:p>
          <a:p>
            <a:r>
              <a:rPr lang="en-US" altLang="en-US" sz="1400" i="1" dirty="0" smtClean="0"/>
              <a:t>The </a:t>
            </a:r>
            <a:r>
              <a:rPr lang="en-US" altLang="en-US" sz="1400" i="1" dirty="0"/>
              <a:t>Eisner Building</a:t>
            </a:r>
            <a:endParaRPr lang="en-US" sz="1400" dirty="0"/>
          </a:p>
        </p:txBody>
      </p:sp>
      <p:pic>
        <p:nvPicPr>
          <p:cNvPr id="11" name="Picture 2" descr="D:\ALEX\MY FIILES\ACADAMIC STUFF\Wello Arch\YEAR-II\HISTORY OF ARCHITECTURE-III\Postmodern architecture - Wikipedia, the free encyclopedia_files\250px-Sony_Building_by_David_Shankbone_cro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143000"/>
            <a:ext cx="2743200" cy="4324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6887795" y="6336268"/>
            <a:ext cx="1646605" cy="369332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none">
            <a:spAutoFit/>
          </a:bodyPr>
          <a:lstStyle/>
          <a:p>
            <a:r>
              <a:rPr lang="en-US" dirty="0"/>
              <a:t>Philip Johnson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037145" y="5565987"/>
            <a:ext cx="1344855" cy="630942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400" dirty="0"/>
              <a:t>AT &amp; T </a:t>
            </a:r>
            <a:r>
              <a:rPr lang="en-US" altLang="en-US" sz="1400" dirty="0" smtClean="0"/>
              <a:t>Building</a:t>
            </a:r>
          </a:p>
          <a:p>
            <a:pPr>
              <a:spcBef>
                <a:spcPct val="50000"/>
              </a:spcBef>
            </a:pPr>
            <a:r>
              <a:rPr lang="en-US" altLang="en-US" sz="1400" dirty="0" smtClean="0"/>
              <a:t>( </a:t>
            </a:r>
            <a:r>
              <a:rPr lang="en-US" altLang="en-US" sz="1400" dirty="0"/>
              <a:t>S</a:t>
            </a:r>
            <a:r>
              <a:rPr lang="en-US" altLang="en-US" sz="1400" dirty="0" smtClean="0"/>
              <a:t>ony building)</a:t>
            </a:r>
            <a:endParaRPr lang="en-US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2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85260-004-667583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" y="476526"/>
            <a:ext cx="4623227" cy="6305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5117429" y="5281137"/>
            <a:ext cx="3914861" cy="646331"/>
          </a:xfrm>
          <a:prstGeom prst="rect">
            <a:avLst/>
          </a:prstGeom>
          <a:solidFill>
            <a:schemeClr val="accent5">
              <a:lumMod val="90000"/>
              <a:alpha val="60000"/>
            </a:schemeClr>
          </a:solidFill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altLang="en-US" b="1" dirty="0"/>
              <a:t>Phillip Johnson </a:t>
            </a:r>
            <a:r>
              <a:rPr lang="id-ID" altLang="en-US" b="1" dirty="0" smtClean="0"/>
              <a:t>di th.</a:t>
            </a:r>
            <a:r>
              <a:rPr lang="en-US" altLang="en-US" b="1" dirty="0" smtClean="0"/>
              <a:t>1978 </a:t>
            </a:r>
            <a:r>
              <a:rPr lang="id-ID" altLang="en-US" b="1" dirty="0" smtClean="0"/>
              <a:t>dengan maket  gedung </a:t>
            </a:r>
            <a:r>
              <a:rPr lang="en-US" altLang="en-US" b="1" dirty="0" smtClean="0"/>
              <a:t>AT&amp;T</a:t>
            </a:r>
            <a:endParaRPr lang="en-US" altLang="en-US" b="1" dirty="0"/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5117429" y="2349449"/>
            <a:ext cx="3946945" cy="869950"/>
          </a:xfrm>
          <a:prstGeom prst="rect">
            <a:avLst/>
          </a:prstGeom>
          <a:solidFill>
            <a:srgbClr val="FFFF99">
              <a:alpha val="60000"/>
            </a:srgbClr>
          </a:solidFill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b="1" dirty="0"/>
              <a:t>AT &amp; T Building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dirty="0"/>
              <a:t>Phillip Johnson</a:t>
            </a: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5117429" y="3358427"/>
            <a:ext cx="3946945" cy="1739900"/>
          </a:xfrm>
          <a:prstGeom prst="rect">
            <a:avLst/>
          </a:prstGeom>
          <a:solidFill>
            <a:srgbClr val="FFFF99">
              <a:alpha val="60000"/>
            </a:srgbClr>
          </a:solidFill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 smtClean="0"/>
              <a:t>Phillip Johnson </a:t>
            </a:r>
            <a:r>
              <a:rPr lang="en-US" altLang="en-US" b="1" dirty="0" err="1" smtClean="0"/>
              <a:t>membantu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Mies</a:t>
            </a:r>
            <a:r>
              <a:rPr lang="en-US" altLang="en-US" b="1" dirty="0" smtClean="0"/>
              <a:t> van </a:t>
            </a:r>
            <a:r>
              <a:rPr lang="en-US" altLang="en-US" b="1" dirty="0" err="1" smtClean="0"/>
              <a:t>der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Rohe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merancang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Gedung</a:t>
            </a:r>
            <a:r>
              <a:rPr lang="en-US" altLang="en-US" b="1" dirty="0" smtClean="0"/>
              <a:t> Seagram </a:t>
            </a:r>
            <a:r>
              <a:rPr lang="en-US" altLang="en-US" b="1" dirty="0" err="1" smtClean="0"/>
              <a:t>pada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tahun</a:t>
            </a:r>
            <a:r>
              <a:rPr lang="en-US" altLang="en-US" b="1" dirty="0" smtClean="0"/>
              <a:t> 1950, </a:t>
            </a:r>
            <a:r>
              <a:rPr lang="en-US" altLang="en-US" b="1" dirty="0" err="1" smtClean="0"/>
              <a:t>tetapi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di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tahun</a:t>
            </a:r>
            <a:r>
              <a:rPr lang="en-US" altLang="en-US" b="1" dirty="0" smtClean="0"/>
              <a:t> 70-an </a:t>
            </a:r>
            <a:r>
              <a:rPr lang="en-US" altLang="en-US" b="1" dirty="0" err="1" smtClean="0"/>
              <a:t>ia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lakukan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kebalikan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dengan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Gedung</a:t>
            </a:r>
            <a:r>
              <a:rPr lang="en-US" altLang="en-US" b="1" dirty="0" smtClean="0"/>
              <a:t> AT &amp; T (</a:t>
            </a:r>
            <a:r>
              <a:rPr lang="en-US" altLang="en-US" b="1" dirty="0" err="1" smtClean="0"/>
              <a:t>sekarang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disebut</a:t>
            </a:r>
            <a:r>
              <a:rPr lang="en-US" altLang="en-US" b="1" dirty="0" smtClean="0"/>
              <a:t> Sony Building)</a:t>
            </a:r>
            <a:endParaRPr lang="en-US" altLang="en-US" b="1" dirty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Contoh Bangunan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Contoh Bangunan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pic>
        <p:nvPicPr>
          <p:cNvPr id="7" name="Picture 6" descr="File:Sony Building by David Shankbon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93369" y="1219200"/>
            <a:ext cx="388620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04800" y="1285559"/>
            <a:ext cx="4572000" cy="2308324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400" dirty="0" err="1" smtClean="0"/>
              <a:t>Alih-alih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sebuah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bangunan</a:t>
            </a:r>
            <a:r>
              <a:rPr lang="en-US" altLang="en-US" sz="2400" dirty="0" smtClean="0"/>
              <a:t> yang </a:t>
            </a:r>
            <a:r>
              <a:rPr lang="en-US" altLang="en-US" sz="2400" dirty="0" err="1" smtClean="0"/>
              <a:t>terbuat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dari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kaca</a:t>
            </a:r>
            <a:r>
              <a:rPr lang="en-US" altLang="en-US" sz="2400" dirty="0" smtClean="0"/>
              <a:t> ramping </a:t>
            </a:r>
            <a:r>
              <a:rPr lang="en-US" altLang="en-US" sz="2400" dirty="0" err="1" smtClean="0"/>
              <a:t>dan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logam</a:t>
            </a:r>
            <a:r>
              <a:rPr lang="en-US" altLang="en-US" sz="2400" dirty="0" smtClean="0"/>
              <a:t>, </a:t>
            </a:r>
            <a:r>
              <a:rPr lang="en-US" altLang="en-US" sz="2400" dirty="0" err="1" smtClean="0"/>
              <a:t>bangunan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ini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didominasi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batu</a:t>
            </a:r>
            <a:r>
              <a:rPr lang="en-US" altLang="en-US" sz="2400" dirty="0" smtClean="0"/>
              <a:t> (</a:t>
            </a:r>
            <a:r>
              <a:rPr lang="en-US" altLang="en-US" sz="2400" dirty="0" err="1" smtClean="0"/>
              <a:t>hanya</a:t>
            </a:r>
            <a:r>
              <a:rPr lang="en-US" altLang="en-US" sz="2400" dirty="0" smtClean="0"/>
              <a:t> 30% </a:t>
            </a:r>
            <a:r>
              <a:rPr lang="en-US" altLang="en-US" sz="2400" dirty="0" err="1" smtClean="0"/>
              <a:t>dari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luar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kaca</a:t>
            </a:r>
            <a:r>
              <a:rPr lang="en-US" altLang="en-US" sz="2400" dirty="0" smtClean="0"/>
              <a:t>) </a:t>
            </a:r>
            <a:r>
              <a:rPr lang="en-US" altLang="en-US" sz="2400" dirty="0" err="1" smtClean="0"/>
              <a:t>dan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menghidupkan</a:t>
            </a:r>
            <a:r>
              <a:rPr lang="en-US" altLang="en-US" sz="2400" dirty="0" smtClean="0"/>
              <a:t> </a:t>
            </a:r>
            <a:r>
              <a:rPr lang="id-ID" altLang="en-US" sz="2400" dirty="0" smtClean="0"/>
              <a:t>kembali </a:t>
            </a:r>
            <a:r>
              <a:rPr lang="en-US" altLang="en-US" sz="2400" dirty="0" err="1" smtClean="0"/>
              <a:t>kosa</a:t>
            </a:r>
            <a:r>
              <a:rPr lang="id-ID" altLang="en-US" sz="2400" dirty="0" smtClean="0"/>
              <a:t> </a:t>
            </a:r>
            <a:r>
              <a:rPr lang="en-US" altLang="en-US" sz="2400" dirty="0" err="1" smtClean="0"/>
              <a:t>kata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arsitektur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klasik</a:t>
            </a:r>
            <a:r>
              <a:rPr lang="en-US" altLang="en-US" sz="2400" dirty="0" smtClean="0"/>
              <a:t> ...</a:t>
            </a:r>
            <a:endParaRPr lang="en-US" altLang="en-US" sz="2400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304800" y="3699808"/>
            <a:ext cx="4572000" cy="1938992"/>
          </a:xfrm>
          <a:prstGeom prst="rect">
            <a:avLst/>
          </a:prstGeom>
          <a:solidFill>
            <a:srgbClr val="FFFF99"/>
          </a:solidFill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 smtClean="0"/>
              <a:t>Johnson &amp; </a:t>
            </a:r>
            <a:r>
              <a:rPr lang="en-US" altLang="en-US" sz="2400" dirty="0" err="1" smtClean="0"/>
              <a:t>rekan-rekannya</a:t>
            </a:r>
            <a:r>
              <a:rPr lang="en-US" altLang="en-US" sz="2400" dirty="0" smtClean="0"/>
              <a:t> </a:t>
            </a:r>
            <a:r>
              <a:rPr lang="id-ID" altLang="en-US" sz="2400" dirty="0" smtClean="0"/>
              <a:t>mem</a:t>
            </a:r>
            <a:r>
              <a:rPr lang="en-US" altLang="en-US" sz="2400" dirty="0" err="1" smtClean="0"/>
              <a:t>bagi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bangunan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menjadi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tiga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bagian</a:t>
            </a:r>
            <a:r>
              <a:rPr lang="en-US" altLang="en-US" sz="2400" dirty="0" smtClean="0"/>
              <a:t>, </a:t>
            </a:r>
            <a:r>
              <a:rPr lang="id-ID" altLang="en-US" sz="2400" dirty="0" smtClean="0"/>
              <a:t>seperti </a:t>
            </a:r>
            <a:r>
              <a:rPr lang="en-US" altLang="en-US" sz="2400" dirty="0" err="1" smtClean="0"/>
              <a:t>pada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tiga</a:t>
            </a:r>
            <a:r>
              <a:rPr lang="en-US" altLang="en-US" sz="2400" dirty="0" smtClean="0"/>
              <a:t> </a:t>
            </a:r>
            <a:r>
              <a:rPr lang="id-ID" altLang="en-US" sz="2400" dirty="0" smtClean="0"/>
              <a:t>bagia</a:t>
            </a:r>
            <a:r>
              <a:rPr lang="en-US" altLang="en-US" sz="2400" dirty="0" smtClean="0"/>
              <a:t>n </a:t>
            </a:r>
            <a:r>
              <a:rPr lang="en-US" altLang="en-US" sz="2400" dirty="0" err="1" smtClean="0"/>
              <a:t>dari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kuil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Yunani</a:t>
            </a:r>
            <a:r>
              <a:rPr lang="en-US" altLang="en-US" sz="2400" dirty="0" smtClean="0"/>
              <a:t> - </a:t>
            </a:r>
            <a:r>
              <a:rPr lang="en-US" altLang="en-US" sz="2400" dirty="0" err="1" smtClean="0"/>
              <a:t>dasar</a:t>
            </a:r>
            <a:r>
              <a:rPr lang="en-US" altLang="en-US" sz="2400" dirty="0" smtClean="0"/>
              <a:t>, </a:t>
            </a:r>
            <a:r>
              <a:rPr lang="en-US" altLang="en-US" sz="2400" dirty="0" err="1" smtClean="0"/>
              <a:t>kolom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dan</a:t>
            </a:r>
            <a:r>
              <a:rPr lang="en-US" altLang="en-US" sz="2400" dirty="0" smtClean="0"/>
              <a:t> pediment.</a:t>
            </a:r>
            <a:endParaRPr lang="en-US" altLang="en-US" sz="2400" dirty="0"/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04800" y="5835650"/>
            <a:ext cx="4572000" cy="641350"/>
          </a:xfrm>
          <a:prstGeom prst="rect">
            <a:avLst/>
          </a:prstGeom>
          <a:solidFill>
            <a:schemeClr val="accent5">
              <a:lumMod val="90000"/>
            </a:schemeClr>
          </a:solidFill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n-US" b="1" dirty="0"/>
              <a:t>Phillip Johnson,</a:t>
            </a:r>
            <a:r>
              <a:rPr lang="en-US" altLang="en-US" dirty="0"/>
              <a:t> the AT&amp;T Building (New York), 1984.  </a:t>
            </a:r>
            <a:r>
              <a:rPr lang="en-US" altLang="en-US" b="1" dirty="0"/>
              <a:t>POSTMODERN</a:t>
            </a:r>
          </a:p>
        </p:txBody>
      </p:sp>
      <p:cxnSp>
        <p:nvCxnSpPr>
          <p:cNvPr id="11" name="Straight Connector 10"/>
          <p:cNvCxnSpPr>
            <a:stCxn id="8" idx="3"/>
          </p:cNvCxnSpPr>
          <p:nvPr/>
        </p:nvCxnSpPr>
        <p:spPr>
          <a:xfrm flipV="1">
            <a:off x="4876800" y="2209801"/>
            <a:ext cx="1219200" cy="2299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4343399" y="3958890"/>
            <a:ext cx="1701465" cy="351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Contoh Bangunan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pic>
        <p:nvPicPr>
          <p:cNvPr id="13" name="Picture 12" descr="File:Sony Building by David Shankbon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" y="1295400"/>
            <a:ext cx="3429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728535" y="1295400"/>
            <a:ext cx="3144253" cy="193899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id-ID" altLang="en-US" sz="2000" dirty="0" smtClean="0"/>
              <a:t>Bagian </a:t>
            </a:r>
            <a:r>
              <a:rPr lang="en-US" altLang="en-US" sz="2000" dirty="0" err="1" smtClean="0"/>
              <a:t>atas</a:t>
            </a:r>
            <a:r>
              <a:rPr lang="en-US" altLang="en-US" sz="2000" dirty="0" smtClean="0"/>
              <a:t> </a:t>
            </a:r>
            <a:r>
              <a:rPr lang="id-ID" altLang="en-US" sz="2000" dirty="0" smtClean="0"/>
              <a:t>miring </a:t>
            </a:r>
            <a:r>
              <a:rPr lang="en-US" altLang="en-US" sz="2000" dirty="0" err="1" smtClean="0"/>
              <a:t>turun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seperti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sebuah</a:t>
            </a:r>
            <a:r>
              <a:rPr lang="en-US" altLang="en-US" sz="2000" dirty="0" smtClean="0"/>
              <a:t> pediment, </a:t>
            </a:r>
            <a:r>
              <a:rPr lang="en-US" altLang="en-US" sz="2000" dirty="0" err="1" smtClean="0"/>
              <a:t>termasuk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ruang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di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tengah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dikenal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sebagai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orbiculum</a:t>
            </a:r>
            <a:r>
              <a:rPr lang="en-US" altLang="en-US" sz="2000" dirty="0" smtClean="0"/>
              <a:t> (</a:t>
            </a:r>
            <a:r>
              <a:rPr lang="en-US" altLang="en-US" sz="2000" dirty="0" err="1" smtClean="0"/>
              <a:t>mirip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tampilan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meja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rias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abad</a:t>
            </a:r>
            <a:r>
              <a:rPr lang="en-US" altLang="en-US" sz="2000" dirty="0" smtClean="0"/>
              <a:t> ke-18)</a:t>
            </a:r>
            <a:endParaRPr lang="en-US" altLang="en-US" sz="2000" dirty="0"/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3728533" y="5069972"/>
            <a:ext cx="3144253" cy="830997"/>
          </a:xfrm>
          <a:prstGeom prst="rect">
            <a:avLst/>
          </a:prstGeom>
          <a:solidFill>
            <a:schemeClr val="accent5">
              <a:lumMod val="90000"/>
            </a:schemeClr>
          </a:solidFill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altLang="en-US" sz="1600" b="1" dirty="0"/>
              <a:t>Phillip Johnson,</a:t>
            </a:r>
            <a:r>
              <a:rPr lang="en-US" altLang="en-US" sz="1600" dirty="0"/>
              <a:t> the AT&amp;T Building (New York), 1984.  </a:t>
            </a:r>
            <a:r>
              <a:rPr lang="en-US" altLang="en-US" sz="1600" b="1" dirty="0"/>
              <a:t>POSTMODERN</a:t>
            </a: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3728534" y="3474546"/>
            <a:ext cx="3144253" cy="101566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dirty="0" smtClean="0"/>
              <a:t>strip </a:t>
            </a:r>
            <a:r>
              <a:rPr lang="en-US" altLang="en-US" sz="2000" dirty="0" err="1" smtClean="0"/>
              <a:t>batu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tipis</a:t>
            </a:r>
            <a:r>
              <a:rPr lang="en-US" altLang="en-US" sz="2000" dirty="0" smtClean="0"/>
              <a:t> yang </a:t>
            </a:r>
            <a:r>
              <a:rPr lang="en-US" altLang="en-US" sz="2000" dirty="0" err="1" smtClean="0"/>
              <a:t>membentuk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pusat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menyerupai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alur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kolom</a:t>
            </a:r>
            <a:endParaRPr lang="en-US" altLang="en-US" sz="20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3590" y="1872541"/>
            <a:ext cx="1644817" cy="3333496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6842041" y="2490537"/>
            <a:ext cx="993525" cy="48624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 flipV="1">
            <a:off x="1916029" y="2179952"/>
            <a:ext cx="1697538" cy="19877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1807745" y="3777916"/>
            <a:ext cx="1923211" cy="29679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Contoh Bangunan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pic>
        <p:nvPicPr>
          <p:cNvPr id="11" name="Picture 10" descr="buildings&amp;CISOPTR=77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45227"/>
            <a:ext cx="3733800" cy="5573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152817" y="1694534"/>
            <a:ext cx="4874714" cy="101566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dirty="0" err="1" smtClean="0"/>
              <a:t>Pintu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masuk</a:t>
            </a:r>
            <a:r>
              <a:rPr lang="en-US" altLang="en-US" sz="2000" dirty="0" smtClean="0"/>
              <a:t> </a:t>
            </a:r>
            <a:r>
              <a:rPr lang="id-ID" altLang="en-US" sz="2000" dirty="0" smtClean="0"/>
              <a:t>berupa </a:t>
            </a:r>
            <a:r>
              <a:rPr lang="en-US" altLang="en-US" sz="2000" dirty="0" err="1" smtClean="0"/>
              <a:t>lengkungan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putaran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besar</a:t>
            </a:r>
            <a:r>
              <a:rPr lang="en-US" altLang="en-US" sz="2000" dirty="0" smtClean="0"/>
              <a:t>, </a:t>
            </a:r>
            <a:r>
              <a:rPr lang="en-US" altLang="en-US" sz="2000" dirty="0" err="1" smtClean="0"/>
              <a:t>mirip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dengan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lengkungan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kemenangan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atau</a:t>
            </a:r>
            <a:r>
              <a:rPr lang="en-US" altLang="en-US" sz="2000" dirty="0" smtClean="0"/>
              <a:t> portal </a:t>
            </a:r>
            <a:r>
              <a:rPr lang="en-US" altLang="en-US" sz="2000" dirty="0" err="1" smtClean="0"/>
              <a:t>Romawi</a:t>
            </a:r>
            <a:r>
              <a:rPr lang="en-US" altLang="en-US" sz="2000" dirty="0" smtClean="0"/>
              <a:t>.</a:t>
            </a:r>
            <a:endParaRPr lang="en-US" altLang="en-US" sz="2000" dirty="0"/>
          </a:p>
        </p:txBody>
      </p:sp>
      <p:cxnSp>
        <p:nvCxnSpPr>
          <p:cNvPr id="21" name="Straight Connector 20"/>
          <p:cNvCxnSpPr>
            <a:stCxn id="12" idx="1"/>
          </p:cNvCxnSpPr>
          <p:nvPr/>
        </p:nvCxnSpPr>
        <p:spPr>
          <a:xfrm rot="10800000">
            <a:off x="1625269" y="1900990"/>
            <a:ext cx="2527548" cy="30137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2" name="Picture 2" descr="plazas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13852" y="3200400"/>
            <a:ext cx="5230148" cy="3395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" name="Straight Connector 22"/>
          <p:cNvCxnSpPr>
            <a:endCxn id="12" idx="2"/>
          </p:cNvCxnSpPr>
          <p:nvPr/>
        </p:nvCxnSpPr>
        <p:spPr>
          <a:xfrm rot="10800000">
            <a:off x="6590174" y="2710198"/>
            <a:ext cx="807160" cy="58499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Modern vs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4932403"/>
            <a:ext cx="4695825" cy="1107996"/>
          </a:xfrm>
          <a:prstGeom prst="rect">
            <a:avLst/>
          </a:prstGeom>
          <a:solidFill>
            <a:srgbClr val="FFFF99"/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r>
              <a:rPr lang="en-US" sz="2200" dirty="0" err="1" smtClean="0"/>
              <a:t>Arsitek</a:t>
            </a:r>
            <a:r>
              <a:rPr lang="id-ID" sz="2200" dirty="0" smtClean="0"/>
              <a:t> </a:t>
            </a:r>
            <a:r>
              <a:rPr lang="en-US" sz="2200" dirty="0" err="1" smtClean="0"/>
              <a:t>modernis</a:t>
            </a:r>
            <a:r>
              <a:rPr lang="en-US" sz="2200" dirty="0" smtClean="0"/>
              <a:t> </a:t>
            </a:r>
            <a:r>
              <a:rPr lang="en-US" sz="2200" dirty="0" err="1" smtClean="0"/>
              <a:t>mungkin</a:t>
            </a:r>
            <a:r>
              <a:rPr lang="en-US" sz="2200" dirty="0" smtClean="0"/>
              <a:t> </a:t>
            </a:r>
            <a:r>
              <a:rPr lang="en-US" sz="2200" dirty="0" err="1" smtClean="0"/>
              <a:t>menganggap</a:t>
            </a:r>
            <a:r>
              <a:rPr lang="en-US" sz="2200" dirty="0" smtClean="0"/>
              <a:t> </a:t>
            </a:r>
            <a:r>
              <a:rPr lang="en-US" sz="2200" dirty="0" err="1" smtClean="0"/>
              <a:t>bangunan</a:t>
            </a:r>
            <a:r>
              <a:rPr lang="en-US" sz="2200" dirty="0" smtClean="0"/>
              <a:t> postmodern </a:t>
            </a:r>
            <a:r>
              <a:rPr lang="id-ID" sz="2200" dirty="0" smtClean="0"/>
              <a:t>itu </a:t>
            </a:r>
            <a:r>
              <a:rPr lang="en-US" sz="2200" dirty="0" smtClean="0"/>
              <a:t>vulgar</a:t>
            </a:r>
            <a:endParaRPr lang="en-US" sz="2200" dirty="0"/>
          </a:p>
        </p:txBody>
      </p:sp>
      <p:sp>
        <p:nvSpPr>
          <p:cNvPr id="9" name="Rectangle 8"/>
          <p:cNvSpPr/>
          <p:nvPr/>
        </p:nvSpPr>
        <p:spPr>
          <a:xfrm>
            <a:off x="4724400" y="4932403"/>
            <a:ext cx="4379495" cy="1107996"/>
          </a:xfrm>
          <a:prstGeom prst="rect">
            <a:avLst/>
          </a:prstGeom>
          <a:solidFill>
            <a:srgbClr val="FFFF99"/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r>
              <a:rPr lang="id-ID" sz="2200" dirty="0" smtClean="0"/>
              <a:t>arsitek postmodern mungkin menganggap bangunan modern tidak berjiwa dan hambar</a:t>
            </a:r>
            <a:endParaRPr lang="id-ID" sz="2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631830"/>
            <a:ext cx="4695825" cy="3156737"/>
          </a:xfrm>
          <a:prstGeom prst="rect">
            <a:avLst/>
          </a:prstGeom>
        </p:spPr>
      </p:pic>
      <p:pic>
        <p:nvPicPr>
          <p:cNvPr id="13" name="Picture 12" descr="8672_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122" r="2538"/>
          <a:stretch>
            <a:fillRect/>
          </a:stretch>
        </p:blipFill>
        <p:spPr bwMode="auto">
          <a:xfrm>
            <a:off x="4724401" y="1631830"/>
            <a:ext cx="4379495" cy="315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939715" y="4249975"/>
            <a:ext cx="2556085" cy="646331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Garamond" panose="02020404030301010803" pitchFamily="18" charset="0"/>
              </a:rPr>
              <a:t>Le Corbusier. </a:t>
            </a:r>
            <a:r>
              <a:rPr lang="en-US" i="1" dirty="0">
                <a:solidFill>
                  <a:srgbClr val="000000"/>
                </a:solidFill>
                <a:latin typeface="Garamond" panose="02020404030301010803" pitchFamily="18" charset="0"/>
              </a:rPr>
              <a:t>Villa </a:t>
            </a:r>
            <a:r>
              <a:rPr lang="en-US" i="1" dirty="0" err="1">
                <a:solidFill>
                  <a:srgbClr val="000000"/>
                </a:solidFill>
                <a:latin typeface="Garamond" panose="02020404030301010803" pitchFamily="18" charset="0"/>
              </a:rPr>
              <a:t>Savoye</a:t>
            </a:r>
            <a:endParaRPr lang="en-US" i="1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Garamond" panose="02020404030301010803" pitchFamily="18" charset="0"/>
              </a:rPr>
              <a:t>1928-1929. </a:t>
            </a:r>
            <a:r>
              <a:rPr lang="en-US" dirty="0" err="1">
                <a:solidFill>
                  <a:srgbClr val="000000"/>
                </a:solidFill>
                <a:latin typeface="Garamond" panose="02020404030301010803" pitchFamily="18" charset="0"/>
              </a:rPr>
              <a:t>Poissy</a:t>
            </a:r>
            <a:r>
              <a:rPr lang="en-US" dirty="0">
                <a:solidFill>
                  <a:srgbClr val="000000"/>
                </a:solidFill>
                <a:latin typeface="Garamond" panose="02020404030301010803" pitchFamily="18" charset="0"/>
              </a:rPr>
              <a:t>, France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Modern vs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pic>
        <p:nvPicPr>
          <p:cNvPr id="11" name="Picture 5" descr="?ui=1&amp;attid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908" y="2097683"/>
            <a:ext cx="4499092" cy="3312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 descr="gropiushouse0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097683"/>
            <a:ext cx="4384339" cy="3312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1" y="1549975"/>
            <a:ext cx="4255796" cy="369332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id-ID" b="1" dirty="0" smtClean="0"/>
              <a:t>Atap Datar</a:t>
            </a:r>
            <a:endParaRPr lang="en-US" b="1" dirty="0"/>
          </a:p>
        </p:txBody>
      </p:sp>
      <p:sp>
        <p:nvSpPr>
          <p:cNvPr id="16" name="Rectangle 15"/>
          <p:cNvSpPr/>
          <p:nvPr/>
        </p:nvSpPr>
        <p:spPr>
          <a:xfrm>
            <a:off x="4644908" y="1576132"/>
            <a:ext cx="4357442" cy="369332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id-ID" b="1" dirty="0" smtClean="0"/>
              <a:t>Atap Pelana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Modern vs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pic>
        <p:nvPicPr>
          <p:cNvPr id="7" name="Picture 5" descr="The Michael D. Eisner Building at the Walt Disney Studios, Burbank by beatniksid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86200" y="2436836"/>
            <a:ext cx="5156691" cy="3455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29" y="2436836"/>
            <a:ext cx="3701171" cy="345539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2630" y="1447800"/>
            <a:ext cx="3658600" cy="830997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id-ID" sz="2400" dirty="0" smtClean="0"/>
              <a:t>Tidak menggunakan warna</a:t>
            </a:r>
            <a:endParaRPr lang="en-US" sz="2400" dirty="0"/>
          </a:p>
        </p:txBody>
      </p:sp>
      <p:sp>
        <p:nvSpPr>
          <p:cNvPr id="10" name="Rectangle 9"/>
          <p:cNvSpPr/>
          <p:nvPr/>
        </p:nvSpPr>
        <p:spPr>
          <a:xfrm>
            <a:off x="3886200" y="1447800"/>
            <a:ext cx="5097379" cy="830997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id-ID" sz="2400" dirty="0" smtClean="0"/>
              <a:t>Warna kembali digunakan pada fasad</a:t>
            </a:r>
            <a:endParaRPr lang="en-US" sz="2400" dirty="0"/>
          </a:p>
        </p:txBody>
      </p:sp>
      <p:sp>
        <p:nvSpPr>
          <p:cNvPr id="13" name="Rectangle 12"/>
          <p:cNvSpPr/>
          <p:nvPr/>
        </p:nvSpPr>
        <p:spPr>
          <a:xfrm>
            <a:off x="60210" y="5892225"/>
            <a:ext cx="3658600" cy="584775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fr-FR" sz="1600" dirty="0"/>
              <a:t>Le Corbusier, Chapel of </a:t>
            </a:r>
            <a:r>
              <a:rPr lang="fr-FR" sz="1600" dirty="0" err="1"/>
              <a:t>NôtreDame</a:t>
            </a:r>
            <a:r>
              <a:rPr lang="fr-FR" sz="1600" dirty="0"/>
              <a:t> du Haut, 1955 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Modern vs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29200" y="4876800"/>
            <a:ext cx="4038600" cy="1938992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US" sz="2000" dirty="0" err="1" smtClean="0"/>
              <a:t>bangunan</a:t>
            </a:r>
            <a:r>
              <a:rPr lang="en-US" sz="2000" dirty="0" smtClean="0"/>
              <a:t> </a:t>
            </a:r>
            <a:r>
              <a:rPr lang="en-US" sz="2000" dirty="0" err="1" smtClean="0"/>
              <a:t>postmodernis</a:t>
            </a:r>
            <a:r>
              <a:rPr lang="en-US" sz="2000" dirty="0" smtClean="0"/>
              <a:t>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tumpukan</a:t>
            </a:r>
            <a:r>
              <a:rPr lang="en-US" sz="2000" dirty="0" smtClean="0"/>
              <a:t> </a:t>
            </a:r>
            <a:r>
              <a:rPr lang="en-US" sz="2000" dirty="0" err="1" smtClean="0"/>
              <a:t>elemen</a:t>
            </a:r>
            <a:r>
              <a:rPr lang="en-US" sz="2000" dirty="0" smtClean="0"/>
              <a:t> </a:t>
            </a:r>
            <a:r>
              <a:rPr lang="en-US" sz="2000" dirty="0" err="1" smtClean="0"/>
              <a:t>desain</a:t>
            </a:r>
            <a:r>
              <a:rPr lang="en-US" sz="2000" dirty="0" smtClean="0"/>
              <a:t> </a:t>
            </a:r>
            <a:r>
              <a:rPr lang="en-US" sz="2000" dirty="0" err="1" smtClean="0"/>
              <a:t>bervariasi</a:t>
            </a:r>
            <a:r>
              <a:rPr lang="en-US" sz="2000" dirty="0" smtClean="0"/>
              <a:t> </a:t>
            </a:r>
            <a:r>
              <a:rPr lang="id-ID" sz="2000" dirty="0" smtClean="0"/>
              <a:t>dalam </a:t>
            </a:r>
            <a:r>
              <a:rPr lang="en-US" sz="2000" dirty="0" err="1" smtClean="0"/>
              <a:t>kosa</a:t>
            </a:r>
            <a:r>
              <a:rPr lang="en-US" sz="2000" dirty="0" smtClean="0"/>
              <a:t> </a:t>
            </a:r>
            <a:r>
              <a:rPr lang="en-US" sz="2000" dirty="0" err="1" smtClean="0"/>
              <a:t>kata</a:t>
            </a:r>
            <a:r>
              <a:rPr lang="en-US" sz="2000" dirty="0" smtClean="0"/>
              <a:t> </a:t>
            </a:r>
            <a:r>
              <a:rPr lang="en-US" sz="2000" dirty="0" err="1" smtClean="0"/>
              <a:t>tunggal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permukaan</a:t>
            </a:r>
            <a:r>
              <a:rPr lang="en-US" sz="2000" dirty="0" smtClean="0"/>
              <a:t> </a:t>
            </a:r>
            <a:r>
              <a:rPr lang="en-US" sz="2000" dirty="0" err="1" smtClean="0"/>
              <a:t>tanah</a:t>
            </a:r>
            <a:r>
              <a:rPr lang="en-US" sz="2000" dirty="0" smtClean="0"/>
              <a:t> </a:t>
            </a:r>
            <a:r>
              <a:rPr lang="en-US" sz="2000" dirty="0" err="1" smtClean="0"/>
              <a:t>ke</a:t>
            </a:r>
            <a:r>
              <a:rPr lang="en-US" sz="2000" dirty="0" smtClean="0"/>
              <a:t> </a:t>
            </a:r>
            <a:r>
              <a:rPr lang="en-US" sz="2000" dirty="0" err="1" smtClean="0"/>
              <a:t>atas</a:t>
            </a:r>
            <a:r>
              <a:rPr lang="en-US" sz="2000" dirty="0" smtClean="0"/>
              <a:t>, (</a:t>
            </a:r>
            <a:r>
              <a:rPr lang="id-ID" sz="2000" dirty="0" smtClean="0"/>
              <a:t>seperti </a:t>
            </a:r>
            <a:r>
              <a:rPr lang="en-US" sz="2000" dirty="0" err="1" smtClean="0"/>
              <a:t>desain</a:t>
            </a:r>
            <a:r>
              <a:rPr lang="en-US" sz="2000" dirty="0" smtClean="0"/>
              <a:t> "</a:t>
            </a:r>
            <a:r>
              <a:rPr lang="en-US" sz="2000" dirty="0" err="1" smtClean="0"/>
              <a:t>kue</a:t>
            </a:r>
            <a:r>
              <a:rPr lang="en-US" sz="2000" dirty="0" smtClean="0"/>
              <a:t> </a:t>
            </a:r>
            <a:r>
              <a:rPr lang="en-US" sz="2000" dirty="0" err="1" smtClean="0"/>
              <a:t>pengantin</a:t>
            </a:r>
            <a:r>
              <a:rPr lang="en-US" sz="2000" dirty="0" smtClean="0"/>
              <a:t>").</a:t>
            </a:r>
            <a:endParaRPr lang="en-US" sz="2000" dirty="0"/>
          </a:p>
        </p:txBody>
      </p:sp>
      <p:pic>
        <p:nvPicPr>
          <p:cNvPr id="12" name="Picture 6" descr="distantwhol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486400" y="990600"/>
            <a:ext cx="3227600" cy="3909620"/>
          </a:xfrm>
          <a:prstGeom prst="rect">
            <a:avLst/>
          </a:prstGeom>
        </p:spPr>
      </p:pic>
      <p:pic>
        <p:nvPicPr>
          <p:cNvPr id="15" name="Picture 8" descr="Image:Seagrambuilding.jpg">
            <a:hlinkClick r:id="rId3"/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631262" y="970798"/>
            <a:ext cx="3529971" cy="4058402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228600" y="5921514"/>
            <a:ext cx="4267200" cy="707886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US" sz="2000" dirty="0" err="1" smtClean="0"/>
              <a:t>bangunan</a:t>
            </a:r>
            <a:r>
              <a:rPr lang="en-US" sz="2000" dirty="0" smtClean="0"/>
              <a:t> </a:t>
            </a:r>
            <a:r>
              <a:rPr lang="en-US" sz="2000" dirty="0" err="1" smtClean="0"/>
              <a:t>bertingkat</a:t>
            </a:r>
            <a:r>
              <a:rPr lang="en-US" sz="2000" dirty="0" smtClean="0"/>
              <a:t> </a:t>
            </a:r>
            <a:r>
              <a:rPr lang="en-US" sz="2000" dirty="0" err="1" smtClean="0"/>
              <a:t>tinggi</a:t>
            </a:r>
            <a:r>
              <a:rPr lang="id-ID" sz="2000" dirty="0" smtClean="0"/>
              <a:t> modern</a:t>
            </a:r>
            <a:r>
              <a:rPr lang="en-US" sz="2000" dirty="0" smtClean="0"/>
              <a:t> </a:t>
            </a:r>
            <a:r>
              <a:rPr lang="en-US" sz="2000" dirty="0" err="1" smtClean="0"/>
              <a:t>telah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</a:t>
            </a:r>
            <a:r>
              <a:rPr lang="en-US" sz="2000" dirty="0" err="1" smtClean="0"/>
              <a:t>monolitik</a:t>
            </a:r>
            <a:r>
              <a:rPr lang="en-US" sz="2000" dirty="0" smtClean="0"/>
              <a:t>.</a:t>
            </a:r>
            <a:endParaRPr lang="en-US" sz="2000" dirty="0"/>
          </a:p>
        </p:txBody>
      </p:sp>
      <p:sp>
        <p:nvSpPr>
          <p:cNvPr id="17" name="Rectangle 16"/>
          <p:cNvSpPr/>
          <p:nvPr/>
        </p:nvSpPr>
        <p:spPr>
          <a:xfrm>
            <a:off x="707463" y="5029200"/>
            <a:ext cx="3331137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1600" dirty="0" smtClean="0"/>
              <a:t>Seagram </a:t>
            </a:r>
            <a:r>
              <a:rPr lang="en-GB" altLang="en-US" sz="1600" dirty="0" err="1" smtClean="0"/>
              <a:t>Building,New</a:t>
            </a:r>
            <a:r>
              <a:rPr lang="en-GB" altLang="en-US" sz="1600" dirty="0" smtClean="0"/>
              <a:t> </a:t>
            </a:r>
            <a:r>
              <a:rPr lang="en-GB" altLang="en-US" sz="1600" dirty="0" err="1"/>
              <a:t>York,Ludwig</a:t>
            </a:r>
            <a:r>
              <a:rPr lang="en-GB" altLang="en-US" sz="1600" dirty="0"/>
              <a:t> </a:t>
            </a:r>
            <a:r>
              <a:rPr lang="en-GB" altLang="en-US" sz="1600" dirty="0" err="1"/>
              <a:t>Mies</a:t>
            </a:r>
            <a:r>
              <a:rPr lang="en-GB" altLang="en-US" sz="1600" dirty="0"/>
              <a:t> van Der </a:t>
            </a:r>
            <a:r>
              <a:rPr lang="en-GB" altLang="en-US" sz="1600" dirty="0" err="1" smtClean="0"/>
              <a:t>Rohe</a:t>
            </a:r>
            <a:r>
              <a:rPr lang="en-GB" altLang="en-US" sz="1600" dirty="0" smtClean="0"/>
              <a:t>, 1957</a:t>
            </a:r>
            <a:endParaRPr lang="en-GB" altLang="en-US" sz="1600" dirty="0"/>
          </a:p>
        </p:txBody>
      </p:sp>
      <p:cxnSp>
        <p:nvCxnSpPr>
          <p:cNvPr id="18" name="Straight Connector 17"/>
          <p:cNvCxnSpPr/>
          <p:nvPr/>
        </p:nvCxnSpPr>
        <p:spPr>
          <a:xfrm rot="5400000" flipH="1" flipV="1">
            <a:off x="6324600" y="3733800"/>
            <a:ext cx="1752600" cy="5334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 animBg="1"/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Modern vs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pic>
        <p:nvPicPr>
          <p:cNvPr id="10" name="Picture 2" descr="D:\ALEX\MY FIILES\ACADAMIC STUFF\Wello Arch\YEAR-II\HISTORY OF ARCHITECTURE-III\Postmodern architecture - Wikipedia, the free encyclopedia_files\250px-Sony_Building_by_David_Shankbone_cro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905000"/>
            <a:ext cx="2797546" cy="4410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6096000" y="1219200"/>
            <a:ext cx="2743200" cy="461665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2400" dirty="0" smtClean="0"/>
              <a:t>Double Coding</a:t>
            </a:r>
            <a:endParaRPr lang="en-US" sz="2400" dirty="0"/>
          </a:p>
        </p:txBody>
      </p:sp>
      <p:sp>
        <p:nvSpPr>
          <p:cNvPr id="19" name="Rectangle 18"/>
          <p:cNvSpPr/>
          <p:nvPr/>
        </p:nvSpPr>
        <p:spPr>
          <a:xfrm>
            <a:off x="167390" y="1219200"/>
            <a:ext cx="5471410" cy="461665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S</a:t>
            </a:r>
            <a:r>
              <a:rPr lang="en-US" sz="2400" dirty="0" smtClean="0"/>
              <a:t>ingle Coding</a:t>
            </a:r>
            <a:endParaRPr lang="en-US" sz="2400" dirty="0"/>
          </a:p>
        </p:txBody>
      </p:sp>
      <p:pic>
        <p:nvPicPr>
          <p:cNvPr id="20" name="Picture 4" descr="glasshou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067" y="1905000"/>
            <a:ext cx="5455733" cy="3598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Arsitek-arsitek Post Modern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52400" y="1313795"/>
            <a:ext cx="2590800" cy="4401205"/>
          </a:xfrm>
          <a:prstGeom prst="rect">
            <a:avLst/>
          </a:prstGeom>
          <a:solidFill>
            <a:srgbClr val="FFFF99">
              <a:alpha val="56078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marL="360363" lvl="0" indent="-360363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id-ID" sz="2000" b="1" dirty="0" smtClean="0">
                <a:solidFill>
                  <a:srgbClr val="002060"/>
                </a:solidFill>
              </a:rPr>
              <a:t>Joel Bergman</a:t>
            </a:r>
          </a:p>
          <a:p>
            <a:pPr marL="360363" lvl="0" indent="-360363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id-ID" sz="2000" b="1" dirty="0" smtClean="0">
                <a:solidFill>
                  <a:srgbClr val="002060"/>
                </a:solidFill>
              </a:rPr>
              <a:t>Barbara Bielecka</a:t>
            </a:r>
          </a:p>
          <a:p>
            <a:pPr marL="360363" lvl="0" indent="-360363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id-ID" sz="2000" b="1" dirty="0" smtClean="0">
                <a:solidFill>
                  <a:srgbClr val="7030A0"/>
                </a:solidFill>
              </a:rPr>
              <a:t>Ricardo Bofill</a:t>
            </a:r>
          </a:p>
          <a:p>
            <a:pPr marL="360363" lvl="0" indent="-360363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id-ID" sz="2000" b="1" dirty="0" smtClean="0">
                <a:solidFill>
                  <a:srgbClr val="7030A0"/>
                </a:solidFill>
              </a:rPr>
              <a:t>Mario Botta</a:t>
            </a:r>
          </a:p>
          <a:p>
            <a:pPr marL="360363" lvl="0" indent="-360363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id-ID" sz="2000" b="1" dirty="0" smtClean="0">
                <a:solidFill>
                  <a:srgbClr val="002060"/>
                </a:solidFill>
              </a:rPr>
              <a:t>John Burgee</a:t>
            </a:r>
          </a:p>
          <a:p>
            <a:pPr marL="360363" lvl="0" indent="-360363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id-ID" sz="2000" b="1" dirty="0" smtClean="0">
                <a:solidFill>
                  <a:srgbClr val="7030A0"/>
                </a:solidFill>
              </a:rPr>
              <a:t>Charles Correa</a:t>
            </a:r>
          </a:p>
          <a:p>
            <a:pPr marL="360363" lvl="0" indent="-360363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id-ID" sz="2000" b="1" dirty="0" smtClean="0">
                <a:solidFill>
                  <a:srgbClr val="7030A0"/>
                </a:solidFill>
              </a:rPr>
              <a:t>Peter Eisenman</a:t>
            </a:r>
          </a:p>
          <a:p>
            <a:pPr marL="360363" lvl="0" indent="-360363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id-ID" sz="2000" b="1" dirty="0" smtClean="0">
                <a:solidFill>
                  <a:srgbClr val="002060"/>
                </a:solidFill>
              </a:rPr>
              <a:t>Terry Farrell</a:t>
            </a:r>
          </a:p>
          <a:p>
            <a:pPr marL="360363" lvl="0" indent="-360363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id-ID" sz="2000" b="1" dirty="0" smtClean="0">
                <a:solidFill>
                  <a:srgbClr val="7030A0"/>
                </a:solidFill>
              </a:rPr>
              <a:t>Frank Gehry</a:t>
            </a:r>
          </a:p>
          <a:p>
            <a:pPr marL="360363" lvl="0" indent="-360363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id-ID" sz="2000" b="1" dirty="0" smtClean="0">
                <a:solidFill>
                  <a:srgbClr val="002060"/>
                </a:solidFill>
              </a:rPr>
              <a:t>James Gowan</a:t>
            </a:r>
          </a:p>
          <a:p>
            <a:pPr marL="360363" lvl="0" indent="-360363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id-ID" sz="2000" b="1" dirty="0" smtClean="0">
                <a:solidFill>
                  <a:srgbClr val="7030A0"/>
                </a:solidFill>
              </a:rPr>
              <a:t>Michael Graves</a:t>
            </a:r>
          </a:p>
          <a:p>
            <a:pPr marL="360363" lvl="0" indent="-360363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id-ID" sz="2000" b="1" dirty="0" smtClean="0">
                <a:solidFill>
                  <a:srgbClr val="002060"/>
                </a:solidFill>
              </a:rPr>
              <a:t>Hans Hollein</a:t>
            </a:r>
          </a:p>
          <a:p>
            <a:pPr marL="360363" lvl="0" indent="-360363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id-ID" sz="2000" b="1" dirty="0" smtClean="0">
                <a:solidFill>
                  <a:srgbClr val="7030A0"/>
                </a:solidFill>
              </a:rPr>
              <a:t>Arata Isozaki</a:t>
            </a:r>
            <a:endParaRPr lang="id-ID" sz="2000" b="1" dirty="0" smtClean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00" y="1313795"/>
            <a:ext cx="2895600" cy="4401205"/>
          </a:xfrm>
          <a:prstGeom prst="rect">
            <a:avLst/>
          </a:prstGeom>
          <a:solidFill>
            <a:srgbClr val="FFFF99">
              <a:alpha val="56078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marL="457200" lvl="0" indent="-457200">
              <a:buFont typeface="+mj-lt"/>
              <a:buAutoNum type="arabicPeriod" startAt="27"/>
            </a:pPr>
            <a:r>
              <a:rPr lang="id-ID" sz="2000" b="1" dirty="0" smtClean="0">
                <a:solidFill>
                  <a:srgbClr val="7030A0"/>
                </a:solidFill>
              </a:rPr>
              <a:t>Antoine Predock</a:t>
            </a:r>
          </a:p>
          <a:p>
            <a:pPr marL="457200" lvl="0" indent="-457200">
              <a:buFont typeface="+mj-lt"/>
              <a:buAutoNum type="arabicPeriod" startAt="27"/>
            </a:pPr>
            <a:r>
              <a:rPr lang="id-ID" sz="2000" b="1" dirty="0" smtClean="0">
                <a:solidFill>
                  <a:srgbClr val="002060"/>
                </a:solidFill>
              </a:rPr>
              <a:t>Kevin Roche</a:t>
            </a:r>
          </a:p>
          <a:p>
            <a:pPr marL="457200" lvl="0" indent="-457200">
              <a:buFont typeface="+mj-lt"/>
              <a:buAutoNum type="arabicPeriod" startAt="27"/>
            </a:pPr>
            <a:r>
              <a:rPr lang="id-ID" sz="2000" b="1" dirty="0" smtClean="0">
                <a:solidFill>
                  <a:srgbClr val="7030A0"/>
                </a:solidFill>
              </a:rPr>
              <a:t>Aldo Rossi</a:t>
            </a:r>
          </a:p>
          <a:p>
            <a:pPr marL="457200" lvl="0" indent="-457200">
              <a:buFont typeface="+mj-lt"/>
              <a:buAutoNum type="arabicPeriod" startAt="27"/>
            </a:pPr>
            <a:r>
              <a:rPr lang="id-ID" sz="2000" b="1" dirty="0" smtClean="0">
                <a:solidFill>
                  <a:srgbClr val="002060"/>
                </a:solidFill>
              </a:rPr>
              <a:t>Carlo Scarpa</a:t>
            </a:r>
          </a:p>
          <a:p>
            <a:pPr marL="457200" lvl="0" indent="-457200">
              <a:buFont typeface="+mj-lt"/>
              <a:buAutoNum type="arabicPeriod" startAt="27"/>
            </a:pPr>
            <a:r>
              <a:rPr lang="id-ID" sz="2000" b="1" dirty="0" smtClean="0">
                <a:solidFill>
                  <a:srgbClr val="002060"/>
                </a:solidFill>
              </a:rPr>
              <a:t>Denise Scott Brown</a:t>
            </a:r>
          </a:p>
          <a:p>
            <a:pPr marL="457200" lvl="0" indent="-457200">
              <a:buFont typeface="+mj-lt"/>
              <a:buAutoNum type="arabicPeriod" startAt="27"/>
            </a:pPr>
            <a:r>
              <a:rPr lang="id-ID" sz="2000" b="1" dirty="0" smtClean="0">
                <a:solidFill>
                  <a:srgbClr val="002060"/>
                </a:solidFill>
              </a:rPr>
              <a:t>Robert A.M. Stern</a:t>
            </a:r>
          </a:p>
          <a:p>
            <a:pPr marL="457200" lvl="0" indent="-457200">
              <a:buFont typeface="+mj-lt"/>
              <a:buAutoNum type="arabicPeriod" startAt="27"/>
            </a:pPr>
            <a:r>
              <a:rPr lang="id-ID" sz="2000" b="1" dirty="0" smtClean="0">
                <a:solidFill>
                  <a:srgbClr val="7030A0"/>
                </a:solidFill>
              </a:rPr>
              <a:t>James Stirling</a:t>
            </a:r>
          </a:p>
          <a:p>
            <a:pPr marL="457200" lvl="0" indent="-457200">
              <a:buFont typeface="+mj-lt"/>
              <a:buAutoNum type="arabicPeriod" startAt="27"/>
            </a:pPr>
            <a:r>
              <a:rPr lang="id-ID" sz="2000" b="1" dirty="0" smtClean="0">
                <a:solidFill>
                  <a:srgbClr val="002060"/>
                </a:solidFill>
              </a:rPr>
              <a:t>Tomás Taveira</a:t>
            </a:r>
          </a:p>
          <a:p>
            <a:pPr marL="457200" lvl="0" indent="-457200">
              <a:buFont typeface="+mj-lt"/>
              <a:buAutoNum type="arabicPeriod" startAt="27"/>
            </a:pPr>
            <a:r>
              <a:rPr lang="id-ID" sz="2000" b="1" dirty="0" smtClean="0">
                <a:solidFill>
                  <a:srgbClr val="002060"/>
                </a:solidFill>
              </a:rPr>
              <a:t>Siavash Teimouri</a:t>
            </a:r>
          </a:p>
          <a:p>
            <a:pPr marL="457200" lvl="0" indent="-457200">
              <a:buFont typeface="+mj-lt"/>
              <a:buAutoNum type="arabicPeriod" startAt="27"/>
            </a:pPr>
            <a:r>
              <a:rPr lang="id-ID" sz="2000" b="1" dirty="0" smtClean="0">
                <a:solidFill>
                  <a:srgbClr val="7030A0"/>
                </a:solidFill>
              </a:rPr>
              <a:t>Robert Venturi</a:t>
            </a:r>
          </a:p>
          <a:p>
            <a:pPr marL="457200" lvl="0" indent="-457200">
              <a:buFont typeface="+mj-lt"/>
              <a:buAutoNum type="arabicPeriod" startAt="27"/>
            </a:pPr>
            <a:r>
              <a:rPr lang="id-ID" sz="2000" b="1" dirty="0" smtClean="0">
                <a:solidFill>
                  <a:srgbClr val="002060"/>
                </a:solidFill>
              </a:rPr>
              <a:t>Michael Wilford</a:t>
            </a:r>
          </a:p>
          <a:p>
            <a:pPr marL="457200" lvl="0" indent="-457200">
              <a:buFont typeface="+mj-lt"/>
              <a:buAutoNum type="arabicPeriod" startAt="27"/>
            </a:pPr>
            <a:r>
              <a:rPr lang="id-ID" sz="2000" b="1" dirty="0" smtClean="0">
                <a:solidFill>
                  <a:srgbClr val="002060"/>
                </a:solidFill>
              </a:rPr>
              <a:t>James Wines</a:t>
            </a:r>
          </a:p>
          <a:p>
            <a:pPr marL="457200" lvl="0" indent="-457200">
              <a:buFont typeface="+mj-lt"/>
              <a:buAutoNum type="arabicPeriod" startAt="27"/>
            </a:pPr>
            <a:r>
              <a:rPr lang="id-ID" sz="2000" b="1" dirty="0" smtClean="0">
                <a:solidFill>
                  <a:srgbClr val="002060"/>
                </a:solidFill>
              </a:rPr>
              <a:t>Eberhard Zeidler</a:t>
            </a:r>
          </a:p>
        </p:txBody>
      </p:sp>
      <p:sp>
        <p:nvSpPr>
          <p:cNvPr id="8" name="Rectangle 7"/>
          <p:cNvSpPr/>
          <p:nvPr/>
        </p:nvSpPr>
        <p:spPr>
          <a:xfrm>
            <a:off x="2819400" y="1313795"/>
            <a:ext cx="3124200" cy="4093428"/>
          </a:xfrm>
          <a:prstGeom prst="rect">
            <a:avLst/>
          </a:prstGeom>
          <a:solidFill>
            <a:srgbClr val="FFFF99">
              <a:alpha val="56078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marL="457200" lvl="0" indent="-457200">
              <a:buClr>
                <a:schemeClr val="tx1"/>
              </a:buClr>
              <a:buFont typeface="+mj-lt"/>
              <a:buAutoNum type="arabicPeriod" startAt="14"/>
            </a:pPr>
            <a:r>
              <a:rPr lang="id-ID" sz="2000" b="1" dirty="0" smtClean="0">
                <a:solidFill>
                  <a:srgbClr val="7030A0"/>
                </a:solidFill>
              </a:rPr>
              <a:t>Helmut Jahn</a:t>
            </a:r>
          </a:p>
          <a:p>
            <a:pPr marL="457200" lvl="0" indent="-457200">
              <a:buClr>
                <a:schemeClr val="tx1"/>
              </a:buClr>
              <a:buFont typeface="+mj-lt"/>
              <a:buAutoNum type="arabicPeriod" startAt="14"/>
            </a:pPr>
            <a:r>
              <a:rPr lang="id-ID" sz="2000" b="1" dirty="0" smtClean="0">
                <a:solidFill>
                  <a:srgbClr val="002060"/>
                </a:solidFill>
              </a:rPr>
              <a:t>Jon Jerde</a:t>
            </a:r>
          </a:p>
          <a:p>
            <a:pPr marL="457200" lvl="0" indent="-457200">
              <a:buClr>
                <a:schemeClr val="tx1"/>
              </a:buClr>
              <a:buFont typeface="+mj-lt"/>
              <a:buAutoNum type="arabicPeriod" startAt="14"/>
            </a:pPr>
            <a:r>
              <a:rPr lang="id-ID" sz="2000" b="1" dirty="0" smtClean="0">
                <a:solidFill>
                  <a:srgbClr val="7030A0"/>
                </a:solidFill>
              </a:rPr>
              <a:t>Philip Johnson</a:t>
            </a:r>
          </a:p>
          <a:p>
            <a:pPr marL="457200" lvl="0" indent="-457200">
              <a:buClr>
                <a:schemeClr val="tx1"/>
              </a:buClr>
              <a:buFont typeface="+mj-lt"/>
              <a:buAutoNum type="arabicPeriod" startAt="14"/>
            </a:pPr>
            <a:r>
              <a:rPr lang="id-ID" sz="2000" b="1" dirty="0" smtClean="0">
                <a:solidFill>
                  <a:srgbClr val="002060"/>
                </a:solidFill>
              </a:rPr>
              <a:t>Edward Jones</a:t>
            </a:r>
          </a:p>
          <a:p>
            <a:pPr marL="457200" lvl="0" indent="-457200">
              <a:buClr>
                <a:schemeClr val="tx1"/>
              </a:buClr>
              <a:buFont typeface="+mj-lt"/>
              <a:buAutoNum type="arabicPeriod" startAt="14"/>
            </a:pPr>
            <a:r>
              <a:rPr lang="id-ID" sz="2000" b="1" dirty="0" smtClean="0">
                <a:solidFill>
                  <a:srgbClr val="002060"/>
                </a:solidFill>
              </a:rPr>
              <a:t>Hans Kollhoff</a:t>
            </a:r>
          </a:p>
          <a:p>
            <a:pPr marL="457200" lvl="0" indent="-457200">
              <a:buClr>
                <a:schemeClr val="tx1"/>
              </a:buClr>
              <a:buFont typeface="+mj-lt"/>
              <a:buAutoNum type="arabicPeriod" startAt="14"/>
            </a:pPr>
            <a:r>
              <a:rPr lang="id-ID" sz="2000" b="1" dirty="0" smtClean="0">
                <a:solidFill>
                  <a:srgbClr val="002060"/>
                </a:solidFill>
              </a:rPr>
              <a:t>Ricardo Legorreta</a:t>
            </a:r>
          </a:p>
          <a:p>
            <a:pPr marL="457200" lvl="0" indent="-457200">
              <a:buClr>
                <a:schemeClr val="tx1"/>
              </a:buClr>
              <a:buFont typeface="+mj-lt"/>
              <a:buAutoNum type="arabicPeriod" startAt="14"/>
            </a:pPr>
            <a:r>
              <a:rPr lang="id-ID" sz="2000" b="1" dirty="0" smtClean="0">
                <a:solidFill>
                  <a:srgbClr val="002060"/>
                </a:solidFill>
              </a:rPr>
              <a:t>Ernst Lohse</a:t>
            </a:r>
          </a:p>
          <a:p>
            <a:pPr marL="457200" lvl="0" indent="-457200">
              <a:buClr>
                <a:schemeClr val="tx1"/>
              </a:buClr>
              <a:buFont typeface="+mj-lt"/>
              <a:buAutoNum type="arabicPeriod" startAt="14"/>
            </a:pPr>
            <a:r>
              <a:rPr lang="id-ID" sz="2000" b="1" dirty="0" smtClean="0">
                <a:solidFill>
                  <a:srgbClr val="7030A0"/>
                </a:solidFill>
              </a:rPr>
              <a:t>Charles Moore</a:t>
            </a:r>
          </a:p>
          <a:p>
            <a:pPr marL="457200" lvl="0" indent="-457200">
              <a:buClr>
                <a:schemeClr val="tx1"/>
              </a:buClr>
              <a:buFont typeface="+mj-lt"/>
              <a:buAutoNum type="arabicPeriod" startAt="14"/>
            </a:pPr>
            <a:r>
              <a:rPr lang="id-ID" sz="2000" b="1" dirty="0" smtClean="0">
                <a:solidFill>
                  <a:srgbClr val="002060"/>
                </a:solidFill>
              </a:rPr>
              <a:t>William Pedersen</a:t>
            </a:r>
          </a:p>
          <a:p>
            <a:pPr marL="457200" lvl="0" indent="-457200">
              <a:buClr>
                <a:schemeClr val="tx1"/>
              </a:buClr>
              <a:buFont typeface="+mj-lt"/>
              <a:buAutoNum type="arabicPeriod" startAt="14"/>
            </a:pPr>
            <a:r>
              <a:rPr lang="id-ID" sz="2000" b="1" dirty="0" smtClean="0">
                <a:solidFill>
                  <a:srgbClr val="7030A0"/>
                </a:solidFill>
              </a:rPr>
              <a:t>César Pelli</a:t>
            </a:r>
          </a:p>
          <a:p>
            <a:pPr marL="457200" lvl="0" indent="-457200">
              <a:buClr>
                <a:schemeClr val="tx1"/>
              </a:buClr>
              <a:buFont typeface="+mj-lt"/>
              <a:buAutoNum type="arabicPeriod" startAt="14"/>
            </a:pPr>
            <a:r>
              <a:rPr lang="id-ID" sz="2000" b="1" dirty="0" smtClean="0">
                <a:solidFill>
                  <a:srgbClr val="002060"/>
                </a:solidFill>
              </a:rPr>
              <a:t>Boris Podrecca</a:t>
            </a:r>
          </a:p>
          <a:p>
            <a:pPr marL="457200" lvl="0" indent="-457200">
              <a:buClr>
                <a:schemeClr val="tx1"/>
              </a:buClr>
              <a:buFont typeface="+mj-lt"/>
              <a:buAutoNum type="arabicPeriod" startAt="14"/>
            </a:pPr>
            <a:r>
              <a:rPr lang="id-ID" sz="2000" b="1" dirty="0" smtClean="0">
                <a:solidFill>
                  <a:srgbClr val="002060"/>
                </a:solidFill>
              </a:rPr>
              <a:t>John C. Portman, Jr.</a:t>
            </a:r>
          </a:p>
          <a:p>
            <a:pPr marL="457200" lvl="0" indent="-457200">
              <a:buClr>
                <a:schemeClr val="tx1"/>
              </a:buClr>
              <a:buFont typeface="+mj-lt"/>
              <a:buAutoNum type="arabicPeriod" startAt="14"/>
            </a:pPr>
            <a:r>
              <a:rPr lang="id-ID" sz="2000" b="1" dirty="0" smtClean="0">
                <a:solidFill>
                  <a:srgbClr val="002060"/>
                </a:solidFill>
              </a:rPr>
              <a:t>Paolo Portoghesi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7" grpId="0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Kesimpulan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pic>
        <p:nvPicPr>
          <p:cNvPr id="7" name="Picture 6" descr="amien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" y="2332106"/>
            <a:ext cx="2209218" cy="289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4042" y="2688058"/>
            <a:ext cx="2762303" cy="2015123"/>
          </a:xfrm>
          <a:prstGeom prst="rect">
            <a:avLst/>
          </a:prstGeom>
        </p:spPr>
      </p:pic>
      <p:sp>
        <p:nvSpPr>
          <p:cNvPr id="9" name="Plus 8"/>
          <p:cNvSpPr/>
          <p:nvPr/>
        </p:nvSpPr>
        <p:spPr>
          <a:xfrm>
            <a:off x="2362200" y="3242340"/>
            <a:ext cx="682053" cy="788406"/>
          </a:xfrm>
          <a:prstGeom prst="mathPlus">
            <a:avLst>
              <a:gd name="adj1" fmla="val 3850"/>
            </a:avLst>
          </a:prstGeom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6200" y="5356248"/>
            <a:ext cx="2165716" cy="646331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id-ID" b="1" dirty="0" smtClean="0"/>
              <a:t>Arsitektur Pra Modern</a:t>
            </a:r>
            <a:endParaRPr lang="en-US" b="1" dirty="0"/>
          </a:p>
        </p:txBody>
      </p:sp>
      <p:sp>
        <p:nvSpPr>
          <p:cNvPr id="12" name="Rectangle 11"/>
          <p:cNvSpPr/>
          <p:nvPr/>
        </p:nvSpPr>
        <p:spPr>
          <a:xfrm>
            <a:off x="3482094" y="5356248"/>
            <a:ext cx="2165716" cy="369332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id-ID" b="1" dirty="0" smtClean="0"/>
              <a:t>Arsitektur </a:t>
            </a:r>
            <a:r>
              <a:rPr lang="en-US" b="1" dirty="0" smtClean="0"/>
              <a:t>Modern</a:t>
            </a:r>
            <a:endParaRPr lang="en-US" b="1" dirty="0"/>
          </a:p>
        </p:txBody>
      </p:sp>
      <p:sp>
        <p:nvSpPr>
          <p:cNvPr id="14" name="Equal 13"/>
          <p:cNvSpPr/>
          <p:nvPr/>
        </p:nvSpPr>
        <p:spPr>
          <a:xfrm>
            <a:off x="6172200" y="3617653"/>
            <a:ext cx="465465" cy="295174"/>
          </a:xfrm>
          <a:prstGeom prst="mathEqual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5" name="Picture 14" descr="85260-004-6675835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286000"/>
            <a:ext cx="2168026" cy="2956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6969615" y="5356248"/>
            <a:ext cx="2165716" cy="646331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id-ID" b="1" dirty="0" smtClean="0"/>
              <a:t>Arsitektur </a:t>
            </a:r>
            <a:r>
              <a:rPr lang="en-US" b="1" dirty="0" smtClean="0"/>
              <a:t>Post-modern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4" grpId="0" animBg="1"/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33400" y="220980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00B050"/>
                </a:solidFill>
                <a:latin typeface="Trajan Pro" pitchFamily="18" charset="0"/>
              </a:rPr>
              <a:t>Terimakasih....</a:t>
            </a:r>
            <a:endParaRPr lang="id-ID" dirty="0">
              <a:solidFill>
                <a:srgbClr val="00B050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575</TotalTime>
  <Words>1139</Words>
  <Application>Microsoft Office PowerPoint</Application>
  <PresentationFormat>On-screen Show (4:3)</PresentationFormat>
  <Paragraphs>150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Default Design</vt:lpstr>
      <vt:lpstr>Arsitektur Post Modern</vt:lpstr>
      <vt:lpstr>Pengantar</vt:lpstr>
      <vt:lpstr>Pengantar</vt:lpstr>
      <vt:lpstr>Pengantar</vt:lpstr>
      <vt:lpstr>Pengantar</vt:lpstr>
      <vt:lpstr>Latar Belakang</vt:lpstr>
      <vt:lpstr>Latar Belakang</vt:lpstr>
      <vt:lpstr>Latar Belakang</vt:lpstr>
      <vt:lpstr>Penghancuran Pruitt-Igoe Housing</vt:lpstr>
      <vt:lpstr>Karakteristik Post Modern</vt:lpstr>
      <vt:lpstr>Karakteristik Post Modern</vt:lpstr>
      <vt:lpstr>Karakteristik Post Modern</vt:lpstr>
      <vt:lpstr>Karakteristik Post Modern</vt:lpstr>
      <vt:lpstr>Karakteristik Post Modern</vt:lpstr>
      <vt:lpstr>Karakteristik Post Modern</vt:lpstr>
      <vt:lpstr>Karakteristik Post Modern</vt:lpstr>
      <vt:lpstr>Karakteristik Post Modern</vt:lpstr>
      <vt:lpstr>Karakteristik Post Modern</vt:lpstr>
      <vt:lpstr>Karakteristik Post Modern</vt:lpstr>
      <vt:lpstr>Pelopor Post Modern</vt:lpstr>
      <vt:lpstr>Pelopor Post Modern</vt:lpstr>
      <vt:lpstr>Contoh Bangunan Post Modern</vt:lpstr>
      <vt:lpstr>Contoh Bangunan Post Modern</vt:lpstr>
      <vt:lpstr>Contoh Bangunan Post Modern</vt:lpstr>
      <vt:lpstr>Contoh Bangunan Post Modern</vt:lpstr>
      <vt:lpstr>Modern vs Post Modern</vt:lpstr>
      <vt:lpstr>Modern vs Post Modern</vt:lpstr>
      <vt:lpstr>Modern vs Post Modern</vt:lpstr>
      <vt:lpstr>Modern vs Post Modern</vt:lpstr>
      <vt:lpstr>Modern vs Post Modern</vt:lpstr>
      <vt:lpstr>Arsitek-arsitek Post Modern</vt:lpstr>
      <vt:lpstr>Kesimpulan</vt:lpstr>
      <vt:lpstr>Terimakasih....</vt:lpstr>
    </vt:vector>
  </TitlesOfParts>
  <Company>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</dc:creator>
  <cp:lastModifiedBy>User</cp:lastModifiedBy>
  <cp:revision>9</cp:revision>
  <dcterms:created xsi:type="dcterms:W3CDTF">2008-04-05T18:18:09Z</dcterms:created>
  <dcterms:modified xsi:type="dcterms:W3CDTF">2016-12-19T05:49:42Z</dcterms:modified>
</cp:coreProperties>
</file>