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2"/>
  </p:notesMasterIdLst>
  <p:sldIdLst>
    <p:sldId id="316" r:id="rId2"/>
    <p:sldId id="448" r:id="rId3"/>
    <p:sldId id="449" r:id="rId4"/>
    <p:sldId id="414" r:id="rId5"/>
    <p:sldId id="450" r:id="rId6"/>
    <p:sldId id="415" r:id="rId7"/>
    <p:sldId id="416" r:id="rId8"/>
    <p:sldId id="388" r:id="rId9"/>
    <p:sldId id="389" r:id="rId10"/>
    <p:sldId id="413" r:id="rId11"/>
    <p:sldId id="386" r:id="rId12"/>
    <p:sldId id="428" r:id="rId13"/>
    <p:sldId id="444" r:id="rId14"/>
    <p:sldId id="445" r:id="rId15"/>
    <p:sldId id="387" r:id="rId16"/>
    <p:sldId id="446" r:id="rId17"/>
    <p:sldId id="429" r:id="rId18"/>
    <p:sldId id="447" r:id="rId19"/>
    <p:sldId id="431" r:id="rId20"/>
    <p:sldId id="379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3190" autoAdjust="0"/>
  </p:normalViewPr>
  <p:slideViewPr>
    <p:cSldViewPr>
      <p:cViewPr varScale="1">
        <p:scale>
          <a:sx n="64" d="100"/>
          <a:sy n="64" d="100"/>
        </p:scale>
        <p:origin x="150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BD5F048-A980-4F04-B1B4-227C3E7B85A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4C3CF4-A6D8-460B-8321-2A85B55AA08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2E8FA8-0519-4A0E-AFA9-D6640C951AA5}" type="datetimeFigureOut">
              <a:rPr lang="id-ID"/>
              <a:pPr>
                <a:defRPr/>
              </a:pPr>
              <a:t>14/08/2018</a:t>
            </a:fld>
            <a:endParaRPr lang="id-ID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03E6C4D-631C-4D28-ADB7-79830A12362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d-ID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66A517E-4A30-4E42-903E-CA0208D0A9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id-ID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28804D-2D19-4C5C-87B1-B5D23943C14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AE1E36-AC08-4F34-904E-E48C72A58E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09292BE-5D9E-475F-B50A-28BD3A4EEABF}" type="slidenum">
              <a:rPr lang="id-ID" altLang="id-ID"/>
              <a:pPr>
                <a:defRPr/>
              </a:pPr>
              <a:t>‹#›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4884778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9292BE-5D9E-475F-B50A-28BD3A4EEABF}" type="slidenum">
              <a:rPr lang="id-ID" altLang="id-ID" smtClean="0"/>
              <a:pPr>
                <a:defRPr/>
              </a:pPr>
              <a:t>1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096738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65CDD198-0B25-41FA-B2D0-3C5E3DC4F4B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7B0C0617-0CDE-4CDF-B7E6-D660942520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D6188EC5-0335-44F8-9D92-E8CE52BED7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DB9E2D0-50D5-468B-8777-7CB366CC4323}" type="slidenum">
              <a:rPr lang="id-ID" altLang="id-ID" smtClean="0"/>
              <a:pPr>
                <a:spcBef>
                  <a:spcPct val="0"/>
                </a:spcBef>
              </a:pPr>
              <a:t>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988642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3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91941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4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9807006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5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67035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6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8274520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7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924991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Data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latih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data yang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sudah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sebelumnya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berdasarkan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fakta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sudah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terjadi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(predefined class)</a:t>
            </a:r>
          </a:p>
          <a:p>
            <a:endParaRPr lang="en-US" altLang="id-ID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altLang="id-ID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Data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uji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data yang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sudah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berkelas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berlabel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digunakan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menghitung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akurasi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model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klasifikasi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dibentuk</a:t>
            </a:r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8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5710730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9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1810148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10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8733871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11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919418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919418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13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919418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14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919418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15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670353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17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670353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18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670353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19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670353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AF18CBD2-AC85-45AF-BA8B-F2B24BC01DE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265AE685-5B6A-4712-A04B-38B012AFB7C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DFA0E70C-F2E5-4D4D-8A88-A98CDFFB1E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EA46E4-5D75-4B41-A916-CF3CF7AD4535}" type="slidenum">
              <a:rPr lang="id-ID" altLang="id-ID" smtClean="0"/>
              <a:pPr>
                <a:spcBef>
                  <a:spcPct val="0"/>
                </a:spcBef>
              </a:pPr>
              <a:t>20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917254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CE380CB3-EB12-4BE1-995A-A40CD0FF765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1228DF93-58F7-4B7B-994B-CD51F8455C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946848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9A0DDB-2A87-45B5-AE2D-1971A9F7A4D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4E17C1-9A27-4597-B347-649CED5FAC95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313768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CAFAA3B-0B12-41E7-A060-03E847D4B21B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pPr>
              <a:defRPr/>
            </a:pPr>
            <a:fld id="{B9E77A36-DEC5-4D91-AC69-C65236B848B8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492117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952EB9-D27F-4876-8758-1D2184C70B4C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9C8F2F-6B46-4B0A-B99D-5E7C18D06CE8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07158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F6399C-9B4B-477C-AC2A-4F82CFB721C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9C6432-B39E-402E-BC19-C46313C64C2A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82694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4D2F0E-B496-4E6B-A00B-804D50DC1F1B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B5C67-D096-46A8-BA7E-3B99F95AEFFF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21411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0E7B38-927D-4D97-B2D0-D08D1653EC2A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83C6D6-E15B-474C-A87B-26DD35BFD668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64844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FE616A-9DB0-4874-89A5-F6C41A139CAB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46008" y="6302326"/>
            <a:ext cx="1097280" cy="274320"/>
          </a:xfrm>
        </p:spPr>
        <p:txBody>
          <a:bodyPr/>
          <a:lstStyle/>
          <a:p>
            <a:pPr>
              <a:defRPr/>
            </a:pPr>
            <a:fld id="{9E8906F6-5CA1-4775-AC77-C213C1266A8C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589314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08EB3BF2-442D-4481-AF6A-E9CB0A7E140E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5AD8D4C6-24D5-47B8-A106-0F2CB357A773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46933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C8BDB2-A9C4-40D3-9537-F6B1E7A95D2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3D60F8-34DC-4038-9222-08938910DE39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95899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C5A873-DB6B-41A3-865C-160373DA62E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8088AD-1792-424C-BB7C-200AA43F99B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8855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292608" y="292608"/>
            <a:ext cx="8558784" cy="6272784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12142" y="6302326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E3CA602A-B74F-4011-816A-A3DE3A4B904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2326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53042" y="6302326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BADF5F43-ED65-4444-B64C-5221C8804F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71762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2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1">
            <a:extLst>
              <a:ext uri="{FF2B5EF4-FFF2-40B4-BE49-F238E27FC236}">
                <a16:creationId xmlns:a16="http://schemas.microsoft.com/office/drawing/2014/main" id="{DA54B91A-B822-41C6-B00C-B95E43185B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3028890"/>
            <a:ext cx="56388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d-ID" altLang="id-ID" sz="4400" b="1" i="1" dirty="0">
                <a:latin typeface="Arial" panose="020B0604020202020204" pitchFamily="34" charset="0"/>
              </a:rPr>
              <a:t>KLASIFIKASI</a:t>
            </a:r>
            <a:endParaRPr lang="en-US" altLang="id-ID" sz="4400" b="1" i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itle 5">
            <a:extLst>
              <a:ext uri="{FF2B5EF4-FFF2-40B4-BE49-F238E27FC236}">
                <a16:creationId xmlns:a16="http://schemas.microsoft.com/office/drawing/2014/main" id="{6A0AC7C9-C99C-48C9-B35A-6EF9396AB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685800"/>
          </a:xfrm>
        </p:spPr>
        <p:txBody>
          <a:bodyPr>
            <a:normAutofit fontScale="90000"/>
          </a:bodyPr>
          <a:lstStyle/>
          <a:p>
            <a:pPr algn="just"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KEMAMPUAN AKHIR YANG DIHARAPKAN</a:t>
            </a:r>
          </a:p>
        </p:txBody>
      </p:sp>
      <p:sp>
        <p:nvSpPr>
          <p:cNvPr id="4100" name="Content Placeholder 5">
            <a:extLst>
              <a:ext uri="{FF2B5EF4-FFF2-40B4-BE49-F238E27FC236}">
                <a16:creationId xmlns:a16="http://schemas.microsoft.com/office/drawing/2014/main" id="{F6972F88-638D-473A-8000-4ED046E2E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2728615"/>
            <a:ext cx="8229600" cy="1614785"/>
          </a:xfrm>
        </p:spPr>
        <p:txBody>
          <a:bodyPr/>
          <a:lstStyle/>
          <a:p>
            <a:pPr marL="0" indent="0" algn="just">
              <a:buNone/>
            </a:pPr>
            <a:endParaRPr lang="en-US" altLang="id-ID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endParaRPr lang="en-US" altLang="id-ID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id-ID" altLang="id-ID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id-ID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87762A1-FCB7-4AF5-BD6B-E29CF379E013}"/>
              </a:ext>
            </a:extLst>
          </p:cNvPr>
          <p:cNvSpPr/>
          <p:nvPr/>
        </p:nvSpPr>
        <p:spPr>
          <a:xfrm>
            <a:off x="533400" y="1828800"/>
            <a:ext cx="8001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457200" algn="l"/>
              </a:tabLst>
            </a:pPr>
            <a:r>
              <a:rPr lang="en-US" sz="2800" dirty="0" err="1"/>
              <a:t>Menjelaskan</a:t>
            </a:r>
            <a:r>
              <a:rPr lang="en-US" sz="2800" dirty="0"/>
              <a:t> </a:t>
            </a:r>
            <a:r>
              <a:rPr lang="en-US" sz="2800" dirty="0" err="1"/>
              <a:t>konsep</a:t>
            </a:r>
            <a:r>
              <a:rPr lang="en-US" sz="2800" dirty="0"/>
              <a:t> </a:t>
            </a:r>
            <a:r>
              <a:rPr lang="en-US" sz="2800" dirty="0" err="1"/>
              <a:t>klasifikasi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contoh</a:t>
            </a:r>
            <a:r>
              <a:rPr lang="en-US" sz="2800" dirty="0"/>
              <a:t> </a:t>
            </a:r>
            <a:r>
              <a:rPr lang="en-US" sz="2800" dirty="0" err="1"/>
              <a:t>penerapan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data</a:t>
            </a:r>
            <a:endParaRPr lang="id-ID" sz="36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95300" y="3234844"/>
            <a:ext cx="79864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 err="1"/>
              <a:t>Klasifikasi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proses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menemukan</a:t>
            </a:r>
            <a:r>
              <a:rPr lang="en-US" sz="2800" dirty="0"/>
              <a:t> model yang </a:t>
            </a:r>
            <a:r>
              <a:rPr lang="en-US" sz="2800" dirty="0" err="1"/>
              <a:t>menjelaskan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membedakan</a:t>
            </a:r>
            <a:r>
              <a:rPr lang="en-US" sz="2800" dirty="0"/>
              <a:t> </a:t>
            </a:r>
            <a:r>
              <a:rPr lang="en-US" sz="2800" dirty="0" err="1"/>
              <a:t>konsep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kelas</a:t>
            </a:r>
            <a:r>
              <a:rPr lang="en-US" sz="2800" dirty="0"/>
              <a:t> data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8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800" dirty="0" err="1"/>
              <a:t>Tujuan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memperkirakan</a:t>
            </a:r>
            <a:r>
              <a:rPr lang="en-US" sz="2800" dirty="0"/>
              <a:t> </a:t>
            </a:r>
            <a:r>
              <a:rPr lang="en-US" sz="2800" dirty="0" err="1"/>
              <a:t>kelas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objek</a:t>
            </a:r>
            <a:r>
              <a:rPr lang="en-US" sz="2800" dirty="0"/>
              <a:t> yang </a:t>
            </a:r>
            <a:r>
              <a:rPr lang="en-US" sz="2800" dirty="0" err="1"/>
              <a:t>kelasnya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diketahui</a:t>
            </a:r>
            <a:r>
              <a:rPr lang="en-US" sz="2800" dirty="0"/>
              <a:t> (Tan et all, 2004)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228" y="438400"/>
            <a:ext cx="82296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b="1" dirty="0"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endParaRPr lang="id-ID" altLang="id-ID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4E2867-C8E9-4B44-A000-4E1680E7BE80}"/>
              </a:ext>
            </a:extLst>
          </p:cNvPr>
          <p:cNvSpPr txBox="1"/>
          <p:nvPr/>
        </p:nvSpPr>
        <p:spPr>
          <a:xfrm>
            <a:off x="501162" y="2209800"/>
            <a:ext cx="5290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	</a:t>
            </a:r>
            <a:br>
              <a:rPr lang="id-ID" sz="2000" dirty="0"/>
            </a:br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0EF31E-D271-4944-9C7D-6F300FEC4517}"/>
              </a:ext>
            </a:extLst>
          </p:cNvPr>
          <p:cNvSpPr txBox="1"/>
          <p:nvPr/>
        </p:nvSpPr>
        <p:spPr>
          <a:xfrm>
            <a:off x="499228" y="1255692"/>
            <a:ext cx="8139767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800" dirty="0"/>
              <a:t>Proses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menyatakan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objek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salah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kategori</a:t>
            </a:r>
            <a:r>
              <a:rPr lang="en-US" sz="2800" dirty="0"/>
              <a:t> yang </a:t>
            </a:r>
            <a:r>
              <a:rPr lang="en-US" sz="2800" dirty="0" err="1"/>
              <a:t>sudah</a:t>
            </a:r>
            <a:r>
              <a:rPr lang="en-US" sz="2800" dirty="0"/>
              <a:t> </a:t>
            </a:r>
            <a:r>
              <a:rPr lang="en-US" sz="2800" dirty="0" err="1"/>
              <a:t>didefinisikan</a:t>
            </a:r>
            <a:r>
              <a:rPr lang="en-US" sz="2800" dirty="0"/>
              <a:t> </a:t>
            </a:r>
            <a:r>
              <a:rPr lang="en-US" sz="2800" dirty="0" err="1"/>
              <a:t>sebelumnya</a:t>
            </a:r>
            <a:r>
              <a:rPr lang="en-US" sz="2800" dirty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800" dirty="0"/>
              <a:t>Proses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memetakan</a:t>
            </a:r>
            <a:r>
              <a:rPr lang="en-US" sz="2800" dirty="0"/>
              <a:t> </a:t>
            </a:r>
            <a:r>
              <a:rPr lang="en-US" sz="2800" dirty="0" err="1"/>
              <a:t>setiap</a:t>
            </a:r>
            <a:r>
              <a:rPr lang="en-US" sz="2800" dirty="0"/>
              <a:t> </a:t>
            </a:r>
            <a:r>
              <a:rPr lang="en-US" sz="2800" dirty="0" err="1"/>
              <a:t>sekumpulan</a:t>
            </a:r>
            <a:r>
              <a:rPr lang="en-US" sz="2800" dirty="0"/>
              <a:t> </a:t>
            </a:r>
            <a:r>
              <a:rPr lang="en-US" sz="2800" dirty="0" err="1"/>
              <a:t>atribut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salah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kelas</a:t>
            </a:r>
            <a:r>
              <a:rPr lang="en-US" sz="2800" dirty="0"/>
              <a:t> yang </a:t>
            </a:r>
            <a:r>
              <a:rPr lang="en-US" sz="2800" dirty="0" err="1"/>
              <a:t>sudah</a:t>
            </a:r>
            <a:r>
              <a:rPr lang="en-US" sz="2800" dirty="0"/>
              <a:t> </a:t>
            </a:r>
            <a:r>
              <a:rPr lang="en-US" sz="2800" dirty="0" err="1"/>
              <a:t>didefiniskan</a:t>
            </a:r>
            <a:r>
              <a:rPr lang="en-US" sz="2800" dirty="0"/>
              <a:t> </a:t>
            </a:r>
            <a:r>
              <a:rPr lang="en-US" sz="2800" dirty="0" err="1"/>
              <a:t>sebelumnya</a:t>
            </a:r>
            <a:r>
              <a:rPr lang="en-US" sz="2800" dirty="0"/>
              <a:t>. </a:t>
            </a:r>
            <a:br>
              <a:rPr lang="id-ID" sz="2800" dirty="0"/>
            </a:br>
            <a:endParaRPr lang="en-US" sz="2800" dirty="0"/>
          </a:p>
          <a:p>
            <a:pPr algn="just"/>
            <a:endParaRPr lang="id-ID" sz="2400" dirty="0"/>
          </a:p>
        </p:txBody>
      </p:sp>
      <p:pic>
        <p:nvPicPr>
          <p:cNvPr id="7" name="Picture 6" descr="Gambar terkait">
            <a:extLst>
              <a:ext uri="{FF2B5EF4-FFF2-40B4-BE49-F238E27FC236}">
                <a16:creationId xmlns:a16="http://schemas.microsoft.com/office/drawing/2014/main" id="{1FDAEE7B-B07D-45A5-B144-06101F51E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245" y="3238000"/>
            <a:ext cx="4247565" cy="317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5418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971591"/>
            <a:ext cx="8229600" cy="685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b="1" dirty="0"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endParaRPr lang="id-ID" altLang="id-ID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4E2867-C8E9-4B44-A000-4E1680E7BE80}"/>
              </a:ext>
            </a:extLst>
          </p:cNvPr>
          <p:cNvSpPr txBox="1"/>
          <p:nvPr/>
        </p:nvSpPr>
        <p:spPr>
          <a:xfrm>
            <a:off x="501162" y="2209800"/>
            <a:ext cx="5290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	</a:t>
            </a:r>
            <a:br>
              <a:rPr lang="id-ID" sz="2000" dirty="0"/>
            </a:br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0EF31E-D271-4944-9C7D-6F300FEC4517}"/>
              </a:ext>
            </a:extLst>
          </p:cNvPr>
          <p:cNvSpPr txBox="1"/>
          <p:nvPr/>
        </p:nvSpPr>
        <p:spPr>
          <a:xfrm>
            <a:off x="555381" y="2120949"/>
            <a:ext cx="803323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800" dirty="0"/>
              <a:t>Proses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menyatakan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objek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salah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kategori</a:t>
            </a:r>
            <a:r>
              <a:rPr lang="en-US" sz="2800" dirty="0"/>
              <a:t> yang </a:t>
            </a:r>
            <a:r>
              <a:rPr lang="en-US" sz="2800" dirty="0" err="1"/>
              <a:t>sudah</a:t>
            </a:r>
            <a:r>
              <a:rPr lang="en-US" sz="2800" dirty="0"/>
              <a:t> </a:t>
            </a:r>
            <a:r>
              <a:rPr lang="en-US" sz="2800" dirty="0" err="1"/>
              <a:t>didefinisikan</a:t>
            </a:r>
            <a:r>
              <a:rPr lang="en-US" sz="2800" dirty="0"/>
              <a:t> </a:t>
            </a:r>
            <a:r>
              <a:rPr lang="en-US" sz="2800" dirty="0" err="1"/>
              <a:t>sebelumnya</a:t>
            </a:r>
            <a:r>
              <a:rPr lang="en-US" sz="2800" dirty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800" dirty="0"/>
              <a:t>Proses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memetakan</a:t>
            </a:r>
            <a:r>
              <a:rPr lang="en-US" sz="2800" dirty="0"/>
              <a:t> </a:t>
            </a:r>
            <a:r>
              <a:rPr lang="en-US" sz="2800" dirty="0" err="1"/>
              <a:t>setiap</a:t>
            </a:r>
            <a:r>
              <a:rPr lang="en-US" sz="2800" dirty="0"/>
              <a:t> </a:t>
            </a:r>
            <a:r>
              <a:rPr lang="en-US" sz="2800" dirty="0" err="1"/>
              <a:t>sekumpulan</a:t>
            </a:r>
            <a:r>
              <a:rPr lang="en-US" sz="2800" dirty="0"/>
              <a:t> </a:t>
            </a:r>
            <a:r>
              <a:rPr lang="en-US" sz="2800" dirty="0" err="1"/>
              <a:t>atribut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salah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kelas</a:t>
            </a:r>
            <a:r>
              <a:rPr lang="en-US" sz="2800" dirty="0"/>
              <a:t> yang </a:t>
            </a:r>
            <a:r>
              <a:rPr lang="en-US" sz="2800" dirty="0" err="1"/>
              <a:t>sudah</a:t>
            </a:r>
            <a:r>
              <a:rPr lang="en-US" sz="2800" dirty="0"/>
              <a:t> </a:t>
            </a:r>
            <a:r>
              <a:rPr lang="en-US" sz="2800" dirty="0" err="1"/>
              <a:t>didefiniskan</a:t>
            </a:r>
            <a:r>
              <a:rPr lang="en-US" sz="2800" dirty="0"/>
              <a:t> </a:t>
            </a:r>
            <a:r>
              <a:rPr lang="en-US" sz="2800" dirty="0" err="1"/>
              <a:t>sebelumnya</a:t>
            </a:r>
            <a:r>
              <a:rPr lang="en-US" sz="2800" dirty="0"/>
              <a:t>. </a:t>
            </a:r>
            <a:br>
              <a:rPr lang="id-ID" sz="2800" dirty="0"/>
            </a:br>
            <a:endParaRPr lang="en-US" sz="2800" dirty="0"/>
          </a:p>
          <a:p>
            <a:pPr algn="just"/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422266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533400"/>
            <a:ext cx="8229600" cy="9144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600" b="1" dirty="0"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endParaRPr lang="id-ID" altLang="id-ID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89BFFD-6F6D-455E-89FF-415AB9AA5FF7}"/>
              </a:ext>
            </a:extLst>
          </p:cNvPr>
          <p:cNvSpPr txBox="1"/>
          <p:nvPr/>
        </p:nvSpPr>
        <p:spPr>
          <a:xfrm>
            <a:off x="495300" y="1656576"/>
            <a:ext cx="82296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800" dirty="0" err="1"/>
              <a:t>Klasifikasi</a:t>
            </a:r>
            <a:r>
              <a:rPr lang="en-US" sz="2800" dirty="0"/>
              <a:t> </a:t>
            </a:r>
            <a:r>
              <a:rPr lang="en-US" sz="2800" dirty="0" err="1"/>
              <a:t>terdiri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sekumpulan</a:t>
            </a:r>
            <a:r>
              <a:rPr lang="en-US" sz="2800" dirty="0"/>
              <a:t> </a:t>
            </a:r>
            <a:r>
              <a:rPr lang="en-US" sz="2800" i="1" dirty="0"/>
              <a:t>record </a:t>
            </a:r>
            <a:r>
              <a:rPr lang="en-US" sz="2800" dirty="0"/>
              <a:t>yang </a:t>
            </a:r>
            <a:r>
              <a:rPr lang="en-US" sz="2800" dirty="0" err="1"/>
              <a:t>merupakan</a:t>
            </a:r>
            <a:r>
              <a:rPr lang="en-US" sz="2800" dirty="0"/>
              <a:t> data </a:t>
            </a:r>
            <a:r>
              <a:rPr lang="en-US" sz="2800" dirty="0" err="1"/>
              <a:t>latih</a:t>
            </a:r>
            <a:r>
              <a:rPr lang="en-US" sz="2800" dirty="0"/>
              <a:t> (</a:t>
            </a:r>
            <a:r>
              <a:rPr lang="en-US" sz="2800" i="1" dirty="0"/>
              <a:t>training set</a:t>
            </a:r>
            <a:r>
              <a:rPr lang="en-US" sz="2800" dirty="0"/>
              <a:t>). </a:t>
            </a:r>
            <a:r>
              <a:rPr lang="en-US" sz="2800" dirty="0" err="1"/>
              <a:t>Setiap</a:t>
            </a:r>
            <a:r>
              <a:rPr lang="en-US" sz="2800" dirty="0"/>
              <a:t> </a:t>
            </a:r>
            <a:r>
              <a:rPr lang="en-US" sz="2800" i="1" dirty="0"/>
              <a:t>record</a:t>
            </a:r>
            <a:r>
              <a:rPr lang="en-US" sz="2800" dirty="0"/>
              <a:t> </a:t>
            </a:r>
            <a:r>
              <a:rPr lang="en-US" sz="2800" dirty="0" err="1"/>
              <a:t>terdiri</a:t>
            </a:r>
            <a:r>
              <a:rPr lang="en-US" sz="2800" dirty="0"/>
              <a:t> </a:t>
            </a:r>
            <a:r>
              <a:rPr lang="en-US" sz="2800" dirty="0" err="1"/>
              <a:t>atas</a:t>
            </a:r>
            <a:r>
              <a:rPr lang="en-US" sz="2800" dirty="0"/>
              <a:t> </a:t>
            </a:r>
            <a:r>
              <a:rPr lang="en-US" sz="2800" dirty="0" err="1"/>
              <a:t>sekumpulan</a:t>
            </a:r>
            <a:r>
              <a:rPr lang="en-US" sz="2800" dirty="0"/>
              <a:t> </a:t>
            </a:r>
            <a:r>
              <a:rPr lang="en-US" sz="2800" dirty="0" err="1"/>
              <a:t>atribut</a:t>
            </a:r>
            <a:r>
              <a:rPr lang="en-US" sz="2800" dirty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800" dirty="0"/>
              <a:t>Salah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atribut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kelas</a:t>
            </a:r>
            <a:r>
              <a:rPr lang="en-US" sz="2800" dirty="0"/>
              <a:t>.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800" dirty="0" err="1"/>
              <a:t>Mencari</a:t>
            </a:r>
            <a:r>
              <a:rPr lang="en-US" sz="2800" dirty="0"/>
              <a:t> model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atribut</a:t>
            </a:r>
            <a:r>
              <a:rPr lang="en-US" sz="2800" dirty="0"/>
              <a:t> </a:t>
            </a:r>
            <a:r>
              <a:rPr lang="en-US" sz="2800" dirty="0" err="1"/>
              <a:t>kelas</a:t>
            </a:r>
            <a:r>
              <a:rPr lang="en-US" sz="2800" dirty="0"/>
              <a:t>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fungsi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nilai-nilai</a:t>
            </a:r>
            <a:r>
              <a:rPr lang="en-US" sz="2800" dirty="0"/>
              <a:t> </a:t>
            </a:r>
            <a:r>
              <a:rPr lang="en-US" sz="2800" dirty="0" err="1"/>
              <a:t>atribut</a:t>
            </a:r>
            <a:r>
              <a:rPr lang="en-US" sz="2800" dirty="0"/>
              <a:t> lain.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800" dirty="0"/>
              <a:t>Model </a:t>
            </a:r>
            <a:r>
              <a:rPr lang="en-US" sz="2800" dirty="0" err="1"/>
              <a:t>klasifikasi</a:t>
            </a:r>
            <a:r>
              <a:rPr lang="en-US" sz="2800" dirty="0"/>
              <a:t> </a:t>
            </a:r>
            <a:r>
              <a:rPr lang="en-US" sz="2800" dirty="0" err="1"/>
              <a:t>digunkaan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/>
              <a:t>	- </a:t>
            </a:r>
            <a:r>
              <a:rPr lang="en-US" sz="2800" dirty="0" err="1"/>
              <a:t>Pemodelan</a:t>
            </a:r>
            <a:r>
              <a:rPr lang="en-US" sz="2800" dirty="0"/>
              <a:t> </a:t>
            </a:r>
            <a:r>
              <a:rPr lang="en-US" sz="2800" dirty="0" err="1"/>
              <a:t>deskriptif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membedakan</a:t>
            </a:r>
            <a:r>
              <a:rPr lang="en-US" sz="2800" dirty="0"/>
              <a:t> </a:t>
            </a:r>
            <a:r>
              <a:rPr lang="en-US" sz="2800" dirty="0" err="1"/>
              <a:t>objek-objek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kelas</a:t>
            </a:r>
            <a:r>
              <a:rPr lang="en-US" sz="2800" dirty="0"/>
              <a:t> 	yang 	 yang </a:t>
            </a:r>
            <a:r>
              <a:rPr lang="en-US" sz="2800" dirty="0" err="1"/>
              <a:t>berbeda</a:t>
            </a:r>
            <a:endParaRPr lang="en-US" sz="2800" dirty="0"/>
          </a:p>
          <a:p>
            <a:pPr algn="just"/>
            <a:r>
              <a:rPr lang="en-US" sz="2800" dirty="0"/>
              <a:t>	- </a:t>
            </a:r>
            <a:r>
              <a:rPr lang="en-US" sz="2800" dirty="0" err="1"/>
              <a:t>Pemodelan</a:t>
            </a:r>
            <a:r>
              <a:rPr lang="en-US" sz="2800" dirty="0"/>
              <a:t> </a:t>
            </a:r>
            <a:r>
              <a:rPr lang="en-US" sz="2800" dirty="0" err="1"/>
              <a:t>prediktif</a:t>
            </a:r>
            <a:r>
              <a:rPr lang="en-US" sz="2800" dirty="0"/>
              <a:t>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memprediksi</a:t>
            </a:r>
            <a:r>
              <a:rPr lang="en-US" sz="2800" dirty="0"/>
              <a:t> </a:t>
            </a:r>
            <a:r>
              <a:rPr lang="en-US" sz="2800" dirty="0" err="1"/>
              <a:t>kelas</a:t>
            </a:r>
            <a:r>
              <a:rPr lang="en-US" sz="2800" dirty="0"/>
              <a:t> label 	</a:t>
            </a:r>
            <a:r>
              <a:rPr lang="en-US" sz="2800" dirty="0" err="1"/>
              <a:t>untuk</a:t>
            </a:r>
            <a:r>
              <a:rPr lang="en-US" sz="2800" dirty="0"/>
              <a:t> 	</a:t>
            </a:r>
            <a:r>
              <a:rPr lang="en-US" sz="2800" i="1" dirty="0"/>
              <a:t>record</a:t>
            </a:r>
            <a:r>
              <a:rPr lang="en-US" sz="2800" dirty="0"/>
              <a:t>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diketahui</a:t>
            </a:r>
            <a:endParaRPr lang="en-US" sz="2800" dirty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9018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609601"/>
            <a:ext cx="8496300" cy="9144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b="1" dirty="0"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endParaRPr lang="id-ID" altLang="id-ID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19034" y="1752600"/>
            <a:ext cx="7796214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l"/>
              </a:tabLst>
            </a:pP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Tujuan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dari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klasifikasi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adalah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untuk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: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>
                <a:tab pos="630238" algn="l"/>
              </a:tabLst>
            </a:pP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Menemukan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model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dari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training set yang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membedakan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record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kedalam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kategori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atau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kelas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yang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sesuai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, model 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tersebut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kemudian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digunakan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untuk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mengklasifikasikan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record yang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kelasnya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belum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diketahui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sebelumnya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pada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test set.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>
                <a:tab pos="630238" algn="l"/>
              </a:tabLst>
            </a:pP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Mengambil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 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keputusan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 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dengan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 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memprediksikan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 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suatu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 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kasus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, 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berdasarkan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 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hasil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klasifikasi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yang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diperoleh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1393330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457201"/>
            <a:ext cx="8229600" cy="1066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b="1" dirty="0"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endParaRPr lang="id-ID" altLang="id-ID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 rot="10800000" flipV="1">
            <a:off x="419100" y="1524001"/>
            <a:ext cx="8229600" cy="4816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52352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Tahapan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dari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klasifikasi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dalam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data mining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terdiri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dari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id-ID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Pembangunan model,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dalam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tahapan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ini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dibuat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sebuah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model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untuk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menyelesaikan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masalah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klasifikasi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class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atau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attribut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dalam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data, model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ini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dibangun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berdasarkan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training set-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sebuah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contoh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data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dari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permasalahan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yang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dihadapi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, training set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ini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sudah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mempunyai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informasi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yang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lengkap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baik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attribut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maupun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classnya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endParaRPr lang="en-US" sz="2000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Penerapan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model,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pada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tahapan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ini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model yang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sudah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dibangun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sebelumnya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digunakan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untuk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menentukan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attribut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/ class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dari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sebuah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data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baru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yang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attribut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/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classnya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belum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diketahui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sebelumnya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endParaRPr lang="en-US" sz="2000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Evaluasi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pada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tahapan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ini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hasil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dari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penerapan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model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pada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tahapan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sebelumnya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dievaluasi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menggunakan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parameter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terukur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untuk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menentukan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apakah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model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tersebut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dapat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diterima</a:t>
            </a: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29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843" y="480304"/>
            <a:ext cx="84201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b="1" dirty="0">
                <a:latin typeface="Arial" panose="020B0604020202020204" pitchFamily="34" charset="0"/>
                <a:cs typeface="Arial" panose="020B0604020202020204" pitchFamily="34" charset="0"/>
              </a:rPr>
              <a:t>CONTOH KLASIFIKASI</a:t>
            </a:r>
            <a:endParaRPr lang="id-ID" altLang="id-ID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1FE7138-2FAC-43A3-9D25-60EDB45BA1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2209800"/>
            <a:ext cx="3048000" cy="345346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8AE348E-9A10-41B0-BC1B-2A5810F1A7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3487" y="2191109"/>
            <a:ext cx="2819400" cy="2453640"/>
          </a:xfrm>
          <a:prstGeom prst="rect">
            <a:avLst/>
          </a:prstGeom>
        </p:spPr>
      </p:pic>
      <p:sp>
        <p:nvSpPr>
          <p:cNvPr id="5" name="Cylinder 4">
            <a:extLst>
              <a:ext uri="{FF2B5EF4-FFF2-40B4-BE49-F238E27FC236}">
                <a16:creationId xmlns:a16="http://schemas.microsoft.com/office/drawing/2014/main" id="{C8AA9B10-9E16-4D08-935D-A57D51DC7C30}"/>
              </a:ext>
            </a:extLst>
          </p:cNvPr>
          <p:cNvSpPr/>
          <p:nvPr/>
        </p:nvSpPr>
        <p:spPr>
          <a:xfrm>
            <a:off x="3849389" y="4971344"/>
            <a:ext cx="1225054" cy="1026315"/>
          </a:xfrm>
          <a:prstGeom prst="can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Training Set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C194C56F-4AF0-48E2-8DF4-AB1881B6D3F9}"/>
              </a:ext>
            </a:extLst>
          </p:cNvPr>
          <p:cNvSpPr/>
          <p:nvPr/>
        </p:nvSpPr>
        <p:spPr>
          <a:xfrm>
            <a:off x="5074443" y="5241612"/>
            <a:ext cx="609600" cy="445294"/>
          </a:xfrm>
          <a:prstGeom prst="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D841031-4236-4683-A779-738B9B28BEF8}"/>
              </a:ext>
            </a:extLst>
          </p:cNvPr>
          <p:cNvSpPr/>
          <p:nvPr/>
        </p:nvSpPr>
        <p:spPr>
          <a:xfrm>
            <a:off x="5714999" y="4930859"/>
            <a:ext cx="1219200" cy="10668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/>
              <a:t>Learn Classifier</a:t>
            </a:r>
            <a:endParaRPr lang="id-ID" sz="2000" dirty="0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AAA3E2BC-8EDA-40FB-B95B-0C966AEC6FC6}"/>
              </a:ext>
            </a:extLst>
          </p:cNvPr>
          <p:cNvSpPr/>
          <p:nvPr/>
        </p:nvSpPr>
        <p:spPr>
          <a:xfrm>
            <a:off x="6996111" y="5217974"/>
            <a:ext cx="609600" cy="445294"/>
          </a:xfrm>
          <a:prstGeom prst="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Flowchart: Multidocument 9">
            <a:extLst>
              <a:ext uri="{FF2B5EF4-FFF2-40B4-BE49-F238E27FC236}">
                <a16:creationId xmlns:a16="http://schemas.microsoft.com/office/drawing/2014/main" id="{142CAB56-2090-427B-BDD4-8DF1080123C5}"/>
              </a:ext>
            </a:extLst>
          </p:cNvPr>
          <p:cNvSpPr/>
          <p:nvPr/>
        </p:nvSpPr>
        <p:spPr>
          <a:xfrm>
            <a:off x="7746430" y="5111353"/>
            <a:ext cx="1052513" cy="756047"/>
          </a:xfrm>
          <a:prstGeom prst="flowChartMultidocumen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Model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F3EC3DEB-B5AC-440C-9F01-531DA6E2B513}"/>
              </a:ext>
            </a:extLst>
          </p:cNvPr>
          <p:cNvSpPr/>
          <p:nvPr/>
        </p:nvSpPr>
        <p:spPr>
          <a:xfrm rot="16403724">
            <a:off x="8167687" y="4432757"/>
            <a:ext cx="609600" cy="445294"/>
          </a:xfrm>
          <a:prstGeom prst="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Cylinder 14">
            <a:extLst>
              <a:ext uri="{FF2B5EF4-FFF2-40B4-BE49-F238E27FC236}">
                <a16:creationId xmlns:a16="http://schemas.microsoft.com/office/drawing/2014/main" id="{BD8BBFAF-79E6-4CD4-8F2A-6B51DC433C5A}"/>
              </a:ext>
            </a:extLst>
          </p:cNvPr>
          <p:cNvSpPr/>
          <p:nvPr/>
        </p:nvSpPr>
        <p:spPr>
          <a:xfrm>
            <a:off x="8062148" y="3168109"/>
            <a:ext cx="1081852" cy="952644"/>
          </a:xfrm>
          <a:prstGeom prst="ca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Test Set</a:t>
            </a:r>
            <a:endParaRPr lang="id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920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2" grpId="0" animBg="1"/>
      <p:bldP spid="10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567715"/>
            <a:ext cx="8382000" cy="990599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en-US" altLang="id-ID" b="1" dirty="0">
                <a:latin typeface="Arial" panose="020B0604020202020204" pitchFamily="34" charset="0"/>
                <a:cs typeface="Arial" panose="020B0604020202020204" pitchFamily="34" charset="0"/>
              </a:rPr>
              <a:t>PENGAPLIKASIAN KLASIFIKASI PADA KEHIDUPAN SEHARI-HARI</a:t>
            </a:r>
            <a:endParaRPr lang="id-ID" altLang="id-ID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33E3D2-9754-4403-8471-2F6D37C7DD73}"/>
              </a:ext>
            </a:extLst>
          </p:cNvPr>
          <p:cNvSpPr txBox="1"/>
          <p:nvPr/>
        </p:nvSpPr>
        <p:spPr>
          <a:xfrm>
            <a:off x="571500" y="2133600"/>
            <a:ext cx="8001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err="1"/>
              <a:t>Memprediksi</a:t>
            </a:r>
            <a:r>
              <a:rPr lang="en-US" sz="2800" dirty="0"/>
              <a:t> </a:t>
            </a:r>
            <a:r>
              <a:rPr lang="en-US" sz="2800" dirty="0" err="1"/>
              <a:t>sel</a:t>
            </a:r>
            <a:r>
              <a:rPr lang="en-US" sz="2800" dirty="0"/>
              <a:t> tumor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sel</a:t>
            </a:r>
            <a:r>
              <a:rPr lang="en-US" sz="2800" dirty="0"/>
              <a:t> yang </a:t>
            </a:r>
            <a:r>
              <a:rPr lang="en-US" sz="2800" dirty="0" err="1"/>
              <a:t>jinak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ganas</a:t>
            </a:r>
            <a:endParaRPr lang="en-US" sz="28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err="1"/>
              <a:t>Mengklasifikasi</a:t>
            </a:r>
            <a:r>
              <a:rPr lang="en-US" sz="2800" dirty="0"/>
              <a:t> </a:t>
            </a:r>
            <a:r>
              <a:rPr lang="en-US" sz="2800" dirty="0" err="1"/>
              <a:t>struktur</a:t>
            </a:r>
            <a:r>
              <a:rPr lang="en-US" sz="2800" dirty="0"/>
              <a:t> </a:t>
            </a:r>
            <a:r>
              <a:rPr lang="en-US" sz="2800" dirty="0" err="1"/>
              <a:t>sekunder</a:t>
            </a:r>
            <a:r>
              <a:rPr lang="en-US" sz="2800" dirty="0"/>
              <a:t> protein </a:t>
            </a:r>
            <a:r>
              <a:rPr lang="en-US" sz="2800" dirty="0" err="1"/>
              <a:t>sebagai</a:t>
            </a:r>
            <a:r>
              <a:rPr lang="en-US" sz="2800" dirty="0"/>
              <a:t> alpha-helix, beta-sheet, or random coil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err="1"/>
              <a:t>Pengenalan</a:t>
            </a:r>
            <a:r>
              <a:rPr lang="en-US" sz="2800" dirty="0"/>
              <a:t> </a:t>
            </a:r>
            <a:r>
              <a:rPr lang="en-US" sz="2800" dirty="0" err="1"/>
              <a:t>tulisan</a:t>
            </a:r>
            <a:r>
              <a:rPr lang="en-US" sz="2800" dirty="0"/>
              <a:t> </a:t>
            </a:r>
            <a:r>
              <a:rPr lang="en-US" sz="2800" dirty="0" err="1"/>
              <a:t>tangan</a:t>
            </a:r>
            <a:endParaRPr lang="en-US" sz="28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2800" dirty="0" err="1"/>
              <a:t>Mengkategorikan</a:t>
            </a:r>
            <a:r>
              <a:rPr lang="en-US" sz="2800" dirty="0"/>
              <a:t> </a:t>
            </a:r>
            <a:r>
              <a:rPr lang="en-US" sz="2800" dirty="0" err="1"/>
              <a:t>berita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berita</a:t>
            </a:r>
            <a:r>
              <a:rPr lang="en-US" sz="2800" dirty="0"/>
              <a:t> </a:t>
            </a:r>
            <a:r>
              <a:rPr lang="en-US" sz="2800" dirty="0" err="1"/>
              <a:t>keuangan</a:t>
            </a:r>
            <a:r>
              <a:rPr lang="en-US" sz="2800" dirty="0"/>
              <a:t>, </a:t>
            </a:r>
            <a:r>
              <a:rPr lang="en-US" sz="2800" dirty="0" err="1"/>
              <a:t>cuaca</a:t>
            </a:r>
            <a:r>
              <a:rPr lang="en-US" sz="2800" dirty="0"/>
              <a:t>, </a:t>
            </a:r>
            <a:r>
              <a:rPr lang="en-US" sz="2800" dirty="0" err="1"/>
              <a:t>olahraga</a:t>
            </a:r>
            <a:r>
              <a:rPr lang="en-US" sz="2800" dirty="0"/>
              <a:t>, </a:t>
            </a:r>
            <a:r>
              <a:rPr lang="en-US" sz="2800" dirty="0" err="1"/>
              <a:t>dll</a:t>
            </a:r>
            <a:r>
              <a:rPr lang="en-US" sz="2800" dirty="0"/>
              <a:t>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3449703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914400"/>
            <a:ext cx="8077200" cy="990599"/>
          </a:xfrm>
        </p:spPr>
        <p:txBody>
          <a:bodyPr>
            <a:noAutofit/>
          </a:bodyPr>
          <a:lstStyle/>
          <a:p>
            <a:pPr algn="ctr">
              <a:spcBef>
                <a:spcPct val="50000"/>
              </a:spcBef>
            </a:pPr>
            <a:r>
              <a:rPr lang="en-US" altLang="id-ID" b="1" dirty="0">
                <a:latin typeface="Arial" panose="020B0604020202020204" pitchFamily="34" charset="0"/>
                <a:cs typeface="Arial" panose="020B0604020202020204" pitchFamily="34" charset="0"/>
              </a:rPr>
              <a:t>TEKNIK-TEKNIK KLASIFIKASI LAINNYA</a:t>
            </a:r>
            <a:endParaRPr lang="id-ID" altLang="id-ID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E1ED58-E4F0-4E89-A506-93A0443031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681" y="2362200"/>
            <a:ext cx="7158038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574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162" y="838490"/>
            <a:ext cx="8229600" cy="685800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en-US" altLang="id-ID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NAÏVE BAYES</a:t>
            </a:r>
            <a:endParaRPr lang="id-ID" altLang="id-ID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4E2867-C8E9-4B44-A000-4E1680E7BE80}"/>
              </a:ext>
            </a:extLst>
          </p:cNvPr>
          <p:cNvSpPr txBox="1"/>
          <p:nvPr/>
        </p:nvSpPr>
        <p:spPr>
          <a:xfrm>
            <a:off x="501162" y="2209800"/>
            <a:ext cx="52900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>
                <a:solidFill>
                  <a:srgbClr val="FFFF00"/>
                </a:solidFill>
              </a:rPr>
              <a:t>	</a:t>
            </a:r>
            <a:br>
              <a:rPr lang="id-ID" sz="2000" dirty="0">
                <a:solidFill>
                  <a:srgbClr val="FFFF00"/>
                </a:solidFill>
              </a:rPr>
            </a:b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0EF31E-D271-4944-9C7D-6F300FEC4517}"/>
              </a:ext>
            </a:extLst>
          </p:cNvPr>
          <p:cNvSpPr txBox="1"/>
          <p:nvPr/>
        </p:nvSpPr>
        <p:spPr>
          <a:xfrm>
            <a:off x="620654" y="2209800"/>
            <a:ext cx="783754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q"/>
            </a:pPr>
            <a:r>
              <a:rPr lang="en-US" sz="2800" dirty="0"/>
              <a:t>Naive Bayes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pengklasifikasian</a:t>
            </a:r>
            <a:r>
              <a:rPr lang="en-US" sz="2800" dirty="0"/>
              <a:t> </a:t>
            </a:r>
            <a:r>
              <a:rPr lang="en-US" sz="2800" dirty="0" err="1"/>
              <a:t>statistik</a:t>
            </a:r>
            <a:r>
              <a:rPr lang="en-US" sz="2800" dirty="0"/>
              <a:t> yang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memprediksi</a:t>
            </a:r>
            <a:r>
              <a:rPr lang="en-US" sz="2800" dirty="0"/>
              <a:t> </a:t>
            </a:r>
            <a:r>
              <a:rPr lang="en-US" sz="2800" dirty="0" err="1"/>
              <a:t>probabilitas</a:t>
            </a:r>
            <a:r>
              <a:rPr lang="en-US" sz="2800" dirty="0"/>
              <a:t> </a:t>
            </a:r>
            <a:r>
              <a:rPr lang="en-US" sz="2800" dirty="0" err="1"/>
              <a:t>keanggotaan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i="1" dirty="0"/>
              <a:t>class</a:t>
            </a:r>
            <a:r>
              <a:rPr lang="en-US" sz="2800" dirty="0"/>
              <a:t>.</a:t>
            </a:r>
          </a:p>
          <a:p>
            <a:pPr marL="457200" indent="-457200" algn="just">
              <a:buFont typeface="Wingdings" pitchFamily="2" charset="2"/>
              <a:buChar char="q"/>
            </a:pPr>
            <a:r>
              <a:rPr lang="en-US" sz="2800" dirty="0"/>
              <a:t>Naive Bayes </a:t>
            </a:r>
            <a:r>
              <a:rPr lang="en-US" sz="2800" dirty="0" err="1"/>
              <a:t>didasarkan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teorema</a:t>
            </a:r>
            <a:r>
              <a:rPr lang="en-US" sz="2800" dirty="0"/>
              <a:t> Bayes yang </a:t>
            </a:r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kemampuan</a:t>
            </a:r>
            <a:r>
              <a:rPr lang="en-US" sz="2800" dirty="0"/>
              <a:t> </a:t>
            </a:r>
            <a:r>
              <a:rPr lang="en-US" sz="2800" dirty="0" err="1"/>
              <a:t>klasifikasi</a:t>
            </a:r>
            <a:r>
              <a:rPr lang="en-US" sz="2800" dirty="0"/>
              <a:t> </a:t>
            </a:r>
            <a:r>
              <a:rPr lang="en-US" sz="2800" dirty="0" err="1"/>
              <a:t>serupa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decision tree </a:t>
            </a:r>
            <a:r>
              <a:rPr lang="en-US" sz="2800" dirty="0" err="1"/>
              <a:t>dan</a:t>
            </a:r>
            <a:r>
              <a:rPr lang="en-US" sz="2800" dirty="0"/>
              <a:t> neural network.</a:t>
            </a:r>
          </a:p>
          <a:p>
            <a:pPr marL="457200" indent="-457200" algn="just">
              <a:buFont typeface="Wingdings" pitchFamily="2" charset="2"/>
              <a:buChar char="q"/>
            </a:pPr>
            <a:r>
              <a:rPr lang="en-US" sz="2800" dirty="0"/>
              <a:t>Naive Bayes </a:t>
            </a:r>
            <a:r>
              <a:rPr lang="en-US" sz="2800" dirty="0" err="1"/>
              <a:t>terbukti</a:t>
            </a:r>
            <a:r>
              <a:rPr lang="en-US" sz="2800" dirty="0"/>
              <a:t> </a:t>
            </a:r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akurasi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kecepatan</a:t>
            </a:r>
            <a:r>
              <a:rPr lang="en-US" sz="2800" dirty="0"/>
              <a:t> yang </a:t>
            </a:r>
            <a:r>
              <a:rPr lang="en-US" sz="2800" dirty="0" err="1"/>
              <a:t>tinggi</a:t>
            </a:r>
            <a:r>
              <a:rPr lang="en-US" sz="2800" dirty="0"/>
              <a:t> </a:t>
            </a:r>
            <a:r>
              <a:rPr lang="en-US" sz="2800" dirty="0" err="1"/>
              <a:t>saat</a:t>
            </a:r>
            <a:r>
              <a:rPr lang="en-US" sz="2800" dirty="0"/>
              <a:t> </a:t>
            </a:r>
            <a:r>
              <a:rPr lang="en-US" sz="2800" dirty="0" err="1"/>
              <a:t>diaplikasikan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database </a:t>
            </a:r>
            <a:r>
              <a:rPr lang="en-US" sz="2800" dirty="0" err="1"/>
              <a:t>dengan</a:t>
            </a:r>
            <a:r>
              <a:rPr lang="en-US" sz="2800" dirty="0"/>
              <a:t> data yang </a:t>
            </a:r>
            <a:r>
              <a:rPr lang="en-US" sz="2800" dirty="0" err="1"/>
              <a:t>besar</a:t>
            </a:r>
            <a:endParaRPr lang="en-US" sz="2800" dirty="0"/>
          </a:p>
          <a:p>
            <a:pPr algn="just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7915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35091"/>
            <a:ext cx="8229600" cy="685800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en-US" altLang="id-ID" b="1" dirty="0">
                <a:latin typeface="Arial" panose="020B0604020202020204" pitchFamily="34" charset="0"/>
                <a:cs typeface="Arial" panose="020B0604020202020204" pitchFamily="34" charset="0"/>
              </a:rPr>
              <a:t>Formula Naïve Bayes</a:t>
            </a:r>
            <a:endParaRPr lang="id-ID" altLang="id-ID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1162" y="2917687"/>
            <a:ext cx="81856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400" dirty="0"/>
              <a:t>X </a:t>
            </a:r>
            <a:r>
              <a:rPr lang="en-US" sz="2400" dirty="0" err="1"/>
              <a:t>adalah</a:t>
            </a:r>
            <a:r>
              <a:rPr lang="en-US" sz="2400" dirty="0"/>
              <a:t> data sample yang </a:t>
            </a:r>
            <a:r>
              <a:rPr lang="en-US" sz="2400" dirty="0" err="1"/>
              <a:t>belum</a:t>
            </a:r>
            <a:r>
              <a:rPr lang="en-US" sz="2400" dirty="0"/>
              <a:t> </a:t>
            </a:r>
            <a:r>
              <a:rPr lang="en-US" sz="2400" dirty="0" err="1"/>
              <a:t>diketahui</a:t>
            </a:r>
            <a:r>
              <a:rPr lang="en-US" sz="2400" dirty="0"/>
              <a:t> </a:t>
            </a:r>
            <a:r>
              <a:rPr lang="en-US" sz="2400" dirty="0" err="1"/>
              <a:t>kelasnya</a:t>
            </a:r>
            <a:endParaRPr lang="en-US" sz="2400" dirty="0"/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/>
              <a:t>H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dugaan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X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anggota</a:t>
            </a:r>
            <a:r>
              <a:rPr lang="en-US" sz="2400" dirty="0"/>
              <a:t> C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err="1"/>
              <a:t>Klasifikasi</a:t>
            </a:r>
            <a:r>
              <a:rPr lang="en-US" sz="2400" dirty="0"/>
              <a:t> </a:t>
            </a:r>
            <a:r>
              <a:rPr lang="en-US" sz="2400" dirty="0" err="1"/>
              <a:t>ditentukan</a:t>
            </a:r>
            <a:r>
              <a:rPr lang="en-US" sz="2400" dirty="0"/>
              <a:t> </a:t>
            </a:r>
            <a:r>
              <a:rPr lang="en-US" sz="2400" dirty="0" err="1"/>
              <a:t>oleh</a:t>
            </a:r>
            <a:r>
              <a:rPr lang="en-US" sz="2400" dirty="0"/>
              <a:t> P(H|X) , </a:t>
            </a:r>
            <a:r>
              <a:rPr lang="en-US" sz="2400" i="1" dirty="0"/>
              <a:t>(posteriori probability)</a:t>
            </a:r>
            <a:r>
              <a:rPr lang="en-US" sz="2400" dirty="0"/>
              <a:t>, </a:t>
            </a:r>
            <a:r>
              <a:rPr lang="en-US" sz="2400" dirty="0" err="1"/>
              <a:t>probabilitas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</a:t>
            </a:r>
            <a:r>
              <a:rPr lang="en-US" sz="2400" dirty="0" err="1"/>
              <a:t>dugaan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data </a:t>
            </a:r>
            <a:r>
              <a:rPr lang="en-US" sz="2400" i="1" dirty="0"/>
              <a:t>sample </a:t>
            </a:r>
            <a:r>
              <a:rPr lang="en-US" sz="2400" dirty="0"/>
              <a:t>X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/>
              <a:t>P(H)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i="1" dirty="0"/>
              <a:t>prior probability</a:t>
            </a:r>
            <a:endParaRPr lang="en-US" sz="2400" dirty="0"/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err="1"/>
              <a:t>Probabilitas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sample data yang </a:t>
            </a:r>
            <a:r>
              <a:rPr lang="en-US" sz="2400" dirty="0" err="1"/>
              <a:t>diamati</a:t>
            </a:r>
            <a:endParaRPr lang="en-US" sz="2400" dirty="0"/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/>
              <a:t>P(X|H) (</a:t>
            </a:r>
            <a:r>
              <a:rPr lang="en-US" sz="2400" dirty="0" err="1"/>
              <a:t>likelyhood</a:t>
            </a:r>
            <a:r>
              <a:rPr lang="en-US" sz="2400" dirty="0"/>
              <a:t>), </a:t>
            </a:r>
            <a:r>
              <a:rPr lang="en-US" sz="2400" dirty="0" err="1"/>
              <a:t>probabilitas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sample X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memperhatikan</a:t>
            </a:r>
            <a:r>
              <a:rPr lang="id-ID" sz="2400" dirty="0"/>
              <a:t> </a:t>
            </a:r>
            <a:r>
              <a:rPr lang="en-US" sz="2400" dirty="0" err="1"/>
              <a:t>dugaan</a:t>
            </a:r>
            <a:r>
              <a:rPr lang="en-US" sz="2400" dirty="0"/>
              <a:t>.</a:t>
            </a:r>
            <a:br>
              <a:rPr lang="en-US" sz="2400" dirty="0"/>
            </a:br>
            <a:endParaRPr lang="en-US" sz="2400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1183961"/>
              </p:ext>
            </p:extLst>
          </p:nvPr>
        </p:nvGraphicFramePr>
        <p:xfrm>
          <a:off x="817562" y="1839089"/>
          <a:ext cx="651827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Equation" r:id="rId4" imgW="4813300" imgH="558800" progId="Equation.3">
                  <p:embed/>
                </p:oleObj>
              </mc:Choice>
              <mc:Fallback>
                <p:oleObj name="Equation" r:id="rId4" imgW="4813300" imgH="558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7562" y="1839089"/>
                        <a:ext cx="6518275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878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99408"/>
            <a:ext cx="8229600" cy="685800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en-US" altLang="id-ID" b="1" dirty="0" err="1">
                <a:latin typeface="Arial" panose="020B0604020202020204" pitchFamily="34" charset="0"/>
                <a:cs typeface="Arial" panose="020B0604020202020204" pitchFamily="34" charset="0"/>
              </a:rPr>
              <a:t>Klasifikasi</a:t>
            </a:r>
            <a:r>
              <a:rPr lang="en-US" altLang="id-ID" b="1" dirty="0">
                <a:latin typeface="Arial" panose="020B0604020202020204" pitchFamily="34" charset="0"/>
                <a:cs typeface="Arial" panose="020B0604020202020204" pitchFamily="34" charset="0"/>
              </a:rPr>
              <a:t> Naïve Bayes</a:t>
            </a:r>
            <a:endParaRPr lang="id-ID" altLang="id-ID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4E2867-C8E9-4B44-A000-4E1680E7BE80}"/>
              </a:ext>
            </a:extLst>
          </p:cNvPr>
          <p:cNvSpPr txBox="1"/>
          <p:nvPr/>
        </p:nvSpPr>
        <p:spPr>
          <a:xfrm>
            <a:off x="501162" y="2209800"/>
            <a:ext cx="5290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	</a:t>
            </a:r>
            <a:br>
              <a:rPr lang="id-ID" sz="2000" dirty="0"/>
            </a:b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413238" y="1905000"/>
            <a:ext cx="82296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400" dirty="0" err="1"/>
              <a:t>Misal</a:t>
            </a:r>
            <a:r>
              <a:rPr lang="en-US" sz="2400" dirty="0"/>
              <a:t> D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i="1" dirty="0"/>
              <a:t>record data training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i="1" dirty="0"/>
              <a:t>record </a:t>
            </a:r>
            <a:r>
              <a:rPr lang="en-US" sz="2400" dirty="0" err="1"/>
              <a:t>terdapat</a:t>
            </a:r>
            <a:r>
              <a:rPr lang="en-US" sz="2400" dirty="0"/>
              <a:t> label </a:t>
            </a:r>
            <a:r>
              <a:rPr lang="en-US" sz="2400" dirty="0" err="1"/>
              <a:t>kelasnya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masing-masing</a:t>
            </a:r>
            <a:r>
              <a:rPr lang="en-US" sz="2400" dirty="0"/>
              <a:t> </a:t>
            </a:r>
            <a:r>
              <a:rPr lang="en-US" sz="2400" i="1" dirty="0"/>
              <a:t>record </a:t>
            </a:r>
            <a:r>
              <a:rPr lang="en-US" sz="2400" dirty="0" err="1"/>
              <a:t>dinyatakan</a:t>
            </a:r>
            <a:r>
              <a:rPr lang="en-US" sz="2400" dirty="0"/>
              <a:t> n </a:t>
            </a:r>
            <a:r>
              <a:rPr lang="en-US" sz="2400" dirty="0" err="1"/>
              <a:t>atribut</a:t>
            </a:r>
            <a:r>
              <a:rPr lang="en-US" sz="2400" dirty="0"/>
              <a:t> (n field) X= (x1,x2, ….., </a:t>
            </a:r>
            <a:r>
              <a:rPr lang="en-US" sz="2400" dirty="0" err="1"/>
              <a:t>xn</a:t>
            </a:r>
            <a:r>
              <a:rPr lang="en-US" sz="2400" dirty="0"/>
              <a:t>).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err="1"/>
              <a:t>Misal</a:t>
            </a:r>
            <a:r>
              <a:rPr lang="en-US" sz="2400" dirty="0"/>
              <a:t> </a:t>
            </a:r>
            <a:r>
              <a:rPr lang="en-US" sz="2400" dirty="0" err="1"/>
              <a:t>terdapat</a:t>
            </a:r>
            <a:r>
              <a:rPr lang="en-US" sz="2400" dirty="0"/>
              <a:t> </a:t>
            </a:r>
            <a:r>
              <a:rPr lang="en-US" sz="2400" i="1" dirty="0"/>
              <a:t> m </a:t>
            </a:r>
            <a:r>
              <a:rPr lang="en-US" sz="2400" dirty="0" err="1"/>
              <a:t>kelas</a:t>
            </a:r>
            <a:r>
              <a:rPr lang="en-US" sz="2400" dirty="0"/>
              <a:t> C1, C2, C3,… Cm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err="1"/>
              <a:t>Klasifikasi</a:t>
            </a:r>
            <a:r>
              <a:rPr lang="en-US" sz="2400" dirty="0"/>
              <a:t> </a:t>
            </a:r>
            <a:r>
              <a:rPr lang="en-US" sz="2400" dirty="0" err="1"/>
              <a:t>diperoleh</a:t>
            </a:r>
            <a:r>
              <a:rPr lang="en-US" sz="2400" dirty="0"/>
              <a:t> </a:t>
            </a:r>
            <a:r>
              <a:rPr lang="en-US" sz="2400" dirty="0" err="1"/>
              <a:t>maksimum</a:t>
            </a:r>
            <a:r>
              <a:rPr lang="en-US" sz="2400" dirty="0"/>
              <a:t> posterior </a:t>
            </a:r>
            <a:r>
              <a:rPr lang="en-US" sz="2400" dirty="0" err="1"/>
              <a:t>yaitu</a:t>
            </a:r>
            <a:r>
              <a:rPr lang="en-US" sz="2400" dirty="0"/>
              <a:t>, </a:t>
            </a:r>
            <a:r>
              <a:rPr lang="en-US" sz="2400" dirty="0" err="1"/>
              <a:t>maksimum</a:t>
            </a:r>
            <a:r>
              <a:rPr lang="en-US" sz="2400" dirty="0"/>
              <a:t>  P(</a:t>
            </a:r>
            <a:r>
              <a:rPr lang="en-US" sz="2400" dirty="0" err="1"/>
              <a:t>Ci|X</a:t>
            </a:r>
            <a:r>
              <a:rPr lang="en-US" sz="2400" dirty="0"/>
              <a:t>)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id-ID" sz="2400" dirty="0"/>
              <a:t> Ini dapat diperoleh dari teorema </a:t>
            </a:r>
            <a:r>
              <a:rPr lang="en-US" sz="2400" dirty="0"/>
              <a:t>Bayes</a:t>
            </a:r>
          </a:p>
          <a:p>
            <a:endParaRPr lang="en-US" sz="2400" dirty="0"/>
          </a:p>
          <a:p>
            <a:endParaRPr lang="en-US" sz="2400" dirty="0"/>
          </a:p>
          <a:p>
            <a:pPr marL="285750" indent="-285750">
              <a:buFont typeface="Wingdings" pitchFamily="2" charset="2"/>
              <a:buChar char="§"/>
            </a:pPr>
            <a:r>
              <a:rPr lang="en-US" sz="2400" dirty="0" err="1"/>
              <a:t>Karena</a:t>
            </a:r>
            <a:r>
              <a:rPr lang="en-US" sz="2400" dirty="0"/>
              <a:t>  P(X) </a:t>
            </a:r>
            <a:r>
              <a:rPr lang="en-US" sz="2400" dirty="0" err="1"/>
              <a:t>adalah</a:t>
            </a:r>
            <a:r>
              <a:rPr lang="en-US" sz="2400" dirty="0"/>
              <a:t>  </a:t>
            </a:r>
            <a:r>
              <a:rPr lang="en-US" sz="2400" dirty="0" err="1"/>
              <a:t>konstan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kelas</a:t>
            </a:r>
            <a:r>
              <a:rPr lang="en-US" sz="2400" dirty="0"/>
              <a:t>, </a:t>
            </a:r>
            <a:r>
              <a:rPr lang="en-US" sz="2400" dirty="0" err="1"/>
              <a:t>hanya</a:t>
            </a:r>
            <a:endParaRPr lang="en-US" sz="2400" dirty="0"/>
          </a:p>
          <a:p>
            <a:endParaRPr lang="en-US" sz="2400" dirty="0"/>
          </a:p>
          <a:p>
            <a:r>
              <a:rPr lang="en-US" sz="2400" dirty="0" err="1"/>
              <a:t>Perlu</a:t>
            </a:r>
            <a:r>
              <a:rPr lang="en-US" sz="2400" dirty="0"/>
              <a:t> </a:t>
            </a:r>
            <a:r>
              <a:rPr lang="en-US" sz="2400" dirty="0" err="1"/>
              <a:t>dimaksimumkan</a:t>
            </a:r>
            <a:endParaRPr lang="en-US" sz="2400" dirty="0"/>
          </a:p>
          <a:p>
            <a:pPr marL="285750" indent="-285750">
              <a:buFont typeface="Wingdings" pitchFamily="2" charset="2"/>
              <a:buChar char="§"/>
            </a:pPr>
            <a:endParaRPr lang="en-US" sz="2000" dirty="0"/>
          </a:p>
          <a:p>
            <a:endParaRPr lang="en-US" sz="2000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919011"/>
              </p:ext>
            </p:extLst>
          </p:nvPr>
        </p:nvGraphicFramePr>
        <p:xfrm>
          <a:off x="3789986" y="4700900"/>
          <a:ext cx="2133600" cy="5519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Equation" r:id="rId4" imgW="2501900" imgH="647700" progId="Equation.3">
                  <p:embed/>
                </p:oleObj>
              </mc:Choice>
              <mc:Fallback>
                <p:oleObj name="Equation" r:id="rId4" imgW="2501900" imgH="6477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9986" y="4700900"/>
                        <a:ext cx="2133600" cy="55192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6519090"/>
              </p:ext>
            </p:extLst>
          </p:nvPr>
        </p:nvGraphicFramePr>
        <p:xfrm>
          <a:off x="3752511" y="5963901"/>
          <a:ext cx="2400978" cy="369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Equation" r:id="rId6" imgW="2476500" imgH="381000" progId="Equation.3">
                  <p:embed/>
                </p:oleObj>
              </mc:Choice>
              <mc:Fallback>
                <p:oleObj name="Equation" r:id="rId6" imgW="2476500" imgH="3810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2511" y="5963901"/>
                        <a:ext cx="2400978" cy="369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8145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971591"/>
            <a:ext cx="8229600" cy="685800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en-US" altLang="id-ID" b="1" dirty="0" err="1">
                <a:latin typeface="Arial" panose="020B0604020202020204" pitchFamily="34" charset="0"/>
                <a:cs typeface="Arial" panose="020B0604020202020204" pitchFamily="34" charset="0"/>
              </a:rPr>
              <a:t>Algoritma</a:t>
            </a:r>
            <a:r>
              <a:rPr lang="en-US" altLang="id-ID" b="1" dirty="0">
                <a:latin typeface="Arial" panose="020B0604020202020204" pitchFamily="34" charset="0"/>
                <a:cs typeface="Arial" panose="020B0604020202020204" pitchFamily="34" charset="0"/>
              </a:rPr>
              <a:t> Naïve Bayes</a:t>
            </a:r>
            <a:endParaRPr lang="id-ID" altLang="id-ID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4E2867-C8E9-4B44-A000-4E1680E7BE80}"/>
              </a:ext>
            </a:extLst>
          </p:cNvPr>
          <p:cNvSpPr txBox="1"/>
          <p:nvPr/>
        </p:nvSpPr>
        <p:spPr>
          <a:xfrm>
            <a:off x="501162" y="2209800"/>
            <a:ext cx="5290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	</a:t>
            </a:r>
            <a:br>
              <a:rPr lang="id-ID" sz="2000" dirty="0"/>
            </a:b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685800" y="2057400"/>
            <a:ext cx="71628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id-ID" sz="3200" dirty="0"/>
              <a:t>Baca Data Training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d-ID" sz="3200" dirty="0"/>
              <a:t>Hitung jumlah class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d-ID" sz="3200" dirty="0"/>
              <a:t>Hitung jumlah kasus yang sama dengan class yang sama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d-ID" sz="3200" dirty="0"/>
              <a:t>Kalikan semua nilai hasil sesuai dengan data X yang dicari class-nya</a:t>
            </a:r>
          </a:p>
          <a:p>
            <a:pPr algn="just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0877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428603"/>
            <a:ext cx="7962900" cy="1247797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altLang="id-ID" sz="3600" b="1" dirty="0">
                <a:latin typeface="Arial" panose="020B0604020202020204" pitchFamily="34" charset="0"/>
                <a:cs typeface="Arial" panose="020B0604020202020204" pitchFamily="34" charset="0"/>
              </a:rPr>
              <a:t>1. Data Training</a:t>
            </a:r>
            <a:endParaRPr lang="id-ID" altLang="id-ID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89BFFD-6F6D-455E-89FF-415AB9AA5FF7}"/>
              </a:ext>
            </a:extLst>
          </p:cNvPr>
          <p:cNvSpPr txBox="1"/>
          <p:nvPr/>
        </p:nvSpPr>
        <p:spPr>
          <a:xfrm>
            <a:off x="228600" y="22098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891787"/>
              </p:ext>
            </p:extLst>
          </p:nvPr>
        </p:nvGraphicFramePr>
        <p:xfrm>
          <a:off x="761999" y="1692639"/>
          <a:ext cx="7696201" cy="457200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66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00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69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63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465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7699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age</a:t>
                      </a:r>
                      <a:endParaRPr lang="id-ID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income</a:t>
                      </a:r>
                      <a:endParaRPr lang="id-ID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student</a:t>
                      </a:r>
                      <a:endParaRPr lang="id-ID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credit_rating</a:t>
                      </a:r>
                      <a:endParaRPr lang="id-ID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buys_computer</a:t>
                      </a:r>
                      <a:endParaRPr lang="id-ID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&lt;=30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high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no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>
                          <a:effectLst/>
                        </a:rPr>
                        <a:t>fair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err="1">
                          <a:effectLst/>
                        </a:rPr>
                        <a:t>no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&lt;=30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high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no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excellent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no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31…40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>
                          <a:effectLst/>
                        </a:rPr>
                        <a:t>high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no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fair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yes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&gt;40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>
                          <a:effectLst/>
                        </a:rPr>
                        <a:t>medium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no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fair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yes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&gt;40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low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yes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err="1">
                          <a:effectLst/>
                        </a:rPr>
                        <a:t>fair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yes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&gt;40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low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yes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excellent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err="1">
                          <a:effectLst/>
                        </a:rPr>
                        <a:t>no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31…40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low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yes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>
                          <a:effectLst/>
                        </a:rPr>
                        <a:t>excellent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>
                          <a:effectLst/>
                        </a:rPr>
                        <a:t>yes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&lt;=30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medium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>
                          <a:effectLst/>
                        </a:rPr>
                        <a:t>no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fair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no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&lt;=30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low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yes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>
                          <a:effectLst/>
                        </a:rPr>
                        <a:t>fair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yes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&gt;40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medium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yes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fair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yes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&lt;=30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medium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err="1">
                          <a:effectLst/>
                        </a:rPr>
                        <a:t>yes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excellent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yes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31…40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medium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err="1">
                          <a:effectLst/>
                        </a:rPr>
                        <a:t>No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excellent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yes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31…40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high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err="1">
                          <a:effectLst/>
                        </a:rPr>
                        <a:t>Yes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fair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>
                          <a:effectLst/>
                        </a:rPr>
                        <a:t>yes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593"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&gt;40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medium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err="1">
                          <a:effectLst/>
                        </a:rPr>
                        <a:t>No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>
                          <a:effectLst/>
                        </a:rPr>
                        <a:t>excellent</a:t>
                      </a:r>
                      <a:endParaRPr lang="id-ID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800" u="none" strike="noStrike" dirty="0" err="1">
                          <a:effectLst/>
                        </a:rPr>
                        <a:t>no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608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520" y="381000"/>
            <a:ext cx="7680960" cy="957607"/>
          </a:xfrm>
        </p:spPr>
        <p:txBody>
          <a:bodyPr/>
          <a:lstStyle/>
          <a:p>
            <a:r>
              <a:rPr lang="en-US" b="1" dirty="0"/>
              <a:t>2.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Hitung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Jumlah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Kelas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399"/>
          </a:xfrm>
        </p:spPr>
        <p:txBody>
          <a:bodyPr>
            <a:normAutofit fontScale="92500"/>
          </a:bodyPr>
          <a:lstStyle/>
          <a:p>
            <a:r>
              <a:rPr lang="en-US" sz="2400" dirty="0" err="1"/>
              <a:t>Terdapat</a:t>
            </a:r>
            <a:r>
              <a:rPr lang="en-US" sz="2400" dirty="0"/>
              <a:t> 2 class  </a:t>
            </a:r>
            <a:r>
              <a:rPr lang="en-US" sz="2400" dirty="0" err="1"/>
              <a:t>dari</a:t>
            </a:r>
            <a:r>
              <a:rPr lang="en-US" sz="2400" dirty="0"/>
              <a:t> data training </a:t>
            </a:r>
            <a:r>
              <a:rPr lang="en-US" sz="2400" dirty="0" err="1"/>
              <a:t>tersebut</a:t>
            </a:r>
            <a:r>
              <a:rPr lang="en-US" sz="2400" dirty="0"/>
              <a:t>, </a:t>
            </a:r>
            <a:r>
              <a:rPr lang="en-US" sz="2400" dirty="0" err="1"/>
              <a:t>yaitu</a:t>
            </a:r>
            <a:r>
              <a:rPr lang="en-US" sz="2400" dirty="0"/>
              <a:t>: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2400" dirty="0">
                <a:latin typeface="Calibri" panose="020F0502020204030204" pitchFamily="34" charset="0"/>
              </a:rPr>
              <a:t>C</a:t>
            </a:r>
            <a:r>
              <a:rPr lang="en-US" sz="2400" baseline="-25000" dirty="0">
                <a:latin typeface="Calibri" panose="020F0502020204030204" pitchFamily="34" charset="0"/>
              </a:rPr>
              <a:t>1</a:t>
            </a:r>
            <a:r>
              <a:rPr lang="en-US" sz="2400" dirty="0">
                <a:latin typeface="Calibri" panose="020F0502020204030204" pitchFamily="34" charset="0"/>
              </a:rPr>
              <a:t>:buys_computer = ‘yes’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z="2400" dirty="0">
                <a:latin typeface="Calibri" panose="020F0502020204030204" pitchFamily="34" charset="0"/>
              </a:rPr>
              <a:t>C</a:t>
            </a:r>
            <a:r>
              <a:rPr lang="en-US" sz="2400" baseline="-25000" dirty="0">
                <a:latin typeface="Calibri" panose="020F0502020204030204" pitchFamily="34" charset="0"/>
              </a:rPr>
              <a:t>2</a:t>
            </a:r>
            <a:r>
              <a:rPr lang="en-US" sz="2400" dirty="0">
                <a:latin typeface="Calibri" panose="020F0502020204030204" pitchFamily="34" charset="0"/>
              </a:rPr>
              <a:t>:buys_computer = ‘no’</a:t>
            </a:r>
          </a:p>
          <a:p>
            <a:pPr lvl="1"/>
            <a:r>
              <a:rPr lang="en-US" sz="2400" dirty="0">
                <a:sym typeface="Wingdings" panose="05000000000000000000" pitchFamily="2" charset="2"/>
              </a:rPr>
              <a:t>Total = 14 record</a:t>
            </a:r>
          </a:p>
          <a:p>
            <a:r>
              <a:rPr lang="en-US" sz="2400" dirty="0" err="1">
                <a:sym typeface="Wingdings" panose="05000000000000000000" pitchFamily="2" charset="2"/>
              </a:rPr>
              <a:t>Maka</a:t>
            </a:r>
            <a:r>
              <a:rPr lang="en-US" sz="2400" dirty="0">
                <a:sym typeface="Wingdings" panose="05000000000000000000" pitchFamily="2" charset="2"/>
              </a:rPr>
              <a:t>: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sz="2400" dirty="0"/>
              <a:t>	  P(</a:t>
            </a:r>
            <a:r>
              <a:rPr lang="en-US" sz="2400" dirty="0" err="1"/>
              <a:t>C</a:t>
            </a:r>
            <a:r>
              <a:rPr lang="en-US" sz="2400" baseline="-25000" dirty="0" err="1"/>
              <a:t>i</a:t>
            </a:r>
            <a:r>
              <a:rPr lang="en-US" sz="2400" dirty="0"/>
              <a:t>):    P(</a:t>
            </a:r>
            <a:r>
              <a:rPr lang="en-US" sz="2400" dirty="0" err="1"/>
              <a:t>buys_computer</a:t>
            </a:r>
            <a:r>
              <a:rPr lang="en-US" sz="2400" dirty="0"/>
              <a:t> = “yes”)  = 9/14 = 0.643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                    P(</a:t>
            </a:r>
            <a:r>
              <a:rPr lang="en-US" sz="2400" dirty="0" err="1"/>
              <a:t>buys_computer</a:t>
            </a:r>
            <a:r>
              <a:rPr lang="en-US" sz="2400" dirty="0"/>
              <a:t> = “no”) = 5/14= 0.357</a:t>
            </a:r>
          </a:p>
          <a:p>
            <a:endParaRPr lang="en-US" sz="2400" dirty="0">
              <a:sym typeface="Wingdings" panose="05000000000000000000" pitchFamily="2" charset="2"/>
            </a:endParaRPr>
          </a:p>
          <a:p>
            <a:r>
              <a:rPr lang="en-US" sz="2400" dirty="0" err="1">
                <a:sym typeface="Wingdings" panose="05000000000000000000" pitchFamily="2" charset="2"/>
              </a:rPr>
              <a:t>Pertanyaan</a:t>
            </a:r>
            <a:r>
              <a:rPr lang="en-US" sz="2400" dirty="0">
                <a:sym typeface="Wingdings" panose="05000000000000000000" pitchFamily="2" charset="2"/>
              </a:rPr>
              <a:t>:</a:t>
            </a:r>
          </a:p>
          <a:p>
            <a:pPr lvl="1"/>
            <a:r>
              <a:rPr lang="en-US" sz="2400" dirty="0">
                <a:sym typeface="Wingdings" panose="05000000000000000000" pitchFamily="2" charset="2"/>
              </a:rPr>
              <a:t>Data </a:t>
            </a:r>
            <a:r>
              <a:rPr lang="en-US" sz="2400" i="1" dirty="0">
                <a:sym typeface="Wingdings" panose="05000000000000000000" pitchFamily="2" charset="2"/>
              </a:rPr>
              <a:t>X = (age &lt;= 30 , income = medium, student = yes, </a:t>
            </a:r>
            <a:r>
              <a:rPr lang="en-US" sz="2400" i="1" dirty="0" err="1">
                <a:sym typeface="Wingdings" panose="05000000000000000000" pitchFamily="2" charset="2"/>
              </a:rPr>
              <a:t>credit_rating</a:t>
            </a:r>
            <a:r>
              <a:rPr lang="en-US" sz="2400" i="1" dirty="0">
                <a:sym typeface="Wingdings" panose="05000000000000000000" pitchFamily="2" charset="2"/>
              </a:rPr>
              <a:t> = fair)</a:t>
            </a:r>
          </a:p>
          <a:p>
            <a:pPr lvl="1"/>
            <a:r>
              <a:rPr lang="en-US" sz="2400" dirty="0" err="1">
                <a:sym typeface="Wingdings" panose="05000000000000000000" pitchFamily="2" charset="2"/>
              </a:rPr>
              <a:t>Apakah</a:t>
            </a:r>
            <a:r>
              <a:rPr lang="en-US" sz="2400" dirty="0">
                <a:sym typeface="Wingdings" panose="05000000000000000000" pitchFamily="2" charset="2"/>
              </a:rPr>
              <a:t>   X </a:t>
            </a:r>
            <a:r>
              <a:rPr lang="en-US" sz="2400" dirty="0" err="1">
                <a:sym typeface="Wingdings" panose="05000000000000000000" pitchFamily="2" charset="2"/>
              </a:rPr>
              <a:t>membeli</a:t>
            </a:r>
            <a:r>
              <a:rPr lang="en-US" sz="2400" dirty="0">
                <a:sym typeface="Wingdings" panose="05000000000000000000" pitchFamily="2" charset="2"/>
              </a:rPr>
              <a:t> </a:t>
            </a:r>
            <a:r>
              <a:rPr lang="en-US" sz="2400" i="1" dirty="0">
                <a:sym typeface="Wingdings" panose="05000000000000000000" pitchFamily="2" charset="2"/>
              </a:rPr>
              <a:t>computer?</a:t>
            </a:r>
          </a:p>
          <a:p>
            <a:pPr marL="457200" lvl="1" indent="0">
              <a:buNone/>
            </a:pPr>
            <a:endParaRPr lang="en-US" sz="24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7251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692646"/>
            <a:ext cx="8159750" cy="14478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3.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Hitung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jumlah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kasus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sama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class yang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sama</a:t>
            </a:r>
            <a:endParaRPr lang="id-ID" altLang="id-ID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88950" y="2579132"/>
            <a:ext cx="81661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/>
              <a:t>	P(age = “&lt;=30” | </a:t>
            </a:r>
            <a:r>
              <a:rPr lang="en-US" sz="2000" dirty="0" err="1"/>
              <a:t>buys_computer</a:t>
            </a:r>
            <a:r>
              <a:rPr lang="en-US" sz="2000" dirty="0"/>
              <a:t> = “yes”)  = 2/9 = 0.222</a:t>
            </a:r>
          </a:p>
          <a:p>
            <a:pPr lvl="1" algn="just">
              <a:buNone/>
            </a:pPr>
            <a:r>
              <a:rPr lang="en-US" sz="2000" dirty="0"/>
              <a:t>     P(age = “&lt;= 30” | </a:t>
            </a:r>
            <a:r>
              <a:rPr lang="en-US" sz="2000" dirty="0" err="1"/>
              <a:t>buys_computer</a:t>
            </a:r>
            <a:r>
              <a:rPr lang="en-US" sz="2000" dirty="0"/>
              <a:t> = “no”) = 3/5 = 0.6</a:t>
            </a:r>
          </a:p>
          <a:p>
            <a:pPr lvl="1" algn="just">
              <a:buNone/>
            </a:pPr>
            <a:r>
              <a:rPr lang="en-US" sz="2000" dirty="0"/>
              <a:t>     P(income = “medium” | </a:t>
            </a:r>
            <a:r>
              <a:rPr lang="en-US" sz="2000" dirty="0" err="1"/>
              <a:t>buys_computer</a:t>
            </a:r>
            <a:r>
              <a:rPr lang="en-US" sz="2000" dirty="0"/>
              <a:t> = “yes”) = 4/9 = 0.444</a:t>
            </a:r>
          </a:p>
          <a:p>
            <a:pPr lvl="1" algn="just">
              <a:buNone/>
            </a:pPr>
            <a:r>
              <a:rPr lang="en-US" sz="2000" dirty="0"/>
              <a:t>     P(income = “medium” | </a:t>
            </a:r>
            <a:r>
              <a:rPr lang="en-US" sz="2000" dirty="0" err="1"/>
              <a:t>buys_computer</a:t>
            </a:r>
            <a:r>
              <a:rPr lang="en-US" sz="2000" dirty="0"/>
              <a:t> = “no”) = 2/5 = 0.4</a:t>
            </a:r>
          </a:p>
          <a:p>
            <a:pPr lvl="1" algn="just">
              <a:buNone/>
            </a:pPr>
            <a:r>
              <a:rPr lang="en-US" sz="2000" dirty="0"/>
              <a:t>     P(student = “yes” | </a:t>
            </a:r>
            <a:r>
              <a:rPr lang="en-US" sz="2000" dirty="0" err="1"/>
              <a:t>buys_computer</a:t>
            </a:r>
            <a:r>
              <a:rPr lang="en-US" sz="2000" dirty="0"/>
              <a:t> = “yes) = 6/9 = 0.667</a:t>
            </a:r>
          </a:p>
          <a:p>
            <a:pPr lvl="1" algn="just">
              <a:buNone/>
            </a:pPr>
            <a:r>
              <a:rPr lang="en-US" sz="2000" dirty="0"/>
              <a:t>     P(student = “yes” | </a:t>
            </a:r>
            <a:r>
              <a:rPr lang="en-US" sz="2000" dirty="0" err="1"/>
              <a:t>buys_computer</a:t>
            </a:r>
            <a:r>
              <a:rPr lang="en-US" sz="2000" dirty="0"/>
              <a:t> = “no”) = 1/5 = 0.2</a:t>
            </a:r>
          </a:p>
          <a:p>
            <a:pPr lvl="1" algn="just">
              <a:buNone/>
            </a:pPr>
            <a:r>
              <a:rPr lang="en-US" sz="2000" dirty="0"/>
              <a:t>     P(</a:t>
            </a:r>
            <a:r>
              <a:rPr lang="en-US" sz="2000" dirty="0" err="1"/>
              <a:t>credit_rating</a:t>
            </a:r>
            <a:r>
              <a:rPr lang="en-US" sz="2000" dirty="0"/>
              <a:t> = “fair” | </a:t>
            </a:r>
            <a:r>
              <a:rPr lang="en-US" sz="2000" dirty="0" err="1"/>
              <a:t>buys_computer</a:t>
            </a:r>
            <a:r>
              <a:rPr lang="en-US" sz="2000" dirty="0"/>
              <a:t> = “yes”) = 6/9 = 0.667</a:t>
            </a:r>
          </a:p>
          <a:p>
            <a:pPr lvl="1" algn="just">
              <a:buNone/>
            </a:pPr>
            <a:r>
              <a:rPr lang="en-US" sz="2000" dirty="0"/>
              <a:t>     P(</a:t>
            </a:r>
            <a:r>
              <a:rPr lang="en-US" sz="2000" dirty="0" err="1"/>
              <a:t>credit_rating</a:t>
            </a:r>
            <a:r>
              <a:rPr lang="en-US" sz="2000" dirty="0"/>
              <a:t> = “fair” | </a:t>
            </a:r>
            <a:r>
              <a:rPr lang="en-US" sz="2000" dirty="0" err="1"/>
              <a:t>buys_computer</a:t>
            </a:r>
            <a:r>
              <a:rPr lang="en-US" sz="2000" dirty="0"/>
              <a:t> = “no”) = 2/5 = 0.4</a:t>
            </a:r>
          </a:p>
          <a:p>
            <a:pPr algn="just"/>
            <a:r>
              <a:rPr lang="en-US" sz="20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4420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381000"/>
            <a:ext cx="8166100" cy="15240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3.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Hitung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jumlah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kasus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sama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dengan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class yang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sama</a:t>
            </a:r>
            <a:endParaRPr lang="id-ID" altLang="id-ID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0700" y="2579132"/>
            <a:ext cx="81661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	P(age = “&lt;=30” | </a:t>
            </a:r>
            <a:r>
              <a:rPr lang="en-US" sz="2000" dirty="0" err="1"/>
              <a:t>buys_computer</a:t>
            </a:r>
            <a:r>
              <a:rPr lang="en-US" sz="2000" dirty="0"/>
              <a:t> = “yes”)  = 2/9 = 0.222</a:t>
            </a:r>
          </a:p>
          <a:p>
            <a:pPr lvl="1">
              <a:buNone/>
            </a:pPr>
            <a:r>
              <a:rPr lang="en-US" sz="2000" dirty="0"/>
              <a:t>     P(age = “&lt;= 30” | </a:t>
            </a:r>
            <a:r>
              <a:rPr lang="en-US" sz="2000" dirty="0" err="1"/>
              <a:t>buys_computer</a:t>
            </a:r>
            <a:r>
              <a:rPr lang="en-US" sz="2000" dirty="0"/>
              <a:t> = “no”) = 3/5 = 0.6</a:t>
            </a:r>
          </a:p>
          <a:p>
            <a:pPr lvl="1">
              <a:buNone/>
            </a:pPr>
            <a:r>
              <a:rPr lang="en-US" sz="2000" dirty="0"/>
              <a:t>     P(income = “medium” | </a:t>
            </a:r>
            <a:r>
              <a:rPr lang="en-US" sz="2000" dirty="0" err="1"/>
              <a:t>buys_computer</a:t>
            </a:r>
            <a:r>
              <a:rPr lang="en-US" sz="2000" dirty="0"/>
              <a:t> = “yes”) = 4/9 = 0.444</a:t>
            </a:r>
          </a:p>
          <a:p>
            <a:pPr lvl="1">
              <a:buNone/>
            </a:pPr>
            <a:r>
              <a:rPr lang="en-US" sz="2000" dirty="0"/>
              <a:t>     P(income = “medium” | </a:t>
            </a:r>
            <a:r>
              <a:rPr lang="en-US" sz="2000" dirty="0" err="1"/>
              <a:t>buys_computer</a:t>
            </a:r>
            <a:r>
              <a:rPr lang="en-US" sz="2000" dirty="0"/>
              <a:t> = “no”) = 2/5 = 0.4</a:t>
            </a:r>
          </a:p>
          <a:p>
            <a:pPr lvl="1">
              <a:buNone/>
            </a:pPr>
            <a:r>
              <a:rPr lang="en-US" sz="2000" dirty="0"/>
              <a:t>     P(student = “yes” | </a:t>
            </a:r>
            <a:r>
              <a:rPr lang="en-US" sz="2000" dirty="0" err="1"/>
              <a:t>buys_computer</a:t>
            </a:r>
            <a:r>
              <a:rPr lang="en-US" sz="2000" dirty="0"/>
              <a:t> = “yes) = 6/9 = 0.667</a:t>
            </a:r>
          </a:p>
          <a:p>
            <a:pPr lvl="1">
              <a:buNone/>
            </a:pPr>
            <a:r>
              <a:rPr lang="en-US" sz="2000" dirty="0"/>
              <a:t>     P(student = “yes” | </a:t>
            </a:r>
            <a:r>
              <a:rPr lang="en-US" sz="2000" dirty="0" err="1"/>
              <a:t>buys_computer</a:t>
            </a:r>
            <a:r>
              <a:rPr lang="en-US" sz="2000" dirty="0"/>
              <a:t> = “no”) = 1/5 = 0.2</a:t>
            </a:r>
          </a:p>
          <a:p>
            <a:pPr lvl="1">
              <a:buNone/>
            </a:pPr>
            <a:r>
              <a:rPr lang="en-US" sz="2000" dirty="0"/>
              <a:t>     P(</a:t>
            </a:r>
            <a:r>
              <a:rPr lang="en-US" sz="2000" dirty="0" err="1"/>
              <a:t>credit_rating</a:t>
            </a:r>
            <a:r>
              <a:rPr lang="en-US" sz="2000" dirty="0"/>
              <a:t> = “fair” | </a:t>
            </a:r>
            <a:r>
              <a:rPr lang="en-US" sz="2000" dirty="0" err="1"/>
              <a:t>buys_computer</a:t>
            </a:r>
            <a:r>
              <a:rPr lang="en-US" sz="2000" dirty="0"/>
              <a:t> = “yes”) = 6/9 = 0.667</a:t>
            </a:r>
          </a:p>
          <a:p>
            <a:pPr lvl="1">
              <a:buNone/>
            </a:pPr>
            <a:r>
              <a:rPr lang="en-US" sz="2000" dirty="0"/>
              <a:t>     P(</a:t>
            </a:r>
            <a:r>
              <a:rPr lang="en-US" sz="2000" dirty="0" err="1"/>
              <a:t>credit_rating</a:t>
            </a:r>
            <a:r>
              <a:rPr lang="en-US" sz="2000" dirty="0"/>
              <a:t> = “fair” | </a:t>
            </a:r>
            <a:r>
              <a:rPr lang="en-US" sz="2000" dirty="0" err="1"/>
              <a:t>buys_computer</a:t>
            </a:r>
            <a:r>
              <a:rPr lang="en-US" sz="2000" dirty="0"/>
              <a:t> = “no”) = 2/5 = 0.4</a:t>
            </a:r>
          </a:p>
          <a:p>
            <a:r>
              <a:rPr lang="en-US" sz="20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1579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457200"/>
            <a:ext cx="8191500" cy="1295399"/>
          </a:xfrm>
        </p:spPr>
        <p:txBody>
          <a:bodyPr>
            <a:normAutofit fontScale="90000"/>
          </a:bodyPr>
          <a:lstStyle/>
          <a:p>
            <a:pPr marL="514350" indent="-514350"/>
            <a:r>
              <a:rPr lang="id-ID" sz="3600" b="1" dirty="0">
                <a:latin typeface="Arial" pitchFamily="34" charset="0"/>
                <a:cs typeface="Arial" pitchFamily="34" charset="0"/>
              </a:rPr>
              <a:t>Kalikan semua nilai hasil sesuai dengan data X yang dicari class-nya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89BFFD-6F6D-455E-89FF-415AB9AA5FF7}"/>
              </a:ext>
            </a:extLst>
          </p:cNvPr>
          <p:cNvSpPr txBox="1"/>
          <p:nvPr/>
        </p:nvSpPr>
        <p:spPr>
          <a:xfrm>
            <a:off x="228600" y="22098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95300" y="2201056"/>
            <a:ext cx="8191500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 </a:t>
            </a:r>
            <a:r>
              <a:rPr lang="en-US" sz="2100" b="1" dirty="0"/>
              <a:t>X = (age &lt;= 30 , income = medium, student = yes, </a:t>
            </a:r>
            <a:r>
              <a:rPr lang="en-US" sz="2100" b="1" dirty="0" err="1"/>
              <a:t>credit_rating</a:t>
            </a:r>
            <a:r>
              <a:rPr lang="en-US" sz="2100" b="1" dirty="0"/>
              <a:t> = fair)</a:t>
            </a:r>
          </a:p>
          <a:p>
            <a:pPr>
              <a:buNone/>
            </a:pPr>
            <a:r>
              <a:rPr lang="en-US" sz="2100" dirty="0"/>
              <a:t> </a:t>
            </a:r>
            <a:r>
              <a:rPr lang="en-US" sz="2100" b="1" dirty="0"/>
              <a:t>P(</a:t>
            </a:r>
            <a:r>
              <a:rPr lang="en-US" sz="2100" b="1" dirty="0" err="1"/>
              <a:t>X|C</a:t>
            </a:r>
            <a:r>
              <a:rPr lang="en-US" sz="2100" b="1" baseline="-25000" dirty="0" err="1"/>
              <a:t>i</a:t>
            </a:r>
            <a:r>
              <a:rPr lang="en-US" sz="2100" b="1" dirty="0"/>
              <a:t>) :</a:t>
            </a:r>
            <a:r>
              <a:rPr lang="en-US" sz="2100" dirty="0"/>
              <a:t> 	</a:t>
            </a:r>
          </a:p>
          <a:p>
            <a:pPr>
              <a:buNone/>
            </a:pPr>
            <a:r>
              <a:rPr lang="en-US" sz="2100" dirty="0"/>
              <a:t>	</a:t>
            </a:r>
          </a:p>
          <a:p>
            <a:pPr>
              <a:buNone/>
            </a:pPr>
            <a:r>
              <a:rPr lang="en-US" sz="2100" dirty="0"/>
              <a:t>P(</a:t>
            </a:r>
            <a:r>
              <a:rPr lang="en-US" sz="2100" dirty="0" err="1"/>
              <a:t>X|buys_computer</a:t>
            </a:r>
            <a:r>
              <a:rPr lang="en-US" sz="2100" dirty="0"/>
              <a:t> = “yes”) = 0.222 x 0.444 x 0.667 x 0.667 = 0.044</a:t>
            </a:r>
          </a:p>
          <a:p>
            <a:pPr>
              <a:buNone/>
            </a:pPr>
            <a:r>
              <a:rPr lang="en-US" sz="2100" dirty="0"/>
              <a:t>P(</a:t>
            </a:r>
            <a:r>
              <a:rPr lang="en-US" sz="2100" dirty="0" err="1"/>
              <a:t>X|buys_computer</a:t>
            </a:r>
            <a:r>
              <a:rPr lang="en-US" sz="2100" dirty="0"/>
              <a:t> = “no”) = 0.6 x 0.4 x 0.2 x 0.4 = 0.019</a:t>
            </a:r>
          </a:p>
          <a:p>
            <a:pPr>
              <a:buNone/>
            </a:pPr>
            <a:r>
              <a:rPr lang="en-US" sz="2100" b="1" dirty="0"/>
              <a:t>	</a:t>
            </a:r>
          </a:p>
          <a:p>
            <a:pPr>
              <a:buNone/>
            </a:pPr>
            <a:r>
              <a:rPr lang="en-US" sz="2100" b="1" dirty="0"/>
              <a:t>P(</a:t>
            </a:r>
            <a:r>
              <a:rPr lang="en-US" sz="2100" b="1" dirty="0" err="1"/>
              <a:t>X|C</a:t>
            </a:r>
            <a:r>
              <a:rPr lang="en-US" sz="2100" b="1" baseline="-25000" dirty="0" err="1"/>
              <a:t>i</a:t>
            </a:r>
            <a:r>
              <a:rPr lang="en-US" sz="2100" b="1" dirty="0"/>
              <a:t>)*P(</a:t>
            </a:r>
            <a:r>
              <a:rPr lang="en-US" sz="2100" b="1" dirty="0" err="1"/>
              <a:t>C</a:t>
            </a:r>
            <a:r>
              <a:rPr lang="en-US" sz="2100" b="1" baseline="-25000" dirty="0" err="1"/>
              <a:t>i</a:t>
            </a:r>
            <a:r>
              <a:rPr lang="en-US" sz="2100" b="1" dirty="0"/>
              <a:t>) : </a:t>
            </a:r>
          </a:p>
          <a:p>
            <a:pPr>
              <a:buNone/>
            </a:pPr>
            <a:r>
              <a:rPr lang="en-US" sz="2100" b="1" dirty="0"/>
              <a:t>	</a:t>
            </a:r>
            <a:r>
              <a:rPr lang="en-US" sz="2100" dirty="0"/>
              <a:t>P(</a:t>
            </a:r>
            <a:r>
              <a:rPr lang="en-US" sz="2100" dirty="0" err="1"/>
              <a:t>X|buys_computer</a:t>
            </a:r>
            <a:r>
              <a:rPr lang="en-US" sz="2100" dirty="0"/>
              <a:t> = “yes”) * P(</a:t>
            </a:r>
            <a:r>
              <a:rPr lang="en-US" sz="2100" dirty="0" err="1"/>
              <a:t>buys_computer</a:t>
            </a:r>
            <a:r>
              <a:rPr lang="en-US" sz="2100" dirty="0"/>
              <a:t> = “yes”) = 0.028</a:t>
            </a:r>
          </a:p>
          <a:p>
            <a:pPr>
              <a:buNone/>
            </a:pPr>
            <a:r>
              <a:rPr lang="en-US" sz="2100" b="1" dirty="0"/>
              <a:t>	</a:t>
            </a:r>
            <a:r>
              <a:rPr lang="en-US" sz="2100" dirty="0"/>
              <a:t>P(</a:t>
            </a:r>
            <a:r>
              <a:rPr lang="en-US" sz="2100" dirty="0" err="1"/>
              <a:t>X|buys_computer</a:t>
            </a:r>
            <a:r>
              <a:rPr lang="en-US" sz="2100" dirty="0"/>
              <a:t> = “no”) * P(</a:t>
            </a:r>
            <a:r>
              <a:rPr lang="en-US" sz="2100" dirty="0" err="1"/>
              <a:t>buys_computer</a:t>
            </a:r>
            <a:r>
              <a:rPr lang="en-US" sz="2100" dirty="0"/>
              <a:t> = “no”) = 0.007</a:t>
            </a:r>
          </a:p>
          <a:p>
            <a:pPr>
              <a:buNone/>
            </a:pPr>
            <a:endParaRPr lang="en-US" sz="2100" b="1" dirty="0"/>
          </a:p>
          <a:p>
            <a:pPr>
              <a:buNone/>
            </a:pPr>
            <a:r>
              <a:rPr lang="en-US" sz="2100" b="1" dirty="0"/>
              <a:t>	</a:t>
            </a:r>
            <a:r>
              <a:rPr lang="en-US" sz="2100" b="1" dirty="0" err="1"/>
              <a:t>Jadi</a:t>
            </a:r>
            <a:r>
              <a:rPr lang="en-US" sz="2100" b="1" dirty="0"/>
              <a:t> ,  X </a:t>
            </a:r>
            <a:r>
              <a:rPr lang="en-US" sz="2100" b="1" dirty="0" err="1"/>
              <a:t>termasuk</a:t>
            </a:r>
            <a:r>
              <a:rPr lang="en-US" sz="2100" b="1" dirty="0"/>
              <a:t> </a:t>
            </a:r>
            <a:r>
              <a:rPr lang="en-US" sz="2100" b="1" dirty="0" err="1"/>
              <a:t>kelas</a:t>
            </a:r>
            <a:r>
              <a:rPr lang="en-US" sz="2100" b="1" dirty="0"/>
              <a:t> (“</a:t>
            </a:r>
            <a:r>
              <a:rPr lang="en-US" sz="2100" b="1" dirty="0" err="1"/>
              <a:t>buys_computer</a:t>
            </a:r>
            <a:r>
              <a:rPr lang="en-US" sz="2100" b="1" dirty="0"/>
              <a:t> = yes”)	</a:t>
            </a:r>
            <a:endParaRPr lang="en-US" sz="2100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2209800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2267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EA63538-11F9-41F8-8855-6A1B563D0206}"/>
              </a:ext>
            </a:extLst>
          </p:cNvPr>
          <p:cNvSpPr txBox="1"/>
          <p:nvPr/>
        </p:nvSpPr>
        <p:spPr>
          <a:xfrm>
            <a:off x="533400" y="2362200"/>
            <a:ext cx="8229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cs typeface="Arial" panose="020B0604020202020204" pitchFamily="34" charset="0"/>
              </a:rPr>
              <a:t>TERIMA KASIH </a:t>
            </a:r>
            <a:r>
              <a:rPr lang="en-US" sz="6600" dirty="0"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id-ID" sz="66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66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3587</TotalTime>
  <Words>720</Words>
  <Application>Microsoft Office PowerPoint</Application>
  <PresentationFormat>On-screen Show (4:3)</PresentationFormat>
  <Paragraphs>218</Paragraphs>
  <Slides>20</Slides>
  <Notes>19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Garamond</vt:lpstr>
      <vt:lpstr>Times New Roman</vt:lpstr>
      <vt:lpstr>Wingdings</vt:lpstr>
      <vt:lpstr>Savon</vt:lpstr>
      <vt:lpstr>Equation</vt:lpstr>
      <vt:lpstr>PowerPoint Presentation</vt:lpstr>
      <vt:lpstr>KEMAMPUAN AKHIR YANG DIHARAPKAN</vt:lpstr>
      <vt:lpstr>KLASIFIKASI</vt:lpstr>
      <vt:lpstr>KLASIFIKASI</vt:lpstr>
      <vt:lpstr>KLASIFIKASI</vt:lpstr>
      <vt:lpstr>KLASIFIKASI</vt:lpstr>
      <vt:lpstr>KLASIFIKASI</vt:lpstr>
      <vt:lpstr>CONTOH KLASIFIKASI</vt:lpstr>
      <vt:lpstr>PENGAPLIKASIAN KLASIFIKASI PADA KEHIDUPAN SEHARI-HARI</vt:lpstr>
      <vt:lpstr>TEKNIK-TEKNIK KLASIFIKASI LAINNYA</vt:lpstr>
      <vt:lpstr>NAÏVE BAYES</vt:lpstr>
      <vt:lpstr>Formula Naïve Bayes</vt:lpstr>
      <vt:lpstr>Klasifikasi Naïve Bayes</vt:lpstr>
      <vt:lpstr>Algoritma Naïve Bayes</vt:lpstr>
      <vt:lpstr>1. Data Training</vt:lpstr>
      <vt:lpstr>2. Hitung Jumlah Kelas</vt:lpstr>
      <vt:lpstr>3. Hitung jumlah kasus yang sama dengan class yang sama</vt:lpstr>
      <vt:lpstr>3. Hitung jumlah kasus yang sama dengan class yang sama</vt:lpstr>
      <vt:lpstr>Kalikan semua nilai hasil sesuai dengan data X yang dicari class-nya</vt:lpstr>
      <vt:lpstr>PowerPoint Presentation</vt:lpstr>
    </vt:vector>
  </TitlesOfParts>
  <Company>signDesign Communications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rimba</dc:creator>
  <cp:lastModifiedBy>Row_Bee</cp:lastModifiedBy>
  <cp:revision>374</cp:revision>
  <dcterms:created xsi:type="dcterms:W3CDTF">2010-08-24T06:47:44Z</dcterms:created>
  <dcterms:modified xsi:type="dcterms:W3CDTF">2018-08-14T05:33:00Z</dcterms:modified>
</cp:coreProperties>
</file>