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79" r:id="rId3"/>
    <p:sldId id="280" r:id="rId4"/>
    <p:sldId id="281" r:id="rId5"/>
    <p:sldId id="276" r:id="rId6"/>
    <p:sldId id="277" r:id="rId7"/>
    <p:sldId id="278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4C519-A7A7-4F00-AF18-A75EB0FA8F4E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6CA908-5E5E-4ECE-B62C-AF289050EBA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58897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2191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9334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9470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20844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4579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5071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4134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634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16376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5198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01992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335E8-D1E5-4596-B55D-525455A90D1F}" type="datetimeFigureOut">
              <a:rPr lang="id-ID" smtClean="0"/>
              <a:t>03/06/2015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B07F6-EF14-4682-9746-BB899BB5D4C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095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zaneta9bp2.blogspot.com/p/tendensi-sentral-mean.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musstatistik.com/2013/08/modus-mode.html" TargetMode="External"/><Relationship Id="rId2" Type="http://schemas.openxmlformats.org/officeDocument/2006/relationships/hyperlink" Target="http://www.rumusstatistik.com/2013/08/median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umusstatistik.com/2013/09/kelebihan-dan-kekurangan-rata-rata.html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2.bp.blogspot.com/-8-Ukfr8AvJM/UkGcTyH3uyI/AAAAAAAAB5k/TbH61z2kj9c/s1600/rata-rata+median+modus+sama.pn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2.bp.blogspot.com/-XfLmM2e-gV4/UkGcnZ-ardI/AAAAAAAAB5s/4q76Ro_m8Dc/s1600/besar+rata-rata+median+modus.pn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2.bp.blogspot.com/-JGLmGhBbs1s/UkGcy9HmHUI/AAAAAAAAB50/86fegaIzQqE/s1600/kecil+rata-rata+median+modus.pn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800" dirty="0" smtClean="0"/>
              <a:t>DISTRIBUSI SIMPANGAN BAKU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ketahui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yang </a:t>
            </a:r>
            <a:r>
              <a:rPr lang="en-US" dirty="0" err="1" smtClean="0"/>
              <a:t>berukuran</a:t>
            </a:r>
            <a:r>
              <a:rPr lang="en-US" dirty="0" smtClean="0"/>
              <a:t> N 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diambil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–</a:t>
            </a:r>
            <a:r>
              <a:rPr lang="en-US" dirty="0" err="1" smtClean="0"/>
              <a:t>sampel</a:t>
            </a:r>
            <a:r>
              <a:rPr lang="en-US" dirty="0" smtClean="0"/>
              <a:t> yang </a:t>
            </a:r>
            <a:r>
              <a:rPr lang="en-US" dirty="0" err="1" smtClean="0"/>
              <a:t>berukuran</a:t>
            </a:r>
            <a:r>
              <a:rPr lang="en-US" dirty="0" smtClean="0"/>
              <a:t> n , </a:t>
            </a:r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tiap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dihitung</a:t>
            </a:r>
            <a:r>
              <a:rPr lang="en-US" dirty="0" smtClean="0"/>
              <a:t> </a:t>
            </a:r>
            <a:r>
              <a:rPr lang="en-US" dirty="0" err="1" smtClean="0"/>
              <a:t>simpangan</a:t>
            </a:r>
            <a:r>
              <a:rPr lang="en-US" dirty="0" smtClean="0"/>
              <a:t> </a:t>
            </a:r>
            <a:r>
              <a:rPr lang="en-US" dirty="0" err="1" smtClean="0"/>
              <a:t>bakunya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s.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kumpulan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hitung</a:t>
            </a:r>
            <a:r>
              <a:rPr lang="en-US" dirty="0" smtClean="0"/>
              <a:t> rata-</a:t>
            </a:r>
            <a:r>
              <a:rPr lang="en-US" dirty="0" err="1" smtClean="0"/>
              <a:t>ratnya,diberi</a:t>
            </a:r>
            <a:r>
              <a:rPr lang="en-US" dirty="0" smtClean="0"/>
              <a:t> </a:t>
            </a:r>
            <a:r>
              <a:rPr lang="en-US" dirty="0" err="1" smtClean="0"/>
              <a:t>simbul</a:t>
            </a:r>
            <a:r>
              <a:rPr lang="en-US" dirty="0" smtClean="0"/>
              <a:t> </a:t>
            </a:r>
            <a:r>
              <a:rPr lang="el-GR" dirty="0" smtClean="0"/>
              <a:t>μ</a:t>
            </a:r>
            <a:r>
              <a:rPr lang="en-US" dirty="0" smtClean="0"/>
              <a:t>s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simpangan</a:t>
            </a:r>
            <a:r>
              <a:rPr lang="en-US" dirty="0" smtClean="0"/>
              <a:t> </a:t>
            </a:r>
            <a:r>
              <a:rPr lang="en-US" dirty="0" err="1" smtClean="0"/>
              <a:t>bakunya</a:t>
            </a:r>
            <a:r>
              <a:rPr lang="en-US" dirty="0" smtClean="0"/>
              <a:t> di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simbul</a:t>
            </a:r>
            <a:r>
              <a:rPr lang="en-US" dirty="0" smtClean="0"/>
              <a:t> </a:t>
            </a:r>
            <a:r>
              <a:rPr lang="el-GR" dirty="0" smtClean="0"/>
              <a:t>σ</a:t>
            </a:r>
            <a:r>
              <a:rPr lang="en-US" dirty="0" smtClean="0"/>
              <a:t>s”</a:t>
            </a:r>
          </a:p>
          <a:p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berdistribusi</a:t>
            </a:r>
            <a:r>
              <a:rPr lang="en-US" dirty="0" smtClean="0"/>
              <a:t> normal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hampir</a:t>
            </a:r>
            <a:r>
              <a:rPr lang="en-US" dirty="0" smtClean="0"/>
              <a:t> normal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distribusi</a:t>
            </a:r>
            <a:r>
              <a:rPr lang="en-US" dirty="0" smtClean="0"/>
              <a:t> </a:t>
            </a:r>
            <a:r>
              <a:rPr lang="en-US" dirty="0" err="1" smtClean="0"/>
              <a:t>simpangan</a:t>
            </a:r>
            <a:r>
              <a:rPr lang="en-US" dirty="0" smtClean="0"/>
              <a:t> </a:t>
            </a:r>
            <a:r>
              <a:rPr lang="en-US" dirty="0" err="1" smtClean="0"/>
              <a:t>baku</a:t>
            </a:r>
            <a:r>
              <a:rPr lang="en-US" dirty="0" smtClean="0"/>
              <a:t>, </a:t>
            </a:r>
            <a:r>
              <a:rPr lang="en-US" dirty="0" err="1" smtClean="0"/>
              <a:t>untuk</a:t>
            </a:r>
            <a:r>
              <a:rPr lang="en-US" dirty="0" smtClean="0"/>
              <a:t> n </a:t>
            </a:r>
            <a:r>
              <a:rPr lang="en-US" dirty="0" err="1" smtClean="0"/>
              <a:t>besar</a:t>
            </a:r>
            <a:r>
              <a:rPr lang="en-US" dirty="0" smtClean="0"/>
              <a:t>, </a:t>
            </a:r>
            <a:r>
              <a:rPr lang="en-US" dirty="0" err="1" smtClean="0"/>
              <a:t>besarnya</a:t>
            </a:r>
            <a:r>
              <a:rPr lang="en-US" dirty="0" smtClean="0"/>
              <a:t> n&gt; 100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mendekati</a:t>
            </a:r>
            <a:r>
              <a:rPr lang="en-US" dirty="0" smtClean="0"/>
              <a:t> </a:t>
            </a:r>
            <a:r>
              <a:rPr lang="en-US" dirty="0" err="1" smtClean="0"/>
              <a:t>distribusi</a:t>
            </a:r>
            <a:r>
              <a:rPr lang="en-US" dirty="0" smtClean="0"/>
              <a:t> normal </a:t>
            </a:r>
            <a:r>
              <a:rPr lang="en-US" dirty="0" err="1" smtClean="0"/>
              <a:t>dengan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58677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l-GR" dirty="0" smtClean="0"/>
                  <a:t>μ</a:t>
                </a:r>
                <a:r>
                  <a:rPr lang="en-US" dirty="0"/>
                  <a:t>s = </a:t>
                </a:r>
                <a:r>
                  <a:rPr lang="el-GR" dirty="0"/>
                  <a:t>σ</a:t>
                </a:r>
                <a:endParaRPr lang="id-ID" dirty="0"/>
              </a:p>
              <a:p>
                <a:r>
                  <a:rPr lang="en-US" dirty="0" smtClean="0"/>
                  <a:t>(9)………….</a:t>
                </a:r>
                <a:r>
                  <a:rPr lang="el-GR" dirty="0" smtClean="0"/>
                  <a:t>σ</a:t>
                </a:r>
                <a:r>
                  <a:rPr lang="en-US" dirty="0" smtClean="0"/>
                  <a:t>s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l-GR" dirty="0"/>
                          <m:t>σ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√</m:t>
                        </m:r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  <m:r>
                          <a:rPr lang="en-US" i="1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endParaRPr lang="en-US" dirty="0" smtClean="0"/>
              </a:p>
              <a:p>
                <a:r>
                  <a:rPr lang="en-US" dirty="0" err="1" smtClean="0"/>
                  <a:t>Tranformasi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diperlukan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untuk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membuat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distribusi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menjadi</a:t>
                </a:r>
                <a:r>
                  <a:rPr lang="en-US" dirty="0" smtClean="0"/>
                  <a:t> normal </a:t>
                </a:r>
                <a:r>
                  <a:rPr lang="en-US" dirty="0" err="1" smtClean="0"/>
                  <a:t>baku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 :</a:t>
                </a:r>
              </a:p>
              <a:p>
                <a:r>
                  <a:rPr lang="en-US" dirty="0" smtClean="0"/>
                  <a:t>(10)………….. </a:t>
                </a:r>
                <a:r>
                  <a:rPr lang="en-US" dirty="0"/>
                  <a:t>Z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dirty="0"/>
                          <m:t>s</m:t>
                        </m:r>
                        <m:r>
                          <m:rPr>
                            <m:nor/>
                          </m:rPr>
                          <a:rPr lang="en-US" b="0" i="0" dirty="0" smtClean="0"/>
                          <m:t> </m:t>
                        </m:r>
                        <m:r>
                          <m:rPr>
                            <m:nor/>
                          </m:rPr>
                          <a:rPr lang="en-US" dirty="0">
                            <a:latin typeface="Cambria Math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b="0" i="0" dirty="0" smtClean="0">
                            <a:latin typeface="Cambria Math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l-GR" dirty="0"/>
                          <m:t>σ</m:t>
                        </m:r>
                      </m:num>
                      <m:den>
                        <m:r>
                          <m:rPr>
                            <m:nor/>
                          </m:rPr>
                          <a:rPr lang="el-GR" dirty="0"/>
                          <m:t>σ</m:t>
                        </m:r>
                        <m:r>
                          <m:rPr>
                            <m:nor/>
                          </m:rPr>
                          <a:rPr lang="en-US" dirty="0"/>
                          <m:t>s</m:t>
                        </m:r>
                      </m:den>
                    </m:f>
                  </m:oMath>
                </a14:m>
                <a:endParaRPr lang="en-US" dirty="0" smtClean="0"/>
              </a:p>
              <a:p>
                <a:r>
                  <a:rPr lang="en-US" dirty="0" err="1" smtClean="0"/>
                  <a:t>Untuk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populasi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tida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berdistribusi</a:t>
                </a:r>
                <a:r>
                  <a:rPr lang="en-US" dirty="0" smtClean="0"/>
                  <a:t> normal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untuk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sampel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berukuran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kecil</a:t>
                </a:r>
                <a:r>
                  <a:rPr lang="en-US" dirty="0" smtClean="0"/>
                  <a:t>  n &lt; 100 </a:t>
                </a:r>
                <a:r>
                  <a:rPr lang="en-US" dirty="0" err="1" smtClean="0"/>
                  <a:t>rumus-rumusnya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sangat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sulit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karena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penggunaannya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tidak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banyak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sehingga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dalam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materi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ini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tidak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diberikan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3504" b="-41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201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US" dirty="0" smtClean="0"/>
                  <a:t>Contoh  </a:t>
                </a:r>
                <a:r>
                  <a:rPr lang="en-US" dirty="0" err="1" smtClean="0"/>
                  <a:t>varian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sebuah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populasi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yang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berdistribusi</a:t>
                </a:r>
                <a:r>
                  <a:rPr lang="en-US" dirty="0" smtClean="0"/>
                  <a:t> normal 6,25 </a:t>
                </a:r>
                <a:r>
                  <a:rPr lang="en-US" dirty="0" err="1" smtClean="0"/>
                  <a:t>diambil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diambil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sampel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berukuran</a:t>
                </a:r>
                <a:r>
                  <a:rPr lang="en-US" dirty="0" smtClean="0"/>
                  <a:t> 225. </a:t>
                </a:r>
                <a:r>
                  <a:rPr lang="en-US" dirty="0" err="1" smtClean="0"/>
                  <a:t>tentukan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peluang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sampel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tersebut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mempunyai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simpangan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baku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lebih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3,5</a:t>
                </a:r>
              </a:p>
              <a:p>
                <a:r>
                  <a:rPr lang="en-US" dirty="0" err="1" smtClean="0"/>
                  <a:t>Jawab</a:t>
                </a:r>
                <a:r>
                  <a:rPr lang="en-US" dirty="0" smtClean="0"/>
                  <a:t>. Varian = 6,25 </a:t>
                </a:r>
                <a:r>
                  <a:rPr lang="en-US" dirty="0" err="1" smtClean="0"/>
                  <a:t>berarti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l-GR" dirty="0"/>
                      <m:t>σ</m:t>
                    </m:r>
                  </m:oMath>
                </a14:m>
                <a:r>
                  <a:rPr lang="en-US" dirty="0" smtClean="0"/>
                  <a:t> = 2,5 </a:t>
                </a:r>
                <a:r>
                  <a:rPr lang="en-US" dirty="0" err="1" smtClean="0"/>
                  <a:t>ukuran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sampel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cukup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besar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maka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distribusi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simpangan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baku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mendekati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distribusi</a:t>
                </a:r>
                <a:r>
                  <a:rPr lang="en-US" dirty="0" smtClean="0"/>
                  <a:t> normal </a:t>
                </a:r>
                <a:r>
                  <a:rPr lang="en-US" dirty="0" err="1" smtClean="0"/>
                  <a:t>dengan</a:t>
                </a:r>
                <a:r>
                  <a:rPr lang="en-US" dirty="0" smtClean="0"/>
                  <a:t> </a:t>
                </a:r>
              </a:p>
              <a:p>
                <a:r>
                  <a:rPr lang="en-US" dirty="0" smtClean="0"/>
                  <a:t>Rata-rata </a:t>
                </a:r>
                <a:r>
                  <a:rPr lang="el-GR" dirty="0"/>
                  <a:t>μ</a:t>
                </a:r>
                <a:r>
                  <a:rPr lang="en-US" dirty="0" smtClean="0"/>
                  <a:t>s =2,5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simpangan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baku</a:t>
                </a:r>
                <a:r>
                  <a:rPr lang="el-GR" dirty="0"/>
                  <a:t> σ</a:t>
                </a:r>
                <a:r>
                  <a:rPr lang="en-US" dirty="0"/>
                  <a:t>s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l-GR" dirty="0"/>
                          <m:t>μ</m:t>
                        </m:r>
                        <m:r>
                          <m:rPr>
                            <m:nor/>
                          </m:rPr>
                          <a:rPr lang="en-US" dirty="0"/>
                          <m:t>s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√2</m:t>
                        </m:r>
                        <m:r>
                          <a:rPr lang="en-US" i="1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endParaRPr lang="en-US" dirty="0" smtClean="0"/>
              </a:p>
              <a:p>
                <a:r>
                  <a:rPr lang="el-GR" dirty="0"/>
                  <a:t>σ</a:t>
                </a:r>
                <a:r>
                  <a:rPr lang="en-US" dirty="0"/>
                  <a:t>s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b="0" i="0" dirty="0" smtClean="0"/>
                          <m:t>2,5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b="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450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dirty="0" smtClean="0"/>
                  <a:t> = 0,118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3504" b="-21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9014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err="1" smtClean="0"/>
                  <a:t>Angka</a:t>
                </a:r>
                <a:r>
                  <a:rPr lang="en-US" dirty="0" smtClean="0"/>
                  <a:t> Z </a:t>
                </a:r>
                <a:r>
                  <a:rPr lang="en-US" dirty="0" err="1" smtClean="0"/>
                  <a:t>untuk</a:t>
                </a:r>
                <a:r>
                  <a:rPr lang="en-US" dirty="0" smtClean="0"/>
                  <a:t> s = 3,5 </a:t>
                </a:r>
                <a:r>
                  <a:rPr lang="en-US" dirty="0" err="1" smtClean="0"/>
                  <a:t>adalah</a:t>
                </a:r>
                <a:endParaRPr lang="en-US" dirty="0" smtClean="0"/>
              </a:p>
              <a:p>
                <a:r>
                  <a:rPr lang="en-US" dirty="0" smtClean="0"/>
                  <a:t>Z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dirty="0"/>
                          <m:t>s</m:t>
                        </m:r>
                        <m:r>
                          <m:rPr>
                            <m:nor/>
                          </m:rPr>
                          <a:rPr lang="en-US" dirty="0"/>
                          <m:t> </m:t>
                        </m:r>
                        <m:r>
                          <m:rPr>
                            <m:nor/>
                          </m:rPr>
                          <a:rPr lang="en-US" dirty="0">
                            <a:latin typeface="Cambria Math"/>
                          </a:rPr>
                          <m:t>− </m:t>
                        </m:r>
                        <m:r>
                          <m:rPr>
                            <m:nor/>
                          </m:rPr>
                          <a:rPr lang="el-GR" dirty="0"/>
                          <m:t>σ</m:t>
                        </m:r>
                      </m:num>
                      <m:den>
                        <m:r>
                          <m:rPr>
                            <m:nor/>
                          </m:rPr>
                          <a:rPr lang="el-GR" dirty="0"/>
                          <m:t>σ</m:t>
                        </m:r>
                        <m:r>
                          <m:rPr>
                            <m:nor/>
                          </m:rPr>
                          <a:rPr lang="en-US" dirty="0"/>
                          <m:t>s</m:t>
                        </m:r>
                      </m:den>
                    </m:f>
                  </m:oMath>
                </a14:m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b="0" i="0" dirty="0" smtClean="0"/>
                          <m:t>3,5</m:t>
                        </m:r>
                        <m:r>
                          <m:rPr>
                            <m:nor/>
                          </m:rPr>
                          <a:rPr lang="en-US" dirty="0"/>
                          <m:t> </m:t>
                        </m:r>
                        <m:r>
                          <m:rPr>
                            <m:nor/>
                          </m:rPr>
                          <a:rPr lang="en-US" dirty="0">
                            <a:latin typeface="Cambria Math"/>
                          </a:rPr>
                          <m:t>− </m:t>
                        </m:r>
                        <m:r>
                          <m:rPr>
                            <m:nor/>
                          </m:rPr>
                          <a:rPr lang="en-US" b="0" i="1" dirty="0" smtClean="0">
                            <a:latin typeface="Cambria Math"/>
                          </a:rPr>
                          <m:t>2,5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b="0" i="0" dirty="0" smtClean="0">
                            <a:latin typeface="Cambria Math"/>
                          </a:rPr>
                          <m:t>0,118</m:t>
                        </m:r>
                      </m:den>
                    </m:f>
                  </m:oMath>
                </a14:m>
                <a:r>
                  <a:rPr lang="en-US" dirty="0" smtClean="0"/>
                  <a:t> = 8,47</a:t>
                </a:r>
              </a:p>
              <a:p>
                <a:r>
                  <a:rPr lang="en-US" dirty="0" err="1" smtClean="0"/>
                  <a:t>Praktis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tidak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terdapat</a:t>
                </a:r>
                <a:r>
                  <a:rPr lang="en-US" dirty="0" smtClean="0"/>
                  <a:t>  </a:t>
                </a:r>
                <a:r>
                  <a:rPr lang="en-US" dirty="0" err="1" smtClean="0"/>
                  <a:t>sampel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berukuran</a:t>
                </a:r>
                <a:r>
                  <a:rPr lang="en-US" dirty="0" smtClean="0"/>
                  <a:t> 225 </a:t>
                </a:r>
                <a:r>
                  <a:rPr lang="en-US" dirty="0" err="1" smtClean="0"/>
                  <a:t>dengan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simpangan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baku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lebih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3,5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1163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Distribusi</a:t>
            </a:r>
            <a:r>
              <a:rPr lang="en-US" smtClean="0"/>
              <a:t> median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/>
              <a:t>Median</a:t>
            </a:r>
            <a:r>
              <a:rPr lang="en-US" dirty="0"/>
              <a:t> </a:t>
            </a:r>
            <a:r>
              <a:rPr lang="en-US" dirty="0" err="1"/>
              <a:t>atau</a:t>
            </a:r>
            <a:r>
              <a:rPr lang="en-US" dirty="0"/>
              <a:t> </a:t>
            </a:r>
            <a:r>
              <a:rPr lang="en-US" b="1" dirty="0" err="1"/>
              <a:t>nilai</a:t>
            </a:r>
            <a:r>
              <a:rPr lang="en-US" b="1" dirty="0"/>
              <a:t> </a:t>
            </a:r>
            <a:r>
              <a:rPr lang="en-US" b="1" dirty="0" err="1"/>
              <a:t>tengah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pengamatan</a:t>
            </a:r>
            <a:r>
              <a:rPr lang="en-US" dirty="0"/>
              <a:t> yang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gugus</a:t>
            </a:r>
            <a:r>
              <a:rPr lang="en-US" dirty="0"/>
              <a:t> data </a:t>
            </a:r>
            <a:r>
              <a:rPr lang="en-US" dirty="0" err="1"/>
              <a:t>setelah</a:t>
            </a:r>
            <a:r>
              <a:rPr lang="en-US" dirty="0"/>
              <a:t> data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diurutkan</a:t>
            </a:r>
            <a:r>
              <a:rPr lang="en-US" dirty="0"/>
              <a:t>. Median </a:t>
            </a:r>
            <a:r>
              <a:rPr lang="en-US" dirty="0" err="1"/>
              <a:t>membagi</a:t>
            </a:r>
            <a:r>
              <a:rPr lang="en-US" dirty="0"/>
              <a:t> </a:t>
            </a:r>
            <a:r>
              <a:rPr lang="en-US" dirty="0" err="1"/>
              <a:t>himpunan</a:t>
            </a:r>
            <a:r>
              <a:rPr lang="en-US" dirty="0"/>
              <a:t> </a:t>
            </a:r>
            <a:r>
              <a:rPr lang="en-US" dirty="0" err="1"/>
              <a:t>pengamatan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, 50%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pengamatan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bawah</a:t>
            </a:r>
            <a:r>
              <a:rPr lang="en-US" dirty="0"/>
              <a:t> median </a:t>
            </a:r>
            <a:r>
              <a:rPr lang="en-US" dirty="0" err="1"/>
              <a:t>dan</a:t>
            </a:r>
            <a:r>
              <a:rPr lang="en-US" dirty="0"/>
              <a:t> 50%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atas</a:t>
            </a:r>
            <a:r>
              <a:rPr lang="en-US" dirty="0"/>
              <a:t> median.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Median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dilambangkan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   (</a:t>
            </a:r>
            <a:r>
              <a:rPr lang="en-US" dirty="0" err="1"/>
              <a:t>dibaca</a:t>
            </a:r>
            <a:r>
              <a:rPr lang="en-US" dirty="0"/>
              <a:t> “x-tilde”)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   (</a:t>
            </a:r>
            <a:r>
              <a:rPr lang="en-US" dirty="0" err="1"/>
              <a:t>dibaca</a:t>
            </a:r>
            <a:r>
              <a:rPr lang="en-US" dirty="0"/>
              <a:t> “μ-tilde”) </a:t>
            </a:r>
            <a:r>
              <a:rPr lang="en-US" dirty="0" err="1"/>
              <a:t>untuk</a:t>
            </a:r>
            <a:r>
              <a:rPr lang="en-US" dirty="0"/>
              <a:t> median </a:t>
            </a:r>
            <a:r>
              <a:rPr lang="en-US" dirty="0" err="1"/>
              <a:t>populasi</a:t>
            </a:r>
            <a:r>
              <a:rPr lang="en-US" dirty="0"/>
              <a:t>. Median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dipengaruhi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aktual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pengamatan</a:t>
            </a:r>
            <a:r>
              <a:rPr lang="en-US" dirty="0"/>
              <a:t> </a:t>
            </a:r>
            <a:r>
              <a:rPr lang="en-US" dirty="0" err="1"/>
              <a:t>melainkan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posisi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median, </a:t>
            </a:r>
            <a:r>
              <a:rPr lang="en-US" dirty="0" err="1"/>
              <a:t>pertama</a:t>
            </a:r>
            <a:r>
              <a:rPr lang="en-US" dirty="0"/>
              <a:t> </a:t>
            </a:r>
            <a:r>
              <a:rPr lang="en-US" dirty="0" err="1"/>
              <a:t>urutkan</a:t>
            </a:r>
            <a:r>
              <a:rPr lang="en-US" dirty="0"/>
              <a:t> data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ikuti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  <a:br>
              <a:rPr lang="en-US" dirty="0"/>
            </a:b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904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US" dirty="0" err="1"/>
              <a:t>Banyak</a:t>
            </a:r>
            <a:r>
              <a:rPr lang="en-US" dirty="0"/>
              <a:t> data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ganjil</a:t>
            </a:r>
            <a:r>
              <a:rPr lang="en-US" dirty="0"/>
              <a:t> → </a:t>
            </a:r>
            <a:r>
              <a:rPr lang="en-US" dirty="0" err="1"/>
              <a:t>mediannya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tepat</a:t>
            </a:r>
            <a:r>
              <a:rPr lang="en-US" dirty="0"/>
              <a:t> di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gugus</a:t>
            </a:r>
            <a:r>
              <a:rPr lang="en-US" dirty="0"/>
              <a:t> data</a:t>
            </a:r>
          </a:p>
          <a:p>
            <a:pPr lvl="0"/>
            <a:r>
              <a:rPr lang="en-US" dirty="0" err="1"/>
              <a:t>Banyak</a:t>
            </a:r>
            <a:r>
              <a:rPr lang="en-US" dirty="0"/>
              <a:t> data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genap</a:t>
            </a:r>
            <a:r>
              <a:rPr lang="en-US" dirty="0"/>
              <a:t> → </a:t>
            </a:r>
            <a:r>
              <a:rPr lang="en-US" dirty="0" err="1"/>
              <a:t>mediannya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rata-rata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data yang </a:t>
            </a:r>
            <a:r>
              <a:rPr lang="en-US" dirty="0" err="1"/>
              <a:t>berada</a:t>
            </a:r>
            <a:r>
              <a:rPr lang="en-US" dirty="0"/>
              <a:t> di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gugus</a:t>
            </a:r>
            <a:r>
              <a:rPr lang="en-US" dirty="0"/>
              <a:t> data</a:t>
            </a:r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b="1" dirty="0"/>
              <a:t>a. Median data </a:t>
            </a:r>
            <a:r>
              <a:rPr lang="en-US" b="1" dirty="0" err="1"/>
              <a:t>tunggal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median </a:t>
            </a:r>
            <a:r>
              <a:rPr lang="en-US" dirty="0" err="1"/>
              <a:t>dari</a:t>
            </a:r>
            <a:r>
              <a:rPr lang="en-US" dirty="0"/>
              <a:t> data </a:t>
            </a:r>
            <a:r>
              <a:rPr lang="en-US" dirty="0" err="1"/>
              <a:t>tunggal</a:t>
            </a:r>
            <a:r>
              <a:rPr lang="en-US" dirty="0"/>
              <a:t>,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dulu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letak</a:t>
            </a:r>
            <a:r>
              <a:rPr lang="en-US" dirty="0"/>
              <a:t>/</a:t>
            </a:r>
            <a:r>
              <a:rPr lang="en-US" dirty="0" err="1"/>
              <a:t>posisi</a:t>
            </a:r>
            <a:r>
              <a:rPr lang="en-US" dirty="0"/>
              <a:t> median </a:t>
            </a:r>
            <a:r>
              <a:rPr lang="en-US" dirty="0" err="1"/>
              <a:t>tersebut</a:t>
            </a:r>
            <a:r>
              <a:rPr lang="en-US" dirty="0"/>
              <a:t>. </a:t>
            </a:r>
            <a:r>
              <a:rPr lang="en-US" dirty="0" err="1"/>
              <a:t>Posisi</a:t>
            </a:r>
            <a:r>
              <a:rPr lang="en-US" dirty="0"/>
              <a:t> median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ditentukan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formula </a:t>
            </a:r>
            <a:r>
              <a:rPr lang="en-US" dirty="0" err="1"/>
              <a:t>berikut</a:t>
            </a:r>
            <a:r>
              <a:rPr lang="en-US" dirty="0"/>
              <a:t>:</a:t>
            </a:r>
            <a:br>
              <a:rPr lang="en-US" dirty="0"/>
            </a:br>
            <a:endParaRPr lang="en-US" dirty="0"/>
          </a:p>
          <a:p>
            <a:pPr marL="0" indent="0">
              <a:buNone/>
            </a:pPr>
            <a:r>
              <a:rPr lang="en-US" dirty="0" err="1"/>
              <a:t>dimana</a:t>
            </a:r>
            <a:r>
              <a:rPr lang="en-US" dirty="0"/>
              <a:t> </a:t>
            </a:r>
            <a:r>
              <a:rPr lang="en-US" i="1" dirty="0"/>
              <a:t>n</a:t>
            </a:r>
            <a:r>
              <a:rPr lang="en-US" dirty="0"/>
              <a:t> = </a:t>
            </a:r>
            <a:r>
              <a:rPr lang="en-US" dirty="0" err="1"/>
              <a:t>banyaknya</a:t>
            </a:r>
            <a:r>
              <a:rPr lang="en-US" dirty="0"/>
              <a:t> data </a:t>
            </a:r>
            <a:r>
              <a:rPr lang="en-US" dirty="0" err="1"/>
              <a:t>pengamatan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573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9926539"/>
              </p:ext>
            </p:extLst>
          </p:nvPr>
        </p:nvGraphicFramePr>
        <p:xfrm>
          <a:off x="1043608" y="4365105"/>
          <a:ext cx="5832648" cy="22322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6054"/>
                <a:gridCol w="647795"/>
                <a:gridCol w="324313"/>
                <a:gridCol w="486054"/>
                <a:gridCol w="486054"/>
                <a:gridCol w="486054"/>
                <a:gridCol w="486054"/>
                <a:gridCol w="486054"/>
                <a:gridCol w="486054"/>
                <a:gridCol w="486054"/>
                <a:gridCol w="486054"/>
                <a:gridCol w="486054"/>
              </a:tblGrid>
              <a:tr h="88599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Nilai Ujian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110528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Urutan data ke-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endParaRPr lang="en-US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11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409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↑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89689" y="1700808"/>
            <a:ext cx="6787436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Median </a:t>
            </a:r>
            <a:r>
              <a:rPr kumimoji="0" lang="en-US" altLang="en-US" sz="1400" b="1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apabila</a:t>
            </a: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n </a:t>
            </a:r>
            <a:r>
              <a:rPr kumimoji="0" lang="en-US" altLang="en-US" sz="1400" b="1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ganjil</a:t>
            </a: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en-US" altLang="en-US" sz="1400" b="1" i="1" u="none" strike="noStrike" cap="none" normalizeH="0" baseline="0" dirty="0" err="1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Contoh</a:t>
            </a:r>
            <a:r>
              <a:rPr kumimoji="0" lang="en-US" altLang="en-US" sz="1400" b="1" i="1" u="none" strike="noStrike" cap="none" normalizeH="0" baseline="0" dirty="0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1: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Hitunglah median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dari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nilai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ujian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matematika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kelas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3 SMU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berikut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ini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</a:t>
            </a:r>
            <a:b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8; 4; 5; 6; 7; 6; 7; 7; 2; 9; 10</a:t>
            </a:r>
            <a:b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en-US" altLang="en-US" sz="1400" b="1" i="1" u="none" strike="noStrike" cap="none" normalizeH="0" baseline="0" dirty="0" err="1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Jawab</a:t>
            </a:r>
            <a:r>
              <a:rPr kumimoji="0" lang="en-US" altLang="en-US" sz="1400" b="1" i="1" u="none" strike="noStrike" cap="none" normalizeH="0" baseline="0" dirty="0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data: 8; 4; 5; 6; 7; 6; 7; 7; 2; 9; 10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setelah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diurutkan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 2; 4; 5; 6; 6; 7; 7; 7; 8; 9; 10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banyaknya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data (n) = 11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posisi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Me = 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½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(11+1) = 6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jadi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Median = 7 (data yang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terletak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pada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urutan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ke-6)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78555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385422"/>
              </p:ext>
            </p:extLst>
          </p:nvPr>
        </p:nvGraphicFramePr>
        <p:xfrm>
          <a:off x="435970" y="4941168"/>
          <a:ext cx="6584295" cy="1224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9646"/>
                <a:gridCol w="498279"/>
                <a:gridCol w="581841"/>
                <a:gridCol w="82629"/>
                <a:gridCol w="493435"/>
                <a:gridCol w="171035"/>
                <a:gridCol w="332235"/>
                <a:gridCol w="332235"/>
                <a:gridCol w="332235"/>
                <a:gridCol w="332235"/>
                <a:gridCol w="332235"/>
                <a:gridCol w="332235"/>
                <a:gridCol w="332235"/>
                <a:gridCol w="332235"/>
                <a:gridCol w="332235"/>
                <a:gridCol w="332235"/>
                <a:gridCol w="332235"/>
                <a:gridCol w="422845"/>
              </a:tblGrid>
              <a:tr h="48221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 err="1">
                          <a:effectLst/>
                        </a:rPr>
                        <a:t>Nilai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Ujian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8221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Urutan data ke-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endParaRPr lang="en-US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597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↑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11560" y="2262788"/>
            <a:ext cx="741682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Median</a:t>
            </a:r>
            <a:r>
              <a:rPr kumimoji="0" lang="en-US" altLang="en-US" sz="1200" b="1" i="0" u="none" strike="noStrike" cap="none" normalizeH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1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apabila</a:t>
            </a: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n </a:t>
            </a:r>
            <a:r>
              <a:rPr kumimoji="0" lang="en-US" altLang="en-US" sz="1200" b="1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genap</a:t>
            </a:r>
            <a:r>
              <a:rPr kumimoji="0" lang="en-US" altLang="en-US" sz="1200" b="1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</a:t>
            </a:r>
            <a:r>
              <a:rPr lang="en-US" altLang="en-US" sz="1200" dirty="0">
                <a:solidFill>
                  <a:srgbClr val="20124D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1" i="1" u="none" strike="noStrike" cap="none" normalizeH="0" baseline="0" dirty="0" err="1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Contoh</a:t>
            </a:r>
            <a:r>
              <a:rPr kumimoji="0" lang="en-US" altLang="en-US" sz="1200" b="1" i="1" u="none" strike="noStrike" cap="none" normalizeH="0" baseline="0" dirty="0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2:</a:t>
            </a:r>
            <a:endParaRPr lang="en-US" altLang="en-US" sz="1200" dirty="0">
              <a:solidFill>
                <a:srgbClr val="20124D"/>
              </a:solidFill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Hitunglah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median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dari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nilai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ujian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matematika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kelas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3 SMU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berikut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ini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en-US" altLang="en-US" sz="1200" b="0" i="0" u="none" strike="noStrike" cap="none" normalizeH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8; 4; 5; 6; 7; 6; 7; 7; 2; 9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200" b="1" i="1" u="none" strike="noStrike" cap="none" normalizeH="0" baseline="0" dirty="0" err="1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Jawab</a:t>
            </a:r>
            <a:r>
              <a:rPr kumimoji="0" lang="en-US" altLang="en-US" sz="1200" b="1" i="1" u="none" strike="noStrike" cap="none" normalizeH="0" baseline="0" dirty="0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data: 8; 4; 5; 6; 7; 6; 7; 7; 2; 9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setelah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diurutkan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 2; 4; 5; 6; 6; 7; 7; 7; 8; 9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banyaknya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data (n) = 10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posisi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median= 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½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(10+1) = 5.5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data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tengahnya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 6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dan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7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jadi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Median = 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½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(6+7) = 6.5 (rata-rata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dari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2 data yang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terletak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pad</a:t>
            </a:r>
            <a:r>
              <a:rPr kumimoji="0" lang="en-US" altLang="en-US" sz="10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</a:t>
            </a: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0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urutan</a:t>
            </a: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ke-5 </a:t>
            </a:r>
            <a:r>
              <a:rPr kumimoji="0" lang="en-US" altLang="en-US" sz="10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dan</a:t>
            </a:r>
            <a:r>
              <a:rPr kumimoji="0" lang="en-US" altLang="en-US" sz="10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ke-6)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796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/>
              <a:t>b. Median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distribusi</a:t>
            </a:r>
            <a:r>
              <a:rPr lang="en-US" b="1" dirty="0"/>
              <a:t> </a:t>
            </a:r>
            <a:r>
              <a:rPr lang="en-US" b="1" dirty="0" err="1"/>
              <a:t>frekuensi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Formula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median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  <a:br>
              <a:rPr lang="en-US" dirty="0"/>
            </a:br>
            <a:endParaRPr lang="en-US" dirty="0"/>
          </a:p>
          <a:p>
            <a:r>
              <a:rPr lang="en-US" dirty="0"/>
              <a:t>b = </a:t>
            </a:r>
            <a:r>
              <a:rPr lang="en-US" dirty="0" err="1"/>
              <a:t>batas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median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selang</a:t>
            </a:r>
            <a:r>
              <a:rPr lang="en-US" dirty="0"/>
              <a:t> yang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memuat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median</a:t>
            </a:r>
          </a:p>
          <a:p>
            <a:r>
              <a:rPr lang="en-US" dirty="0"/>
              <a:t>p =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median</a:t>
            </a:r>
          </a:p>
          <a:p>
            <a:r>
              <a:rPr lang="en-US" dirty="0"/>
              <a:t>n =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/</a:t>
            </a:r>
            <a:r>
              <a:rPr lang="en-US" dirty="0" err="1"/>
              <a:t>banyak</a:t>
            </a:r>
            <a:r>
              <a:rPr lang="en-US" dirty="0"/>
              <a:t> data</a:t>
            </a:r>
          </a:p>
          <a:p>
            <a:r>
              <a:rPr lang="en-US" dirty="0"/>
              <a:t>f =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median</a:t>
            </a:r>
          </a:p>
          <a:p>
            <a:r>
              <a:rPr lang="en-US" dirty="0"/>
              <a:t>F =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median (∑</a:t>
            </a:r>
            <a:r>
              <a:rPr lang="en-US" i="1" dirty="0"/>
              <a:t>f</a:t>
            </a:r>
            <a:r>
              <a:rPr lang="en-US" i="1" baseline="-25000" dirty="0"/>
              <a:t>i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33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4193838"/>
              </p:ext>
            </p:extLst>
          </p:nvPr>
        </p:nvGraphicFramePr>
        <p:xfrm>
          <a:off x="467544" y="2160241"/>
          <a:ext cx="6840760" cy="19781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2128"/>
                <a:gridCol w="1440160"/>
                <a:gridCol w="1296144"/>
                <a:gridCol w="1224136"/>
                <a:gridCol w="1728192"/>
              </a:tblGrid>
              <a:tr h="2947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 err="1">
                          <a:effectLst/>
                        </a:rPr>
                        <a:t>Kelas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ke</a:t>
                      </a:r>
                      <a:r>
                        <a:rPr lang="en-US" sz="1100" dirty="0">
                          <a:effectLst/>
                        </a:rPr>
                        <a:t>-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Nilai Ujian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f</a:t>
                      </a:r>
                      <a:r>
                        <a:rPr lang="en-US" sz="1100" baseline="-25000">
                          <a:effectLst/>
                        </a:rPr>
                        <a:t>i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f</a:t>
                      </a:r>
                      <a:r>
                        <a:rPr lang="en-US" sz="1100" baseline="-25000">
                          <a:effectLst/>
                        </a:rPr>
                        <a:t>kum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801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</a:rPr>
                        <a:t>1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</a:rPr>
                        <a:t>31 – 40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801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</a:rPr>
                        <a:t>2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41 – 50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801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</a:rPr>
                        <a:t>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51 – 60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801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</a:rPr>
                        <a:t>4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</a:rPr>
                        <a:t>61 – 70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</a:rPr>
                        <a:t>13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</a:rPr>
                        <a:t>23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801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71 – 80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47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 dirty="0">
                          <a:effectLst/>
                        </a:rPr>
                        <a:t>←</a:t>
                      </a:r>
                      <a:r>
                        <a:rPr lang="en-US" sz="1100" dirty="0" err="1">
                          <a:effectLst/>
                        </a:rPr>
                        <a:t>letak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kelas</a:t>
                      </a:r>
                      <a:r>
                        <a:rPr lang="en-US" sz="1100" dirty="0">
                          <a:effectLst/>
                        </a:rPr>
                        <a:t> median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801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81 – 90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21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68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801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91 – 100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12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80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801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Jumlah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100">
                          <a:effectLst/>
                        </a:rPr>
                        <a:t>80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11560" y="43651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dirty="0" err="1"/>
              <a:t>Letak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median: </a:t>
            </a:r>
            <a:r>
              <a:rPr lang="en-US" dirty="0" err="1"/>
              <a:t>Setengah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data = 40, </a:t>
            </a:r>
            <a:r>
              <a:rPr lang="en-US" dirty="0" err="1"/>
              <a:t>terletak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ke-5 (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ujian</a:t>
            </a:r>
            <a:r>
              <a:rPr lang="en-US" dirty="0"/>
              <a:t> 71-80)</a:t>
            </a:r>
          </a:p>
          <a:p>
            <a:pPr lvl="0"/>
            <a:r>
              <a:rPr lang="en-US" dirty="0"/>
              <a:t>b = 70.5, p = 10</a:t>
            </a:r>
          </a:p>
          <a:p>
            <a:pPr lvl="0"/>
            <a:r>
              <a:rPr lang="en-US" dirty="0"/>
              <a:t>n = 80, f = 24</a:t>
            </a:r>
          </a:p>
          <a:p>
            <a:pPr lvl="0"/>
            <a:r>
              <a:rPr lang="en-US" dirty="0"/>
              <a:t>f = 24 (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median)</a:t>
            </a:r>
          </a:p>
          <a:p>
            <a:pPr lvl="0"/>
            <a:r>
              <a:rPr lang="en-US" dirty="0"/>
              <a:t>F = 2 + 3 + 5 + 13 = 23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23528" y="1698576"/>
            <a:ext cx="8424936" cy="461665"/>
          </a:xfrm>
          <a:prstGeom prst="rect">
            <a:avLst/>
          </a:prstGeom>
          <a:solidFill>
            <a:srgbClr val="B8F1F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1" u="none" strike="noStrike" cap="none" normalizeH="0" baseline="0" dirty="0" err="1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Contoh</a:t>
            </a:r>
            <a:r>
              <a:rPr kumimoji="0" lang="en-US" altLang="en-US" sz="1200" b="1" i="1" u="none" strike="noStrike" cap="none" normalizeH="0" baseline="0" dirty="0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3: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Tentukan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nilai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median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dari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tabel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distribusi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frekuensi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pada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/>
              </a:rPr>
              <a:t>Contoh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/>
              </a:rPr>
              <a:t> 3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/>
              </a:rPr>
              <a:t>pada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/>
              </a:rPr>
              <a:t>Tendensi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/>
              </a:rPr>
              <a:t> </a:t>
            </a:r>
            <a:r>
              <a:rPr kumimoji="0" lang="en-US" alt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/>
              </a:rPr>
              <a:t>Sentral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/>
              </a:rPr>
              <a:t>: Mean</a:t>
            </a:r>
            <a: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!</a:t>
            </a:r>
            <a:br>
              <a: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rgbClr val="20124D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en-US" altLang="en-US" sz="1200" b="1" i="1" u="none" strike="noStrike" cap="none" normalizeH="0" baseline="0" dirty="0" err="1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Jawab</a:t>
            </a:r>
            <a:r>
              <a:rPr kumimoji="0" lang="en-US" altLang="en-US" sz="1200" b="1" i="1" u="none" strike="noStrike" cap="none" normalizeH="0" baseline="0" dirty="0" smtClean="0">
                <a:ln>
                  <a:noFill/>
                </a:ln>
                <a:solidFill>
                  <a:srgbClr val="3D85C6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en-US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985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Rata-rata </a:t>
            </a:r>
            <a:r>
              <a:rPr lang="en-US" dirty="0" err="1" smtClean="0"/>
              <a:t>hitung</a:t>
            </a:r>
            <a:r>
              <a:rPr lang="en-US" dirty="0" smtClean="0"/>
              <a:t> (</a:t>
            </a:r>
            <a:r>
              <a:rPr lang="en-US" i="1" dirty="0" smtClean="0"/>
              <a:t>mean</a:t>
            </a:r>
            <a:r>
              <a:rPr lang="en-US" dirty="0"/>
              <a:t>), </a:t>
            </a:r>
            <a:r>
              <a:rPr lang="en-US" b="1" u="sng" dirty="0">
                <a:hlinkClick r:id="rId2"/>
              </a:rPr>
              <a:t>median</a:t>
            </a:r>
            <a:r>
              <a:rPr lang="en-US" dirty="0"/>
              <a:t> 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b="1" u="sng" dirty="0">
                <a:hlinkClick r:id="rId3"/>
              </a:rPr>
              <a:t>modus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mewakili</a:t>
            </a:r>
            <a:r>
              <a:rPr lang="en-US" dirty="0"/>
              <a:t> </a:t>
            </a:r>
            <a:r>
              <a:rPr lang="en-US" dirty="0" err="1"/>
              <a:t>seperangkat</a:t>
            </a:r>
            <a:r>
              <a:rPr lang="en-US" dirty="0"/>
              <a:t> data. </a:t>
            </a:r>
            <a:r>
              <a:rPr lang="en-US" dirty="0" err="1"/>
              <a:t>Ketiga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 </a:t>
            </a:r>
            <a:r>
              <a:rPr lang="en-US" b="1" dirty="0" err="1"/>
              <a:t>ukuran</a:t>
            </a:r>
            <a:r>
              <a:rPr lang="en-US" b="1" dirty="0"/>
              <a:t> </a:t>
            </a:r>
            <a:r>
              <a:rPr lang="en-US" b="1" dirty="0" err="1"/>
              <a:t>kecenderungan</a:t>
            </a:r>
            <a:r>
              <a:rPr lang="en-US" b="1" dirty="0"/>
              <a:t> </a:t>
            </a:r>
            <a:r>
              <a:rPr lang="en-US" b="1" dirty="0" err="1"/>
              <a:t>terpusat</a:t>
            </a:r>
            <a:r>
              <a:rPr lang="en-US" dirty="0"/>
              <a:t>(</a:t>
            </a:r>
            <a:r>
              <a:rPr lang="en-US" i="1" dirty="0"/>
              <a:t>measure of central tendency</a:t>
            </a:r>
            <a:r>
              <a:rPr lang="en-US" dirty="0"/>
              <a:t>).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kecenderungan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memusat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tengah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data.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data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fokus</a:t>
            </a:r>
            <a:r>
              <a:rPr lang="en-US" dirty="0"/>
              <a:t> </a:t>
            </a:r>
            <a:r>
              <a:rPr lang="en-US" dirty="0" err="1"/>
              <a:t>perhatian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/>
              <a:t> data,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data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memusat</a:t>
            </a:r>
            <a:r>
              <a:rPr lang="en-US" dirty="0"/>
              <a:t>.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itulah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rata-rata, median </a:t>
            </a:r>
            <a:r>
              <a:rPr lang="en-US" dirty="0" err="1"/>
              <a:t>dan</a:t>
            </a:r>
            <a:r>
              <a:rPr lang="en-US" dirty="0"/>
              <a:t> modus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mewakili</a:t>
            </a:r>
            <a:r>
              <a:rPr lang="en-US" dirty="0"/>
              <a:t> </a:t>
            </a:r>
            <a:r>
              <a:rPr lang="en-US" dirty="0" err="1"/>
              <a:t>seperangkat</a:t>
            </a:r>
            <a:r>
              <a:rPr lang="en-US" dirty="0"/>
              <a:t> data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9074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, </a:t>
            </a:r>
            <a:r>
              <a:rPr lang="en-US" u="sng" dirty="0" err="1">
                <a:hlinkClick r:id="rId2"/>
              </a:rPr>
              <a:t>hubungan</a:t>
            </a:r>
            <a:r>
              <a:rPr lang="en-US" u="sng" dirty="0">
                <a:hlinkClick r:id="rId2"/>
              </a:rPr>
              <a:t> </a:t>
            </a:r>
            <a:r>
              <a:rPr lang="en-US" u="sng" dirty="0" err="1">
                <a:hlinkClick r:id="rId2"/>
              </a:rPr>
              <a:t>antara</a:t>
            </a:r>
            <a:r>
              <a:rPr lang="en-US" u="sng" dirty="0">
                <a:hlinkClick r:id="rId2"/>
              </a:rPr>
              <a:t> rata-rata, median </a:t>
            </a:r>
            <a:r>
              <a:rPr lang="en-US" u="sng" dirty="0" err="1">
                <a:hlinkClick r:id="rId2"/>
              </a:rPr>
              <a:t>dan</a:t>
            </a:r>
            <a:r>
              <a:rPr lang="en-US" u="sng" dirty="0">
                <a:hlinkClick r:id="rId2"/>
              </a:rPr>
              <a:t> modus</a:t>
            </a:r>
            <a:r>
              <a:rPr lang="en-US" dirty="0"/>
              <a:t> 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  <a:p>
            <a:pPr marL="0" lvl="0" indent="0">
              <a:buNone/>
            </a:pPr>
            <a:r>
              <a:rPr lang="en-US" dirty="0" smtClean="0"/>
              <a:t>1.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/>
              <a:t>rata-rata, median </a:t>
            </a:r>
            <a:r>
              <a:rPr lang="en-US" dirty="0" err="1"/>
              <a:t>dan</a:t>
            </a:r>
            <a:r>
              <a:rPr lang="en-US" dirty="0"/>
              <a:t> modus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rata-rata, median </a:t>
            </a:r>
            <a:r>
              <a:rPr lang="en-US" dirty="0" err="1"/>
              <a:t>dan</a:t>
            </a:r>
            <a:r>
              <a:rPr lang="en-US" dirty="0"/>
              <a:t> modus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.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terbentuk</a:t>
            </a:r>
            <a:r>
              <a:rPr lang="en-US" dirty="0"/>
              <a:t> </a:t>
            </a:r>
            <a:r>
              <a:rPr lang="en-US" dirty="0" err="1"/>
              <a:t>simetris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7387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http://2.bp.blogspot.com/-8-Ukfr8AvJM/UkGcTyH3uyI/AAAAAAAAB5k/TbH61z2kj9c/s1600/rata-rata+median+modus+sama.pn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142" y="2395854"/>
            <a:ext cx="2891066" cy="26173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6870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/>
              <a:t>rata-rata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median, </a:t>
            </a:r>
            <a:r>
              <a:rPr lang="en-US" dirty="0" err="1"/>
              <a:t>dan</a:t>
            </a:r>
            <a:r>
              <a:rPr lang="en-US" dirty="0"/>
              <a:t> median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modus,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, </a:t>
            </a:r>
            <a:r>
              <a:rPr lang="en-US" dirty="0" err="1"/>
              <a:t>nilai</a:t>
            </a:r>
            <a:r>
              <a:rPr lang="en-US" dirty="0"/>
              <a:t> rata-rata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median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tengahnya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modus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.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terbentuk</a:t>
            </a:r>
            <a:r>
              <a:rPr lang="en-US" dirty="0"/>
              <a:t> </a:t>
            </a:r>
            <a:r>
              <a:rPr lang="en-US" dirty="0" err="1"/>
              <a:t>menceng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0954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http://2.bp.blogspot.com/-XfLmM2e-gV4/UkGcnZ-ardI/AAAAAAAAB5s/4q76Ro_m8Dc/s1600/besar+rata-rata+median+modus.pn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732" y="2489517"/>
            <a:ext cx="2797468" cy="27396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296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/>
              <a:t>rata-rata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median, </a:t>
            </a:r>
            <a:r>
              <a:rPr lang="en-US" dirty="0" err="1"/>
              <a:t>dan</a:t>
            </a:r>
            <a:r>
              <a:rPr lang="en-US" dirty="0"/>
              <a:t> median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modus,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, </a:t>
            </a:r>
            <a:r>
              <a:rPr lang="en-US" dirty="0" err="1"/>
              <a:t>nilai</a:t>
            </a:r>
            <a:r>
              <a:rPr lang="en-US" dirty="0"/>
              <a:t> rata-rata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median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tengahnya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modus di </a:t>
            </a:r>
            <a:r>
              <a:rPr lang="en-US" dirty="0" err="1"/>
              <a:t>sebelah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.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terbentuk</a:t>
            </a:r>
            <a:r>
              <a:rPr lang="en-US" dirty="0"/>
              <a:t> </a:t>
            </a:r>
            <a:r>
              <a:rPr lang="en-US" dirty="0" err="1"/>
              <a:t>menceng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917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http://2.bp.blogspot.com/-JGLmGhBbs1s/UkGcy9HmHUI/AAAAAAAAB50/86fegaIzQqE/s1600/kecil+rata-rata+median+modus.pn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16832"/>
            <a:ext cx="3960440" cy="3096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58564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</a:t>
            </a:r>
            <a:r>
              <a:rPr lang="en-US" dirty="0" err="1"/>
              <a:t>frekuensi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simetris</a:t>
            </a:r>
            <a:r>
              <a:rPr lang="en-US" dirty="0"/>
              <a:t> (</a:t>
            </a:r>
            <a:r>
              <a:rPr lang="en-US" dirty="0" err="1"/>
              <a:t>menceng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kiri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),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berlaku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rata-rata median </a:t>
            </a:r>
            <a:r>
              <a:rPr lang="en-US" dirty="0" err="1"/>
              <a:t>dan</a:t>
            </a:r>
            <a:r>
              <a:rPr lang="en-US" dirty="0"/>
              <a:t> modus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b="1"/>
              <a:t>Rata-rata – Modus = 3 (Rata-rata – Median)</a:t>
            </a: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133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</TotalTime>
  <Words>648</Words>
  <Application>Microsoft Office PowerPoint</Application>
  <PresentationFormat>On-screen Show (4:3)</PresentationFormat>
  <Paragraphs>138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DISTRIBUSI SIMPANGAN BAKU</vt:lpstr>
      <vt:lpstr>PowerPoint Presentation</vt:lpstr>
      <vt:lpstr>PowerPoint Presentation</vt:lpstr>
      <vt:lpstr>PowerPoint Presentation</vt:lpstr>
      <vt:lpstr>Distribusi median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MOMEN ,KEMIRINGAN DAN KURTOSIS</dc:title>
  <dc:creator>ikhwanudin</dc:creator>
  <cp:lastModifiedBy>TOSHIBA</cp:lastModifiedBy>
  <cp:revision>40</cp:revision>
  <dcterms:created xsi:type="dcterms:W3CDTF">2015-04-11T13:17:14Z</dcterms:created>
  <dcterms:modified xsi:type="dcterms:W3CDTF">2015-06-02T19:39:27Z</dcterms:modified>
</cp:coreProperties>
</file>