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9" r:id="rId1"/>
  </p:sldMasterIdLst>
  <p:sldIdLst>
    <p:sldId id="256" r:id="rId2"/>
    <p:sldId id="264" r:id="rId3"/>
    <p:sldId id="265" r:id="rId4"/>
    <p:sldId id="266" r:id="rId5"/>
    <p:sldId id="267" r:id="rId6"/>
    <p:sldId id="257" r:id="rId7"/>
    <p:sldId id="259" r:id="rId8"/>
    <p:sldId id="258" r:id="rId9"/>
    <p:sldId id="260" r:id="rId10"/>
    <p:sldId id="261" r:id="rId11"/>
    <p:sldId id="262" r:id="rId12"/>
    <p:sldId id="263"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926841C-E92C-42C3-8686-A67EC2FDE0AA}" type="datetimeFigureOut">
              <a:rPr lang="en-ID" smtClean="0"/>
              <a:t>12/17/2018</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2669318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926841C-E92C-42C3-8686-A67EC2FDE0AA}" type="datetimeFigureOut">
              <a:rPr lang="en-ID" smtClean="0"/>
              <a:t>12/17/2018</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2903839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26841C-E92C-42C3-8686-A67EC2FDE0AA}" type="datetimeFigureOut">
              <a:rPr lang="en-ID" smtClean="0"/>
              <a:t>12/17/2018</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192718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926841C-E92C-42C3-8686-A67EC2FDE0AA}" type="datetimeFigureOut">
              <a:rPr lang="en-ID" smtClean="0"/>
              <a:t>12/17/2018</a:t>
            </a:fld>
            <a:endParaRPr lang="en-ID"/>
          </a:p>
        </p:txBody>
      </p:sp>
      <p:sp>
        <p:nvSpPr>
          <p:cNvPr id="6" name="Footer Placeholder 5"/>
          <p:cNvSpPr>
            <a:spLocks noGrp="1"/>
          </p:cNvSpPr>
          <p:nvPr>
            <p:ph type="ftr" sz="quarter" idx="11"/>
          </p:nvPr>
        </p:nvSpPr>
        <p:spPr/>
        <p:txBody>
          <a:bodyPr/>
          <a:lstStyle/>
          <a:p>
            <a:endParaRPr lang="en-ID"/>
          </a:p>
        </p:txBody>
      </p:sp>
      <p:sp>
        <p:nvSpPr>
          <p:cNvPr id="7" name="Slide Number Placeholder 6"/>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3348755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926841C-E92C-42C3-8686-A67EC2FDE0AA}" type="datetimeFigureOut">
              <a:rPr lang="en-ID" smtClean="0"/>
              <a:t>12/17/2018</a:t>
            </a:fld>
            <a:endParaRPr lang="en-ID"/>
          </a:p>
        </p:txBody>
      </p:sp>
      <p:sp>
        <p:nvSpPr>
          <p:cNvPr id="8" name="Footer Placeholder 7"/>
          <p:cNvSpPr>
            <a:spLocks noGrp="1"/>
          </p:cNvSpPr>
          <p:nvPr>
            <p:ph type="ftr" sz="quarter" idx="11"/>
          </p:nvPr>
        </p:nvSpPr>
        <p:spPr/>
        <p:txBody>
          <a:bodyPr/>
          <a:lstStyle/>
          <a:p>
            <a:endParaRPr lang="en-ID"/>
          </a:p>
        </p:txBody>
      </p:sp>
      <p:sp>
        <p:nvSpPr>
          <p:cNvPr id="9" name="Slide Number Placeholder 8"/>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4242872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926841C-E92C-42C3-8686-A67EC2FDE0AA}" type="datetimeFigureOut">
              <a:rPr lang="en-ID" smtClean="0"/>
              <a:t>12/17/2018</a:t>
            </a:fld>
            <a:endParaRPr lang="en-ID"/>
          </a:p>
        </p:txBody>
      </p:sp>
      <p:sp>
        <p:nvSpPr>
          <p:cNvPr id="4" name="Footer Placeholder 3"/>
          <p:cNvSpPr>
            <a:spLocks noGrp="1"/>
          </p:cNvSpPr>
          <p:nvPr>
            <p:ph type="ftr" sz="quarter" idx="11"/>
          </p:nvPr>
        </p:nvSpPr>
        <p:spPr/>
        <p:txBody>
          <a:bodyPr/>
          <a:lstStyle/>
          <a:p>
            <a:endParaRPr lang="en-ID"/>
          </a:p>
        </p:txBody>
      </p:sp>
      <p:sp>
        <p:nvSpPr>
          <p:cNvPr id="5" name="Slide Number Placeholder 4"/>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31787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26841C-E92C-42C3-8686-A67EC2FDE0AA}" type="datetimeFigureOut">
              <a:rPr lang="en-ID" smtClean="0"/>
              <a:t>12/17/2018</a:t>
            </a:fld>
            <a:endParaRPr lang="en-ID"/>
          </a:p>
        </p:txBody>
      </p:sp>
      <p:sp>
        <p:nvSpPr>
          <p:cNvPr id="3" name="Footer Placeholder 2"/>
          <p:cNvSpPr>
            <a:spLocks noGrp="1"/>
          </p:cNvSpPr>
          <p:nvPr>
            <p:ph type="ftr" sz="quarter" idx="11"/>
          </p:nvPr>
        </p:nvSpPr>
        <p:spPr/>
        <p:txBody>
          <a:bodyPr/>
          <a:lstStyle/>
          <a:p>
            <a:endParaRPr lang="en-ID"/>
          </a:p>
        </p:txBody>
      </p:sp>
      <p:sp>
        <p:nvSpPr>
          <p:cNvPr id="4" name="Slide Number Placeholder 3"/>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1839620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26841C-E92C-42C3-8686-A67EC2FDE0AA}" type="datetimeFigureOut">
              <a:rPr lang="en-ID" smtClean="0"/>
              <a:t>12/17/2018</a:t>
            </a:fld>
            <a:endParaRPr lang="en-ID"/>
          </a:p>
        </p:txBody>
      </p:sp>
      <p:sp>
        <p:nvSpPr>
          <p:cNvPr id="6" name="Footer Placeholder 5"/>
          <p:cNvSpPr>
            <a:spLocks noGrp="1"/>
          </p:cNvSpPr>
          <p:nvPr>
            <p:ph type="ftr" sz="quarter" idx="11"/>
          </p:nvPr>
        </p:nvSpPr>
        <p:spPr/>
        <p:txBody>
          <a:bodyPr/>
          <a:lstStyle/>
          <a:p>
            <a:endParaRPr lang="en-ID"/>
          </a:p>
        </p:txBody>
      </p:sp>
      <p:sp>
        <p:nvSpPr>
          <p:cNvPr id="7" name="Slide Number Placeholder 6"/>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3548678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26841C-E92C-42C3-8686-A67EC2FDE0AA}" type="datetimeFigureOut">
              <a:rPr lang="en-ID" smtClean="0"/>
              <a:t>12/17/2018</a:t>
            </a:fld>
            <a:endParaRPr lang="en-ID"/>
          </a:p>
        </p:txBody>
      </p:sp>
      <p:sp>
        <p:nvSpPr>
          <p:cNvPr id="6" name="Footer Placeholder 5"/>
          <p:cNvSpPr>
            <a:spLocks noGrp="1"/>
          </p:cNvSpPr>
          <p:nvPr>
            <p:ph type="ftr" sz="quarter" idx="11"/>
          </p:nvPr>
        </p:nvSpPr>
        <p:spPr/>
        <p:txBody>
          <a:bodyPr/>
          <a:lstStyle/>
          <a:p>
            <a:endParaRPr lang="en-ID"/>
          </a:p>
        </p:txBody>
      </p:sp>
      <p:sp>
        <p:nvSpPr>
          <p:cNvPr id="7" name="Slide Number Placeholder 6"/>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3462849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26841C-E92C-42C3-8686-A67EC2FDE0AA}" type="datetimeFigureOut">
              <a:rPr lang="en-ID" smtClean="0"/>
              <a:t>12/17/2018</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1575065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26841C-E92C-42C3-8686-A67EC2FDE0AA}" type="datetimeFigureOut">
              <a:rPr lang="en-ID" smtClean="0"/>
              <a:t>12/17/2018</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5A459B71-A683-4B4B-84DB-656B1728F655}" type="slidenum">
              <a:rPr lang="en-ID" smtClean="0"/>
              <a:t>‹#›</a:t>
            </a:fld>
            <a:endParaRPr lang="en-ID"/>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194073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26841C-E92C-42C3-8686-A67EC2FDE0AA}" type="datetimeFigureOut">
              <a:rPr lang="en-ID" smtClean="0"/>
              <a:t>12/17/2018</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27263399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26841C-E92C-42C3-8686-A67EC2FDE0AA}" type="datetimeFigureOut">
              <a:rPr lang="en-ID" smtClean="0"/>
              <a:t>12/17/2018</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5A459B71-A683-4B4B-84DB-656B1728F655}" type="slidenum">
              <a:rPr lang="en-ID" smtClean="0"/>
              <a:t>‹#›</a:t>
            </a:fld>
            <a:endParaRPr lang="en-ID"/>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693170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26841C-E92C-42C3-8686-A67EC2FDE0AA}" type="datetimeFigureOut">
              <a:rPr lang="en-ID" smtClean="0"/>
              <a:t>12/17/2018</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39274322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926841C-E92C-42C3-8686-A67EC2FDE0AA}" type="datetimeFigureOut">
              <a:rPr lang="en-ID" smtClean="0"/>
              <a:t>12/17/2018</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17278813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926841C-E92C-42C3-8686-A67EC2FDE0AA}" type="datetimeFigureOut">
              <a:rPr lang="en-ID" smtClean="0"/>
              <a:t>12/17/2018</a:t>
            </a:fld>
            <a:endParaRPr lang="en-ID"/>
          </a:p>
        </p:txBody>
      </p:sp>
      <p:sp>
        <p:nvSpPr>
          <p:cNvPr id="5" name="Footer Placeholder 4"/>
          <p:cNvSpPr>
            <a:spLocks noGrp="1"/>
          </p:cNvSpPr>
          <p:nvPr>
            <p:ph type="ftr" sz="quarter" idx="11"/>
          </p:nvPr>
        </p:nvSpPr>
        <p:spPr/>
        <p:txBody>
          <a:bodyPr/>
          <a:lstStyle/>
          <a:p>
            <a:endParaRPr lang="en-ID"/>
          </a:p>
        </p:txBody>
      </p:sp>
      <p:sp>
        <p:nvSpPr>
          <p:cNvPr id="6" name="Slide Number Placeholder 5"/>
          <p:cNvSpPr>
            <a:spLocks noGrp="1"/>
          </p:cNvSpPr>
          <p:nvPr>
            <p:ph type="sldNum" sz="quarter" idx="12"/>
          </p:nvPr>
        </p:nvSpPr>
        <p:spPr/>
        <p:txBody>
          <a:bodyPr/>
          <a:lstStyle/>
          <a:p>
            <a:fld id="{5A459B71-A683-4B4B-84DB-656B1728F655}" type="slidenum">
              <a:rPr lang="en-ID" smtClean="0"/>
              <a:t>‹#›</a:t>
            </a:fld>
            <a:endParaRPr lang="en-ID"/>
          </a:p>
        </p:txBody>
      </p:sp>
    </p:spTree>
    <p:extLst>
      <p:ext uri="{BB962C8B-B14F-4D97-AF65-F5344CB8AC3E}">
        <p14:creationId xmlns:p14="http://schemas.microsoft.com/office/powerpoint/2010/main" val="670599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926841C-E92C-42C3-8686-A67EC2FDE0AA}" type="datetimeFigureOut">
              <a:rPr lang="en-ID" smtClean="0"/>
              <a:t>12/17/2018</a:t>
            </a:fld>
            <a:endParaRPr lang="en-ID"/>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D"/>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A459B71-A683-4B4B-84DB-656B1728F655}" type="slidenum">
              <a:rPr lang="en-ID" smtClean="0"/>
              <a:t>‹#›</a:t>
            </a:fld>
            <a:endParaRPr lang="en-ID"/>
          </a:p>
        </p:txBody>
      </p:sp>
    </p:spTree>
    <p:extLst>
      <p:ext uri="{BB962C8B-B14F-4D97-AF65-F5344CB8AC3E}">
        <p14:creationId xmlns:p14="http://schemas.microsoft.com/office/powerpoint/2010/main" val="4061085803"/>
      </p:ext>
    </p:extLst>
  </p:cSld>
  <p:clrMap bg1="dk1" tx1="lt1" bg2="dk2" tx2="lt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 id="2147483881" r:id="rId12"/>
    <p:sldLayoutId id="2147483882" r:id="rId13"/>
    <p:sldLayoutId id="2147483883" r:id="rId14"/>
    <p:sldLayoutId id="2147483884" r:id="rId15"/>
    <p:sldLayoutId id="214748388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472703"/>
            <a:ext cx="7766936" cy="1646302"/>
          </a:xfrm>
        </p:spPr>
        <p:txBody>
          <a:bodyPr/>
          <a:lstStyle/>
          <a:p>
            <a:r>
              <a:rPr lang="en-ID" dirty="0" smtClean="0"/>
              <a:t>PENGOLAHAN LIMBAH INDUSTRI PANGAN</a:t>
            </a:r>
            <a:endParaRPr lang="en-ID" dirty="0"/>
          </a:p>
        </p:txBody>
      </p:sp>
      <p:sp>
        <p:nvSpPr>
          <p:cNvPr id="3" name="Subtitle 2"/>
          <p:cNvSpPr>
            <a:spLocks noGrp="1"/>
          </p:cNvSpPr>
          <p:nvPr>
            <p:ph type="subTitle" idx="1"/>
          </p:nvPr>
        </p:nvSpPr>
        <p:spPr>
          <a:xfrm>
            <a:off x="4443212" y="2325064"/>
            <a:ext cx="4483062" cy="2388604"/>
          </a:xfrm>
        </p:spPr>
        <p:txBody>
          <a:bodyPr>
            <a:normAutofit/>
          </a:bodyPr>
          <a:lstStyle/>
          <a:p>
            <a:pPr algn="l"/>
            <a:r>
              <a:rPr lang="en-ID" sz="1800" dirty="0" err="1" smtClean="0"/>
              <a:t>Oleh</a:t>
            </a:r>
            <a:r>
              <a:rPr lang="en-ID" sz="1800" dirty="0" smtClean="0"/>
              <a:t> :</a:t>
            </a:r>
          </a:p>
          <a:p>
            <a:r>
              <a:rPr lang="en-ID" sz="1800" dirty="0" smtClean="0"/>
              <a:t>Indah </a:t>
            </a:r>
            <a:r>
              <a:rPr lang="en-ID" sz="1800" dirty="0" err="1" smtClean="0"/>
              <a:t>Fitri</a:t>
            </a:r>
            <a:r>
              <a:rPr lang="en-ID" sz="1800" dirty="0" smtClean="0"/>
              <a:t> </a:t>
            </a:r>
            <a:r>
              <a:rPr lang="en-ID" sz="1800" dirty="0" err="1" smtClean="0"/>
              <a:t>Sayuni</a:t>
            </a:r>
            <a:r>
              <a:rPr lang="en-ID" dirty="0"/>
              <a:t>	</a:t>
            </a:r>
            <a:r>
              <a:rPr lang="en-ID" sz="1800" dirty="0" smtClean="0"/>
              <a:t>(18690016)</a:t>
            </a:r>
          </a:p>
          <a:p>
            <a:r>
              <a:rPr lang="en-ID" dirty="0" err="1" smtClean="0"/>
              <a:t>Siti</a:t>
            </a:r>
            <a:r>
              <a:rPr lang="en-ID" dirty="0" smtClean="0"/>
              <a:t> </a:t>
            </a:r>
            <a:r>
              <a:rPr lang="en-ID" dirty="0" err="1" smtClean="0"/>
              <a:t>Zumaroh</a:t>
            </a:r>
            <a:r>
              <a:rPr lang="en-ID" dirty="0" smtClean="0"/>
              <a:t>		(18690020)</a:t>
            </a:r>
          </a:p>
          <a:p>
            <a:r>
              <a:rPr lang="en-ID" sz="1800" dirty="0" smtClean="0"/>
              <a:t>Anita </a:t>
            </a:r>
            <a:r>
              <a:rPr lang="en-ID" sz="1800" dirty="0" err="1" smtClean="0"/>
              <a:t>Aprilia</a:t>
            </a:r>
            <a:r>
              <a:rPr lang="en-ID" dirty="0"/>
              <a:t> </a:t>
            </a:r>
            <a:r>
              <a:rPr lang="en-ID" dirty="0" smtClean="0"/>
              <a:t>N	</a:t>
            </a:r>
            <a:r>
              <a:rPr lang="en-ID" sz="1800" dirty="0" smtClean="0"/>
              <a:t>(18690022)</a:t>
            </a:r>
          </a:p>
          <a:p>
            <a:r>
              <a:rPr lang="en-ID" sz="1800" dirty="0" err="1" smtClean="0"/>
              <a:t>Lasmini</a:t>
            </a:r>
            <a:r>
              <a:rPr lang="en-ID" sz="1800" dirty="0" smtClean="0"/>
              <a:t> </a:t>
            </a:r>
            <a:r>
              <a:rPr lang="en-ID" sz="1800" dirty="0" err="1" smtClean="0"/>
              <a:t>Yati</a:t>
            </a:r>
            <a:r>
              <a:rPr lang="en-ID" sz="1800" dirty="0" smtClean="0"/>
              <a:t>		(18690027)</a:t>
            </a:r>
          </a:p>
          <a:p>
            <a:r>
              <a:rPr lang="en-ID" sz="1800" dirty="0" smtClean="0"/>
              <a:t>Sari Pertiwi		(18690038)</a:t>
            </a:r>
            <a:endParaRPr lang="en-ID" sz="1800" dirty="0"/>
          </a:p>
        </p:txBody>
      </p:sp>
    </p:spTree>
    <p:extLst>
      <p:ext uri="{BB962C8B-B14F-4D97-AF65-F5344CB8AC3E}">
        <p14:creationId xmlns:p14="http://schemas.microsoft.com/office/powerpoint/2010/main" val="5506085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4710" y="45075"/>
            <a:ext cx="9340961" cy="669702"/>
          </a:xfrm>
        </p:spPr>
        <p:txBody>
          <a:bodyPr/>
          <a:lstStyle/>
          <a:p>
            <a:pPr algn="ctr"/>
            <a:r>
              <a:rPr lang="en-US" b="1" dirty="0" err="1" smtClean="0">
                <a:solidFill>
                  <a:schemeClr val="tx1"/>
                </a:solidFill>
                <a:latin typeface="Times New Roman" panose="02020603050405020304" pitchFamily="18" charset="0"/>
                <a:cs typeface="Times New Roman" panose="02020603050405020304" pitchFamily="18" charset="0"/>
              </a:rPr>
              <a:t>Permasalahan</a:t>
            </a:r>
            <a:r>
              <a:rPr lang="en-US" b="1" dirty="0" smtClean="0">
                <a:solidFill>
                  <a:schemeClr val="tx1"/>
                </a:solidFill>
                <a:latin typeface="Times New Roman" panose="02020603050405020304" pitchFamily="18" charset="0"/>
                <a:cs typeface="Times New Roman" panose="02020603050405020304" pitchFamily="18" charset="0"/>
              </a:rPr>
              <a:t> </a:t>
            </a:r>
            <a:r>
              <a:rPr lang="en-US" b="1" dirty="0" err="1" smtClean="0">
                <a:solidFill>
                  <a:schemeClr val="tx1"/>
                </a:solidFill>
                <a:latin typeface="Times New Roman" panose="02020603050405020304" pitchFamily="18" charset="0"/>
                <a:cs typeface="Times New Roman" panose="02020603050405020304" pitchFamily="18" charset="0"/>
              </a:rPr>
              <a:t>Limbah</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944710" y="714777"/>
            <a:ext cx="10045521" cy="5956479"/>
          </a:xfrm>
        </p:spPr>
        <p:txBody>
          <a:bodyPr>
            <a:noAutofit/>
          </a:bodyPr>
          <a:lstStyle/>
          <a:p>
            <a:pPr marL="0" indent="0">
              <a:buNone/>
            </a:pP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Limbah</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menjadi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masalah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serius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terutama</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perkotaan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Contohnya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limbah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pabrik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dibuang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lingkungan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sekitar</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mengakibatkan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pencemaran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udara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air </a:t>
            </a:r>
            <a:r>
              <a:rPr lang="en-US" sz="2000" dirty="0" err="1">
                <a:latin typeface="Times New Roman" panose="02020603050405020304" pitchFamily="18" charset="0"/>
                <a:cs typeface="Times New Roman" panose="02020603050405020304" pitchFamily="18" charset="0"/>
              </a:rPr>
              <a:t>tanah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selain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masalah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tersebut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terdapat</a:t>
            </a:r>
            <a:r>
              <a:rPr lang="en-US" sz="2000" dirty="0">
                <a:latin typeface="Times New Roman" panose="02020603050405020304" pitchFamily="18" charset="0"/>
                <a:cs typeface="Times New Roman" panose="02020603050405020304" pitchFamily="18" charset="0"/>
              </a:rPr>
              <a:t> TPA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TPS yang </a:t>
            </a:r>
            <a:r>
              <a:rPr lang="en-US" sz="2000" dirty="0" err="1">
                <a:latin typeface="Times New Roman" panose="02020603050405020304" pitchFamily="18" charset="0"/>
                <a:cs typeface="Times New Roman" panose="02020603050405020304" pitchFamily="18" charset="0"/>
              </a:rPr>
              <a:t>tidak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dikelola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sehingga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menjadi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sumber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binatang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maupun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bakteri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pembawa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penyakit</a:t>
            </a:r>
            <a:r>
              <a:rPr lang="en-US" sz="2000" dirty="0" smtClean="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p>
          <a:p>
            <a:r>
              <a:rPr lang="en-US" sz="2000" dirty="0" err="1">
                <a:latin typeface="Times New Roman" panose="02020603050405020304" pitchFamily="18" charset="0"/>
                <a:cs typeface="Times New Roman" panose="02020603050405020304" pitchFamily="18" charset="0"/>
              </a:rPr>
              <a:t>Limbah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rumah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tangga</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dibuang</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pinggir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kota</a:t>
            </a:r>
            <a:r>
              <a:rPr lang="en-US" sz="2000" dirty="0" smtClean="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endParaRPr lang="en-US" sz="2000" dirty="0" smtClean="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Seiring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melajunya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waktu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pertumbuhan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penduduk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perkembangan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tekhnologi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mengakibatkan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bertambahnya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jenis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volume </a:t>
            </a:r>
            <a:r>
              <a:rPr lang="en-US" sz="2000" dirty="0" err="1">
                <a:latin typeface="Times New Roman" panose="02020603050405020304" pitchFamily="18" charset="0"/>
                <a:cs typeface="Times New Roman" panose="02020603050405020304" pitchFamily="18" charset="0"/>
              </a:rPr>
              <a:t>limbah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sehingga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belum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semua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limbah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penduduk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terlayani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oleh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fasilitas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umum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pengolahan</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sampah</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Akibatnya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sebagian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masyarakat</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mencari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keluar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sendiri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membakarnya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atau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membuang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kesungai</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tentunya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bukanlah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keluar</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baik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karena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lebih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memperparah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kerusakan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lingkungan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Jumlah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pabrik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industri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semakin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banyak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penduduk</a:t>
            </a:r>
            <a:r>
              <a:rPr lang="en-US" sz="2000" dirty="0">
                <a:latin typeface="Times New Roman" panose="02020603050405020304" pitchFamily="18" charset="0"/>
                <a:cs typeface="Times New Roman" panose="02020603050405020304" pitchFamily="18" charset="0"/>
              </a:rPr>
              <a:t> Indonesia yang </a:t>
            </a:r>
            <a:r>
              <a:rPr lang="en-US" sz="2000" dirty="0" err="1">
                <a:latin typeface="Times New Roman" panose="02020603050405020304" pitchFamily="18" charset="0"/>
                <a:cs typeface="Times New Roman" panose="02020603050405020304" pitchFamily="18" charset="0"/>
              </a:rPr>
              <a:t>tinggal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diperkotaan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semakin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meningkat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tahun.Terkonsentrasinya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pabrik-pabrik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industri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penduduk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didaerah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perkotaan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membuat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dukung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lingkungan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untuk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menyerap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bahan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pencemar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semakin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menurun</a:t>
            </a:r>
            <a:r>
              <a:rPr lang="en-US" sz="2000" dirty="0" smtClean="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p>
          <a:p>
            <a:r>
              <a:rPr lang="en-US" sz="2000" dirty="0" err="1">
                <a:latin typeface="Times New Roman" panose="02020603050405020304" pitchFamily="18" charset="0"/>
                <a:cs typeface="Times New Roman" panose="02020603050405020304" pitchFamily="18" charset="0"/>
              </a:rPr>
              <a:t>Menurut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Ign</a:t>
            </a:r>
            <a:r>
              <a:rPr lang="en-US" sz="2000" dirty="0">
                <a:latin typeface="Times New Roman" panose="02020603050405020304" pitchFamily="18" charset="0"/>
                <a:cs typeface="Times New Roman" panose="02020603050405020304" pitchFamily="18" charset="0"/>
              </a:rPr>
              <a:t> Suharto 2011, </a:t>
            </a:r>
            <a:r>
              <a:rPr lang="en-US" sz="2000" dirty="0" err="1">
                <a:latin typeface="Times New Roman" panose="02020603050405020304" pitchFamily="18" charset="0"/>
                <a:cs typeface="Times New Roman" panose="02020603050405020304" pitchFamily="18" charset="0"/>
              </a:rPr>
              <a:t>terdapat</a:t>
            </a:r>
            <a:r>
              <a:rPr lang="en-US" sz="2000" dirty="0">
                <a:latin typeface="Times New Roman" panose="02020603050405020304" pitchFamily="18" charset="0"/>
                <a:cs typeface="Times New Roman" panose="02020603050405020304" pitchFamily="18" charset="0"/>
              </a:rPr>
              <a:t> 3 </a:t>
            </a:r>
            <a:r>
              <a:rPr lang="en-US" sz="2000" dirty="0" err="1">
                <a:latin typeface="Times New Roman" panose="02020603050405020304" pitchFamily="18" charset="0"/>
                <a:cs typeface="Times New Roman" panose="02020603050405020304" pitchFamily="18" charset="0"/>
              </a:rPr>
              <a:t>faktor</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berpengaruh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pada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kualitas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limbah</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p>
          <a:p>
            <a:pPr marL="0" indent="0">
              <a:buNone/>
            </a:pPr>
            <a:r>
              <a:rPr lang="en-US" sz="2000" dirty="0">
                <a:latin typeface="Times New Roman" panose="02020603050405020304" pitchFamily="18" charset="0"/>
                <a:cs typeface="Times New Roman" panose="02020603050405020304" pitchFamily="18" charset="0"/>
              </a:rPr>
              <a:t>1. </a:t>
            </a:r>
            <a:r>
              <a:rPr lang="en-US" sz="2000" dirty="0" err="1">
                <a:latin typeface="Times New Roman" panose="02020603050405020304" pitchFamily="18" charset="0"/>
                <a:cs typeface="Times New Roman" panose="02020603050405020304" pitchFamily="18" charset="0"/>
              </a:rPr>
              <a:t>Jumlah</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penduduk</a:t>
            </a:r>
            <a:r>
              <a:rPr lang="en-US" sz="2000" dirty="0">
                <a:latin typeface="Times New Roman" panose="02020603050405020304" pitchFamily="18" charset="0"/>
                <a:cs typeface="Times New Roman" panose="02020603050405020304" pitchFamily="18" charset="0"/>
              </a:rPr>
              <a:t> </a:t>
            </a:r>
          </a:p>
          <a:p>
            <a:pPr marL="0" indent="0">
              <a:buNone/>
            </a:pP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Semakin</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banyak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jumlah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penduduk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semakin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banyak</a:t>
            </a:r>
            <a:r>
              <a:rPr lang="en-US" sz="2000" dirty="0">
                <a:latin typeface="Times New Roman" panose="02020603050405020304" pitchFamily="18" charset="0"/>
                <a:cs typeface="Times New Roman" panose="02020603050405020304" pitchFamily="18" charset="0"/>
              </a:rPr>
              <a:t> pula </a:t>
            </a:r>
            <a:r>
              <a:rPr lang="en-US" sz="2000" dirty="0" err="1">
                <a:latin typeface="Times New Roman" panose="02020603050405020304" pitchFamily="18" charset="0"/>
                <a:cs typeface="Times New Roman" panose="02020603050405020304" pitchFamily="18" charset="0"/>
              </a:rPr>
              <a:t>limbah</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dihasilkan</a:t>
            </a:r>
            <a:r>
              <a:rPr lang="en-US"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446357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344513" y="817292"/>
            <a:ext cx="9160099" cy="5828206"/>
          </a:xfrm>
        </p:spPr>
        <p:txBody>
          <a:bodyPr>
            <a:noAutofit/>
          </a:bodyPr>
          <a:lstStyle/>
          <a:p>
            <a:pPr marL="0" indent="0">
              <a:buNone/>
            </a:pPr>
            <a:r>
              <a:rPr lang="en-US" sz="2200" dirty="0">
                <a:latin typeface="Times New Roman" panose="02020603050405020304" pitchFamily="18" charset="0"/>
                <a:cs typeface="Times New Roman" panose="02020603050405020304" pitchFamily="18" charset="0"/>
              </a:rPr>
              <a:t>2. </a:t>
            </a:r>
            <a:r>
              <a:rPr lang="en-US" sz="2200" dirty="0" err="1">
                <a:latin typeface="Times New Roman" panose="02020603050405020304" pitchFamily="18" charset="0"/>
                <a:cs typeface="Times New Roman" panose="02020603050405020304" pitchFamily="18" charset="0"/>
              </a:rPr>
              <a:t>Keadaan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sosial</a:t>
            </a:r>
            <a:r>
              <a:rPr lang="en-US" sz="2200" dirty="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ekonomi</a:t>
            </a: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Semakin</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tinggi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keadaan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sosial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ekonomi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masyarakat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semakin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banyak</a:t>
            </a:r>
            <a:r>
              <a:rPr lang="en-US" sz="2200" dirty="0">
                <a:latin typeface="Times New Roman" panose="02020603050405020304" pitchFamily="18" charset="0"/>
                <a:cs typeface="Times New Roman" panose="02020603050405020304" pitchFamily="18" charset="0"/>
              </a:rPr>
              <a:t> pula </a:t>
            </a:r>
            <a:r>
              <a:rPr lang="en-US" sz="2200" dirty="0" err="1">
                <a:latin typeface="Times New Roman" panose="02020603050405020304" pitchFamily="18" charset="0"/>
                <a:cs typeface="Times New Roman" panose="02020603050405020304" pitchFamily="18" charset="0"/>
              </a:rPr>
              <a:t>jumlah</a:t>
            </a:r>
            <a:r>
              <a:rPr lang="en-US" sz="2200" dirty="0">
                <a:latin typeface="Times New Roman" panose="02020603050405020304" pitchFamily="18" charset="0"/>
                <a:cs typeface="Times New Roman" panose="02020603050405020304" pitchFamily="18" charset="0"/>
              </a:rPr>
              <a:t> per </a:t>
            </a:r>
            <a:r>
              <a:rPr lang="en-US" sz="2200" dirty="0" err="1">
                <a:latin typeface="Times New Roman" panose="02020603050405020304" pitchFamily="18" charset="0"/>
                <a:cs typeface="Times New Roman" panose="02020603050405020304" pitchFamily="18" charset="0"/>
              </a:rPr>
              <a:t>kapita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limbah</a:t>
            </a:r>
            <a:r>
              <a:rPr lang="en-US" sz="2200" dirty="0">
                <a:latin typeface="Times New Roman" panose="02020603050405020304" pitchFamily="18" charset="0"/>
                <a:cs typeface="Times New Roman" panose="02020603050405020304" pitchFamily="18" charset="0"/>
              </a:rPr>
              <a:t> yang </a:t>
            </a:r>
            <a:r>
              <a:rPr lang="en-US" sz="2200" dirty="0" err="1">
                <a:latin typeface="Times New Roman" panose="02020603050405020304" pitchFamily="18" charset="0"/>
                <a:cs typeface="Times New Roman" panose="02020603050405020304" pitchFamily="18" charset="0"/>
              </a:rPr>
              <a:t>dibuang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Kualitas</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limbahnyapun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banyak</a:t>
            </a:r>
            <a:r>
              <a:rPr lang="en-US" sz="2200" dirty="0">
                <a:latin typeface="Times New Roman" panose="02020603050405020304" pitchFamily="18" charset="0"/>
                <a:cs typeface="Times New Roman" panose="02020603050405020304" pitchFamily="18" charset="0"/>
              </a:rPr>
              <a:t> yang </a:t>
            </a:r>
            <a:r>
              <a:rPr lang="en-US" sz="2200" dirty="0" err="1">
                <a:latin typeface="Times New Roman" panose="02020603050405020304" pitchFamily="18" charset="0"/>
                <a:cs typeface="Times New Roman" panose="02020603050405020304" pitchFamily="18" charset="0"/>
              </a:rPr>
              <a:t>bersifat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tidak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dapat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terurai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Perubahan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kalitas</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sampah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tergantung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pada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bahan</a:t>
            </a:r>
            <a:r>
              <a:rPr lang="en-US" sz="2200" dirty="0">
                <a:latin typeface="Times New Roman" panose="02020603050405020304" pitchFamily="18" charset="0"/>
                <a:cs typeface="Times New Roman" panose="02020603050405020304" pitchFamily="18" charset="0"/>
              </a:rPr>
              <a:t> yang </a:t>
            </a:r>
            <a:r>
              <a:rPr lang="en-US" sz="2200" dirty="0" err="1">
                <a:latin typeface="Times New Roman" panose="02020603050405020304" pitchFamily="18" charset="0"/>
                <a:cs typeface="Times New Roman" panose="02020603050405020304" pitchFamily="18" charset="0"/>
              </a:rPr>
              <a:t>tersedia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peraturan</a:t>
            </a:r>
            <a:r>
              <a:rPr lang="en-US" sz="2200" dirty="0">
                <a:latin typeface="Times New Roman" panose="02020603050405020304" pitchFamily="18" charset="0"/>
                <a:cs typeface="Times New Roman" panose="02020603050405020304" pitchFamily="18" charset="0"/>
              </a:rPr>
              <a:t> yang </a:t>
            </a:r>
            <a:r>
              <a:rPr lang="en-US" sz="2200" dirty="0" err="1">
                <a:latin typeface="Times New Roman" panose="02020603050405020304" pitchFamily="18" charset="0"/>
                <a:cs typeface="Times New Roman" panose="02020603050405020304" pitchFamily="18" charset="0"/>
              </a:rPr>
              <a:t>berlaku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serta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kesadaran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masyarakat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akan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persoalan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limbah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Kenaikan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kesejahteraan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inipun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akan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meningkatkan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kegiatan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konstruksi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pembaharuan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bangunan-bangunan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transportasi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produk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pertanian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industri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dan</a:t>
            </a:r>
            <a:r>
              <a:rPr lang="en-US" sz="2200" dirty="0">
                <a:latin typeface="Times New Roman" panose="02020603050405020304" pitchFamily="18" charset="0"/>
                <a:cs typeface="Times New Roman" panose="02020603050405020304" pitchFamily="18" charset="0"/>
              </a:rPr>
              <a:t> lain-lain. </a:t>
            </a:r>
            <a:r>
              <a:rPr lang="en-US" sz="2200" dirty="0" err="1">
                <a:latin typeface="Times New Roman" panose="02020603050405020304" pitchFamily="18" charset="0"/>
                <a:cs typeface="Times New Roman" panose="02020603050405020304" pitchFamily="18" charset="0"/>
              </a:rPr>
              <a:t>Sebagai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konsekuensi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semua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itu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akan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menambah</a:t>
            </a:r>
            <a:r>
              <a:rPr lang="en-US" sz="2200" dirty="0">
                <a:latin typeface="Times New Roman" panose="02020603050405020304" pitchFamily="18" charset="0"/>
                <a:cs typeface="Times New Roman" panose="02020603050405020304" pitchFamily="18" charset="0"/>
              </a:rPr>
              <a:t> volume </a:t>
            </a:r>
            <a:r>
              <a:rPr lang="en-US" sz="2200" dirty="0" err="1">
                <a:latin typeface="Times New Roman" panose="02020603050405020304" pitchFamily="18" charset="0"/>
                <a:cs typeface="Times New Roman" panose="02020603050405020304" pitchFamily="18" charset="0"/>
              </a:rPr>
              <a:t>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jenis</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sampah</a:t>
            </a:r>
            <a:r>
              <a:rPr lang="en-US" sz="2200" dirty="0">
                <a:latin typeface="Times New Roman" panose="02020603050405020304" pitchFamily="18" charset="0"/>
                <a:cs typeface="Times New Roman" panose="02020603050405020304" pitchFamily="18" charset="0"/>
              </a:rPr>
              <a:t>.</a:t>
            </a:r>
          </a:p>
          <a:p>
            <a:pPr marL="0" indent="0">
              <a:buNone/>
            </a:pPr>
            <a:r>
              <a:rPr lang="en-US" sz="2200" dirty="0" smtClean="0">
                <a:latin typeface="Times New Roman" panose="02020603050405020304" pitchFamily="18" charset="0"/>
                <a:cs typeface="Times New Roman" panose="02020603050405020304" pitchFamily="18" charset="0"/>
              </a:rPr>
              <a:t>3</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Kemajuan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teknologi</a:t>
            </a: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Kemajuan</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teknologi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akan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menambah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jumlah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maupun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kualitas</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limbah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karena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pemakaian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bahan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baku</a:t>
            </a:r>
            <a:r>
              <a:rPr lang="en-US" sz="2200" dirty="0">
                <a:latin typeface="Times New Roman" panose="02020603050405020304" pitchFamily="18" charset="0"/>
                <a:cs typeface="Times New Roman" panose="02020603050405020304" pitchFamily="18" charset="0"/>
              </a:rPr>
              <a:t> yang </a:t>
            </a:r>
            <a:r>
              <a:rPr lang="en-US" sz="2200" dirty="0" err="1">
                <a:latin typeface="Times New Roman" panose="02020603050405020304" pitchFamily="18" charset="0"/>
                <a:cs typeface="Times New Roman" panose="02020603050405020304" pitchFamily="18" charset="0"/>
              </a:rPr>
              <a:t>semakin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beragam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cara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pengepakan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produk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manufaktur</a:t>
            </a:r>
            <a:r>
              <a:rPr lang="en-US" sz="2200" dirty="0">
                <a:latin typeface="Times New Roman" panose="02020603050405020304" pitchFamily="18" charset="0"/>
                <a:cs typeface="Times New Roman" panose="02020603050405020304" pitchFamily="18" charset="0"/>
              </a:rPr>
              <a:t> yang </a:t>
            </a:r>
            <a:r>
              <a:rPr lang="en-US" sz="2200" dirty="0" err="1">
                <a:latin typeface="Times New Roman" panose="02020603050405020304" pitchFamily="18" charset="0"/>
                <a:cs typeface="Times New Roman" panose="02020603050405020304" pitchFamily="18" charset="0"/>
              </a:rPr>
              <a:t>semakin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beragam</a:t>
            </a:r>
            <a:r>
              <a:rPr lang="en-US" sz="2200" dirty="0">
                <a:latin typeface="Times New Roman" panose="02020603050405020304" pitchFamily="18" charset="0"/>
                <a:cs typeface="Times New Roman" panose="02020603050405020304" pitchFamily="18" charset="0"/>
              </a:rPr>
              <a:t> pula.</a:t>
            </a:r>
          </a:p>
          <a:p>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92830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292998" y="714262"/>
            <a:ext cx="8915400" cy="5287112"/>
          </a:xfrm>
        </p:spPr>
        <p:txBody>
          <a:bodyPr>
            <a:noAutofit/>
          </a:bodyPr>
          <a:lstStyle/>
          <a:p>
            <a:pPr marL="0" indent="0">
              <a:buNone/>
            </a:pP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Perkembangan</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lingkungan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permukiman</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perkotaan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tidak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terlepas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pesatnya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laju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pertumbuhan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penduduk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karena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faktor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pertumbuhan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penduduk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itu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sendiri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faktor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urbanisasi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Dampak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negatif</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urbanisasi</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telah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berlangsung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selama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lebih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disebabkan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oleh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tidak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seimbangnya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peluang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untuk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mencari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nafkah</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daerah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perdesaan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perkotaan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sehingga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memunculkan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adanya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tarik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kota</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dianggap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mampu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memberikan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depan</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lebih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masyarakat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perdesaan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atau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luar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sementara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latar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belakang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kapasitas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kemampuan</a:t>
            </a:r>
            <a:r>
              <a:rPr lang="en-US" sz="2000" dirty="0">
                <a:latin typeface="Times New Roman" panose="02020603050405020304" pitchFamily="18" charset="0"/>
                <a:cs typeface="Times New Roman" panose="02020603050405020304" pitchFamily="18" charset="0"/>
              </a:rPr>
              <a:t> para </a:t>
            </a:r>
            <a:r>
              <a:rPr lang="en-US" sz="2000" dirty="0" err="1">
                <a:latin typeface="Times New Roman" panose="02020603050405020304" pitchFamily="18" charset="0"/>
                <a:cs typeface="Times New Roman" panose="02020603050405020304" pitchFamily="18" charset="0"/>
              </a:rPr>
              <a:t>pendatang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sangat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marjinal</a:t>
            </a:r>
            <a:r>
              <a:rPr lang="en-US" sz="2000" dirty="0" smtClean="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p>
          <a:p>
            <a:pPr marL="0" indent="0">
              <a:buNone/>
            </a:pP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Selain</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itu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akibat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semakin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bertambahnya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tingkat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konsumsi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masyarakat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serta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aktivitas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lainnya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bertambah</a:t>
            </a:r>
            <a:r>
              <a:rPr lang="en-US" sz="2000" dirty="0">
                <a:latin typeface="Times New Roman" panose="02020603050405020304" pitchFamily="18" charset="0"/>
                <a:cs typeface="Times New Roman" panose="02020603050405020304" pitchFamily="18" charset="0"/>
              </a:rPr>
              <a:t> pula </a:t>
            </a:r>
            <a:r>
              <a:rPr lang="en-US" sz="2000" dirty="0" err="1">
                <a:latin typeface="Times New Roman" panose="02020603050405020304" pitchFamily="18" charset="0"/>
                <a:cs typeface="Times New Roman" panose="02020603050405020304" pitchFamily="18" charset="0"/>
              </a:rPr>
              <a:t>limbah</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dihasilkan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Limbah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tersebut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menjadi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permasalahan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lingkungan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karena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kuantitas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maupun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tingkat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bahayanya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dapat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mengganggu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kehidupan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makhluk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hidup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lainnya</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Berdasarkan</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informasi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Kementerian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lingkungan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Hidup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setiap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individu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menghasilkan</a:t>
            </a:r>
            <a:r>
              <a:rPr lang="en-US" sz="2000" dirty="0">
                <a:latin typeface="Times New Roman" panose="02020603050405020304" pitchFamily="18" charset="0"/>
                <a:cs typeface="Times New Roman" panose="02020603050405020304" pitchFamily="18" charset="0"/>
              </a:rPr>
              <a:t> rata-rata 0,8 kilogram </a:t>
            </a:r>
            <a:r>
              <a:rPr lang="en-US" sz="2000" dirty="0" err="1">
                <a:latin typeface="Times New Roman" panose="02020603050405020304" pitchFamily="18" charset="0"/>
                <a:cs typeface="Times New Roman" panose="02020603050405020304" pitchFamily="18" charset="0"/>
              </a:rPr>
              <a:t>sampah</a:t>
            </a:r>
            <a:r>
              <a:rPr lang="en-US" sz="2000" dirty="0">
                <a:latin typeface="Times New Roman" panose="02020603050405020304" pitchFamily="18" charset="0"/>
                <a:cs typeface="Times New Roman" panose="02020603050405020304" pitchFamily="18" charset="0"/>
              </a:rPr>
              <a:t> per </a:t>
            </a:r>
            <a:r>
              <a:rPr lang="en-US" sz="2000" dirty="0" err="1">
                <a:latin typeface="Times New Roman" panose="02020603050405020304" pitchFamily="18" charset="0"/>
                <a:cs typeface="Times New Roman" panose="02020603050405020304" pitchFamily="18" charset="0"/>
              </a:rPr>
              <a:t>hari</a:t>
            </a:r>
            <a:r>
              <a:rPr lang="en-US" sz="2000" dirty="0">
                <a:latin typeface="Times New Roman" panose="02020603050405020304" pitchFamily="18" charset="0"/>
                <a:cs typeface="Times New Roman" panose="02020603050405020304" pitchFamily="18" charset="0"/>
              </a:rPr>
              <a:t>. Rata-rata </a:t>
            </a:r>
            <a:r>
              <a:rPr lang="en-US" sz="2000" dirty="0" err="1">
                <a:latin typeface="Times New Roman" panose="02020603050405020304" pitchFamily="18" charset="0"/>
                <a:cs typeface="Times New Roman" panose="02020603050405020304" pitchFamily="18" charset="0"/>
              </a:rPr>
              <a:t>limbah</a:t>
            </a:r>
            <a:r>
              <a:rPr lang="en-US" sz="2000" dirty="0">
                <a:latin typeface="Times New Roman" panose="02020603050405020304" pitchFamily="18" charset="0"/>
                <a:cs typeface="Times New Roman" panose="02020603050405020304" pitchFamily="18" charset="0"/>
              </a:rPr>
              <a:t> per orang </a:t>
            </a:r>
            <a:r>
              <a:rPr lang="en-US" sz="2000" dirty="0" err="1">
                <a:latin typeface="Times New Roman" panose="02020603050405020304" pitchFamily="18" charset="0"/>
                <a:cs typeface="Times New Roman" panose="02020603050405020304" pitchFamily="18" charset="0"/>
              </a:rPr>
              <a:t>akan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terus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meningkat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sejalan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meningkatnya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kesejahteraan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gaya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hidup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masyarakat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asumsi</a:t>
            </a:r>
            <a:r>
              <a:rPr lang="en-US" sz="2000" dirty="0">
                <a:latin typeface="Times New Roman" panose="02020603050405020304" pitchFamily="18" charset="0"/>
                <a:cs typeface="Times New Roman" panose="02020603050405020304" pitchFamily="18" charset="0"/>
              </a:rPr>
              <a:t> 220 </a:t>
            </a:r>
            <a:r>
              <a:rPr lang="en-US" sz="2000" dirty="0" err="1">
                <a:latin typeface="Times New Roman" panose="02020603050405020304" pitchFamily="18" charset="0"/>
                <a:cs typeface="Times New Roman" panose="02020603050405020304" pitchFamily="18" charset="0"/>
              </a:rPr>
              <a:t>juta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penduduk</a:t>
            </a:r>
            <a:r>
              <a:rPr lang="en-US" sz="2000" dirty="0">
                <a:latin typeface="Times New Roman" panose="02020603050405020304" pitchFamily="18" charset="0"/>
                <a:cs typeface="Times New Roman" panose="02020603050405020304" pitchFamily="18" charset="0"/>
              </a:rPr>
              <a:t> Indonesia, </a:t>
            </a:r>
            <a:r>
              <a:rPr lang="en-US" sz="2000" dirty="0" err="1">
                <a:latin typeface="Times New Roman" panose="02020603050405020304" pitchFamily="18" charset="0"/>
                <a:cs typeface="Times New Roman" panose="02020603050405020304" pitchFamily="18" charset="0"/>
              </a:rPr>
              <a:t>limbah</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terbuang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mencapai</a:t>
            </a:r>
            <a:r>
              <a:rPr lang="en-US" sz="2000" dirty="0">
                <a:latin typeface="Times New Roman" panose="02020603050405020304" pitchFamily="18" charset="0"/>
                <a:cs typeface="Times New Roman" panose="02020603050405020304" pitchFamily="18" charset="0"/>
              </a:rPr>
              <a:t> 176.000 ton per </a:t>
            </a:r>
            <a:r>
              <a:rPr lang="en-US" sz="2000" dirty="0" err="1">
                <a:latin typeface="Times New Roman" panose="02020603050405020304" pitchFamily="18" charset="0"/>
                <a:cs typeface="Times New Roman" panose="02020603050405020304" pitchFamily="18" charset="0"/>
              </a:rPr>
              <a:t>hari</a:t>
            </a:r>
            <a:r>
              <a:rPr lang="en-US" sz="2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0188609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7314" y="250622"/>
            <a:ext cx="8911687" cy="1280890"/>
          </a:xfrm>
        </p:spPr>
        <p:txBody>
          <a:bodyPr/>
          <a:lstStyle/>
          <a:p>
            <a:pPr algn="ctr"/>
            <a:r>
              <a:rPr lang="en-US" b="1" dirty="0" err="1" smtClean="0">
                <a:latin typeface="Times New Roman" panose="02020603050405020304" pitchFamily="18" charset="0"/>
                <a:cs typeface="Times New Roman" panose="02020603050405020304" pitchFamily="18" charset="0"/>
              </a:rPr>
              <a:t>Karakteristik</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Limbah</a:t>
            </a:r>
            <a:r>
              <a:rPr lang="en-US" b="1" dirty="0" smtClean="0">
                <a:latin typeface="Times New Roman" panose="02020603050405020304" pitchFamily="18" charset="0"/>
                <a:cs typeface="Times New Roman" panose="02020603050405020304" pitchFamily="18" charset="0"/>
              </a:rPr>
              <a:t> B3</a:t>
            </a:r>
            <a:endParaRPr lang="en-US"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807313" y="1043190"/>
            <a:ext cx="9178365" cy="5473520"/>
          </a:xfrm>
        </p:spPr>
        <p:txBody>
          <a:bodyPr>
            <a:noAutofit/>
          </a:bodyPr>
          <a:lstStyle/>
          <a:p>
            <a:pPr lvl="0"/>
            <a:r>
              <a:rPr lang="en-US" sz="1500" dirty="0" err="1">
                <a:latin typeface="Times New Roman" panose="02020603050405020304" pitchFamily="18" charset="0"/>
                <a:cs typeface="Times New Roman" panose="02020603050405020304" pitchFamily="18" charset="0"/>
              </a:rPr>
              <a:t>Mudah</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meledak</a:t>
            </a:r>
            <a:endParaRPr lang="en-US" sz="1500" dirty="0">
              <a:latin typeface="Times New Roman" panose="02020603050405020304" pitchFamily="18" charset="0"/>
              <a:cs typeface="Times New Roman" panose="02020603050405020304" pitchFamily="18" charset="0"/>
            </a:endParaRPr>
          </a:p>
          <a:p>
            <a:pPr marL="0" indent="0">
              <a:buNone/>
            </a:pPr>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Bahan</a:t>
            </a:r>
            <a:r>
              <a:rPr lang="en-US" sz="1500" dirty="0" smtClean="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dalam</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bentuk</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padat</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cair</a:t>
            </a:r>
            <a:r>
              <a:rPr lang="en-US" sz="1500" dirty="0">
                <a:latin typeface="Times New Roman" panose="02020603050405020304" pitchFamily="18" charset="0"/>
                <a:cs typeface="Times New Roman" panose="02020603050405020304" pitchFamily="18" charset="0"/>
              </a:rPr>
              <a:t> yang </a:t>
            </a:r>
            <a:r>
              <a:rPr lang="en-US" sz="1500" dirty="0" err="1">
                <a:latin typeface="Times New Roman" panose="02020603050405020304" pitchFamily="18" charset="0"/>
                <a:cs typeface="Times New Roman" panose="02020603050405020304" pitchFamily="18" charset="0"/>
              </a:rPr>
              <a:t>dapat</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menghasilkan</a:t>
            </a:r>
            <a:r>
              <a:rPr lang="en-US" sz="1500" dirty="0">
                <a:latin typeface="Times New Roman" panose="02020603050405020304" pitchFamily="18" charset="0"/>
                <a:cs typeface="Times New Roman" panose="02020603050405020304" pitchFamily="18" charset="0"/>
              </a:rPr>
              <a:t> gas </a:t>
            </a:r>
            <a:r>
              <a:rPr lang="en-US" sz="1500" dirty="0" err="1">
                <a:latin typeface="Times New Roman" panose="02020603050405020304" pitchFamily="18" charset="0"/>
                <a:cs typeface="Times New Roman" panose="02020603050405020304" pitchFamily="18" charset="0"/>
              </a:rPr>
              <a:t>dengan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suhu</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dan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tekanan</a:t>
            </a:r>
            <a:r>
              <a:rPr lang="en-US" sz="1500" dirty="0">
                <a:latin typeface="Times New Roman" panose="02020603050405020304" pitchFamily="18" charset="0"/>
                <a:cs typeface="Times New Roman" panose="02020603050405020304" pitchFamily="18" charset="0"/>
              </a:rPr>
              <a:t> yang </a:t>
            </a:r>
            <a:r>
              <a:rPr lang="en-US" sz="1500" dirty="0" err="1">
                <a:latin typeface="Times New Roman" panose="02020603050405020304" pitchFamily="18" charset="0"/>
                <a:cs typeface="Times New Roman" panose="02020603050405020304" pitchFamily="18" charset="0"/>
              </a:rPr>
              <a:t>tinggi</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Contoh</a:t>
            </a:r>
            <a:r>
              <a:rPr lang="en-US" sz="1500" dirty="0">
                <a:latin typeface="Times New Roman" panose="02020603050405020304" pitchFamily="18" charset="0"/>
                <a:cs typeface="Times New Roman" panose="02020603050405020304" pitchFamily="18" charset="0"/>
              </a:rPr>
              <a:t> : </a:t>
            </a:r>
            <a:r>
              <a:rPr lang="en-US" sz="1500" dirty="0" err="1">
                <a:latin typeface="Times New Roman" panose="02020603050405020304" pitchFamily="18" charset="0"/>
                <a:cs typeface="Times New Roman" panose="02020603050405020304" pitchFamily="18" charset="0"/>
              </a:rPr>
              <a:t>tangki</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elpiji</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bila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pada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suhu</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dan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tekanan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tinggiakan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meledak</a:t>
            </a:r>
            <a:r>
              <a:rPr lang="en-US" sz="1500" dirty="0">
                <a:latin typeface="Times New Roman" panose="02020603050405020304" pitchFamily="18" charset="0"/>
                <a:cs typeface="Times New Roman" panose="02020603050405020304" pitchFamily="18" charset="0"/>
              </a:rPr>
              <a:t>.</a:t>
            </a:r>
          </a:p>
          <a:p>
            <a:pPr lvl="0"/>
            <a:r>
              <a:rPr lang="en-US" sz="1500" dirty="0" err="1">
                <a:latin typeface="Times New Roman" panose="02020603050405020304" pitchFamily="18" charset="0"/>
                <a:cs typeface="Times New Roman" panose="02020603050405020304" pitchFamily="18" charset="0"/>
              </a:rPr>
              <a:t>Mudah</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terbakar</a:t>
            </a:r>
            <a:endParaRPr lang="en-US" sz="1500" dirty="0">
              <a:latin typeface="Times New Roman" panose="02020603050405020304" pitchFamily="18" charset="0"/>
              <a:cs typeface="Times New Roman" panose="02020603050405020304" pitchFamily="18" charset="0"/>
            </a:endParaRPr>
          </a:p>
          <a:p>
            <a:pPr marL="0" indent="0">
              <a:buNone/>
            </a:pPr>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Contoh</a:t>
            </a:r>
            <a:r>
              <a:rPr lang="en-US" sz="1500" dirty="0" smtClean="0">
                <a:latin typeface="Times New Roman" panose="02020603050405020304" pitchFamily="18" charset="0"/>
                <a:cs typeface="Times New Roman" panose="02020603050405020304" pitchFamily="18" charset="0"/>
              </a:rPr>
              <a:t> </a:t>
            </a:r>
            <a:r>
              <a:rPr lang="en-US" sz="1500" dirty="0">
                <a:latin typeface="Times New Roman" panose="02020603050405020304" pitchFamily="18" charset="0"/>
                <a:cs typeface="Times New Roman" panose="02020603050405020304" pitchFamily="18" charset="0"/>
              </a:rPr>
              <a:t>: cat </a:t>
            </a:r>
            <a:r>
              <a:rPr lang="en-US" sz="1500" dirty="0" err="1">
                <a:latin typeface="Times New Roman" panose="02020603050405020304" pitchFamily="18" charset="0"/>
                <a:cs typeface="Times New Roman" panose="02020603050405020304" pitchFamily="18" charset="0"/>
              </a:rPr>
              <a:t>akan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menyala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ketika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kontak</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dengan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api</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karena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mengandung</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alkohol</a:t>
            </a:r>
            <a:r>
              <a:rPr lang="en-US" sz="1500" dirty="0">
                <a:latin typeface="Times New Roman" panose="02020603050405020304" pitchFamily="18" charset="0"/>
                <a:cs typeface="Times New Roman" panose="02020603050405020304" pitchFamily="18" charset="0"/>
              </a:rPr>
              <a:t> &lt; 24% volume </a:t>
            </a:r>
            <a:r>
              <a:rPr lang="en-US" sz="1500" dirty="0" err="1">
                <a:latin typeface="Times New Roman" panose="02020603050405020304" pitchFamily="18" charset="0"/>
                <a:cs typeface="Times New Roman" panose="02020603050405020304" pitchFamily="18" charset="0"/>
              </a:rPr>
              <a:t>dan</a:t>
            </a:r>
            <a:r>
              <a:rPr lang="en-US" sz="1500" dirty="0">
                <a:latin typeface="Times New Roman" panose="02020603050405020304" pitchFamily="18" charset="0"/>
                <a:cs typeface="Times New Roman" panose="02020603050405020304" pitchFamily="18" charset="0"/>
              </a:rPr>
              <a:t>/ tau </a:t>
            </a:r>
            <a:r>
              <a:rPr lang="en-US" sz="1500" dirty="0" err="1">
                <a:latin typeface="Times New Roman" panose="02020603050405020304" pitchFamily="18" charset="0"/>
                <a:cs typeface="Times New Roman" panose="02020603050405020304" pitchFamily="18" charset="0"/>
              </a:rPr>
              <a:t>pada</a:t>
            </a:r>
            <a:r>
              <a:rPr lang="en-US" sz="1500" dirty="0">
                <a:latin typeface="Times New Roman" panose="02020603050405020304" pitchFamily="18" charset="0"/>
                <a:cs typeface="Times New Roman" panose="02020603050405020304" pitchFamily="18" charset="0"/>
              </a:rPr>
              <a:t> &lt;60⁰ C.</a:t>
            </a:r>
          </a:p>
          <a:p>
            <a:pPr lvl="0"/>
            <a:r>
              <a:rPr lang="en-US" sz="1500" dirty="0" err="1">
                <a:latin typeface="Times New Roman" panose="02020603050405020304" pitchFamily="18" charset="0"/>
                <a:cs typeface="Times New Roman" panose="02020603050405020304" pitchFamily="18" charset="0"/>
              </a:rPr>
              <a:t>Reaktif</a:t>
            </a:r>
            <a:endParaRPr lang="en-US" sz="1500" dirty="0">
              <a:latin typeface="Times New Roman" panose="02020603050405020304" pitchFamily="18" charset="0"/>
              <a:cs typeface="Times New Roman" panose="02020603050405020304" pitchFamily="18" charset="0"/>
            </a:endParaRPr>
          </a:p>
          <a:p>
            <a:pPr marL="0" indent="0">
              <a:buNone/>
            </a:pPr>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Contoh</a:t>
            </a:r>
            <a:r>
              <a:rPr lang="en-US" sz="1500" dirty="0" smtClean="0">
                <a:latin typeface="Times New Roman" panose="02020603050405020304" pitchFamily="18" charset="0"/>
                <a:cs typeface="Times New Roman" panose="02020603050405020304" pitchFamily="18" charset="0"/>
              </a:rPr>
              <a:t> </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tabung</a:t>
            </a:r>
            <a:r>
              <a:rPr lang="en-US" sz="1500" dirty="0">
                <a:latin typeface="Times New Roman" panose="02020603050405020304" pitchFamily="18" charset="0"/>
                <a:cs typeface="Times New Roman" panose="02020603050405020304" pitchFamily="18" charset="0"/>
              </a:rPr>
              <a:t> gas </a:t>
            </a:r>
            <a:r>
              <a:rPr lang="en-US" sz="1500" dirty="0" err="1">
                <a:latin typeface="Times New Roman" panose="02020603050405020304" pitchFamily="18" charset="0"/>
                <a:cs typeface="Times New Roman" panose="02020603050405020304" pitchFamily="18" charset="0"/>
              </a:rPr>
              <a:t>mudah</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meledak</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bereaksi</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pada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suhu</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dan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tekanan</a:t>
            </a:r>
            <a:r>
              <a:rPr lang="en-US" sz="1500" dirty="0">
                <a:latin typeface="Times New Roman" panose="02020603050405020304" pitchFamily="18" charset="0"/>
                <a:cs typeface="Times New Roman" panose="02020603050405020304" pitchFamily="18" charset="0"/>
              </a:rPr>
              <a:t> 25⁰C 760mmHg.</a:t>
            </a:r>
          </a:p>
          <a:p>
            <a:pPr lvl="0"/>
            <a:r>
              <a:rPr lang="en-US" sz="1500" dirty="0" err="1">
                <a:latin typeface="Times New Roman" panose="02020603050405020304" pitchFamily="18" charset="0"/>
                <a:cs typeface="Times New Roman" panose="02020603050405020304" pitchFamily="18" charset="0"/>
              </a:rPr>
              <a:t>Beracun</a:t>
            </a:r>
            <a:endParaRPr lang="en-US" sz="1500" dirty="0">
              <a:latin typeface="Times New Roman" panose="02020603050405020304" pitchFamily="18" charset="0"/>
              <a:cs typeface="Times New Roman" panose="02020603050405020304" pitchFamily="18" charset="0"/>
            </a:endParaRPr>
          </a:p>
          <a:p>
            <a:pPr marL="0" indent="0">
              <a:buNone/>
            </a:pPr>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Limbah</a:t>
            </a:r>
            <a:r>
              <a:rPr lang="en-US" sz="1500" dirty="0" smtClean="0">
                <a:latin typeface="Times New Roman" panose="02020603050405020304" pitchFamily="18" charset="0"/>
                <a:cs typeface="Times New Roman" panose="02020603050405020304" pitchFamily="18" charset="0"/>
              </a:rPr>
              <a:t> </a:t>
            </a:r>
            <a:r>
              <a:rPr lang="en-US" sz="1500" dirty="0">
                <a:latin typeface="Times New Roman" panose="02020603050405020304" pitchFamily="18" charset="0"/>
                <a:cs typeface="Times New Roman" panose="02020603050405020304" pitchFamily="18" charset="0"/>
              </a:rPr>
              <a:t>yang </a:t>
            </a:r>
            <a:r>
              <a:rPr lang="en-US" sz="1500" dirty="0" err="1">
                <a:latin typeface="Times New Roman" panose="02020603050405020304" pitchFamily="18" charset="0"/>
                <a:cs typeface="Times New Roman" panose="02020603050405020304" pitchFamily="18" charset="0"/>
              </a:rPr>
              <a:t>mengandung</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bahan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pencemar</a:t>
            </a:r>
            <a:r>
              <a:rPr lang="en-US" sz="1500" dirty="0">
                <a:latin typeface="Times New Roman" panose="02020603050405020304" pitchFamily="18" charset="0"/>
                <a:cs typeface="Times New Roman" panose="02020603050405020304" pitchFamily="18" charset="0"/>
              </a:rPr>
              <a:t> yang </a:t>
            </a:r>
            <a:r>
              <a:rPr lang="en-US" sz="1500" dirty="0" err="1">
                <a:latin typeface="Times New Roman" panose="02020603050405020304" pitchFamily="18" charset="0"/>
                <a:cs typeface="Times New Roman" panose="02020603050405020304" pitchFamily="18" charset="0"/>
              </a:rPr>
              <a:t>bersifat</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racun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sehimgga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dapat</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emnimbulkan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kematia</a:t>
            </a:r>
            <a:r>
              <a:rPr lang="en-US" sz="1500" dirty="0">
                <a:latin typeface="Times New Roman" panose="02020603050405020304" pitchFamily="18" charset="0"/>
                <a:cs typeface="Times New Roman" panose="02020603050405020304" pitchFamily="18" charset="0"/>
              </a:rPr>
              <a:t>. </a:t>
            </a:r>
            <a:endParaRPr lang="en-US" sz="1500" dirty="0" smtClean="0">
              <a:latin typeface="Times New Roman" panose="02020603050405020304" pitchFamily="18" charset="0"/>
              <a:cs typeface="Times New Roman" panose="02020603050405020304" pitchFamily="18" charset="0"/>
            </a:endParaRPr>
          </a:p>
          <a:p>
            <a:pPr marL="0" indent="0">
              <a:buNone/>
            </a:pPr>
            <a:r>
              <a:rPr lang="en-US" sz="1500" dirty="0" err="1" smtClean="0">
                <a:latin typeface="Times New Roman" panose="02020603050405020304" pitchFamily="18" charset="0"/>
                <a:cs typeface="Times New Roman" panose="02020603050405020304" pitchFamily="18" charset="0"/>
              </a:rPr>
              <a:t>Contoh</a:t>
            </a:r>
            <a:r>
              <a:rPr lang="en-US" sz="1500" dirty="0" smtClean="0">
                <a:latin typeface="Times New Roman" panose="02020603050405020304" pitchFamily="18" charset="0"/>
                <a:cs typeface="Times New Roman" panose="02020603050405020304" pitchFamily="18" charset="0"/>
              </a:rPr>
              <a:t> </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herbisida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dan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pupuk</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kimia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bila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dikonsumsi</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manusia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akan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menyebabkan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keracunan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bahkan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bila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dalam</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jumlah</a:t>
            </a:r>
            <a:r>
              <a:rPr lang="en-US" sz="1500" dirty="0">
                <a:latin typeface="Times New Roman" panose="02020603050405020304" pitchFamily="18" charset="0"/>
                <a:cs typeface="Times New Roman" panose="02020603050405020304" pitchFamily="18" charset="0"/>
              </a:rPr>
              <a:t> yang </a:t>
            </a:r>
            <a:r>
              <a:rPr lang="en-US" sz="1500" dirty="0" err="1">
                <a:latin typeface="Times New Roman" panose="02020603050405020304" pitchFamily="18" charset="0"/>
                <a:cs typeface="Times New Roman" panose="02020603050405020304" pitchFamily="18" charset="0"/>
              </a:rPr>
              <a:t>banyak</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dapat</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menimbulkan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kematian</a:t>
            </a:r>
            <a:r>
              <a:rPr lang="en-US" sz="1500" dirty="0">
                <a:latin typeface="Times New Roman" panose="02020603050405020304" pitchFamily="18" charset="0"/>
                <a:cs typeface="Times New Roman" panose="02020603050405020304" pitchFamily="18" charset="0"/>
              </a:rPr>
              <a:t>.</a:t>
            </a:r>
          </a:p>
          <a:p>
            <a:pPr lvl="0"/>
            <a:r>
              <a:rPr lang="en-US" sz="1500" dirty="0" err="1">
                <a:latin typeface="Times New Roman" panose="02020603050405020304" pitchFamily="18" charset="0"/>
                <a:cs typeface="Times New Roman" panose="02020603050405020304" pitchFamily="18" charset="0"/>
              </a:rPr>
              <a:t>Infeksius</a:t>
            </a:r>
            <a:endParaRPr lang="en-US" sz="1500" dirty="0">
              <a:latin typeface="Times New Roman" panose="02020603050405020304" pitchFamily="18" charset="0"/>
              <a:cs typeface="Times New Roman" panose="02020603050405020304" pitchFamily="18" charset="0"/>
            </a:endParaRPr>
          </a:p>
          <a:p>
            <a:pPr marL="0" indent="0">
              <a:buNone/>
            </a:pPr>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Contoh</a:t>
            </a:r>
            <a:r>
              <a:rPr lang="en-US" sz="1500" dirty="0" smtClean="0">
                <a:latin typeface="Times New Roman" panose="02020603050405020304" pitchFamily="18" charset="0"/>
                <a:cs typeface="Times New Roman" panose="02020603050405020304" pitchFamily="18" charset="0"/>
              </a:rPr>
              <a:t> </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jarum</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suntik</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bekas</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untuk</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menyuntik</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pasien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apabila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digunakan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kembali</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karena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dapat</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menularkan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penyakit</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misalnya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penularan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penyakit</a:t>
            </a:r>
            <a:r>
              <a:rPr lang="en-US" sz="1500" dirty="0">
                <a:latin typeface="Times New Roman" panose="02020603050405020304" pitchFamily="18" charset="0"/>
                <a:cs typeface="Times New Roman" panose="02020603050405020304" pitchFamily="18" charset="0"/>
              </a:rPr>
              <a:t> HIV.</a:t>
            </a:r>
          </a:p>
          <a:p>
            <a:pPr lvl="0"/>
            <a:r>
              <a:rPr lang="en-US" sz="1500" dirty="0" err="1">
                <a:latin typeface="Times New Roman" panose="02020603050405020304" pitchFamily="18" charset="0"/>
                <a:cs typeface="Times New Roman" panose="02020603050405020304" pitchFamily="18" charset="0"/>
              </a:rPr>
              <a:t>Korosif</a:t>
            </a:r>
            <a:endParaRPr lang="en-US" sz="1500" dirty="0">
              <a:latin typeface="Times New Roman" panose="02020603050405020304" pitchFamily="18" charset="0"/>
              <a:cs typeface="Times New Roman" panose="02020603050405020304" pitchFamily="18" charset="0"/>
            </a:endParaRPr>
          </a:p>
          <a:p>
            <a:pPr marL="0" indent="0">
              <a:buNone/>
            </a:pPr>
            <a:r>
              <a:rPr lang="en-US" sz="1500" dirty="0" smtClean="0">
                <a:latin typeface="Times New Roman" panose="02020603050405020304" pitchFamily="18" charset="0"/>
                <a:cs typeface="Times New Roman" panose="02020603050405020304" pitchFamily="18" charset="0"/>
              </a:rPr>
              <a:t>	</a:t>
            </a:r>
            <a:r>
              <a:rPr lang="en-US" sz="1500" dirty="0" err="1" smtClean="0">
                <a:latin typeface="Times New Roman" panose="02020603050405020304" pitchFamily="18" charset="0"/>
                <a:cs typeface="Times New Roman" panose="02020603050405020304" pitchFamily="18" charset="0"/>
              </a:rPr>
              <a:t>Contoh</a:t>
            </a:r>
            <a:r>
              <a:rPr lang="en-US" sz="1500" dirty="0" smtClean="0">
                <a:latin typeface="Times New Roman" panose="02020603050405020304" pitchFamily="18" charset="0"/>
                <a:cs typeface="Times New Roman" panose="02020603050405020304" pitchFamily="18" charset="0"/>
              </a:rPr>
              <a:t> </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aki</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mobil</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menyebabkan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pengkaratan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pada</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lempeng</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besidan</a:t>
            </a:r>
            <a:r>
              <a:rPr lang="en-US" sz="1500" dirty="0">
                <a:latin typeface="Times New Roman" panose="02020603050405020304" pitchFamily="18" charset="0"/>
                <a:cs typeface="Times New Roman" panose="02020603050405020304" pitchFamily="18" charset="0"/>
              </a:rPr>
              <a:t> </a:t>
            </a:r>
            <a:r>
              <a:rPr lang="en-US" sz="1500" dirty="0" err="1">
                <a:latin typeface="Times New Roman" panose="02020603050405020304" pitchFamily="18" charset="0"/>
                <a:cs typeface="Times New Roman" panose="02020603050405020304" pitchFamily="18" charset="0"/>
              </a:rPr>
              <a:t>baja</a:t>
            </a:r>
            <a:r>
              <a:rPr lang="en-US" sz="1500" dirty="0">
                <a:latin typeface="Times New Roman" panose="02020603050405020304" pitchFamily="18" charset="0"/>
                <a:cs typeface="Times New Roman" panose="02020603050405020304" pitchFamily="18" charset="0"/>
              </a:rPr>
              <a:t>.</a:t>
            </a:r>
          </a:p>
          <a:p>
            <a:endParaRPr lang="en-US" sz="1500" dirty="0"/>
          </a:p>
        </p:txBody>
      </p:sp>
    </p:spTree>
    <p:extLst>
      <p:ext uri="{BB962C8B-B14F-4D97-AF65-F5344CB8AC3E}">
        <p14:creationId xmlns:p14="http://schemas.microsoft.com/office/powerpoint/2010/main" val="8973454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74502"/>
          </a:xfrm>
        </p:spPr>
        <p:txBody>
          <a:bodyPr/>
          <a:lstStyle/>
          <a:p>
            <a:r>
              <a:rPr lang="en-ID" dirty="0" err="1" smtClean="0"/>
              <a:t>Pengertian</a:t>
            </a:r>
            <a:r>
              <a:rPr lang="en-ID" dirty="0" smtClean="0"/>
              <a:t> </a:t>
            </a:r>
            <a:r>
              <a:rPr lang="en-ID" dirty="0" err="1" smtClean="0"/>
              <a:t>Limbah</a:t>
            </a:r>
            <a:r>
              <a:rPr lang="en-ID" dirty="0" smtClean="0"/>
              <a:t> </a:t>
            </a:r>
            <a:r>
              <a:rPr lang="en-ID" dirty="0" err="1" smtClean="0"/>
              <a:t>Cair</a:t>
            </a:r>
            <a:r>
              <a:rPr lang="en-ID" dirty="0" smtClean="0"/>
              <a:t> </a:t>
            </a:r>
            <a:endParaRPr lang="en-ID" dirty="0"/>
          </a:p>
        </p:txBody>
      </p:sp>
      <p:sp>
        <p:nvSpPr>
          <p:cNvPr id="3" name="Content Placeholder 2"/>
          <p:cNvSpPr>
            <a:spLocks noGrp="1"/>
          </p:cNvSpPr>
          <p:nvPr>
            <p:ph idx="1"/>
          </p:nvPr>
        </p:nvSpPr>
        <p:spPr>
          <a:xfrm>
            <a:off x="677334" y="1803042"/>
            <a:ext cx="8596668" cy="4238319"/>
          </a:xfrm>
        </p:spPr>
        <p:txBody>
          <a:bodyPr/>
          <a:lstStyle/>
          <a:p>
            <a:pPr>
              <a:buFont typeface="Wingdings" panose="05000000000000000000" pitchFamily="2" charset="2"/>
              <a:buChar char="Ø"/>
            </a:pPr>
            <a:r>
              <a:rPr lang="en-ID" dirty="0" err="1" smtClean="0"/>
              <a:t>Pengertian</a:t>
            </a:r>
            <a:r>
              <a:rPr lang="en-ID" dirty="0" smtClean="0"/>
              <a:t> </a:t>
            </a:r>
            <a:r>
              <a:rPr lang="en-ID" dirty="0" err="1" smtClean="0"/>
              <a:t>Limbah</a:t>
            </a:r>
            <a:r>
              <a:rPr lang="en-ID" dirty="0" smtClean="0"/>
              <a:t> </a:t>
            </a:r>
            <a:r>
              <a:rPr lang="en-ID" dirty="0" err="1" smtClean="0"/>
              <a:t>Cair</a:t>
            </a:r>
            <a:endParaRPr lang="en-ID" dirty="0" smtClean="0"/>
          </a:p>
          <a:p>
            <a:pPr marL="0" indent="0">
              <a:buNone/>
            </a:pPr>
            <a:r>
              <a:rPr lang="en-ID" dirty="0"/>
              <a:t>	</a:t>
            </a:r>
            <a:r>
              <a:rPr lang="en-ID" dirty="0" err="1" smtClean="0"/>
              <a:t>Limbah</a:t>
            </a:r>
            <a:r>
              <a:rPr lang="en-ID" dirty="0" smtClean="0"/>
              <a:t> </a:t>
            </a:r>
            <a:r>
              <a:rPr lang="en-ID" dirty="0" err="1" smtClean="0"/>
              <a:t>cair</a:t>
            </a:r>
            <a:r>
              <a:rPr lang="en-ID" dirty="0" smtClean="0"/>
              <a:t> </a:t>
            </a:r>
            <a:r>
              <a:rPr lang="en-ID" dirty="0" err="1" smtClean="0"/>
              <a:t>adalah</a:t>
            </a:r>
            <a:r>
              <a:rPr lang="en-ID" dirty="0" smtClean="0"/>
              <a:t> </a:t>
            </a:r>
            <a:r>
              <a:rPr lang="en-ID" dirty="0" err="1" smtClean="0"/>
              <a:t>sisa</a:t>
            </a:r>
            <a:r>
              <a:rPr lang="en-ID" dirty="0" smtClean="0"/>
              <a:t> </a:t>
            </a:r>
            <a:r>
              <a:rPr lang="en-ID" dirty="0" err="1" smtClean="0"/>
              <a:t>dari</a:t>
            </a:r>
            <a:r>
              <a:rPr lang="en-ID" dirty="0" smtClean="0"/>
              <a:t> </a:t>
            </a:r>
            <a:r>
              <a:rPr lang="en-ID" dirty="0" err="1" smtClean="0"/>
              <a:t>suatu</a:t>
            </a:r>
            <a:r>
              <a:rPr lang="en-ID" dirty="0" smtClean="0"/>
              <a:t> </a:t>
            </a:r>
            <a:r>
              <a:rPr lang="en-ID" dirty="0" err="1" smtClean="0"/>
              <a:t>hasil</a:t>
            </a:r>
            <a:r>
              <a:rPr lang="en-ID" dirty="0" smtClean="0"/>
              <a:t> </a:t>
            </a:r>
            <a:r>
              <a:rPr lang="en-ID" dirty="0" err="1" smtClean="0"/>
              <a:t>usaha</a:t>
            </a:r>
            <a:r>
              <a:rPr lang="en-ID" dirty="0" smtClean="0"/>
              <a:t> </a:t>
            </a:r>
            <a:r>
              <a:rPr lang="en-ID" dirty="0" err="1" smtClean="0"/>
              <a:t>atau</a:t>
            </a:r>
            <a:r>
              <a:rPr lang="en-ID" dirty="0" smtClean="0"/>
              <a:t> </a:t>
            </a:r>
            <a:r>
              <a:rPr lang="en-ID" dirty="0" err="1" smtClean="0"/>
              <a:t>kegiatan</a:t>
            </a:r>
            <a:r>
              <a:rPr lang="en-ID" dirty="0" smtClean="0"/>
              <a:t> yang </a:t>
            </a:r>
            <a:r>
              <a:rPr lang="en-ID" dirty="0" err="1" smtClean="0"/>
              <a:t>berwujud</a:t>
            </a:r>
            <a:r>
              <a:rPr lang="en-ID" dirty="0" smtClean="0"/>
              <a:t> </a:t>
            </a:r>
            <a:r>
              <a:rPr lang="en-ID" dirty="0" err="1" smtClean="0"/>
              <a:t>cair</a:t>
            </a:r>
            <a:r>
              <a:rPr lang="en-ID" dirty="0" smtClean="0"/>
              <a:t> yang </a:t>
            </a:r>
            <a:r>
              <a:rPr lang="en-ID" dirty="0" err="1" smtClean="0"/>
              <a:t>dibuang</a:t>
            </a:r>
            <a:r>
              <a:rPr lang="en-ID" dirty="0" smtClean="0"/>
              <a:t> </a:t>
            </a:r>
            <a:r>
              <a:rPr lang="en-ID" dirty="0" err="1" smtClean="0"/>
              <a:t>ke</a:t>
            </a:r>
            <a:r>
              <a:rPr lang="en-ID" dirty="0" smtClean="0"/>
              <a:t> </a:t>
            </a:r>
            <a:r>
              <a:rPr lang="en-ID" dirty="0" err="1" smtClean="0"/>
              <a:t>lingkungan</a:t>
            </a:r>
            <a:r>
              <a:rPr lang="en-ID" dirty="0" smtClean="0"/>
              <a:t> </a:t>
            </a:r>
            <a:r>
              <a:rPr lang="en-ID" dirty="0" err="1" smtClean="0"/>
              <a:t>dan</a:t>
            </a:r>
            <a:r>
              <a:rPr lang="en-ID" dirty="0" smtClean="0"/>
              <a:t> di </a:t>
            </a:r>
            <a:r>
              <a:rPr lang="en-ID" dirty="0" err="1" smtClean="0"/>
              <a:t>duga</a:t>
            </a:r>
            <a:r>
              <a:rPr lang="en-ID" dirty="0" smtClean="0"/>
              <a:t> </a:t>
            </a:r>
            <a:r>
              <a:rPr lang="en-ID" dirty="0" err="1" smtClean="0"/>
              <a:t>dapat</a:t>
            </a:r>
            <a:r>
              <a:rPr lang="en-ID" dirty="0" smtClean="0"/>
              <a:t> </a:t>
            </a:r>
            <a:r>
              <a:rPr lang="en-ID" dirty="0" err="1" smtClean="0"/>
              <a:t>menurunkan</a:t>
            </a:r>
            <a:r>
              <a:rPr lang="en-ID" dirty="0" smtClean="0"/>
              <a:t> </a:t>
            </a:r>
            <a:r>
              <a:rPr lang="en-ID" dirty="0" err="1" smtClean="0"/>
              <a:t>kualitas</a:t>
            </a:r>
            <a:r>
              <a:rPr lang="en-ID" dirty="0" smtClean="0"/>
              <a:t> </a:t>
            </a:r>
            <a:r>
              <a:rPr lang="en-ID" dirty="0" err="1" smtClean="0"/>
              <a:t>lingkungan</a:t>
            </a:r>
            <a:r>
              <a:rPr lang="en-ID" dirty="0" smtClean="0"/>
              <a:t>. </a:t>
            </a:r>
            <a:r>
              <a:rPr lang="en-ID" dirty="0" err="1" smtClean="0"/>
              <a:t>Definisi</a:t>
            </a:r>
            <a:r>
              <a:rPr lang="en-ID" dirty="0" smtClean="0"/>
              <a:t> </a:t>
            </a:r>
            <a:r>
              <a:rPr lang="en-ID" dirty="0" err="1" smtClean="0"/>
              <a:t>menurut</a:t>
            </a:r>
            <a:r>
              <a:rPr lang="en-ID" dirty="0" smtClean="0"/>
              <a:t> </a:t>
            </a:r>
            <a:r>
              <a:rPr lang="en-ID" dirty="0" err="1" smtClean="0"/>
              <a:t>Sugiharto</a:t>
            </a:r>
            <a:r>
              <a:rPr lang="en-ID" dirty="0" smtClean="0"/>
              <a:t> (1987) “</a:t>
            </a:r>
            <a:r>
              <a:rPr lang="en-ID" dirty="0" err="1" smtClean="0"/>
              <a:t>Limbah</a:t>
            </a:r>
            <a:r>
              <a:rPr lang="en-ID" dirty="0" smtClean="0"/>
              <a:t> </a:t>
            </a:r>
            <a:r>
              <a:rPr lang="en-ID" dirty="0" err="1" smtClean="0"/>
              <a:t>cair</a:t>
            </a:r>
            <a:r>
              <a:rPr lang="en-ID" dirty="0" smtClean="0"/>
              <a:t> (waste water) </a:t>
            </a:r>
            <a:r>
              <a:rPr lang="en-ID" dirty="0" err="1" smtClean="0"/>
              <a:t>adalah</a:t>
            </a:r>
            <a:r>
              <a:rPr lang="en-ID" dirty="0" smtClean="0"/>
              <a:t> </a:t>
            </a:r>
            <a:r>
              <a:rPr lang="en-ID" dirty="0" err="1" smtClean="0"/>
              <a:t>kotoran</a:t>
            </a:r>
            <a:r>
              <a:rPr lang="en-ID" dirty="0" smtClean="0"/>
              <a:t> </a:t>
            </a:r>
            <a:r>
              <a:rPr lang="en-ID" dirty="0" err="1" smtClean="0"/>
              <a:t>dari</a:t>
            </a:r>
            <a:r>
              <a:rPr lang="en-ID" dirty="0" smtClean="0"/>
              <a:t> </a:t>
            </a:r>
            <a:r>
              <a:rPr lang="en-ID" dirty="0" err="1" smtClean="0"/>
              <a:t>masyarakat</a:t>
            </a:r>
            <a:r>
              <a:rPr lang="en-ID" dirty="0" smtClean="0"/>
              <a:t>, </a:t>
            </a:r>
            <a:r>
              <a:rPr lang="en-ID" dirty="0" err="1" smtClean="0"/>
              <a:t>rumah</a:t>
            </a:r>
            <a:r>
              <a:rPr lang="en-ID" dirty="0" smtClean="0"/>
              <a:t> </a:t>
            </a:r>
            <a:r>
              <a:rPr lang="en-ID" dirty="0" err="1" smtClean="0"/>
              <a:t>tangga</a:t>
            </a:r>
            <a:r>
              <a:rPr lang="en-ID" dirty="0" smtClean="0"/>
              <a:t>, </a:t>
            </a:r>
            <a:r>
              <a:rPr lang="en-ID" dirty="0" err="1" smtClean="0"/>
              <a:t>dan</a:t>
            </a:r>
            <a:r>
              <a:rPr lang="en-ID" dirty="0" smtClean="0"/>
              <a:t> </a:t>
            </a:r>
            <a:r>
              <a:rPr lang="en-ID" dirty="0" err="1" smtClean="0"/>
              <a:t>juga</a:t>
            </a:r>
            <a:r>
              <a:rPr lang="en-ID" dirty="0" smtClean="0"/>
              <a:t> </a:t>
            </a:r>
            <a:r>
              <a:rPr lang="en-ID" dirty="0" err="1" smtClean="0"/>
              <a:t>berasal</a:t>
            </a:r>
            <a:r>
              <a:rPr lang="en-ID" dirty="0" smtClean="0"/>
              <a:t> </a:t>
            </a:r>
            <a:r>
              <a:rPr lang="en-ID" dirty="0" err="1" smtClean="0"/>
              <a:t>dari</a:t>
            </a:r>
            <a:r>
              <a:rPr lang="en-ID" dirty="0" smtClean="0"/>
              <a:t> industry, air </a:t>
            </a:r>
            <a:r>
              <a:rPr lang="en-ID" dirty="0" err="1" smtClean="0"/>
              <a:t>tanah</a:t>
            </a:r>
            <a:r>
              <a:rPr lang="en-ID" dirty="0" smtClean="0"/>
              <a:t>, air </a:t>
            </a:r>
            <a:r>
              <a:rPr lang="en-ID" dirty="0" err="1" smtClean="0"/>
              <a:t>permukaan</a:t>
            </a:r>
            <a:r>
              <a:rPr lang="en-ID" dirty="0" smtClean="0"/>
              <a:t> </a:t>
            </a:r>
            <a:r>
              <a:rPr lang="en-ID" dirty="0" err="1" smtClean="0"/>
              <a:t>serta</a:t>
            </a:r>
            <a:r>
              <a:rPr lang="en-ID" dirty="0" smtClean="0"/>
              <a:t> </a:t>
            </a:r>
            <a:r>
              <a:rPr lang="en-ID" dirty="0" err="1" smtClean="0"/>
              <a:t>buangan</a:t>
            </a:r>
            <a:r>
              <a:rPr lang="en-ID" dirty="0" smtClean="0"/>
              <a:t> </a:t>
            </a:r>
            <a:r>
              <a:rPr lang="en-ID" dirty="0" err="1" smtClean="0"/>
              <a:t>lainnya</a:t>
            </a:r>
            <a:r>
              <a:rPr lang="en-ID" dirty="0" smtClean="0"/>
              <a:t>.</a:t>
            </a:r>
          </a:p>
          <a:p>
            <a:pPr marL="0" indent="0">
              <a:buNone/>
            </a:pPr>
            <a:endParaRPr lang="en-ID" dirty="0"/>
          </a:p>
        </p:txBody>
      </p:sp>
    </p:spTree>
    <p:extLst>
      <p:ext uri="{BB962C8B-B14F-4D97-AF65-F5344CB8AC3E}">
        <p14:creationId xmlns:p14="http://schemas.microsoft.com/office/powerpoint/2010/main" val="20175298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93690"/>
            <a:ext cx="8596668" cy="1090411"/>
          </a:xfrm>
        </p:spPr>
        <p:txBody>
          <a:bodyPr/>
          <a:lstStyle/>
          <a:p>
            <a:r>
              <a:rPr lang="en-ID" dirty="0" err="1" smtClean="0"/>
              <a:t>Macam</a:t>
            </a:r>
            <a:r>
              <a:rPr lang="en-ID" dirty="0" smtClean="0"/>
              <a:t> </a:t>
            </a:r>
            <a:r>
              <a:rPr lang="en-ID" dirty="0" err="1" smtClean="0"/>
              <a:t>dan</a:t>
            </a:r>
            <a:r>
              <a:rPr lang="en-ID" dirty="0"/>
              <a:t> </a:t>
            </a:r>
            <a:r>
              <a:rPr lang="en-ID" dirty="0" err="1" smtClean="0"/>
              <a:t>Sumber</a:t>
            </a:r>
            <a:r>
              <a:rPr lang="en-ID" dirty="0" smtClean="0"/>
              <a:t> Air </a:t>
            </a:r>
            <a:r>
              <a:rPr lang="en-ID" dirty="0" err="1" smtClean="0"/>
              <a:t>Limbah</a:t>
            </a:r>
            <a:endParaRPr lang="en-ID" dirty="0"/>
          </a:p>
        </p:txBody>
      </p:sp>
      <p:sp>
        <p:nvSpPr>
          <p:cNvPr id="3" name="Content Placeholder 2"/>
          <p:cNvSpPr>
            <a:spLocks noGrp="1"/>
          </p:cNvSpPr>
          <p:nvPr>
            <p:ph idx="1"/>
          </p:nvPr>
        </p:nvSpPr>
        <p:spPr>
          <a:xfrm>
            <a:off x="677334" y="1687133"/>
            <a:ext cx="8596668" cy="4354230"/>
          </a:xfrm>
        </p:spPr>
        <p:txBody>
          <a:bodyPr/>
          <a:lstStyle/>
          <a:p>
            <a:pPr marL="0" indent="0">
              <a:buNone/>
            </a:pPr>
            <a:r>
              <a:rPr lang="en-ID" dirty="0" smtClean="0"/>
              <a:t>1. Air </a:t>
            </a:r>
            <a:r>
              <a:rPr lang="en-ID" dirty="0" err="1" smtClean="0"/>
              <a:t>limbah</a:t>
            </a:r>
            <a:r>
              <a:rPr lang="en-ID" dirty="0" smtClean="0"/>
              <a:t> </a:t>
            </a:r>
            <a:r>
              <a:rPr lang="en-ID" dirty="0" err="1" smtClean="0"/>
              <a:t>rumah</a:t>
            </a:r>
            <a:r>
              <a:rPr lang="en-ID" dirty="0" smtClean="0"/>
              <a:t> </a:t>
            </a:r>
            <a:r>
              <a:rPr lang="en-ID" dirty="0" err="1" smtClean="0"/>
              <a:t>tangga</a:t>
            </a:r>
            <a:r>
              <a:rPr lang="en-ID" dirty="0" smtClean="0"/>
              <a:t> (domestic wastes water)</a:t>
            </a:r>
          </a:p>
          <a:p>
            <a:pPr marL="0" indent="0">
              <a:buNone/>
            </a:pPr>
            <a:r>
              <a:rPr lang="en-ID" dirty="0" smtClean="0"/>
              <a:t>	</a:t>
            </a:r>
            <a:r>
              <a:rPr lang="en-ID" dirty="0" err="1" smtClean="0"/>
              <a:t>Adalah</a:t>
            </a:r>
            <a:r>
              <a:rPr lang="en-ID" dirty="0" smtClean="0"/>
              <a:t> air </a:t>
            </a:r>
            <a:r>
              <a:rPr lang="en-ID" dirty="0" err="1" smtClean="0"/>
              <a:t>limbah</a:t>
            </a:r>
            <a:r>
              <a:rPr lang="en-ID" dirty="0" smtClean="0"/>
              <a:t> yang </a:t>
            </a:r>
            <a:r>
              <a:rPr lang="en-ID" dirty="0" err="1" smtClean="0"/>
              <a:t>berasal</a:t>
            </a:r>
            <a:r>
              <a:rPr lang="en-ID" dirty="0" smtClean="0"/>
              <a:t> </a:t>
            </a:r>
            <a:r>
              <a:rPr lang="en-ID" dirty="0" err="1" smtClean="0"/>
              <a:t>dari</a:t>
            </a:r>
            <a:r>
              <a:rPr lang="en-ID" dirty="0" smtClean="0"/>
              <a:t> </a:t>
            </a:r>
            <a:r>
              <a:rPr lang="en-ID" dirty="0" err="1" smtClean="0"/>
              <a:t>pemukiman</a:t>
            </a:r>
            <a:r>
              <a:rPr lang="en-ID" dirty="0" smtClean="0"/>
              <a:t> </a:t>
            </a:r>
            <a:r>
              <a:rPr lang="en-ID" dirty="0" err="1" smtClean="0"/>
              <a:t>penduduk</a:t>
            </a:r>
            <a:r>
              <a:rPr lang="en-ID" dirty="0" smtClean="0"/>
              <a:t>. </a:t>
            </a:r>
            <a:r>
              <a:rPr lang="en-ID" dirty="0" err="1" smtClean="0"/>
              <a:t>Umimnya</a:t>
            </a:r>
            <a:r>
              <a:rPr lang="en-ID" dirty="0" smtClean="0"/>
              <a:t> air 	</a:t>
            </a:r>
            <a:r>
              <a:rPr lang="en-ID" dirty="0" err="1" smtClean="0"/>
              <a:t>limbah</a:t>
            </a:r>
            <a:r>
              <a:rPr lang="en-ID" dirty="0" smtClean="0"/>
              <a:t> </a:t>
            </a:r>
            <a:r>
              <a:rPr lang="en-ID" dirty="0" err="1" smtClean="0"/>
              <a:t>ini</a:t>
            </a:r>
            <a:r>
              <a:rPr lang="en-ID" dirty="0" smtClean="0"/>
              <a:t> </a:t>
            </a:r>
            <a:r>
              <a:rPr lang="en-ID" dirty="0" err="1" smtClean="0"/>
              <a:t>terjadi</a:t>
            </a:r>
            <a:r>
              <a:rPr lang="en-ID" dirty="0" smtClean="0"/>
              <a:t> </a:t>
            </a:r>
            <a:r>
              <a:rPr lang="en-ID" dirty="0" err="1" smtClean="0"/>
              <a:t>dari</a:t>
            </a:r>
            <a:r>
              <a:rPr lang="en-ID" dirty="0" smtClean="0"/>
              <a:t> </a:t>
            </a:r>
            <a:r>
              <a:rPr lang="en-ID" dirty="0" err="1" smtClean="0"/>
              <a:t>eksreta</a:t>
            </a:r>
            <a:r>
              <a:rPr lang="en-ID" dirty="0" smtClean="0"/>
              <a:t> (</a:t>
            </a:r>
            <a:r>
              <a:rPr lang="en-ID" dirty="0" err="1" smtClean="0"/>
              <a:t>tinja</a:t>
            </a:r>
            <a:r>
              <a:rPr lang="en-ID" dirty="0" smtClean="0"/>
              <a:t> </a:t>
            </a:r>
            <a:r>
              <a:rPr lang="en-ID" dirty="0" err="1" smtClean="0"/>
              <a:t>dan</a:t>
            </a:r>
            <a:r>
              <a:rPr lang="en-ID" dirty="0" smtClean="0"/>
              <a:t> air </a:t>
            </a:r>
            <a:r>
              <a:rPr lang="en-ID" dirty="0" err="1" smtClean="0"/>
              <a:t>seni</a:t>
            </a:r>
            <a:r>
              <a:rPr lang="en-ID" dirty="0" smtClean="0"/>
              <a:t>).</a:t>
            </a:r>
          </a:p>
          <a:p>
            <a:pPr marL="0" indent="0">
              <a:buNone/>
            </a:pPr>
            <a:r>
              <a:rPr lang="en-ID" dirty="0" smtClean="0"/>
              <a:t>2. Air </a:t>
            </a:r>
            <a:r>
              <a:rPr lang="en-ID" dirty="0" err="1" smtClean="0"/>
              <a:t>buangan</a:t>
            </a:r>
            <a:r>
              <a:rPr lang="en-ID" dirty="0" smtClean="0"/>
              <a:t> industry (industrial wastes water)</a:t>
            </a:r>
          </a:p>
          <a:p>
            <a:pPr marL="0" indent="0">
              <a:buNone/>
            </a:pPr>
            <a:r>
              <a:rPr lang="en-ID" dirty="0"/>
              <a:t>	</a:t>
            </a:r>
            <a:r>
              <a:rPr lang="en-ID" dirty="0" err="1" smtClean="0"/>
              <a:t>Adalah</a:t>
            </a:r>
            <a:r>
              <a:rPr lang="en-ID" dirty="0" smtClean="0"/>
              <a:t> air </a:t>
            </a:r>
            <a:r>
              <a:rPr lang="en-ID" dirty="0" err="1" smtClean="0"/>
              <a:t>limbah</a:t>
            </a:r>
            <a:r>
              <a:rPr lang="en-ID" dirty="0" smtClean="0"/>
              <a:t> yang </a:t>
            </a:r>
            <a:r>
              <a:rPr lang="en-ID" dirty="0" err="1" smtClean="0"/>
              <a:t>berasal</a:t>
            </a:r>
            <a:r>
              <a:rPr lang="en-ID" dirty="0" smtClean="0"/>
              <a:t> </a:t>
            </a:r>
            <a:r>
              <a:rPr lang="en-ID" dirty="0" err="1" smtClean="0"/>
              <a:t>dari</a:t>
            </a:r>
            <a:r>
              <a:rPr lang="en-ID" dirty="0" smtClean="0"/>
              <a:t> </a:t>
            </a:r>
            <a:r>
              <a:rPr lang="en-ID" dirty="0" err="1" smtClean="0"/>
              <a:t>berbagai</a:t>
            </a:r>
            <a:r>
              <a:rPr lang="en-ID" dirty="0" smtClean="0"/>
              <a:t> </a:t>
            </a:r>
            <a:r>
              <a:rPr lang="en-ID" dirty="0" err="1" smtClean="0"/>
              <a:t>jenis</a:t>
            </a:r>
            <a:r>
              <a:rPr lang="en-ID" dirty="0" smtClean="0"/>
              <a:t> industry </a:t>
            </a:r>
            <a:r>
              <a:rPr lang="en-ID" dirty="0" err="1" smtClean="0"/>
              <a:t>akibat</a:t>
            </a:r>
            <a:r>
              <a:rPr lang="en-ID" dirty="0" smtClean="0"/>
              <a:t> proses 	</a:t>
            </a:r>
            <a:r>
              <a:rPr lang="en-ID" dirty="0" err="1" smtClean="0"/>
              <a:t>produksi</a:t>
            </a:r>
            <a:r>
              <a:rPr lang="en-ID" dirty="0" smtClean="0"/>
              <a:t>.</a:t>
            </a:r>
          </a:p>
          <a:p>
            <a:pPr marL="0" indent="0">
              <a:buNone/>
            </a:pPr>
            <a:r>
              <a:rPr lang="en-ID" dirty="0" smtClean="0"/>
              <a:t>3. Dari </a:t>
            </a:r>
            <a:r>
              <a:rPr lang="en-ID" dirty="0" err="1" smtClean="0"/>
              <a:t>perusahaan</a:t>
            </a:r>
            <a:r>
              <a:rPr lang="en-ID" dirty="0" smtClean="0"/>
              <a:t> (</a:t>
            </a:r>
            <a:r>
              <a:rPr lang="en-ID" dirty="0" err="1" smtClean="0"/>
              <a:t>comersial</a:t>
            </a:r>
            <a:r>
              <a:rPr lang="en-ID" dirty="0" smtClean="0"/>
              <a:t> waste)</a:t>
            </a:r>
          </a:p>
          <a:p>
            <a:pPr marL="0" indent="0">
              <a:buNone/>
            </a:pPr>
            <a:r>
              <a:rPr lang="en-ID" dirty="0"/>
              <a:t>	</a:t>
            </a:r>
            <a:r>
              <a:rPr lang="en-ID" dirty="0" err="1" smtClean="0"/>
              <a:t>Adalah</a:t>
            </a:r>
            <a:r>
              <a:rPr lang="en-ID" dirty="0" smtClean="0"/>
              <a:t> air </a:t>
            </a:r>
            <a:r>
              <a:rPr lang="en-ID" dirty="0" err="1" smtClean="0"/>
              <a:t>buangan</a:t>
            </a:r>
            <a:r>
              <a:rPr lang="en-ID" dirty="0" smtClean="0"/>
              <a:t> yang </a:t>
            </a:r>
            <a:r>
              <a:rPr lang="en-ID" dirty="0" err="1" smtClean="0"/>
              <a:t>berasal</a:t>
            </a:r>
            <a:r>
              <a:rPr lang="en-ID" dirty="0" smtClean="0"/>
              <a:t> </a:t>
            </a:r>
            <a:r>
              <a:rPr lang="en-ID" dirty="0" err="1" smtClean="0"/>
              <a:t>dari</a:t>
            </a:r>
            <a:r>
              <a:rPr lang="en-ID" dirty="0" smtClean="0"/>
              <a:t> </a:t>
            </a:r>
            <a:r>
              <a:rPr lang="en-ID" dirty="0" err="1" smtClean="0"/>
              <a:t>daerah</a:t>
            </a:r>
            <a:r>
              <a:rPr lang="en-ID" dirty="0" smtClean="0"/>
              <a:t> </a:t>
            </a:r>
            <a:r>
              <a:rPr lang="en-ID" dirty="0" err="1" smtClean="0"/>
              <a:t>perkantoran</a:t>
            </a:r>
            <a:r>
              <a:rPr lang="en-ID" dirty="0" smtClean="0"/>
              <a:t>, </a:t>
            </a:r>
            <a:r>
              <a:rPr lang="en-ID" dirty="0" err="1" smtClean="0"/>
              <a:t>perdagangan</a:t>
            </a:r>
            <a:r>
              <a:rPr lang="en-ID" dirty="0" smtClean="0"/>
              <a:t>, 	hotel, </a:t>
            </a:r>
            <a:r>
              <a:rPr lang="en-ID" dirty="0" err="1" smtClean="0"/>
              <a:t>restoran</a:t>
            </a:r>
            <a:r>
              <a:rPr lang="en-ID" dirty="0" smtClean="0"/>
              <a:t>, </a:t>
            </a:r>
            <a:r>
              <a:rPr lang="en-ID" dirty="0" err="1" smtClean="0"/>
              <a:t>tempat-tempat</a:t>
            </a:r>
            <a:r>
              <a:rPr lang="en-ID" dirty="0" smtClean="0"/>
              <a:t> </a:t>
            </a:r>
            <a:r>
              <a:rPr lang="en-ID" dirty="0" err="1" smtClean="0"/>
              <a:t>umum</a:t>
            </a:r>
            <a:r>
              <a:rPr lang="en-ID" dirty="0" smtClean="0"/>
              <a:t> </a:t>
            </a:r>
            <a:r>
              <a:rPr lang="en-ID" dirty="0" err="1" smtClean="0"/>
              <a:t>tempat</a:t>
            </a:r>
            <a:r>
              <a:rPr lang="en-ID" dirty="0" smtClean="0"/>
              <a:t> </a:t>
            </a:r>
            <a:r>
              <a:rPr lang="en-ID" dirty="0" err="1" smtClean="0"/>
              <a:t>ibadah</a:t>
            </a:r>
            <a:r>
              <a:rPr lang="en-ID" dirty="0" smtClean="0"/>
              <a:t> </a:t>
            </a:r>
            <a:r>
              <a:rPr lang="en-ID" dirty="0" err="1" smtClean="0"/>
              <a:t>dan</a:t>
            </a:r>
            <a:r>
              <a:rPr lang="en-ID" dirty="0" smtClean="0"/>
              <a:t> lain </a:t>
            </a:r>
            <a:r>
              <a:rPr lang="en-ID" dirty="0" err="1" smtClean="0"/>
              <a:t>lain</a:t>
            </a:r>
            <a:r>
              <a:rPr lang="en-ID" dirty="0" smtClean="0"/>
              <a:t>. </a:t>
            </a:r>
            <a:r>
              <a:rPr lang="en-ID" dirty="0" err="1" smtClean="0"/>
              <a:t>Zat</a:t>
            </a:r>
            <a:r>
              <a:rPr lang="en-ID" dirty="0" smtClean="0"/>
              <a:t> yang </a:t>
            </a:r>
            <a:r>
              <a:rPr lang="en-ID" dirty="0" err="1" smtClean="0"/>
              <a:t>terkandung</a:t>
            </a:r>
            <a:r>
              <a:rPr lang="en-ID" dirty="0" smtClean="0"/>
              <a:t> </a:t>
            </a:r>
            <a:r>
              <a:rPr lang="en-ID" dirty="0" err="1" smtClean="0"/>
              <a:t>dalam</a:t>
            </a:r>
            <a:r>
              <a:rPr lang="en-ID" dirty="0" smtClean="0"/>
              <a:t> </a:t>
            </a:r>
            <a:r>
              <a:rPr lang="en-ID" dirty="0" err="1" smtClean="0"/>
              <a:t>dalam</a:t>
            </a:r>
            <a:r>
              <a:rPr lang="en-ID" dirty="0" smtClean="0"/>
              <a:t> </a:t>
            </a:r>
            <a:r>
              <a:rPr lang="en-ID" dirty="0" err="1" smtClean="0"/>
              <a:t>jenis</a:t>
            </a:r>
            <a:r>
              <a:rPr lang="en-ID" dirty="0" smtClean="0"/>
              <a:t> air </a:t>
            </a:r>
            <a:r>
              <a:rPr lang="en-ID" dirty="0" err="1" smtClean="0"/>
              <a:t>limbah</a:t>
            </a:r>
            <a:r>
              <a:rPr lang="en-ID" dirty="0" smtClean="0"/>
              <a:t> </a:t>
            </a:r>
            <a:r>
              <a:rPr lang="en-ID" dirty="0" err="1" smtClean="0"/>
              <a:t>ini</a:t>
            </a:r>
            <a:r>
              <a:rPr lang="en-ID" dirty="0" smtClean="0"/>
              <a:t> </a:t>
            </a:r>
            <a:r>
              <a:rPr lang="en-ID" dirty="0" err="1" smtClean="0"/>
              <a:t>umumnya</a:t>
            </a:r>
            <a:r>
              <a:rPr lang="en-ID" dirty="0" smtClean="0"/>
              <a:t> </a:t>
            </a:r>
            <a:r>
              <a:rPr lang="en-ID" dirty="0" err="1" smtClean="0"/>
              <a:t>sama</a:t>
            </a:r>
            <a:r>
              <a:rPr lang="en-ID" dirty="0" smtClean="0"/>
              <a:t> </a:t>
            </a:r>
            <a:r>
              <a:rPr lang="en-ID" dirty="0" err="1" smtClean="0"/>
              <a:t>dengan</a:t>
            </a:r>
            <a:r>
              <a:rPr lang="en-ID" dirty="0" smtClean="0"/>
              <a:t> air </a:t>
            </a:r>
            <a:r>
              <a:rPr lang="en-ID" dirty="0" err="1" smtClean="0"/>
              <a:t>limbah</a:t>
            </a:r>
            <a:r>
              <a:rPr lang="en-ID" dirty="0" smtClean="0"/>
              <a:t> </a:t>
            </a:r>
            <a:r>
              <a:rPr lang="en-ID" dirty="0" err="1" smtClean="0"/>
              <a:t>rumah</a:t>
            </a:r>
            <a:r>
              <a:rPr lang="en-ID" dirty="0" smtClean="0"/>
              <a:t> </a:t>
            </a:r>
            <a:r>
              <a:rPr lang="en-ID" dirty="0" err="1" smtClean="0"/>
              <a:t>tangga</a:t>
            </a:r>
            <a:r>
              <a:rPr lang="en-ID" dirty="0" smtClean="0"/>
              <a:t>.</a:t>
            </a:r>
          </a:p>
        </p:txBody>
      </p:sp>
    </p:spTree>
    <p:extLst>
      <p:ext uri="{BB962C8B-B14F-4D97-AF65-F5344CB8AC3E}">
        <p14:creationId xmlns:p14="http://schemas.microsoft.com/office/powerpoint/2010/main" val="9032109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00259"/>
          </a:xfrm>
        </p:spPr>
        <p:txBody>
          <a:bodyPr/>
          <a:lstStyle/>
          <a:p>
            <a:r>
              <a:rPr lang="en-ID" dirty="0" err="1" smtClean="0"/>
              <a:t>Konsep</a:t>
            </a:r>
            <a:r>
              <a:rPr lang="en-ID" dirty="0" smtClean="0"/>
              <a:t> </a:t>
            </a:r>
            <a:r>
              <a:rPr lang="en-ID" dirty="0" err="1" smtClean="0"/>
              <a:t>Pengolahan</a:t>
            </a:r>
            <a:r>
              <a:rPr lang="en-ID" dirty="0" smtClean="0"/>
              <a:t> Air </a:t>
            </a:r>
            <a:r>
              <a:rPr lang="en-ID" dirty="0" err="1" smtClean="0"/>
              <a:t>Limbah</a:t>
            </a:r>
            <a:endParaRPr lang="en-ID" dirty="0"/>
          </a:p>
        </p:txBody>
      </p:sp>
      <p:sp>
        <p:nvSpPr>
          <p:cNvPr id="3" name="Content Placeholder 2"/>
          <p:cNvSpPr>
            <a:spLocks noGrp="1"/>
          </p:cNvSpPr>
          <p:nvPr>
            <p:ph idx="1"/>
          </p:nvPr>
        </p:nvSpPr>
        <p:spPr>
          <a:xfrm>
            <a:off x="677334" y="1609859"/>
            <a:ext cx="8596668" cy="4431504"/>
          </a:xfrm>
        </p:spPr>
        <p:txBody>
          <a:bodyPr/>
          <a:lstStyle/>
          <a:p>
            <a:pPr marL="0" indent="0">
              <a:buNone/>
            </a:pPr>
            <a:r>
              <a:rPr lang="en-ID" dirty="0" err="1" smtClean="0"/>
              <a:t>Pengolahan</a:t>
            </a:r>
            <a:r>
              <a:rPr lang="en-ID" dirty="0" smtClean="0"/>
              <a:t> air </a:t>
            </a:r>
            <a:r>
              <a:rPr lang="en-ID" dirty="0" err="1" smtClean="0"/>
              <a:t>limbah</a:t>
            </a:r>
            <a:r>
              <a:rPr lang="en-ID" dirty="0" smtClean="0"/>
              <a:t> </a:t>
            </a:r>
            <a:r>
              <a:rPr lang="en-ID" dirty="0" err="1" smtClean="0"/>
              <a:t>dimaksudkan</a:t>
            </a:r>
            <a:r>
              <a:rPr lang="en-ID" dirty="0" smtClean="0"/>
              <a:t> </a:t>
            </a:r>
            <a:r>
              <a:rPr lang="en-ID" dirty="0" err="1" smtClean="0"/>
              <a:t>untuk</a:t>
            </a:r>
            <a:r>
              <a:rPr lang="en-ID" dirty="0" smtClean="0"/>
              <a:t> </a:t>
            </a:r>
            <a:r>
              <a:rPr lang="en-ID" dirty="0" err="1" smtClean="0"/>
              <a:t>menghilangkan</a:t>
            </a:r>
            <a:r>
              <a:rPr lang="en-ID" dirty="0" smtClean="0"/>
              <a:t> </a:t>
            </a:r>
            <a:r>
              <a:rPr lang="en-ID" dirty="0" err="1" smtClean="0"/>
              <a:t>bahan-bahan</a:t>
            </a:r>
            <a:r>
              <a:rPr lang="en-ID" dirty="0" smtClean="0"/>
              <a:t> </a:t>
            </a:r>
            <a:r>
              <a:rPr lang="en-ID" dirty="0" err="1" smtClean="0"/>
              <a:t>pencemar</a:t>
            </a:r>
            <a:r>
              <a:rPr lang="en-ID" dirty="0" smtClean="0"/>
              <a:t> yang </a:t>
            </a:r>
            <a:r>
              <a:rPr lang="en-ID" dirty="0" err="1" smtClean="0"/>
              <a:t>terkandung</a:t>
            </a:r>
            <a:r>
              <a:rPr lang="en-ID" dirty="0" smtClean="0"/>
              <a:t> </a:t>
            </a:r>
            <a:r>
              <a:rPr lang="en-ID" dirty="0" err="1" smtClean="0"/>
              <a:t>dalam</a:t>
            </a:r>
            <a:r>
              <a:rPr lang="en-ID" dirty="0" smtClean="0"/>
              <a:t> air </a:t>
            </a:r>
            <a:r>
              <a:rPr lang="en-ID" dirty="0" err="1" smtClean="0"/>
              <a:t>limbah</a:t>
            </a:r>
            <a:r>
              <a:rPr lang="en-ID" dirty="0" smtClean="0"/>
              <a:t>. </a:t>
            </a:r>
            <a:r>
              <a:rPr lang="en-ID" dirty="0" err="1" smtClean="0"/>
              <a:t>Tujuan</a:t>
            </a:r>
            <a:r>
              <a:rPr lang="en-ID" dirty="0" smtClean="0"/>
              <a:t> </a:t>
            </a:r>
            <a:r>
              <a:rPr lang="en-ID" dirty="0" err="1" smtClean="0"/>
              <a:t>pengolahan</a:t>
            </a:r>
            <a:r>
              <a:rPr lang="en-ID" dirty="0" smtClean="0"/>
              <a:t> air </a:t>
            </a:r>
            <a:r>
              <a:rPr lang="en-ID" dirty="0" err="1" smtClean="0"/>
              <a:t>limbah</a:t>
            </a:r>
            <a:r>
              <a:rPr lang="en-ID" dirty="0" smtClean="0"/>
              <a:t> </a:t>
            </a:r>
            <a:r>
              <a:rPr lang="en-ID" dirty="0" err="1" smtClean="0"/>
              <a:t>seperti</a:t>
            </a:r>
            <a:r>
              <a:rPr lang="en-ID" dirty="0" smtClean="0"/>
              <a:t> </a:t>
            </a:r>
            <a:r>
              <a:rPr lang="en-ID" dirty="0" err="1" smtClean="0"/>
              <a:t>berikut</a:t>
            </a:r>
            <a:r>
              <a:rPr lang="en-ID" dirty="0" smtClean="0"/>
              <a:t>:</a:t>
            </a:r>
          </a:p>
          <a:p>
            <a:r>
              <a:rPr lang="en-ID" dirty="0" err="1" smtClean="0"/>
              <a:t>Menghilangkan</a:t>
            </a:r>
            <a:r>
              <a:rPr lang="en-ID" dirty="0" smtClean="0"/>
              <a:t>/</a:t>
            </a:r>
            <a:r>
              <a:rPr lang="en-ID" dirty="0" err="1" smtClean="0"/>
              <a:t>menurunkan</a:t>
            </a:r>
            <a:r>
              <a:rPr lang="en-ID" dirty="0" smtClean="0"/>
              <a:t> </a:t>
            </a:r>
            <a:r>
              <a:rPr lang="en-ID" dirty="0" err="1" smtClean="0"/>
              <a:t>konsentrasi</a:t>
            </a:r>
            <a:r>
              <a:rPr lang="en-ID" dirty="0" smtClean="0"/>
              <a:t> </a:t>
            </a:r>
            <a:r>
              <a:rPr lang="en-ID" dirty="0" err="1" smtClean="0"/>
              <a:t>bahan</a:t>
            </a:r>
            <a:r>
              <a:rPr lang="en-ID" dirty="0" smtClean="0"/>
              <a:t> </a:t>
            </a:r>
            <a:r>
              <a:rPr lang="en-ID" dirty="0" err="1" smtClean="0"/>
              <a:t>pencemar</a:t>
            </a:r>
            <a:r>
              <a:rPr lang="en-ID" dirty="0" smtClean="0"/>
              <a:t> yang </a:t>
            </a:r>
            <a:r>
              <a:rPr lang="en-ID" dirty="0" err="1" smtClean="0"/>
              <a:t>terkandung</a:t>
            </a:r>
            <a:r>
              <a:rPr lang="en-ID" dirty="0" smtClean="0"/>
              <a:t> </a:t>
            </a:r>
            <a:r>
              <a:rPr lang="en-ID" dirty="0" err="1" smtClean="0"/>
              <a:t>dalam</a:t>
            </a:r>
            <a:r>
              <a:rPr lang="en-ID" dirty="0" smtClean="0"/>
              <a:t> air </a:t>
            </a:r>
            <a:r>
              <a:rPr lang="en-ID" dirty="0" err="1" smtClean="0"/>
              <a:t>limbah</a:t>
            </a:r>
            <a:r>
              <a:rPr lang="en-ID" dirty="0" smtClean="0"/>
              <a:t>.</a:t>
            </a:r>
          </a:p>
          <a:p>
            <a:r>
              <a:rPr lang="en-ID" dirty="0" err="1" smtClean="0"/>
              <a:t>Menghindari</a:t>
            </a:r>
            <a:r>
              <a:rPr lang="en-ID" dirty="0" smtClean="0"/>
              <a:t> </a:t>
            </a:r>
            <a:r>
              <a:rPr lang="en-ID" dirty="0" err="1" smtClean="0"/>
              <a:t>terjadinya</a:t>
            </a:r>
            <a:r>
              <a:rPr lang="en-ID" dirty="0" smtClean="0"/>
              <a:t> </a:t>
            </a:r>
            <a:r>
              <a:rPr lang="en-ID" dirty="0" err="1" smtClean="0"/>
              <a:t>pencemaran</a:t>
            </a:r>
            <a:r>
              <a:rPr lang="en-ID" dirty="0" smtClean="0"/>
              <a:t> </a:t>
            </a:r>
            <a:r>
              <a:rPr lang="en-ID" dirty="0" err="1" smtClean="0"/>
              <a:t>lingkungan</a:t>
            </a:r>
            <a:r>
              <a:rPr lang="en-ID" dirty="0" smtClean="0"/>
              <a:t> </a:t>
            </a:r>
            <a:r>
              <a:rPr lang="en-ID" dirty="0" err="1" smtClean="0"/>
              <a:t>akibat</a:t>
            </a:r>
            <a:r>
              <a:rPr lang="en-ID" dirty="0" smtClean="0"/>
              <a:t> </a:t>
            </a:r>
            <a:r>
              <a:rPr lang="en-ID" dirty="0" err="1" smtClean="0"/>
              <a:t>pembuangan</a:t>
            </a:r>
            <a:r>
              <a:rPr lang="en-ID" dirty="0" smtClean="0"/>
              <a:t> air </a:t>
            </a:r>
            <a:r>
              <a:rPr lang="en-ID" dirty="0" err="1" smtClean="0"/>
              <a:t>limbah</a:t>
            </a:r>
            <a:r>
              <a:rPr lang="en-ID" dirty="0" smtClean="0"/>
              <a:t>.</a:t>
            </a:r>
          </a:p>
          <a:p>
            <a:r>
              <a:rPr lang="en-ID" dirty="0" err="1" smtClean="0"/>
              <a:t>Memanfaatkan</a:t>
            </a:r>
            <a:r>
              <a:rPr lang="en-ID" dirty="0" smtClean="0"/>
              <a:t> </a:t>
            </a:r>
            <a:r>
              <a:rPr lang="en-ID" dirty="0" err="1" smtClean="0"/>
              <a:t>kembali</a:t>
            </a:r>
            <a:r>
              <a:rPr lang="en-ID" dirty="0" smtClean="0"/>
              <a:t> air </a:t>
            </a:r>
            <a:r>
              <a:rPr lang="en-ID" dirty="0" err="1" smtClean="0"/>
              <a:t>limbah</a:t>
            </a:r>
            <a:r>
              <a:rPr lang="en-ID" dirty="0" smtClean="0"/>
              <a:t> yang </a:t>
            </a:r>
            <a:r>
              <a:rPr lang="en-ID" dirty="0" err="1" smtClean="0"/>
              <a:t>telah</a:t>
            </a:r>
            <a:r>
              <a:rPr lang="en-ID" dirty="0" smtClean="0"/>
              <a:t> </a:t>
            </a:r>
            <a:r>
              <a:rPr lang="en-ID" dirty="0" err="1" smtClean="0"/>
              <a:t>dilakukan</a:t>
            </a:r>
            <a:r>
              <a:rPr lang="en-ID" dirty="0" smtClean="0"/>
              <a:t> </a:t>
            </a:r>
            <a:r>
              <a:rPr lang="en-ID" dirty="0" err="1" smtClean="0"/>
              <a:t>pengolahan</a:t>
            </a:r>
            <a:r>
              <a:rPr lang="en-ID" dirty="0" smtClean="0"/>
              <a:t>.</a:t>
            </a:r>
          </a:p>
          <a:p>
            <a:r>
              <a:rPr lang="en-ID" dirty="0" err="1" smtClean="0"/>
              <a:t>Efisiensi</a:t>
            </a:r>
            <a:r>
              <a:rPr lang="en-ID" dirty="0" smtClean="0"/>
              <a:t> </a:t>
            </a:r>
            <a:r>
              <a:rPr lang="en-ID" dirty="0" err="1" smtClean="0"/>
              <a:t>penggunaan</a:t>
            </a:r>
            <a:r>
              <a:rPr lang="en-ID" dirty="0" smtClean="0"/>
              <a:t> air.</a:t>
            </a:r>
          </a:p>
        </p:txBody>
      </p:sp>
    </p:spTree>
    <p:extLst>
      <p:ext uri="{BB962C8B-B14F-4D97-AF65-F5344CB8AC3E}">
        <p14:creationId xmlns:p14="http://schemas.microsoft.com/office/powerpoint/2010/main" val="4141031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35865"/>
          </a:xfrm>
        </p:spPr>
        <p:txBody>
          <a:bodyPr/>
          <a:lstStyle/>
          <a:p>
            <a:r>
              <a:rPr lang="en-ID" dirty="0" err="1" smtClean="0"/>
              <a:t>Pengolahan</a:t>
            </a:r>
            <a:r>
              <a:rPr lang="en-ID" dirty="0" smtClean="0"/>
              <a:t> Air </a:t>
            </a:r>
            <a:r>
              <a:rPr lang="en-ID" dirty="0" err="1" smtClean="0"/>
              <a:t>Limbah</a:t>
            </a:r>
            <a:endParaRPr lang="en-ID" dirty="0"/>
          </a:p>
        </p:txBody>
      </p:sp>
      <p:sp>
        <p:nvSpPr>
          <p:cNvPr id="3" name="Content Placeholder 2"/>
          <p:cNvSpPr>
            <a:spLocks noGrp="1"/>
          </p:cNvSpPr>
          <p:nvPr>
            <p:ph idx="1"/>
          </p:nvPr>
        </p:nvSpPr>
        <p:spPr>
          <a:xfrm>
            <a:off x="677334" y="1918953"/>
            <a:ext cx="8596668" cy="4122410"/>
          </a:xfrm>
        </p:spPr>
        <p:txBody>
          <a:bodyPr>
            <a:normAutofit fontScale="92500"/>
          </a:bodyPr>
          <a:lstStyle/>
          <a:p>
            <a:pPr marL="0" indent="0">
              <a:buNone/>
            </a:pPr>
            <a:r>
              <a:rPr lang="en-ID" b="1" dirty="0"/>
              <a:t>1. </a:t>
            </a:r>
            <a:r>
              <a:rPr lang="en-ID" b="1" dirty="0" err="1"/>
              <a:t>Pengolahan</a:t>
            </a:r>
            <a:r>
              <a:rPr lang="en-ID" b="1" dirty="0"/>
              <a:t> air </a:t>
            </a:r>
            <a:r>
              <a:rPr lang="en-ID" b="1" dirty="0" err="1"/>
              <a:t>limbah</a:t>
            </a:r>
            <a:r>
              <a:rPr lang="en-ID" b="1" dirty="0"/>
              <a:t> </a:t>
            </a:r>
            <a:r>
              <a:rPr lang="en-ID" b="1" dirty="0" err="1"/>
              <a:t>secara</a:t>
            </a:r>
            <a:r>
              <a:rPr lang="en-ID" b="1" dirty="0"/>
              <a:t> </a:t>
            </a:r>
            <a:r>
              <a:rPr lang="en-ID" b="1" dirty="0" err="1"/>
              <a:t>fisik</a:t>
            </a:r>
            <a:r>
              <a:rPr lang="en-ID" b="1" i="1" dirty="0"/>
              <a:t> (physical treatment)</a:t>
            </a:r>
            <a:endParaRPr lang="en-ID" dirty="0"/>
          </a:p>
          <a:p>
            <a:pPr marL="0" indent="0">
              <a:buNone/>
            </a:pPr>
            <a:r>
              <a:rPr lang="en-ID" dirty="0" smtClean="0"/>
              <a:t>	</a:t>
            </a:r>
            <a:r>
              <a:rPr lang="en-ID" dirty="0" err="1" smtClean="0"/>
              <a:t>Pengolahan</a:t>
            </a:r>
            <a:r>
              <a:rPr lang="en-ID" dirty="0" smtClean="0"/>
              <a:t> </a:t>
            </a:r>
            <a:r>
              <a:rPr lang="en-ID" dirty="0"/>
              <a:t>air </a:t>
            </a:r>
            <a:r>
              <a:rPr lang="en-ID" dirty="0" err="1"/>
              <a:t>limbah</a:t>
            </a:r>
            <a:r>
              <a:rPr lang="en-ID" dirty="0"/>
              <a:t> </a:t>
            </a:r>
            <a:r>
              <a:rPr lang="en-ID" dirty="0" err="1"/>
              <a:t>secara</a:t>
            </a:r>
            <a:r>
              <a:rPr lang="en-ID" dirty="0"/>
              <a:t> </a:t>
            </a:r>
            <a:r>
              <a:rPr lang="en-ID" dirty="0" err="1"/>
              <a:t>fisik</a:t>
            </a:r>
            <a:r>
              <a:rPr lang="en-ID" dirty="0"/>
              <a:t> </a:t>
            </a:r>
            <a:r>
              <a:rPr lang="en-ID" dirty="0" err="1"/>
              <a:t>bertujuan</a:t>
            </a:r>
            <a:r>
              <a:rPr lang="en-ID" dirty="0"/>
              <a:t>  </a:t>
            </a:r>
            <a:r>
              <a:rPr lang="en-ID" dirty="0" err="1"/>
              <a:t>untuk</a:t>
            </a:r>
            <a:r>
              <a:rPr lang="en-ID" dirty="0"/>
              <a:t> </a:t>
            </a:r>
            <a:r>
              <a:rPr lang="en-ID" dirty="0" err="1"/>
              <a:t>menyisihkan</a:t>
            </a:r>
            <a:r>
              <a:rPr lang="en-ID" dirty="0"/>
              <a:t> </a:t>
            </a:r>
            <a:r>
              <a:rPr lang="en-ID" dirty="0" err="1"/>
              <a:t>padatan</a:t>
            </a:r>
            <a:r>
              <a:rPr lang="en-ID" dirty="0"/>
              <a:t> </a:t>
            </a:r>
            <a:r>
              <a:rPr lang="en-ID" dirty="0" err="1"/>
              <a:t>seperti</a:t>
            </a:r>
            <a:r>
              <a:rPr lang="en-ID" dirty="0"/>
              <a:t> </a:t>
            </a:r>
            <a:r>
              <a:rPr lang="en-ID" dirty="0" err="1"/>
              <a:t>kayu</a:t>
            </a:r>
            <a:r>
              <a:rPr lang="en-ID" dirty="0"/>
              <a:t>, </a:t>
            </a:r>
            <a:r>
              <a:rPr lang="en-ID" dirty="0" err="1"/>
              <a:t>plastik</a:t>
            </a:r>
            <a:r>
              <a:rPr lang="en-ID" dirty="0"/>
              <a:t>, </a:t>
            </a:r>
            <a:r>
              <a:rPr lang="en-ID" dirty="0" err="1"/>
              <a:t>kertas</a:t>
            </a:r>
            <a:r>
              <a:rPr lang="en-ID" dirty="0"/>
              <a:t>, </a:t>
            </a:r>
            <a:r>
              <a:rPr lang="en-ID" dirty="0" err="1"/>
              <a:t>sampah</a:t>
            </a:r>
            <a:r>
              <a:rPr lang="en-ID" dirty="0"/>
              <a:t>, </a:t>
            </a:r>
            <a:r>
              <a:rPr lang="en-ID" dirty="0" err="1"/>
              <a:t>pasir</a:t>
            </a:r>
            <a:r>
              <a:rPr lang="en-ID" dirty="0"/>
              <a:t>, </a:t>
            </a:r>
            <a:r>
              <a:rPr lang="en-ID" dirty="0" err="1"/>
              <a:t>minyak</a:t>
            </a:r>
            <a:r>
              <a:rPr lang="en-ID" dirty="0"/>
              <a:t>, </a:t>
            </a:r>
            <a:r>
              <a:rPr lang="en-ID" dirty="0" err="1"/>
              <a:t>lemak</a:t>
            </a:r>
            <a:r>
              <a:rPr lang="en-ID" dirty="0"/>
              <a:t>, </a:t>
            </a:r>
            <a:r>
              <a:rPr lang="en-ID" dirty="0" err="1"/>
              <a:t>dan</a:t>
            </a:r>
            <a:r>
              <a:rPr lang="en-ID" dirty="0"/>
              <a:t> </a:t>
            </a:r>
            <a:r>
              <a:rPr lang="en-ID" dirty="0" err="1"/>
              <a:t>padatan</a:t>
            </a:r>
            <a:r>
              <a:rPr lang="en-ID" dirty="0"/>
              <a:t> </a:t>
            </a:r>
            <a:r>
              <a:rPr lang="en-ID" dirty="0" err="1"/>
              <a:t>tersuspensi</a:t>
            </a:r>
            <a:r>
              <a:rPr lang="en-ID" dirty="0"/>
              <a:t>. </a:t>
            </a:r>
            <a:r>
              <a:rPr lang="en-ID" dirty="0" err="1"/>
              <a:t>Pada</a:t>
            </a:r>
            <a:r>
              <a:rPr lang="en-ID" dirty="0"/>
              <a:t> </a:t>
            </a:r>
            <a:r>
              <a:rPr lang="en-ID" dirty="0" err="1"/>
              <a:t>pengolahan</a:t>
            </a:r>
            <a:r>
              <a:rPr lang="en-ID" dirty="0"/>
              <a:t> </a:t>
            </a:r>
            <a:r>
              <a:rPr lang="en-ID" dirty="0" err="1"/>
              <a:t>secara</a:t>
            </a:r>
            <a:r>
              <a:rPr lang="en-ID" dirty="0"/>
              <a:t> </a:t>
            </a:r>
            <a:r>
              <a:rPr lang="en-ID" dirty="0" err="1"/>
              <a:t>fisik</a:t>
            </a:r>
            <a:r>
              <a:rPr lang="en-ID" dirty="0"/>
              <a:t> </a:t>
            </a:r>
            <a:r>
              <a:rPr lang="en-ID" dirty="0" err="1"/>
              <a:t>diperkenal</a:t>
            </a:r>
            <a:r>
              <a:rPr lang="en-ID" dirty="0"/>
              <a:t> </a:t>
            </a:r>
            <a:r>
              <a:rPr lang="en-ID" dirty="0" err="1"/>
              <a:t>berbagai</a:t>
            </a:r>
            <a:r>
              <a:rPr lang="en-ID" dirty="0"/>
              <a:t> unit </a:t>
            </a:r>
            <a:r>
              <a:rPr lang="en-ID" dirty="0" err="1"/>
              <a:t>operasi</a:t>
            </a:r>
            <a:r>
              <a:rPr lang="en-ID" dirty="0"/>
              <a:t> (proses) </a:t>
            </a:r>
            <a:r>
              <a:rPr lang="en-ID" dirty="0" err="1"/>
              <a:t>seperti</a:t>
            </a:r>
            <a:r>
              <a:rPr lang="en-ID" dirty="0"/>
              <a:t> : screening, </a:t>
            </a:r>
            <a:r>
              <a:rPr lang="en-ID" dirty="0" err="1"/>
              <a:t>comminution</a:t>
            </a:r>
            <a:r>
              <a:rPr lang="en-ID" dirty="0"/>
              <a:t>, grit chamber, </a:t>
            </a:r>
            <a:r>
              <a:rPr lang="en-ID" dirty="0" err="1"/>
              <a:t>equalisasi</a:t>
            </a:r>
            <a:r>
              <a:rPr lang="en-ID" dirty="0"/>
              <a:t>, </a:t>
            </a:r>
            <a:r>
              <a:rPr lang="en-ID" dirty="0" err="1"/>
              <a:t>sedimentasi</a:t>
            </a:r>
            <a:r>
              <a:rPr lang="en-ID" dirty="0"/>
              <a:t>, </a:t>
            </a:r>
            <a:r>
              <a:rPr lang="en-ID" dirty="0" err="1"/>
              <a:t>floatasi</a:t>
            </a:r>
            <a:r>
              <a:rPr lang="en-ID" dirty="0"/>
              <a:t>, </a:t>
            </a:r>
            <a:r>
              <a:rPr lang="en-ID" dirty="0" err="1"/>
              <a:t>dan</a:t>
            </a:r>
            <a:r>
              <a:rPr lang="en-ID" dirty="0"/>
              <a:t> </a:t>
            </a:r>
            <a:r>
              <a:rPr lang="en-ID" dirty="0" err="1" smtClean="0"/>
              <a:t>filtrasi</a:t>
            </a:r>
            <a:r>
              <a:rPr lang="en-ID" dirty="0" smtClean="0"/>
              <a:t>.</a:t>
            </a:r>
          </a:p>
          <a:p>
            <a:pPr marL="0" indent="0">
              <a:buNone/>
            </a:pPr>
            <a:r>
              <a:rPr lang="en-ID" b="1" dirty="0"/>
              <a:t>2. </a:t>
            </a:r>
            <a:r>
              <a:rPr lang="en-ID" b="1" dirty="0" err="1"/>
              <a:t>Pengolahan</a:t>
            </a:r>
            <a:r>
              <a:rPr lang="en-ID" b="1" dirty="0"/>
              <a:t> air </a:t>
            </a:r>
            <a:r>
              <a:rPr lang="en-ID" b="1" dirty="0" err="1"/>
              <a:t>limbah</a:t>
            </a:r>
            <a:r>
              <a:rPr lang="en-ID" b="1" dirty="0"/>
              <a:t> </a:t>
            </a:r>
            <a:r>
              <a:rPr lang="en-ID" b="1" dirty="0" err="1"/>
              <a:t>secara</a:t>
            </a:r>
            <a:r>
              <a:rPr lang="en-ID" b="1" dirty="0"/>
              <a:t> </a:t>
            </a:r>
            <a:r>
              <a:rPr lang="en-ID" b="1" dirty="0" err="1"/>
              <a:t>kimia</a:t>
            </a:r>
            <a:r>
              <a:rPr lang="en-ID" b="1" dirty="0"/>
              <a:t> (</a:t>
            </a:r>
            <a:r>
              <a:rPr lang="en-ID" b="1" i="1" dirty="0"/>
              <a:t>chemical treatment</a:t>
            </a:r>
            <a:r>
              <a:rPr lang="en-ID" b="1" dirty="0"/>
              <a:t>)</a:t>
            </a:r>
            <a:endParaRPr lang="en-ID" dirty="0"/>
          </a:p>
          <a:p>
            <a:pPr marL="0" indent="0">
              <a:buNone/>
            </a:pPr>
            <a:r>
              <a:rPr lang="en-ID" dirty="0" smtClean="0"/>
              <a:t>	</a:t>
            </a:r>
            <a:r>
              <a:rPr lang="en-ID" dirty="0" err="1" smtClean="0"/>
              <a:t>Pengolahan</a:t>
            </a:r>
            <a:r>
              <a:rPr lang="en-ID" dirty="0" smtClean="0"/>
              <a:t> </a:t>
            </a:r>
            <a:r>
              <a:rPr lang="en-ID" dirty="0"/>
              <a:t>air </a:t>
            </a:r>
            <a:r>
              <a:rPr lang="en-ID" dirty="0" err="1"/>
              <a:t>limbah</a:t>
            </a:r>
            <a:r>
              <a:rPr lang="en-ID" dirty="0"/>
              <a:t> </a:t>
            </a:r>
            <a:r>
              <a:rPr lang="en-ID" dirty="0" err="1"/>
              <a:t>secara</a:t>
            </a:r>
            <a:r>
              <a:rPr lang="en-ID" dirty="0"/>
              <a:t> </a:t>
            </a:r>
            <a:r>
              <a:rPr lang="en-ID" dirty="0" err="1"/>
              <a:t>kimia</a:t>
            </a:r>
            <a:r>
              <a:rPr lang="en-ID" dirty="0"/>
              <a:t> </a:t>
            </a:r>
            <a:r>
              <a:rPr lang="en-ID" dirty="0" err="1"/>
              <a:t>bertujuan</a:t>
            </a:r>
            <a:r>
              <a:rPr lang="en-ID" dirty="0"/>
              <a:t>  </a:t>
            </a:r>
            <a:r>
              <a:rPr lang="en-ID" dirty="0" err="1"/>
              <a:t>untuk</a:t>
            </a:r>
            <a:r>
              <a:rPr lang="en-ID" dirty="0"/>
              <a:t> </a:t>
            </a:r>
            <a:r>
              <a:rPr lang="en-ID" dirty="0" err="1"/>
              <a:t>memisahkan</a:t>
            </a:r>
            <a:r>
              <a:rPr lang="en-ID" dirty="0"/>
              <a:t> </a:t>
            </a:r>
            <a:r>
              <a:rPr lang="en-ID" dirty="0" err="1"/>
              <a:t>padatan</a:t>
            </a:r>
            <a:r>
              <a:rPr lang="en-ID" dirty="0"/>
              <a:t> </a:t>
            </a:r>
            <a:r>
              <a:rPr lang="en-ID" dirty="0" err="1"/>
              <a:t>tersuspensi</a:t>
            </a:r>
            <a:r>
              <a:rPr lang="en-ID" dirty="0"/>
              <a:t> yang </a:t>
            </a:r>
            <a:r>
              <a:rPr lang="en-ID" dirty="0" err="1"/>
              <a:t>sulit</a:t>
            </a:r>
            <a:r>
              <a:rPr lang="en-ID" dirty="0"/>
              <a:t> </a:t>
            </a:r>
            <a:r>
              <a:rPr lang="en-ID" dirty="0" err="1"/>
              <a:t>mengendap</a:t>
            </a:r>
            <a:r>
              <a:rPr lang="en-ID" dirty="0"/>
              <a:t> </a:t>
            </a:r>
            <a:r>
              <a:rPr lang="en-ID" dirty="0" err="1"/>
              <a:t>dalam</a:t>
            </a:r>
            <a:r>
              <a:rPr lang="en-ID" dirty="0"/>
              <a:t> </a:t>
            </a:r>
            <a:r>
              <a:rPr lang="en-ID" dirty="0" err="1"/>
              <a:t>waktu</a:t>
            </a:r>
            <a:r>
              <a:rPr lang="en-ID" dirty="0"/>
              <a:t> </a:t>
            </a:r>
            <a:r>
              <a:rPr lang="en-ID" dirty="0" err="1"/>
              <a:t>cepat</a:t>
            </a:r>
            <a:r>
              <a:rPr lang="en-ID" dirty="0"/>
              <a:t>, </a:t>
            </a:r>
            <a:r>
              <a:rPr lang="en-ID" dirty="0" err="1"/>
              <a:t>pertikel</a:t>
            </a:r>
            <a:r>
              <a:rPr lang="en-ID" dirty="0"/>
              <a:t> </a:t>
            </a:r>
            <a:r>
              <a:rPr lang="en-ID" dirty="0" err="1"/>
              <a:t>koloid</a:t>
            </a:r>
            <a:r>
              <a:rPr lang="en-ID" dirty="0"/>
              <a:t>, </a:t>
            </a:r>
            <a:r>
              <a:rPr lang="en-ID" dirty="0" err="1"/>
              <a:t>dan</a:t>
            </a:r>
            <a:r>
              <a:rPr lang="en-ID" dirty="0"/>
              <a:t> </a:t>
            </a:r>
            <a:r>
              <a:rPr lang="en-ID" dirty="0" err="1"/>
              <a:t>padatan</a:t>
            </a:r>
            <a:r>
              <a:rPr lang="en-ID" dirty="0"/>
              <a:t> </a:t>
            </a:r>
            <a:r>
              <a:rPr lang="en-ID" dirty="0" err="1"/>
              <a:t>terlarut</a:t>
            </a:r>
            <a:r>
              <a:rPr lang="en-ID" dirty="0"/>
              <a:t> </a:t>
            </a:r>
            <a:r>
              <a:rPr lang="en-ID" dirty="0" err="1"/>
              <a:t>baik</a:t>
            </a:r>
            <a:r>
              <a:rPr lang="en-ID" dirty="0"/>
              <a:t> </a:t>
            </a:r>
            <a:r>
              <a:rPr lang="en-ID" dirty="0" err="1"/>
              <a:t>bersifat</a:t>
            </a:r>
            <a:r>
              <a:rPr lang="en-ID" dirty="0"/>
              <a:t> </a:t>
            </a:r>
            <a:r>
              <a:rPr lang="en-ID" dirty="0" err="1"/>
              <a:t>organik</a:t>
            </a:r>
            <a:r>
              <a:rPr lang="en-ID" dirty="0"/>
              <a:t> </a:t>
            </a:r>
            <a:r>
              <a:rPr lang="en-ID" dirty="0" err="1"/>
              <a:t>maupun</a:t>
            </a:r>
            <a:r>
              <a:rPr lang="en-ID" dirty="0"/>
              <a:t> </a:t>
            </a:r>
            <a:r>
              <a:rPr lang="en-ID" dirty="0" err="1"/>
              <a:t>anorganik</a:t>
            </a:r>
            <a:r>
              <a:rPr lang="en-ID" dirty="0"/>
              <a:t>. Proses </a:t>
            </a:r>
            <a:r>
              <a:rPr lang="en-ID" dirty="0" err="1"/>
              <a:t>pengolahan</a:t>
            </a:r>
            <a:r>
              <a:rPr lang="en-ID" dirty="0"/>
              <a:t> air </a:t>
            </a:r>
            <a:r>
              <a:rPr lang="en-ID" dirty="0" err="1"/>
              <a:t>limbah</a:t>
            </a:r>
            <a:r>
              <a:rPr lang="en-ID" dirty="0"/>
              <a:t> </a:t>
            </a:r>
            <a:r>
              <a:rPr lang="en-ID" dirty="0" err="1"/>
              <a:t>secara</a:t>
            </a:r>
            <a:r>
              <a:rPr lang="en-ID" dirty="0"/>
              <a:t> </a:t>
            </a:r>
            <a:r>
              <a:rPr lang="en-ID" dirty="0" err="1"/>
              <a:t>kimia</a:t>
            </a:r>
            <a:r>
              <a:rPr lang="en-ID" dirty="0"/>
              <a:t> </a:t>
            </a:r>
            <a:r>
              <a:rPr lang="en-ID" dirty="0" err="1"/>
              <a:t>merupakan</a:t>
            </a:r>
            <a:r>
              <a:rPr lang="en-ID" dirty="0"/>
              <a:t> proses </a:t>
            </a:r>
            <a:r>
              <a:rPr lang="en-ID" dirty="0" err="1"/>
              <a:t>pengolahan</a:t>
            </a:r>
            <a:r>
              <a:rPr lang="en-ID" dirty="0"/>
              <a:t> </a:t>
            </a:r>
            <a:r>
              <a:rPr lang="en-ID" dirty="0" err="1"/>
              <a:t>dengan</a:t>
            </a:r>
            <a:r>
              <a:rPr lang="en-ID" dirty="0"/>
              <a:t> </a:t>
            </a:r>
            <a:r>
              <a:rPr lang="en-ID" dirty="0" err="1"/>
              <a:t>penambahan</a:t>
            </a:r>
            <a:r>
              <a:rPr lang="en-ID" dirty="0"/>
              <a:t> </a:t>
            </a:r>
            <a:r>
              <a:rPr lang="en-ID" dirty="0" err="1"/>
              <a:t>bahan</a:t>
            </a:r>
            <a:r>
              <a:rPr lang="en-ID" dirty="0"/>
              <a:t> </a:t>
            </a:r>
            <a:r>
              <a:rPr lang="en-ID" dirty="0" err="1"/>
              <a:t>kimia</a:t>
            </a:r>
            <a:r>
              <a:rPr lang="en-ID" dirty="0"/>
              <a:t> </a:t>
            </a:r>
            <a:r>
              <a:rPr lang="en-ID" dirty="0" err="1"/>
              <a:t>kedalam</a:t>
            </a:r>
            <a:r>
              <a:rPr lang="en-ID" dirty="0"/>
              <a:t> air </a:t>
            </a:r>
            <a:r>
              <a:rPr lang="en-ID" dirty="0" err="1"/>
              <a:t>limbah</a:t>
            </a:r>
            <a:r>
              <a:rPr lang="en-ID" dirty="0"/>
              <a:t> </a:t>
            </a:r>
            <a:r>
              <a:rPr lang="en-ID" dirty="0" err="1"/>
              <a:t>Pada</a:t>
            </a:r>
            <a:r>
              <a:rPr lang="en-ID" dirty="0"/>
              <a:t> </a:t>
            </a:r>
            <a:r>
              <a:rPr lang="en-ID" dirty="0" err="1"/>
              <a:t>pengolahan</a:t>
            </a:r>
            <a:r>
              <a:rPr lang="en-ID" dirty="0"/>
              <a:t> </a:t>
            </a:r>
            <a:r>
              <a:rPr lang="en-ID" dirty="0" err="1"/>
              <a:t>secara</a:t>
            </a:r>
            <a:r>
              <a:rPr lang="en-ID" dirty="0"/>
              <a:t> </a:t>
            </a:r>
            <a:r>
              <a:rPr lang="en-ID" dirty="0" err="1"/>
              <a:t>kimia</a:t>
            </a:r>
            <a:r>
              <a:rPr lang="en-ID" dirty="0"/>
              <a:t> </a:t>
            </a:r>
            <a:r>
              <a:rPr lang="en-ID" dirty="0" err="1"/>
              <a:t>diperkenalkan</a:t>
            </a:r>
            <a:r>
              <a:rPr lang="en-ID" dirty="0"/>
              <a:t> </a:t>
            </a:r>
            <a:r>
              <a:rPr lang="en-ID" dirty="0" err="1"/>
              <a:t>berbagai</a:t>
            </a:r>
            <a:r>
              <a:rPr lang="en-ID" dirty="0"/>
              <a:t> unit </a:t>
            </a:r>
            <a:r>
              <a:rPr lang="en-ID" dirty="0" err="1"/>
              <a:t>operasi</a:t>
            </a:r>
            <a:r>
              <a:rPr lang="en-ID" dirty="0"/>
              <a:t> (proses) </a:t>
            </a:r>
            <a:r>
              <a:rPr lang="en-ID" dirty="0" err="1"/>
              <a:t>ini</a:t>
            </a:r>
            <a:r>
              <a:rPr lang="en-ID" dirty="0"/>
              <a:t> </a:t>
            </a:r>
            <a:r>
              <a:rPr lang="en-ID" dirty="0" err="1"/>
              <a:t>seperti</a:t>
            </a:r>
            <a:r>
              <a:rPr lang="en-ID" dirty="0"/>
              <a:t> : </a:t>
            </a:r>
            <a:r>
              <a:rPr lang="en-ID" dirty="0" err="1"/>
              <a:t>netralisasi</a:t>
            </a:r>
            <a:r>
              <a:rPr lang="en-ID" dirty="0"/>
              <a:t> (</a:t>
            </a:r>
            <a:r>
              <a:rPr lang="en-ID" i="1" dirty="0" err="1"/>
              <a:t>netralization</a:t>
            </a:r>
            <a:r>
              <a:rPr lang="en-ID" dirty="0"/>
              <a:t>) , </a:t>
            </a:r>
            <a:r>
              <a:rPr lang="en-ID" dirty="0" err="1"/>
              <a:t>pengendapan</a:t>
            </a:r>
            <a:r>
              <a:rPr lang="en-ID" dirty="0"/>
              <a:t> </a:t>
            </a:r>
            <a:r>
              <a:rPr lang="en-ID" dirty="0" err="1"/>
              <a:t>kimia</a:t>
            </a:r>
            <a:r>
              <a:rPr lang="en-ID" dirty="0"/>
              <a:t> (</a:t>
            </a:r>
            <a:r>
              <a:rPr lang="en-ID" i="1" dirty="0"/>
              <a:t>chemical </a:t>
            </a:r>
            <a:r>
              <a:rPr lang="en-ID" i="1" dirty="0" err="1"/>
              <a:t>precipitaions</a:t>
            </a:r>
            <a:r>
              <a:rPr lang="en-ID" dirty="0"/>
              <a:t>), </a:t>
            </a:r>
            <a:r>
              <a:rPr lang="en-ID" dirty="0" err="1"/>
              <a:t>perpindahan</a:t>
            </a:r>
            <a:r>
              <a:rPr lang="en-ID" dirty="0"/>
              <a:t> gas (</a:t>
            </a:r>
            <a:r>
              <a:rPr lang="en-ID" i="1" dirty="0"/>
              <a:t>gas transfer</a:t>
            </a:r>
            <a:r>
              <a:rPr lang="en-ID" dirty="0"/>
              <a:t>), </a:t>
            </a:r>
            <a:r>
              <a:rPr lang="en-ID" dirty="0" err="1"/>
              <a:t>adsorpsi</a:t>
            </a:r>
            <a:r>
              <a:rPr lang="en-ID" dirty="0"/>
              <a:t> (adsorption), </a:t>
            </a:r>
            <a:r>
              <a:rPr lang="en-ID" dirty="0" err="1"/>
              <a:t>dan</a:t>
            </a:r>
            <a:r>
              <a:rPr lang="en-ID" dirty="0"/>
              <a:t> </a:t>
            </a:r>
            <a:r>
              <a:rPr lang="en-ID" dirty="0" err="1"/>
              <a:t>disenfeksi</a:t>
            </a:r>
            <a:r>
              <a:rPr lang="en-ID" dirty="0"/>
              <a:t> (</a:t>
            </a:r>
            <a:r>
              <a:rPr lang="en-ID" dirty="0" err="1"/>
              <a:t>disenfection</a:t>
            </a:r>
            <a:r>
              <a:rPr lang="en-ID" dirty="0"/>
              <a:t>).  </a:t>
            </a:r>
          </a:p>
          <a:p>
            <a:pPr marL="0" indent="0">
              <a:buNone/>
            </a:pPr>
            <a:endParaRPr lang="en-ID" dirty="0"/>
          </a:p>
          <a:p>
            <a:pPr marL="0" indent="0">
              <a:buNone/>
            </a:pPr>
            <a:endParaRPr lang="en-ID" dirty="0"/>
          </a:p>
        </p:txBody>
      </p:sp>
    </p:spTree>
    <p:extLst>
      <p:ext uri="{BB962C8B-B14F-4D97-AF65-F5344CB8AC3E}">
        <p14:creationId xmlns:p14="http://schemas.microsoft.com/office/powerpoint/2010/main" val="18116780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669702"/>
            <a:ext cx="8596668" cy="4984124"/>
          </a:xfrm>
        </p:spPr>
        <p:txBody>
          <a:bodyPr/>
          <a:lstStyle/>
          <a:p>
            <a:pPr marL="0" indent="0">
              <a:buNone/>
            </a:pPr>
            <a:r>
              <a:rPr lang="en-ID" b="1" dirty="0"/>
              <a:t>3. </a:t>
            </a:r>
            <a:r>
              <a:rPr lang="en-ID" b="1" i="1" dirty="0" err="1"/>
              <a:t>Pengolahan</a:t>
            </a:r>
            <a:r>
              <a:rPr lang="en-ID" b="1" i="1" dirty="0"/>
              <a:t> air </a:t>
            </a:r>
            <a:r>
              <a:rPr lang="en-ID" b="1" i="1" dirty="0" err="1"/>
              <a:t>limbah</a:t>
            </a:r>
            <a:r>
              <a:rPr lang="en-ID" b="1" i="1" dirty="0"/>
              <a:t> </a:t>
            </a:r>
            <a:r>
              <a:rPr lang="en-ID" b="1" i="1" dirty="0" err="1"/>
              <a:t>secara</a:t>
            </a:r>
            <a:r>
              <a:rPr lang="en-ID" b="1" i="1" dirty="0"/>
              <a:t> </a:t>
            </a:r>
            <a:r>
              <a:rPr lang="en-ID" b="1" i="1" dirty="0" err="1"/>
              <a:t>biologi</a:t>
            </a:r>
            <a:r>
              <a:rPr lang="en-ID" b="1" i="1" dirty="0"/>
              <a:t> </a:t>
            </a:r>
            <a:r>
              <a:rPr lang="en-ID" b="1" dirty="0"/>
              <a:t> (biological treatment)</a:t>
            </a:r>
            <a:endParaRPr lang="en-ID" dirty="0"/>
          </a:p>
          <a:p>
            <a:pPr marL="0" indent="0">
              <a:buNone/>
            </a:pPr>
            <a:r>
              <a:rPr lang="en-ID" dirty="0" smtClean="0"/>
              <a:t>	</a:t>
            </a:r>
            <a:r>
              <a:rPr lang="en-ID" dirty="0" err="1" smtClean="0"/>
              <a:t>Pengolahan</a:t>
            </a:r>
            <a:r>
              <a:rPr lang="en-ID" dirty="0" smtClean="0"/>
              <a:t> </a:t>
            </a:r>
            <a:r>
              <a:rPr lang="en-ID" dirty="0"/>
              <a:t>air </a:t>
            </a:r>
            <a:r>
              <a:rPr lang="en-ID" dirty="0" err="1"/>
              <a:t>limbah</a:t>
            </a:r>
            <a:r>
              <a:rPr lang="en-ID" dirty="0"/>
              <a:t> </a:t>
            </a:r>
            <a:r>
              <a:rPr lang="en-ID" dirty="0" err="1"/>
              <a:t>secara</a:t>
            </a:r>
            <a:r>
              <a:rPr lang="en-ID" dirty="0"/>
              <a:t> </a:t>
            </a:r>
            <a:r>
              <a:rPr lang="en-ID" dirty="0" err="1"/>
              <a:t>biologi</a:t>
            </a:r>
            <a:r>
              <a:rPr lang="en-ID" dirty="0"/>
              <a:t> </a:t>
            </a:r>
            <a:r>
              <a:rPr lang="en-ID" dirty="0" err="1"/>
              <a:t>merupakan</a:t>
            </a:r>
            <a:r>
              <a:rPr lang="en-ID" dirty="0"/>
              <a:t> </a:t>
            </a:r>
            <a:r>
              <a:rPr lang="en-ID" dirty="0" err="1"/>
              <a:t>pengolahan</a:t>
            </a:r>
            <a:r>
              <a:rPr lang="en-ID" dirty="0"/>
              <a:t> yang </a:t>
            </a:r>
            <a:r>
              <a:rPr lang="en-ID" dirty="0" err="1"/>
              <a:t>bertujuan</a:t>
            </a:r>
            <a:r>
              <a:rPr lang="en-ID" dirty="0"/>
              <a:t>  </a:t>
            </a:r>
            <a:r>
              <a:rPr lang="en-ID" dirty="0" err="1"/>
              <a:t>untuk</a:t>
            </a:r>
            <a:r>
              <a:rPr lang="en-ID" dirty="0"/>
              <a:t> </a:t>
            </a:r>
            <a:r>
              <a:rPr lang="en-ID" dirty="0" err="1"/>
              <a:t>menyisihkan</a:t>
            </a:r>
            <a:r>
              <a:rPr lang="en-ID" dirty="0"/>
              <a:t> </a:t>
            </a:r>
            <a:r>
              <a:rPr lang="en-ID" dirty="0" err="1"/>
              <a:t>bahan-bahan</a:t>
            </a:r>
            <a:r>
              <a:rPr lang="en-ID" dirty="0"/>
              <a:t> </a:t>
            </a:r>
            <a:r>
              <a:rPr lang="en-ID" dirty="0" err="1"/>
              <a:t>organik</a:t>
            </a:r>
            <a:r>
              <a:rPr lang="en-ID" dirty="0"/>
              <a:t> </a:t>
            </a:r>
            <a:r>
              <a:rPr lang="en-ID" dirty="0" err="1"/>
              <a:t>terlarut</a:t>
            </a:r>
            <a:r>
              <a:rPr lang="en-ID" dirty="0"/>
              <a:t> yang biodegradable. Proses </a:t>
            </a:r>
            <a:r>
              <a:rPr lang="en-ID" dirty="0" err="1"/>
              <a:t>pengolahan</a:t>
            </a:r>
            <a:r>
              <a:rPr lang="en-ID" dirty="0"/>
              <a:t> air </a:t>
            </a:r>
            <a:r>
              <a:rPr lang="en-ID" dirty="0" err="1"/>
              <a:t>limbah</a:t>
            </a:r>
            <a:r>
              <a:rPr lang="en-ID" dirty="0"/>
              <a:t> </a:t>
            </a:r>
            <a:r>
              <a:rPr lang="en-ID" dirty="0" err="1"/>
              <a:t>secara</a:t>
            </a:r>
            <a:r>
              <a:rPr lang="en-ID" dirty="0"/>
              <a:t> </a:t>
            </a:r>
            <a:r>
              <a:rPr lang="en-ID" dirty="0" err="1"/>
              <a:t>biologi</a:t>
            </a:r>
            <a:r>
              <a:rPr lang="en-ID" dirty="0"/>
              <a:t> </a:t>
            </a:r>
            <a:r>
              <a:rPr lang="en-ID" dirty="0" err="1"/>
              <a:t>melibatkan</a:t>
            </a:r>
            <a:r>
              <a:rPr lang="en-ID" dirty="0"/>
              <a:t> </a:t>
            </a:r>
            <a:r>
              <a:rPr lang="en-ID" dirty="0" err="1"/>
              <a:t>penggunaan</a:t>
            </a:r>
            <a:r>
              <a:rPr lang="en-ID" dirty="0"/>
              <a:t> </a:t>
            </a:r>
            <a:r>
              <a:rPr lang="en-ID" dirty="0" err="1"/>
              <a:t>mikroorganisme</a:t>
            </a:r>
            <a:r>
              <a:rPr lang="en-ID" dirty="0"/>
              <a:t>, </a:t>
            </a:r>
            <a:r>
              <a:rPr lang="en-ID" dirty="0" err="1"/>
              <a:t>mikroorganisme</a:t>
            </a:r>
            <a:r>
              <a:rPr lang="en-ID" dirty="0"/>
              <a:t> </a:t>
            </a:r>
            <a:r>
              <a:rPr lang="en-ID" dirty="0" err="1"/>
              <a:t>akan</a:t>
            </a:r>
            <a:r>
              <a:rPr lang="en-ID" dirty="0"/>
              <a:t> </a:t>
            </a:r>
            <a:r>
              <a:rPr lang="en-ID" dirty="0" err="1"/>
              <a:t>mengabsorpsi</a:t>
            </a:r>
            <a:r>
              <a:rPr lang="en-ID" dirty="0"/>
              <a:t> </a:t>
            </a:r>
            <a:r>
              <a:rPr lang="en-ID" dirty="0" err="1"/>
              <a:t>bahan</a:t>
            </a:r>
            <a:r>
              <a:rPr lang="en-ID" dirty="0"/>
              <a:t> </a:t>
            </a:r>
            <a:r>
              <a:rPr lang="en-ID" dirty="0" err="1"/>
              <a:t>organik</a:t>
            </a:r>
            <a:r>
              <a:rPr lang="en-ID" dirty="0"/>
              <a:t> </a:t>
            </a:r>
            <a:r>
              <a:rPr lang="en-ID" dirty="0" err="1"/>
              <a:t>dan</a:t>
            </a:r>
            <a:r>
              <a:rPr lang="en-ID" dirty="0"/>
              <a:t> </a:t>
            </a:r>
            <a:r>
              <a:rPr lang="en-ID" dirty="0" err="1"/>
              <a:t>mengkonversinya</a:t>
            </a:r>
            <a:r>
              <a:rPr lang="en-ID" dirty="0"/>
              <a:t> </a:t>
            </a:r>
            <a:r>
              <a:rPr lang="en-ID" dirty="0" err="1"/>
              <a:t>menjadi</a:t>
            </a:r>
            <a:r>
              <a:rPr lang="en-ID" dirty="0"/>
              <a:t> </a:t>
            </a:r>
            <a:r>
              <a:rPr lang="en-ID" dirty="0" err="1"/>
              <a:t>bahan</a:t>
            </a:r>
            <a:r>
              <a:rPr lang="en-ID" dirty="0"/>
              <a:t> </a:t>
            </a:r>
            <a:r>
              <a:rPr lang="en-ID" dirty="0" err="1"/>
              <a:t>organik</a:t>
            </a:r>
            <a:r>
              <a:rPr lang="en-ID" dirty="0"/>
              <a:t> yang </a:t>
            </a:r>
            <a:r>
              <a:rPr lang="en-ID" dirty="0" err="1"/>
              <a:t>stabil</a:t>
            </a:r>
            <a:r>
              <a:rPr lang="en-ID" dirty="0"/>
              <a:t> </a:t>
            </a:r>
            <a:r>
              <a:rPr lang="en-ID" dirty="0" err="1"/>
              <a:t>dan</a:t>
            </a:r>
            <a:r>
              <a:rPr lang="en-ID" dirty="0"/>
              <a:t> gas </a:t>
            </a:r>
            <a:r>
              <a:rPr lang="en-ID" dirty="0" err="1"/>
              <a:t>seperti</a:t>
            </a:r>
            <a:r>
              <a:rPr lang="en-ID" dirty="0"/>
              <a:t> CO</a:t>
            </a:r>
            <a:r>
              <a:rPr lang="en-ID" baseline="-25000" dirty="0"/>
              <a:t>2</a:t>
            </a:r>
            <a:r>
              <a:rPr lang="en-ID" dirty="0"/>
              <a:t>, NH</a:t>
            </a:r>
            <a:r>
              <a:rPr lang="en-ID" baseline="-25000" dirty="0"/>
              <a:t>4</a:t>
            </a:r>
            <a:r>
              <a:rPr lang="en-ID" dirty="0"/>
              <a:t>, </a:t>
            </a:r>
            <a:r>
              <a:rPr lang="en-ID" dirty="0" err="1"/>
              <a:t>dan</a:t>
            </a:r>
            <a:r>
              <a:rPr lang="en-ID" dirty="0"/>
              <a:t> </a:t>
            </a:r>
            <a:r>
              <a:rPr lang="en-ID" dirty="0" err="1"/>
              <a:t>sebagainya</a:t>
            </a:r>
            <a:r>
              <a:rPr lang="en-ID" dirty="0" smtClean="0"/>
              <a:t>.</a:t>
            </a:r>
          </a:p>
          <a:p>
            <a:pPr marL="0" indent="0">
              <a:buNone/>
            </a:pPr>
            <a:r>
              <a:rPr lang="en-ID" b="1" dirty="0"/>
              <a:t>4. </a:t>
            </a:r>
            <a:r>
              <a:rPr lang="en-ID" b="1" dirty="0" err="1"/>
              <a:t>Pengolahan</a:t>
            </a:r>
            <a:r>
              <a:rPr lang="en-ID" b="1" dirty="0"/>
              <a:t> air </a:t>
            </a:r>
            <a:r>
              <a:rPr lang="en-ID" b="1" dirty="0" err="1"/>
              <a:t>limbah</a:t>
            </a:r>
            <a:r>
              <a:rPr lang="en-ID" b="1" dirty="0"/>
              <a:t> </a:t>
            </a:r>
            <a:r>
              <a:rPr lang="en-ID" b="1" dirty="0" err="1"/>
              <a:t>lanjut</a:t>
            </a:r>
            <a:r>
              <a:rPr lang="en-ID" b="1" dirty="0"/>
              <a:t> (</a:t>
            </a:r>
            <a:r>
              <a:rPr lang="en-ID" b="1" i="1" dirty="0"/>
              <a:t>Advanced Treatment</a:t>
            </a:r>
            <a:r>
              <a:rPr lang="en-ID" b="1" dirty="0"/>
              <a:t>)</a:t>
            </a:r>
          </a:p>
          <a:p>
            <a:pPr marL="0" indent="0">
              <a:buNone/>
            </a:pPr>
            <a:r>
              <a:rPr lang="en-ID" dirty="0" smtClean="0"/>
              <a:t>	</a:t>
            </a:r>
            <a:r>
              <a:rPr lang="en-ID" dirty="0" err="1" smtClean="0"/>
              <a:t>Pengolahan</a:t>
            </a:r>
            <a:r>
              <a:rPr lang="en-ID" dirty="0" smtClean="0"/>
              <a:t> </a:t>
            </a:r>
            <a:r>
              <a:rPr lang="en-ID" dirty="0"/>
              <a:t>air </a:t>
            </a:r>
            <a:r>
              <a:rPr lang="en-ID" dirty="0" err="1"/>
              <a:t>limbah</a:t>
            </a:r>
            <a:r>
              <a:rPr lang="en-ID" dirty="0"/>
              <a:t> </a:t>
            </a:r>
            <a:r>
              <a:rPr lang="en-ID" dirty="0" err="1"/>
              <a:t>lanjut</a:t>
            </a:r>
            <a:r>
              <a:rPr lang="en-ID" dirty="0"/>
              <a:t> </a:t>
            </a:r>
            <a:r>
              <a:rPr lang="en-ID" dirty="0" err="1"/>
              <a:t>dibutuhkan</a:t>
            </a:r>
            <a:r>
              <a:rPr lang="en-ID" dirty="0"/>
              <a:t> </a:t>
            </a:r>
            <a:r>
              <a:rPr lang="en-ID" dirty="0" err="1"/>
              <a:t>dalam</a:t>
            </a:r>
            <a:r>
              <a:rPr lang="en-ID" dirty="0"/>
              <a:t> </a:t>
            </a:r>
            <a:r>
              <a:rPr lang="en-ID" dirty="0" err="1"/>
              <a:t>beberapa</a:t>
            </a:r>
            <a:r>
              <a:rPr lang="en-ID" dirty="0"/>
              <a:t> </a:t>
            </a:r>
            <a:r>
              <a:rPr lang="en-ID" dirty="0" err="1"/>
              <a:t>sistem</a:t>
            </a:r>
            <a:r>
              <a:rPr lang="en-ID" dirty="0"/>
              <a:t> </a:t>
            </a:r>
            <a:r>
              <a:rPr lang="en-ID" dirty="0" err="1"/>
              <a:t>pengolahan</a:t>
            </a:r>
            <a:r>
              <a:rPr lang="en-ID" dirty="0"/>
              <a:t> air </a:t>
            </a:r>
            <a:r>
              <a:rPr lang="en-ID" dirty="0" err="1"/>
              <a:t>limbah</a:t>
            </a:r>
            <a:r>
              <a:rPr lang="en-ID" dirty="0"/>
              <a:t> yang </a:t>
            </a:r>
            <a:r>
              <a:rPr lang="en-ID" dirty="0" err="1"/>
              <a:t>bertujuan</a:t>
            </a:r>
            <a:r>
              <a:rPr lang="en-ID" dirty="0"/>
              <a:t> </a:t>
            </a:r>
            <a:r>
              <a:rPr lang="en-ID" dirty="0" err="1"/>
              <a:t>untuk</a:t>
            </a:r>
            <a:r>
              <a:rPr lang="en-ID" dirty="0"/>
              <a:t> </a:t>
            </a:r>
            <a:r>
              <a:rPr lang="en-ID" dirty="0" err="1"/>
              <a:t>menyisihkan</a:t>
            </a:r>
            <a:r>
              <a:rPr lang="en-ID" dirty="0"/>
              <a:t> </a:t>
            </a:r>
            <a:r>
              <a:rPr lang="en-ID" dirty="0" err="1"/>
              <a:t>kandungan</a:t>
            </a:r>
            <a:r>
              <a:rPr lang="en-ID" dirty="0"/>
              <a:t> </a:t>
            </a:r>
            <a:r>
              <a:rPr lang="en-ID" dirty="0" err="1"/>
              <a:t>nutrien</a:t>
            </a:r>
            <a:r>
              <a:rPr lang="en-ID" dirty="0"/>
              <a:t> </a:t>
            </a:r>
            <a:r>
              <a:rPr lang="en-ID" dirty="0" err="1"/>
              <a:t>dalam</a:t>
            </a:r>
            <a:r>
              <a:rPr lang="en-ID" dirty="0"/>
              <a:t> air </a:t>
            </a:r>
            <a:r>
              <a:rPr lang="en-ID" dirty="0" err="1"/>
              <a:t>limbah</a:t>
            </a:r>
            <a:r>
              <a:rPr lang="en-ID" dirty="0"/>
              <a:t>. </a:t>
            </a:r>
            <a:r>
              <a:rPr lang="en-ID" dirty="0" err="1"/>
              <a:t>Nutrien</a:t>
            </a:r>
            <a:r>
              <a:rPr lang="en-ID" dirty="0"/>
              <a:t> yang </a:t>
            </a:r>
            <a:r>
              <a:rPr lang="en-ID" dirty="0" err="1"/>
              <a:t>dimaksud</a:t>
            </a:r>
            <a:r>
              <a:rPr lang="en-ID" dirty="0"/>
              <a:t> </a:t>
            </a:r>
            <a:r>
              <a:rPr lang="en-ID" dirty="0" err="1"/>
              <a:t>adalah</a:t>
            </a:r>
            <a:r>
              <a:rPr lang="en-ID" dirty="0"/>
              <a:t> phosphor </a:t>
            </a:r>
            <a:r>
              <a:rPr lang="en-ID" dirty="0" err="1"/>
              <a:t>atau</a:t>
            </a:r>
            <a:r>
              <a:rPr lang="en-ID" dirty="0"/>
              <a:t> nitrogen, proses </a:t>
            </a:r>
            <a:r>
              <a:rPr lang="en-ID" dirty="0" err="1"/>
              <a:t>pengolahan</a:t>
            </a:r>
            <a:r>
              <a:rPr lang="en-ID" dirty="0"/>
              <a:t> </a:t>
            </a:r>
            <a:r>
              <a:rPr lang="en-ID" dirty="0" err="1"/>
              <a:t>dapat</a:t>
            </a:r>
            <a:r>
              <a:rPr lang="en-ID" dirty="0"/>
              <a:t> </a:t>
            </a:r>
            <a:r>
              <a:rPr lang="en-ID" dirty="0" err="1"/>
              <a:t>dilakukan</a:t>
            </a:r>
            <a:r>
              <a:rPr lang="en-ID" dirty="0"/>
              <a:t> </a:t>
            </a:r>
            <a:r>
              <a:rPr lang="en-ID" dirty="0" err="1"/>
              <a:t>dengan</a:t>
            </a:r>
            <a:r>
              <a:rPr lang="en-ID" dirty="0"/>
              <a:t> </a:t>
            </a:r>
            <a:r>
              <a:rPr lang="en-ID" dirty="0" err="1"/>
              <a:t>penambahan</a:t>
            </a:r>
            <a:r>
              <a:rPr lang="en-ID" dirty="0"/>
              <a:t> </a:t>
            </a:r>
            <a:r>
              <a:rPr lang="en-ID" dirty="0" err="1"/>
              <a:t>bahan</a:t>
            </a:r>
            <a:r>
              <a:rPr lang="en-ID" dirty="0"/>
              <a:t> </a:t>
            </a:r>
            <a:r>
              <a:rPr lang="en-ID" dirty="0" err="1"/>
              <a:t>kimia</a:t>
            </a:r>
            <a:r>
              <a:rPr lang="en-ID" dirty="0"/>
              <a:t> </a:t>
            </a:r>
            <a:r>
              <a:rPr lang="en-ID" dirty="0" err="1"/>
              <a:t>untuk</a:t>
            </a:r>
            <a:r>
              <a:rPr lang="en-ID" dirty="0"/>
              <a:t> </a:t>
            </a:r>
            <a:r>
              <a:rPr lang="en-ID" dirty="0" err="1"/>
              <a:t>pengendapan</a:t>
            </a:r>
            <a:r>
              <a:rPr lang="en-ID" dirty="0"/>
              <a:t> phosphor </a:t>
            </a:r>
            <a:r>
              <a:rPr lang="en-ID" dirty="0" err="1"/>
              <a:t>atau</a:t>
            </a:r>
            <a:r>
              <a:rPr lang="en-ID" dirty="0"/>
              <a:t> </a:t>
            </a:r>
            <a:r>
              <a:rPr lang="en-ID" dirty="0" err="1"/>
              <a:t>injeksi</a:t>
            </a:r>
            <a:r>
              <a:rPr lang="en-ID" dirty="0"/>
              <a:t> </a:t>
            </a:r>
            <a:r>
              <a:rPr lang="en-ID" dirty="0" err="1"/>
              <a:t>udara</a:t>
            </a:r>
            <a:r>
              <a:rPr lang="en-ID" dirty="0"/>
              <a:t> </a:t>
            </a:r>
            <a:r>
              <a:rPr lang="en-ID" dirty="0" err="1"/>
              <a:t>untuk</a:t>
            </a:r>
            <a:r>
              <a:rPr lang="en-ID" dirty="0"/>
              <a:t> </a:t>
            </a:r>
            <a:r>
              <a:rPr lang="en-ID" dirty="0" err="1"/>
              <a:t>pemisahan</a:t>
            </a:r>
            <a:r>
              <a:rPr lang="en-ID" dirty="0"/>
              <a:t> nitrogen (air stripping</a:t>
            </a:r>
            <a:r>
              <a:rPr lang="en-ID" dirty="0" smtClean="0"/>
              <a:t>).</a:t>
            </a:r>
            <a:endParaRPr lang="en-ID" dirty="0"/>
          </a:p>
          <a:p>
            <a:pPr marL="0" indent="0">
              <a:buNone/>
            </a:pPr>
            <a:endParaRPr lang="en-ID" dirty="0"/>
          </a:p>
        </p:txBody>
      </p:sp>
    </p:spTree>
    <p:extLst>
      <p:ext uri="{BB962C8B-B14F-4D97-AF65-F5344CB8AC3E}">
        <p14:creationId xmlns:p14="http://schemas.microsoft.com/office/powerpoint/2010/main" val="5654507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798489"/>
            <a:ext cx="8596668" cy="5242873"/>
          </a:xfrm>
        </p:spPr>
        <p:txBody>
          <a:bodyPr/>
          <a:lstStyle/>
          <a:p>
            <a:pPr marL="0" indent="0">
              <a:buNone/>
            </a:pPr>
            <a:r>
              <a:rPr lang="en-ID" b="1" dirty="0"/>
              <a:t>5. </a:t>
            </a:r>
            <a:r>
              <a:rPr lang="en-ID" b="1" dirty="0" err="1"/>
              <a:t>Pengolahan</a:t>
            </a:r>
            <a:r>
              <a:rPr lang="en-ID" b="1" dirty="0"/>
              <a:t> </a:t>
            </a:r>
            <a:r>
              <a:rPr lang="en-ID" b="1" dirty="0" err="1"/>
              <a:t>lumpur</a:t>
            </a:r>
            <a:r>
              <a:rPr lang="en-ID" b="1" dirty="0"/>
              <a:t> (</a:t>
            </a:r>
            <a:r>
              <a:rPr lang="en-ID" b="1" i="1" dirty="0" err="1"/>
              <a:t>Sludges</a:t>
            </a:r>
            <a:r>
              <a:rPr lang="en-ID" b="1" i="1" dirty="0"/>
              <a:t> treatment</a:t>
            </a:r>
            <a:r>
              <a:rPr lang="en-ID" b="1" dirty="0"/>
              <a:t>)</a:t>
            </a:r>
          </a:p>
          <a:p>
            <a:pPr marL="0" indent="0">
              <a:buNone/>
            </a:pPr>
            <a:r>
              <a:rPr lang="en-ID" dirty="0" smtClean="0"/>
              <a:t>	</a:t>
            </a:r>
            <a:r>
              <a:rPr lang="en-ID" dirty="0" err="1" smtClean="0"/>
              <a:t>Sludges</a:t>
            </a:r>
            <a:r>
              <a:rPr lang="en-ID" dirty="0" smtClean="0"/>
              <a:t> </a:t>
            </a:r>
            <a:r>
              <a:rPr lang="en-ID" dirty="0"/>
              <a:t>(</a:t>
            </a:r>
            <a:r>
              <a:rPr lang="en-ID" dirty="0" err="1"/>
              <a:t>lumpur</a:t>
            </a:r>
            <a:r>
              <a:rPr lang="en-ID" dirty="0"/>
              <a:t>) </a:t>
            </a:r>
            <a:r>
              <a:rPr lang="en-ID" dirty="0" err="1"/>
              <a:t>dihasilkan</a:t>
            </a:r>
            <a:r>
              <a:rPr lang="en-ID" dirty="0"/>
              <a:t> </a:t>
            </a:r>
            <a:r>
              <a:rPr lang="en-ID" dirty="0" err="1"/>
              <a:t>pada</a:t>
            </a:r>
            <a:r>
              <a:rPr lang="en-ID" dirty="0"/>
              <a:t> </a:t>
            </a:r>
            <a:r>
              <a:rPr lang="en-ID" dirty="0" err="1"/>
              <a:t>berbagai</a:t>
            </a:r>
            <a:r>
              <a:rPr lang="en-ID" dirty="0"/>
              <a:t> </a:t>
            </a:r>
            <a:r>
              <a:rPr lang="en-ID" dirty="0" err="1"/>
              <a:t>tahapan</a:t>
            </a:r>
            <a:r>
              <a:rPr lang="en-ID" dirty="0"/>
              <a:t> proses </a:t>
            </a:r>
            <a:r>
              <a:rPr lang="en-ID" dirty="0" err="1"/>
              <a:t>pengolahan</a:t>
            </a:r>
            <a:r>
              <a:rPr lang="en-ID" dirty="0"/>
              <a:t> </a:t>
            </a:r>
            <a:r>
              <a:rPr lang="en-ID" dirty="0" err="1"/>
              <a:t>seperti</a:t>
            </a:r>
            <a:r>
              <a:rPr lang="en-ID" dirty="0"/>
              <a:t> </a:t>
            </a:r>
            <a:r>
              <a:rPr lang="en-ID" dirty="0" err="1"/>
              <a:t>pada</a:t>
            </a:r>
            <a:r>
              <a:rPr lang="en-ID" dirty="0"/>
              <a:t> </a:t>
            </a:r>
            <a:r>
              <a:rPr lang="en-ID" dirty="0" err="1"/>
              <a:t>pengolahan</a:t>
            </a:r>
            <a:r>
              <a:rPr lang="en-ID" dirty="0"/>
              <a:t> </a:t>
            </a:r>
            <a:r>
              <a:rPr lang="en-ID" dirty="0" err="1"/>
              <a:t>awal</a:t>
            </a:r>
            <a:r>
              <a:rPr lang="en-ID" dirty="0"/>
              <a:t> (primary) </a:t>
            </a:r>
            <a:r>
              <a:rPr lang="en-ID" dirty="0" err="1"/>
              <a:t>dihasilkan</a:t>
            </a:r>
            <a:r>
              <a:rPr lang="en-ID" dirty="0"/>
              <a:t> </a:t>
            </a:r>
            <a:r>
              <a:rPr lang="en-ID" dirty="0" err="1"/>
              <a:t>lumpur</a:t>
            </a:r>
            <a:r>
              <a:rPr lang="en-ID" dirty="0"/>
              <a:t> </a:t>
            </a:r>
            <a:r>
              <a:rPr lang="en-ID" dirty="0" err="1"/>
              <a:t>berupa</a:t>
            </a:r>
            <a:r>
              <a:rPr lang="en-ID" dirty="0"/>
              <a:t> </a:t>
            </a:r>
            <a:r>
              <a:rPr lang="en-ID" dirty="0" err="1"/>
              <a:t>padatan</a:t>
            </a:r>
            <a:r>
              <a:rPr lang="en-ID" dirty="0"/>
              <a:t> yang </a:t>
            </a:r>
            <a:r>
              <a:rPr lang="en-ID" dirty="0" err="1"/>
              <a:t>mudah</a:t>
            </a:r>
            <a:r>
              <a:rPr lang="en-ID" dirty="0"/>
              <a:t> </a:t>
            </a:r>
            <a:r>
              <a:rPr lang="en-ID" dirty="0" err="1"/>
              <a:t>mengendap</a:t>
            </a:r>
            <a:r>
              <a:rPr lang="en-ID" dirty="0"/>
              <a:t> (</a:t>
            </a:r>
            <a:r>
              <a:rPr lang="en-ID" dirty="0" err="1"/>
              <a:t>flok</a:t>
            </a:r>
            <a:r>
              <a:rPr lang="en-ID" dirty="0"/>
              <a:t>),  </a:t>
            </a:r>
            <a:r>
              <a:rPr lang="en-ID" dirty="0" err="1"/>
              <a:t>maupun</a:t>
            </a:r>
            <a:r>
              <a:rPr lang="en-ID" dirty="0"/>
              <a:t> </a:t>
            </a:r>
            <a:r>
              <a:rPr lang="en-ID" dirty="0" err="1"/>
              <a:t>pada</a:t>
            </a:r>
            <a:r>
              <a:rPr lang="en-ID" dirty="0"/>
              <a:t> </a:t>
            </a:r>
            <a:r>
              <a:rPr lang="en-ID" dirty="0" err="1"/>
              <a:t>pengolahan</a:t>
            </a:r>
            <a:r>
              <a:rPr lang="en-ID" dirty="0"/>
              <a:t> </a:t>
            </a:r>
            <a:r>
              <a:rPr lang="en-ID" dirty="0" err="1"/>
              <a:t>kedua</a:t>
            </a:r>
            <a:r>
              <a:rPr lang="en-ID" dirty="0"/>
              <a:t> (secondary) </a:t>
            </a:r>
            <a:r>
              <a:rPr lang="en-ID" dirty="0" err="1"/>
              <a:t>dihasilkan</a:t>
            </a:r>
            <a:r>
              <a:rPr lang="en-ID" dirty="0"/>
              <a:t> </a:t>
            </a:r>
            <a:r>
              <a:rPr lang="en-ID" dirty="0" err="1"/>
              <a:t>lumpur</a:t>
            </a:r>
            <a:r>
              <a:rPr lang="en-ID" dirty="0"/>
              <a:t> </a:t>
            </a:r>
            <a:r>
              <a:rPr lang="en-ID" dirty="0" err="1"/>
              <a:t>berupa</a:t>
            </a:r>
            <a:r>
              <a:rPr lang="en-ID" dirty="0"/>
              <a:t> </a:t>
            </a:r>
            <a:r>
              <a:rPr lang="en-ID" dirty="0" err="1"/>
              <a:t>mikroorganisme</a:t>
            </a:r>
            <a:r>
              <a:rPr lang="en-ID" dirty="0"/>
              <a:t>. </a:t>
            </a:r>
            <a:r>
              <a:rPr lang="en-ID" dirty="0" err="1"/>
              <a:t>Tujuan</a:t>
            </a:r>
            <a:r>
              <a:rPr lang="en-ID" dirty="0"/>
              <a:t> </a:t>
            </a:r>
            <a:r>
              <a:rPr lang="en-ID" dirty="0" err="1"/>
              <a:t>pengolahan</a:t>
            </a:r>
            <a:r>
              <a:rPr lang="en-ID" dirty="0"/>
              <a:t> sludge (</a:t>
            </a:r>
            <a:r>
              <a:rPr lang="en-ID" dirty="0" err="1"/>
              <a:t>lumpur</a:t>
            </a:r>
            <a:r>
              <a:rPr lang="en-ID" dirty="0"/>
              <a:t>) </a:t>
            </a:r>
            <a:r>
              <a:rPr lang="en-ID" dirty="0" err="1"/>
              <a:t>ini</a:t>
            </a:r>
            <a:r>
              <a:rPr lang="en-ID" dirty="0"/>
              <a:t> </a:t>
            </a:r>
            <a:r>
              <a:rPr lang="en-ID" dirty="0" err="1"/>
              <a:t>menstabilkan</a:t>
            </a:r>
            <a:r>
              <a:rPr lang="en-ID" dirty="0"/>
              <a:t> </a:t>
            </a:r>
            <a:r>
              <a:rPr lang="en-ID" dirty="0" err="1"/>
              <a:t>kondisi</a:t>
            </a:r>
            <a:r>
              <a:rPr lang="en-ID" dirty="0"/>
              <a:t> </a:t>
            </a:r>
            <a:r>
              <a:rPr lang="en-ID" dirty="0" err="1"/>
              <a:t>lumpr</a:t>
            </a:r>
            <a:r>
              <a:rPr lang="en-ID" dirty="0"/>
              <a:t>, </a:t>
            </a:r>
            <a:r>
              <a:rPr lang="en-ID" dirty="0" err="1"/>
              <a:t>mereduksi</a:t>
            </a:r>
            <a:r>
              <a:rPr lang="en-ID" dirty="0"/>
              <a:t> </a:t>
            </a:r>
            <a:r>
              <a:rPr lang="en-ID" dirty="0" err="1"/>
              <a:t>bau</a:t>
            </a:r>
            <a:r>
              <a:rPr lang="en-ID" dirty="0"/>
              <a:t>, </a:t>
            </a:r>
            <a:r>
              <a:rPr lang="en-ID" dirty="0" err="1"/>
              <a:t>menurunkan</a:t>
            </a:r>
            <a:r>
              <a:rPr lang="en-ID" dirty="0"/>
              <a:t> </a:t>
            </a:r>
            <a:r>
              <a:rPr lang="en-ID" dirty="0" err="1"/>
              <a:t>kadar</a:t>
            </a:r>
            <a:r>
              <a:rPr lang="en-ID" dirty="0"/>
              <a:t> air, </a:t>
            </a:r>
            <a:r>
              <a:rPr lang="en-ID" dirty="0" err="1"/>
              <a:t>dekomposisi</a:t>
            </a:r>
            <a:r>
              <a:rPr lang="en-ID" dirty="0"/>
              <a:t> </a:t>
            </a:r>
            <a:r>
              <a:rPr lang="en-ID" dirty="0" err="1"/>
              <a:t>bahan</a:t>
            </a:r>
            <a:r>
              <a:rPr lang="en-ID" dirty="0"/>
              <a:t> </a:t>
            </a:r>
            <a:r>
              <a:rPr lang="en-ID" dirty="0" err="1"/>
              <a:t>organik</a:t>
            </a:r>
            <a:r>
              <a:rPr lang="en-ID" dirty="0"/>
              <a:t>, </a:t>
            </a:r>
            <a:r>
              <a:rPr lang="en-ID" dirty="0" err="1"/>
              <a:t>dan</a:t>
            </a:r>
            <a:r>
              <a:rPr lang="en-ID" dirty="0"/>
              <a:t> </a:t>
            </a:r>
            <a:r>
              <a:rPr lang="en-ID" dirty="0" err="1"/>
              <a:t>membunuh</a:t>
            </a:r>
            <a:r>
              <a:rPr lang="en-ID" dirty="0"/>
              <a:t> </a:t>
            </a:r>
            <a:r>
              <a:rPr lang="en-ID" dirty="0" err="1"/>
              <a:t>mikroorganisme</a:t>
            </a:r>
            <a:r>
              <a:rPr lang="en-ID" dirty="0"/>
              <a:t> </a:t>
            </a:r>
            <a:r>
              <a:rPr lang="en-ID" dirty="0" err="1"/>
              <a:t>berbahaya</a:t>
            </a:r>
            <a:r>
              <a:rPr lang="en-ID" dirty="0"/>
              <a:t>.</a:t>
            </a:r>
          </a:p>
          <a:p>
            <a:pPr marL="0" indent="0">
              <a:buNone/>
            </a:pPr>
            <a:endParaRPr lang="en-ID" dirty="0"/>
          </a:p>
        </p:txBody>
      </p:sp>
    </p:spTree>
    <p:extLst>
      <p:ext uri="{BB962C8B-B14F-4D97-AF65-F5344CB8AC3E}">
        <p14:creationId xmlns:p14="http://schemas.microsoft.com/office/powerpoint/2010/main" val="32266938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74501"/>
          </a:xfrm>
        </p:spPr>
        <p:txBody>
          <a:bodyPr/>
          <a:lstStyle/>
          <a:p>
            <a:r>
              <a:rPr lang="en-ID" dirty="0" err="1" smtClean="0"/>
              <a:t>Contoh</a:t>
            </a:r>
            <a:r>
              <a:rPr lang="en-ID" dirty="0" smtClean="0"/>
              <a:t> </a:t>
            </a:r>
            <a:r>
              <a:rPr lang="en-ID" dirty="0" err="1" smtClean="0"/>
              <a:t>Pengolahan</a:t>
            </a:r>
            <a:r>
              <a:rPr lang="en-ID" dirty="0" smtClean="0"/>
              <a:t> </a:t>
            </a:r>
            <a:r>
              <a:rPr lang="en-ID" dirty="0" err="1" smtClean="0"/>
              <a:t>Limbah</a:t>
            </a:r>
            <a:r>
              <a:rPr lang="en-ID" dirty="0" smtClean="0"/>
              <a:t> </a:t>
            </a:r>
            <a:r>
              <a:rPr lang="en-ID" dirty="0" err="1" smtClean="0"/>
              <a:t>Cair</a:t>
            </a:r>
            <a:endParaRPr lang="en-ID" dirty="0"/>
          </a:p>
        </p:txBody>
      </p:sp>
      <p:sp>
        <p:nvSpPr>
          <p:cNvPr id="3" name="Content Placeholder 2"/>
          <p:cNvSpPr>
            <a:spLocks noGrp="1"/>
          </p:cNvSpPr>
          <p:nvPr>
            <p:ph idx="1"/>
          </p:nvPr>
        </p:nvSpPr>
        <p:spPr>
          <a:xfrm>
            <a:off x="677334" y="1584101"/>
            <a:ext cx="8596668" cy="4919730"/>
          </a:xfrm>
        </p:spPr>
        <p:txBody>
          <a:bodyPr>
            <a:normAutofit lnSpcReduction="10000"/>
          </a:bodyPr>
          <a:lstStyle/>
          <a:p>
            <a:pPr marL="0" indent="0" fontAlgn="base">
              <a:buNone/>
            </a:pPr>
            <a:r>
              <a:rPr lang="en-ID" b="1" dirty="0"/>
              <a:t>1</a:t>
            </a:r>
            <a:r>
              <a:rPr lang="en-ID" b="1" dirty="0" smtClean="0"/>
              <a:t>. </a:t>
            </a:r>
            <a:r>
              <a:rPr lang="en-ID" b="1" dirty="0" err="1"/>
              <a:t>Pengolahan</a:t>
            </a:r>
            <a:r>
              <a:rPr lang="en-ID" b="1" dirty="0"/>
              <a:t> Primer (Primary Treatment)</a:t>
            </a:r>
            <a:endParaRPr lang="en-ID" dirty="0"/>
          </a:p>
          <a:p>
            <a:pPr marL="0" indent="0" fontAlgn="base">
              <a:buNone/>
            </a:pPr>
            <a:r>
              <a:rPr lang="en-ID" dirty="0" smtClean="0"/>
              <a:t>	</a:t>
            </a:r>
            <a:r>
              <a:rPr lang="en-ID" dirty="0" err="1" smtClean="0"/>
              <a:t>Tahap</a:t>
            </a:r>
            <a:r>
              <a:rPr lang="en-ID" dirty="0" smtClean="0"/>
              <a:t> </a:t>
            </a:r>
            <a:r>
              <a:rPr lang="en-ID" dirty="0" err="1"/>
              <a:t>pengolahan</a:t>
            </a:r>
            <a:r>
              <a:rPr lang="en-ID" dirty="0"/>
              <a:t> primer </a:t>
            </a:r>
            <a:r>
              <a:rPr lang="en-ID" dirty="0" err="1"/>
              <a:t>limbah</a:t>
            </a:r>
            <a:r>
              <a:rPr lang="en-ID" dirty="0"/>
              <a:t> </a:t>
            </a:r>
            <a:r>
              <a:rPr lang="en-ID" dirty="0" err="1"/>
              <a:t>cair</a:t>
            </a:r>
            <a:r>
              <a:rPr lang="en-ID" dirty="0"/>
              <a:t> </a:t>
            </a:r>
            <a:r>
              <a:rPr lang="en-ID" dirty="0" err="1"/>
              <a:t>sebagian</a:t>
            </a:r>
            <a:r>
              <a:rPr lang="en-ID" dirty="0"/>
              <a:t> </a:t>
            </a:r>
            <a:r>
              <a:rPr lang="en-ID" dirty="0" err="1"/>
              <a:t>besar</a:t>
            </a:r>
            <a:r>
              <a:rPr lang="en-ID" dirty="0"/>
              <a:t> </a:t>
            </a:r>
            <a:r>
              <a:rPr lang="en-ID" dirty="0" err="1"/>
              <a:t>adalah</a:t>
            </a:r>
            <a:r>
              <a:rPr lang="en-ID" dirty="0"/>
              <a:t> </a:t>
            </a:r>
            <a:r>
              <a:rPr lang="en-ID" dirty="0" err="1"/>
              <a:t>berupa</a:t>
            </a:r>
            <a:r>
              <a:rPr lang="en-ID" dirty="0"/>
              <a:t> proses </a:t>
            </a:r>
            <a:r>
              <a:rPr lang="en-ID" dirty="0" err="1"/>
              <a:t>pengolahan</a:t>
            </a:r>
            <a:r>
              <a:rPr lang="en-ID" dirty="0"/>
              <a:t> </a:t>
            </a:r>
            <a:r>
              <a:rPr lang="en-ID" dirty="0" err="1"/>
              <a:t>secara</a:t>
            </a:r>
            <a:r>
              <a:rPr lang="en-ID" dirty="0"/>
              <a:t> </a:t>
            </a:r>
            <a:r>
              <a:rPr lang="en-ID" dirty="0" err="1"/>
              <a:t>fisika</a:t>
            </a:r>
            <a:r>
              <a:rPr lang="en-ID" dirty="0" smtClean="0"/>
              <a:t>.</a:t>
            </a:r>
          </a:p>
          <a:p>
            <a:pPr marL="0" indent="0" fontAlgn="base">
              <a:buNone/>
            </a:pPr>
            <a:r>
              <a:rPr lang="en-ID" b="1" dirty="0"/>
              <a:t>2</a:t>
            </a:r>
            <a:r>
              <a:rPr lang="en-ID" b="1" dirty="0" smtClean="0"/>
              <a:t>. </a:t>
            </a:r>
            <a:r>
              <a:rPr lang="en-ID" b="1" dirty="0" err="1"/>
              <a:t>Pengolahan</a:t>
            </a:r>
            <a:r>
              <a:rPr lang="en-ID" b="1" dirty="0"/>
              <a:t> </a:t>
            </a:r>
            <a:r>
              <a:rPr lang="en-ID" b="1" dirty="0" err="1"/>
              <a:t>Sekunder</a:t>
            </a:r>
            <a:r>
              <a:rPr lang="en-ID" b="1" dirty="0"/>
              <a:t> (Secondary  Treatment)</a:t>
            </a:r>
            <a:endParaRPr lang="en-ID" dirty="0"/>
          </a:p>
          <a:p>
            <a:pPr marL="0" indent="0" fontAlgn="base">
              <a:buNone/>
            </a:pPr>
            <a:r>
              <a:rPr lang="en-ID" dirty="0" smtClean="0"/>
              <a:t>	</a:t>
            </a:r>
            <a:r>
              <a:rPr lang="en-ID" dirty="0" err="1" smtClean="0"/>
              <a:t>Tahap</a:t>
            </a:r>
            <a:r>
              <a:rPr lang="en-ID" dirty="0" smtClean="0"/>
              <a:t> </a:t>
            </a:r>
            <a:r>
              <a:rPr lang="en-ID" dirty="0" err="1"/>
              <a:t>pengolahan</a:t>
            </a:r>
            <a:r>
              <a:rPr lang="en-ID" dirty="0"/>
              <a:t> </a:t>
            </a:r>
            <a:r>
              <a:rPr lang="en-ID" dirty="0" err="1"/>
              <a:t>sekunder</a:t>
            </a:r>
            <a:r>
              <a:rPr lang="en-ID" dirty="0"/>
              <a:t> </a:t>
            </a:r>
            <a:r>
              <a:rPr lang="en-ID" dirty="0" err="1"/>
              <a:t>merupakan</a:t>
            </a:r>
            <a:r>
              <a:rPr lang="en-ID" dirty="0"/>
              <a:t> proses </a:t>
            </a:r>
            <a:r>
              <a:rPr lang="en-ID" dirty="0" err="1"/>
              <a:t>pengolahan</a:t>
            </a:r>
            <a:r>
              <a:rPr lang="en-ID" dirty="0"/>
              <a:t> </a:t>
            </a:r>
            <a:r>
              <a:rPr lang="en-ID" dirty="0" err="1"/>
              <a:t>secara</a:t>
            </a:r>
            <a:r>
              <a:rPr lang="en-ID" dirty="0"/>
              <a:t> </a:t>
            </a:r>
            <a:r>
              <a:rPr lang="en-ID" dirty="0" err="1"/>
              <a:t>biologis</a:t>
            </a:r>
            <a:r>
              <a:rPr lang="en-ID" dirty="0"/>
              <a:t>, </a:t>
            </a:r>
            <a:r>
              <a:rPr lang="en-ID" dirty="0" err="1"/>
              <a:t>yaitu</a:t>
            </a:r>
            <a:r>
              <a:rPr lang="en-ID" dirty="0"/>
              <a:t> </a:t>
            </a:r>
            <a:r>
              <a:rPr lang="en-ID" dirty="0" err="1"/>
              <a:t>dengan</a:t>
            </a:r>
            <a:r>
              <a:rPr lang="en-ID" dirty="0"/>
              <a:t> </a:t>
            </a:r>
            <a:r>
              <a:rPr lang="en-ID" dirty="0" err="1"/>
              <a:t>melibatkan</a:t>
            </a:r>
            <a:r>
              <a:rPr lang="en-ID" dirty="0"/>
              <a:t> </a:t>
            </a:r>
            <a:r>
              <a:rPr lang="en-ID" dirty="0" err="1"/>
              <a:t>mikroorganisme</a:t>
            </a:r>
            <a:r>
              <a:rPr lang="en-ID" dirty="0"/>
              <a:t> yang </a:t>
            </a:r>
            <a:r>
              <a:rPr lang="en-ID" dirty="0" err="1"/>
              <a:t>dapat</a:t>
            </a:r>
            <a:r>
              <a:rPr lang="en-ID" dirty="0"/>
              <a:t> </a:t>
            </a:r>
            <a:r>
              <a:rPr lang="en-ID" dirty="0" err="1"/>
              <a:t>mengurai</a:t>
            </a:r>
            <a:r>
              <a:rPr lang="en-ID" dirty="0"/>
              <a:t>/ </a:t>
            </a:r>
            <a:r>
              <a:rPr lang="en-ID" dirty="0" err="1"/>
              <a:t>mendegradasi</a:t>
            </a:r>
            <a:r>
              <a:rPr lang="en-ID" dirty="0"/>
              <a:t> </a:t>
            </a:r>
            <a:r>
              <a:rPr lang="en-ID" dirty="0" err="1"/>
              <a:t>bahan</a:t>
            </a:r>
            <a:r>
              <a:rPr lang="en-ID" dirty="0"/>
              <a:t> </a:t>
            </a:r>
            <a:r>
              <a:rPr lang="en-ID" dirty="0" err="1"/>
              <a:t>organik</a:t>
            </a:r>
            <a:r>
              <a:rPr lang="en-ID" dirty="0"/>
              <a:t>. </a:t>
            </a:r>
            <a:r>
              <a:rPr lang="en-ID" dirty="0" err="1"/>
              <a:t>Mikroorganisme</a:t>
            </a:r>
            <a:r>
              <a:rPr lang="en-ID" dirty="0"/>
              <a:t> yang </a:t>
            </a:r>
            <a:r>
              <a:rPr lang="en-ID" dirty="0" err="1"/>
              <a:t>digunakan</a:t>
            </a:r>
            <a:r>
              <a:rPr lang="en-ID" dirty="0"/>
              <a:t> </a:t>
            </a:r>
            <a:r>
              <a:rPr lang="en-ID" dirty="0" err="1"/>
              <a:t>umumnya</a:t>
            </a:r>
            <a:r>
              <a:rPr lang="en-ID" dirty="0"/>
              <a:t> </a:t>
            </a:r>
            <a:r>
              <a:rPr lang="en-ID" dirty="0" err="1"/>
              <a:t>adalah</a:t>
            </a:r>
            <a:r>
              <a:rPr lang="en-ID" dirty="0"/>
              <a:t> </a:t>
            </a:r>
            <a:r>
              <a:rPr lang="en-ID" dirty="0" err="1"/>
              <a:t>bakteri</a:t>
            </a:r>
            <a:r>
              <a:rPr lang="en-ID" dirty="0"/>
              <a:t> </a:t>
            </a:r>
            <a:r>
              <a:rPr lang="en-ID" dirty="0" err="1"/>
              <a:t>aerob</a:t>
            </a:r>
            <a:r>
              <a:rPr lang="en-ID" dirty="0"/>
              <a:t>.</a:t>
            </a:r>
          </a:p>
          <a:p>
            <a:pPr marL="0" indent="0" fontAlgn="base">
              <a:buNone/>
            </a:pPr>
            <a:r>
              <a:rPr lang="en-ID" b="1" dirty="0"/>
              <a:t>3. </a:t>
            </a:r>
            <a:r>
              <a:rPr lang="en-ID" b="1" dirty="0" err="1" smtClean="0"/>
              <a:t>Pengolahan</a:t>
            </a:r>
            <a:r>
              <a:rPr lang="en-ID" b="1" dirty="0" smtClean="0"/>
              <a:t> </a:t>
            </a:r>
            <a:r>
              <a:rPr lang="en-ID" b="1" dirty="0" err="1"/>
              <a:t>Tersier</a:t>
            </a:r>
            <a:r>
              <a:rPr lang="en-ID" b="1" dirty="0"/>
              <a:t> (Tertiary Treatment)</a:t>
            </a:r>
            <a:endParaRPr lang="en-ID" dirty="0"/>
          </a:p>
          <a:p>
            <a:pPr marL="0" indent="0" fontAlgn="base">
              <a:buNone/>
            </a:pPr>
            <a:r>
              <a:rPr lang="en-ID" dirty="0" smtClean="0"/>
              <a:t>	</a:t>
            </a:r>
            <a:r>
              <a:rPr lang="en-ID" dirty="0" err="1" smtClean="0"/>
              <a:t>Pengolahan</a:t>
            </a:r>
            <a:r>
              <a:rPr lang="en-ID" dirty="0" smtClean="0"/>
              <a:t> </a:t>
            </a:r>
            <a:r>
              <a:rPr lang="en-ID" dirty="0" err="1"/>
              <a:t>tersier</a:t>
            </a:r>
            <a:r>
              <a:rPr lang="en-ID" dirty="0"/>
              <a:t> </a:t>
            </a:r>
            <a:r>
              <a:rPr lang="en-ID" dirty="0" err="1"/>
              <a:t>dilakukan</a:t>
            </a:r>
            <a:r>
              <a:rPr lang="en-ID" dirty="0"/>
              <a:t> </a:t>
            </a:r>
            <a:r>
              <a:rPr lang="en-ID" dirty="0" err="1"/>
              <a:t>jika</a:t>
            </a:r>
            <a:r>
              <a:rPr lang="en-ID" dirty="0"/>
              <a:t> </a:t>
            </a:r>
            <a:r>
              <a:rPr lang="en-ID" dirty="0" err="1"/>
              <a:t>setelah</a:t>
            </a:r>
            <a:r>
              <a:rPr lang="en-ID" dirty="0"/>
              <a:t> </a:t>
            </a:r>
            <a:r>
              <a:rPr lang="en-ID" dirty="0" err="1"/>
              <a:t>pengolahan</a:t>
            </a:r>
            <a:r>
              <a:rPr lang="en-ID" dirty="0"/>
              <a:t> primer </a:t>
            </a:r>
            <a:r>
              <a:rPr lang="en-ID" dirty="0" err="1"/>
              <a:t>dan</a:t>
            </a:r>
            <a:r>
              <a:rPr lang="en-ID" dirty="0"/>
              <a:t> </a:t>
            </a:r>
            <a:r>
              <a:rPr lang="en-ID" dirty="0" err="1"/>
              <a:t>sekunder</a:t>
            </a:r>
            <a:r>
              <a:rPr lang="en-ID" dirty="0"/>
              <a:t> </a:t>
            </a:r>
            <a:r>
              <a:rPr lang="en-ID" dirty="0" err="1"/>
              <a:t>masih</a:t>
            </a:r>
            <a:r>
              <a:rPr lang="en-ID" dirty="0"/>
              <a:t> </a:t>
            </a:r>
            <a:r>
              <a:rPr lang="en-ID" dirty="0" err="1"/>
              <a:t>terdapat</a:t>
            </a:r>
            <a:r>
              <a:rPr lang="en-ID" dirty="0"/>
              <a:t> </a:t>
            </a:r>
            <a:r>
              <a:rPr lang="en-ID" dirty="0" err="1"/>
              <a:t>zat</a:t>
            </a:r>
            <a:r>
              <a:rPr lang="en-ID" dirty="0"/>
              <a:t> </a:t>
            </a:r>
            <a:r>
              <a:rPr lang="en-ID" dirty="0" err="1"/>
              <a:t>tertentu</a:t>
            </a:r>
            <a:r>
              <a:rPr lang="en-ID" dirty="0"/>
              <a:t> </a:t>
            </a:r>
            <a:r>
              <a:rPr lang="en-ID" dirty="0" err="1"/>
              <a:t>dalam</a:t>
            </a:r>
            <a:r>
              <a:rPr lang="en-ID" dirty="0"/>
              <a:t> </a:t>
            </a:r>
            <a:r>
              <a:rPr lang="en-ID" dirty="0" err="1"/>
              <a:t>limbah</a:t>
            </a:r>
            <a:r>
              <a:rPr lang="en-ID" dirty="0"/>
              <a:t> </a:t>
            </a:r>
            <a:r>
              <a:rPr lang="en-ID" dirty="0" err="1"/>
              <a:t>cair</a:t>
            </a:r>
            <a:r>
              <a:rPr lang="en-ID" dirty="0"/>
              <a:t> yang </a:t>
            </a:r>
            <a:r>
              <a:rPr lang="en-ID" dirty="0" err="1"/>
              <a:t>dapat</a:t>
            </a:r>
            <a:r>
              <a:rPr lang="en-ID" dirty="0"/>
              <a:t> </a:t>
            </a:r>
            <a:r>
              <a:rPr lang="en-ID" dirty="0" err="1"/>
              <a:t>berbahaya</a:t>
            </a:r>
            <a:r>
              <a:rPr lang="en-ID" dirty="0"/>
              <a:t> </a:t>
            </a:r>
            <a:r>
              <a:rPr lang="en-ID" dirty="0" err="1"/>
              <a:t>bagi</a:t>
            </a:r>
            <a:r>
              <a:rPr lang="en-ID" dirty="0"/>
              <a:t> </a:t>
            </a:r>
            <a:r>
              <a:rPr lang="en-ID" dirty="0" err="1"/>
              <a:t>lingkungan</a:t>
            </a:r>
            <a:r>
              <a:rPr lang="en-ID" dirty="0"/>
              <a:t> </a:t>
            </a:r>
            <a:r>
              <a:rPr lang="en-ID" dirty="0" err="1"/>
              <a:t>atau</a:t>
            </a:r>
            <a:r>
              <a:rPr lang="en-ID" dirty="0"/>
              <a:t> </a:t>
            </a:r>
            <a:r>
              <a:rPr lang="en-ID" dirty="0" err="1"/>
              <a:t>masyarakat</a:t>
            </a:r>
            <a:r>
              <a:rPr lang="en-ID" dirty="0" smtClean="0"/>
              <a:t>.</a:t>
            </a:r>
          </a:p>
          <a:p>
            <a:pPr marL="0" indent="0" fontAlgn="base">
              <a:buNone/>
            </a:pPr>
            <a:r>
              <a:rPr lang="en-ID" b="1" dirty="0"/>
              <a:t>4. </a:t>
            </a:r>
            <a:r>
              <a:rPr lang="en-ID" b="1" dirty="0" err="1" smtClean="0"/>
              <a:t>Desinfeksi</a:t>
            </a:r>
            <a:r>
              <a:rPr lang="en-ID" b="1" dirty="0" smtClean="0"/>
              <a:t> </a:t>
            </a:r>
            <a:r>
              <a:rPr lang="en-ID" b="1" dirty="0"/>
              <a:t>(</a:t>
            </a:r>
            <a:r>
              <a:rPr lang="en-ID" b="1" dirty="0" err="1"/>
              <a:t>Desinfection</a:t>
            </a:r>
            <a:r>
              <a:rPr lang="en-ID" b="1" dirty="0" smtClean="0"/>
              <a:t>)</a:t>
            </a:r>
          </a:p>
          <a:p>
            <a:pPr marL="0" indent="0" fontAlgn="base">
              <a:buNone/>
            </a:pPr>
            <a:r>
              <a:rPr lang="en-ID" b="1" dirty="0"/>
              <a:t>	</a:t>
            </a:r>
            <a:r>
              <a:rPr lang="en-ID" dirty="0" err="1"/>
              <a:t>Desinfeksi</a:t>
            </a:r>
            <a:r>
              <a:rPr lang="en-ID" dirty="0"/>
              <a:t> </a:t>
            </a:r>
            <a:r>
              <a:rPr lang="en-ID" dirty="0" err="1"/>
              <a:t>atau</a:t>
            </a:r>
            <a:r>
              <a:rPr lang="en-ID" dirty="0"/>
              <a:t> </a:t>
            </a:r>
            <a:r>
              <a:rPr lang="en-ID" dirty="0" err="1"/>
              <a:t>pembunuhan</a:t>
            </a:r>
            <a:r>
              <a:rPr lang="en-ID" dirty="0"/>
              <a:t> </a:t>
            </a:r>
            <a:r>
              <a:rPr lang="en-ID" dirty="0" err="1"/>
              <a:t>kuman</a:t>
            </a:r>
            <a:r>
              <a:rPr lang="en-ID" dirty="0"/>
              <a:t> </a:t>
            </a:r>
            <a:r>
              <a:rPr lang="en-ID" dirty="0" err="1"/>
              <a:t>bertujuan</a:t>
            </a:r>
            <a:r>
              <a:rPr lang="en-ID" dirty="0"/>
              <a:t> </a:t>
            </a:r>
            <a:r>
              <a:rPr lang="en-ID" dirty="0" err="1"/>
              <a:t>untuk</a:t>
            </a:r>
            <a:r>
              <a:rPr lang="en-ID" dirty="0"/>
              <a:t> </a:t>
            </a:r>
            <a:r>
              <a:rPr lang="en-ID" dirty="0" err="1"/>
              <a:t>membunuh</a:t>
            </a:r>
            <a:r>
              <a:rPr lang="en-ID" dirty="0"/>
              <a:t> </a:t>
            </a:r>
            <a:r>
              <a:rPr lang="en-ID" dirty="0" err="1"/>
              <a:t>atau</a:t>
            </a:r>
            <a:r>
              <a:rPr lang="en-ID" dirty="0"/>
              <a:t> </a:t>
            </a:r>
            <a:r>
              <a:rPr lang="en-ID" dirty="0" err="1"/>
              <a:t>mengurangi</a:t>
            </a:r>
            <a:r>
              <a:rPr lang="en-ID" dirty="0"/>
              <a:t> </a:t>
            </a:r>
            <a:r>
              <a:rPr lang="en-ID" dirty="0" err="1"/>
              <a:t>mikroorganisme</a:t>
            </a:r>
            <a:r>
              <a:rPr lang="en-ID" dirty="0"/>
              <a:t> </a:t>
            </a:r>
            <a:r>
              <a:rPr lang="en-ID" dirty="0" err="1"/>
              <a:t>patogen</a:t>
            </a:r>
            <a:r>
              <a:rPr lang="en-ID" dirty="0"/>
              <a:t> yang </a:t>
            </a:r>
            <a:r>
              <a:rPr lang="en-ID" dirty="0" err="1"/>
              <a:t>ada</a:t>
            </a:r>
            <a:r>
              <a:rPr lang="en-ID" dirty="0"/>
              <a:t> </a:t>
            </a:r>
            <a:r>
              <a:rPr lang="en-ID" dirty="0" err="1"/>
              <a:t>dalam</a:t>
            </a:r>
            <a:r>
              <a:rPr lang="en-ID" dirty="0"/>
              <a:t> </a:t>
            </a:r>
            <a:r>
              <a:rPr lang="en-ID" dirty="0" err="1"/>
              <a:t>limbah</a:t>
            </a:r>
            <a:r>
              <a:rPr lang="en-ID" dirty="0"/>
              <a:t> </a:t>
            </a:r>
            <a:r>
              <a:rPr lang="en-ID" dirty="0" err="1"/>
              <a:t>cair</a:t>
            </a:r>
            <a:r>
              <a:rPr lang="en-ID" dirty="0"/>
              <a:t>.</a:t>
            </a:r>
            <a:br>
              <a:rPr lang="en-ID" dirty="0"/>
            </a:br>
            <a:endParaRPr lang="en-ID" dirty="0"/>
          </a:p>
          <a:p>
            <a:pPr marL="0" indent="0" fontAlgn="base">
              <a:buNone/>
            </a:pPr>
            <a:endParaRPr lang="en-ID" dirty="0"/>
          </a:p>
          <a:p>
            <a:pPr marL="0" indent="0">
              <a:buNone/>
            </a:pPr>
            <a:endParaRPr lang="en-ID" dirty="0"/>
          </a:p>
        </p:txBody>
      </p:sp>
    </p:spTree>
    <p:extLst>
      <p:ext uri="{BB962C8B-B14F-4D97-AF65-F5344CB8AC3E}">
        <p14:creationId xmlns:p14="http://schemas.microsoft.com/office/powerpoint/2010/main" val="32741962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3848" y="193184"/>
            <a:ext cx="9144000" cy="965916"/>
          </a:xfrm>
        </p:spPr>
        <p:txBody>
          <a:bodyPr/>
          <a:lstStyle/>
          <a:p>
            <a:r>
              <a:rPr lang="en-ID" b="1" dirty="0" err="1">
                <a:latin typeface="Times New Roman" panose="02020603050405020304" pitchFamily="18" charset="0"/>
                <a:cs typeface="Times New Roman" panose="02020603050405020304" pitchFamily="18" charset="0"/>
              </a:rPr>
              <a:t>Pengertian</a:t>
            </a:r>
            <a:r>
              <a:rPr lang="en-ID" b="1" dirty="0">
                <a:latin typeface="Times New Roman" panose="02020603050405020304" pitchFamily="18" charset="0"/>
                <a:cs typeface="Times New Roman" panose="02020603050405020304" pitchFamily="18" charset="0"/>
              </a:rPr>
              <a:t> </a:t>
            </a:r>
            <a:r>
              <a:rPr lang="en-ID" b="1" dirty="0" err="1">
                <a:latin typeface="Times New Roman" panose="02020603050405020304" pitchFamily="18" charset="0"/>
                <a:cs typeface="Times New Roman" panose="02020603050405020304" pitchFamily="18" charset="0"/>
              </a:rPr>
              <a:t>Limbah</a:t>
            </a:r>
            <a:r>
              <a:rPr lang="en-ID" b="1" dirty="0">
                <a:latin typeface="Times New Roman" panose="02020603050405020304" pitchFamily="18" charset="0"/>
                <a:cs typeface="Times New Roman" panose="02020603050405020304" pitchFamily="18" charset="0"/>
              </a:rPr>
              <a:t> </a:t>
            </a:r>
            <a:r>
              <a:rPr lang="en-ID" b="1" dirty="0" err="1">
                <a:latin typeface="Times New Roman" panose="02020603050405020304" pitchFamily="18" charset="0"/>
                <a:cs typeface="Times New Roman" panose="02020603050405020304" pitchFamily="18" charset="0"/>
              </a:rPr>
              <a:t>Padat</a:t>
            </a:r>
            <a:endParaRPr lang="en-ID"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552135" y="1325335"/>
            <a:ext cx="9144000" cy="3918397"/>
          </a:xfrm>
        </p:spPr>
        <p:txBody>
          <a:bodyPr/>
          <a:lstStyle/>
          <a:p>
            <a:pPr algn="l"/>
            <a:r>
              <a:rPr lang="en-ID" b="1" dirty="0" err="1">
                <a:solidFill>
                  <a:schemeClr val="tx1"/>
                </a:solidFill>
                <a:latin typeface="Times New Roman" panose="02020603050405020304" pitchFamily="18" charset="0"/>
                <a:cs typeface="Times New Roman" panose="02020603050405020304" pitchFamily="18" charset="0"/>
              </a:rPr>
              <a:t>Limbah</a:t>
            </a:r>
            <a:r>
              <a:rPr lang="en-ID" b="1" dirty="0">
                <a:solidFill>
                  <a:schemeClr val="tx1"/>
                </a:solidFill>
                <a:latin typeface="Times New Roman" panose="02020603050405020304" pitchFamily="18" charset="0"/>
                <a:cs typeface="Times New Roman" panose="02020603050405020304" pitchFamily="18" charset="0"/>
              </a:rPr>
              <a:t> </a:t>
            </a:r>
            <a:r>
              <a:rPr lang="en-ID" b="1" dirty="0" err="1">
                <a:solidFill>
                  <a:schemeClr val="tx1"/>
                </a:solidFill>
                <a:latin typeface="Times New Roman" panose="02020603050405020304" pitchFamily="18" charset="0"/>
                <a:cs typeface="Times New Roman" panose="02020603050405020304" pitchFamily="18" charset="0"/>
              </a:rPr>
              <a:t>padat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adalah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hasil</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buangan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berupa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padatan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lumpur</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ataupun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bubur</a:t>
            </a:r>
            <a:r>
              <a:rPr lang="en-ID" dirty="0">
                <a:solidFill>
                  <a:schemeClr val="tx1"/>
                </a:solidFill>
                <a:latin typeface="Times New Roman" panose="02020603050405020304" pitchFamily="18" charset="0"/>
                <a:cs typeface="Times New Roman" panose="02020603050405020304" pitchFamily="18" charset="0"/>
              </a:rPr>
              <a:t> yang </a:t>
            </a:r>
            <a:r>
              <a:rPr lang="en-ID" dirty="0" err="1">
                <a:solidFill>
                  <a:schemeClr val="tx1"/>
                </a:solidFill>
                <a:latin typeface="Times New Roman" panose="02020603050405020304" pitchFamily="18" charset="0"/>
                <a:cs typeface="Times New Roman" panose="02020603050405020304" pitchFamily="18" charset="0"/>
              </a:rPr>
              <a:t>berasal</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dari</a:t>
            </a:r>
            <a:r>
              <a:rPr lang="en-ID" dirty="0">
                <a:solidFill>
                  <a:schemeClr val="tx1"/>
                </a:solidFill>
                <a:latin typeface="Times New Roman" panose="02020603050405020304" pitchFamily="18" charset="0"/>
                <a:cs typeface="Times New Roman" panose="02020603050405020304" pitchFamily="18" charset="0"/>
              </a:rPr>
              <a:t> proses </a:t>
            </a:r>
            <a:r>
              <a:rPr lang="en-ID" dirty="0" err="1">
                <a:solidFill>
                  <a:schemeClr val="tx1"/>
                </a:solidFill>
                <a:latin typeface="Times New Roman" panose="02020603050405020304" pitchFamily="18" charset="0"/>
                <a:cs typeface="Times New Roman" panose="02020603050405020304" pitchFamily="18" charset="0"/>
              </a:rPr>
              <a:t>pengolahan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Limbah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dapat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berasal</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dari</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kegiatan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industri</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juga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domestik</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Limbah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domestik</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umumnya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berbentuk</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limbah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rumah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tangga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limbah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kegiatan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perdagangan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perkantoran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peternakan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pertanian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juga</a:t>
            </a:r>
            <a:r>
              <a:rPr lang="en-ID" dirty="0">
                <a:solidFill>
                  <a:schemeClr val="tx1"/>
                </a:solidFill>
                <a:latin typeface="Times New Roman" panose="02020603050405020304" pitchFamily="18" charset="0"/>
                <a:cs typeface="Times New Roman" panose="02020603050405020304" pitchFamily="18" charset="0"/>
              </a:rPr>
              <a:t> yang </a:t>
            </a:r>
            <a:r>
              <a:rPr lang="en-ID" dirty="0" err="1">
                <a:solidFill>
                  <a:schemeClr val="tx1"/>
                </a:solidFill>
                <a:latin typeface="Times New Roman" panose="02020603050405020304" pitchFamily="18" charset="0"/>
                <a:cs typeface="Times New Roman" panose="02020603050405020304" pitchFamily="18" charset="0"/>
              </a:rPr>
              <a:t>berasal</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dari</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tempat-tempat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umum</a:t>
            </a:r>
            <a:endParaRPr lang="en-ID"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152145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0512" y="244699"/>
            <a:ext cx="9144000" cy="2923504"/>
          </a:xfrm>
        </p:spPr>
        <p:txBody>
          <a:bodyPr>
            <a:normAutofit fontScale="90000"/>
          </a:bodyPr>
          <a:lstStyle/>
          <a:p>
            <a:r>
              <a:rPr lang="en-ID" sz="4000" dirty="0" err="1">
                <a:latin typeface="Times New Roman" panose="02020603050405020304" pitchFamily="18" charset="0"/>
                <a:cs typeface="Times New Roman" panose="02020603050405020304" pitchFamily="18" charset="0"/>
              </a:rPr>
              <a:t>Secara</a:t>
            </a:r>
            <a:r>
              <a:rPr lang="en-ID" sz="4000" dirty="0">
                <a:latin typeface="Times New Roman" panose="02020603050405020304" pitchFamily="18" charset="0"/>
                <a:cs typeface="Times New Roman" panose="02020603050405020304" pitchFamily="18" charset="0"/>
              </a:rPr>
              <a:t> </a:t>
            </a:r>
            <a:r>
              <a:rPr lang="en-ID" sz="4000" dirty="0" err="1">
                <a:latin typeface="Times New Roman" panose="02020603050405020304" pitchFamily="18" charset="0"/>
                <a:cs typeface="Times New Roman" panose="02020603050405020304" pitchFamily="18" charset="0"/>
              </a:rPr>
              <a:t>garis</a:t>
            </a:r>
            <a:r>
              <a:rPr lang="en-ID" sz="4000" dirty="0">
                <a:latin typeface="Times New Roman" panose="02020603050405020304" pitchFamily="18" charset="0"/>
                <a:cs typeface="Times New Roman" panose="02020603050405020304" pitchFamily="18" charset="0"/>
              </a:rPr>
              <a:t> </a:t>
            </a:r>
            <a:r>
              <a:rPr lang="en-ID" sz="4000" dirty="0" err="1">
                <a:latin typeface="Times New Roman" panose="02020603050405020304" pitchFamily="18" charset="0"/>
                <a:cs typeface="Times New Roman" panose="02020603050405020304" pitchFamily="18" charset="0"/>
              </a:rPr>
              <a:t>besar</a:t>
            </a:r>
            <a:r>
              <a:rPr lang="en-ID" sz="4000" dirty="0">
                <a:latin typeface="Times New Roman" panose="02020603050405020304" pitchFamily="18" charset="0"/>
                <a:cs typeface="Times New Roman" panose="02020603050405020304" pitchFamily="18" charset="0"/>
              </a:rPr>
              <a:t>, </a:t>
            </a:r>
            <a:r>
              <a:rPr lang="en-ID" sz="4000" dirty="0" err="1">
                <a:latin typeface="Times New Roman" panose="02020603050405020304" pitchFamily="18" charset="0"/>
                <a:cs typeface="Times New Roman" panose="02020603050405020304" pitchFamily="18" charset="0"/>
              </a:rPr>
              <a:t>limbah</a:t>
            </a:r>
            <a:r>
              <a:rPr lang="en-ID" sz="4000" dirty="0">
                <a:latin typeface="Times New Roman" panose="02020603050405020304" pitchFamily="18" charset="0"/>
                <a:cs typeface="Times New Roman" panose="02020603050405020304" pitchFamily="18" charset="0"/>
              </a:rPr>
              <a:t> </a:t>
            </a:r>
            <a:r>
              <a:rPr lang="en-ID" sz="4000" dirty="0" err="1">
                <a:latin typeface="Times New Roman" panose="02020603050405020304" pitchFamily="18" charset="0"/>
                <a:cs typeface="Times New Roman" panose="02020603050405020304" pitchFamily="18" charset="0"/>
              </a:rPr>
              <a:t>padat</a:t>
            </a:r>
            <a:r>
              <a:rPr lang="en-ID" sz="4000" dirty="0">
                <a:latin typeface="Times New Roman" panose="02020603050405020304" pitchFamily="18" charset="0"/>
                <a:cs typeface="Times New Roman" panose="02020603050405020304" pitchFamily="18" charset="0"/>
              </a:rPr>
              <a:t> </a:t>
            </a:r>
            <a:r>
              <a:rPr lang="en-ID" sz="4000" dirty="0" err="1">
                <a:latin typeface="Times New Roman" panose="02020603050405020304" pitchFamily="18" charset="0"/>
                <a:cs typeface="Times New Roman" panose="02020603050405020304" pitchFamily="18" charset="0"/>
              </a:rPr>
              <a:t>terdiri</a:t>
            </a:r>
            <a:r>
              <a:rPr lang="en-ID" sz="4000" dirty="0">
                <a:latin typeface="Times New Roman" panose="02020603050405020304" pitchFamily="18" charset="0"/>
                <a:cs typeface="Times New Roman" panose="02020603050405020304" pitchFamily="18" charset="0"/>
              </a:rPr>
              <a:t> </a:t>
            </a:r>
            <a:r>
              <a:rPr lang="en-ID" sz="4000" dirty="0" err="1">
                <a:latin typeface="Times New Roman" panose="02020603050405020304" pitchFamily="18" charset="0"/>
                <a:cs typeface="Times New Roman" panose="02020603050405020304" pitchFamily="18" charset="0"/>
              </a:rPr>
              <a:t>atas</a:t>
            </a:r>
            <a:r>
              <a:rPr lang="en-ID" sz="4000" dirty="0">
                <a:latin typeface="Times New Roman" panose="02020603050405020304" pitchFamily="18" charset="0"/>
                <a:cs typeface="Times New Roman" panose="02020603050405020304" pitchFamily="18" charset="0"/>
              </a:rPr>
              <a:t>:</a:t>
            </a:r>
            <a:r>
              <a:rPr lang="en-ID" sz="3600" dirty="0">
                <a:latin typeface="Times New Roman" panose="02020603050405020304" pitchFamily="18" charset="0"/>
                <a:cs typeface="Times New Roman" panose="02020603050405020304" pitchFamily="18" charset="0"/>
              </a:rPr>
              <a:t/>
            </a:r>
            <a:br>
              <a:rPr lang="en-ID" sz="3600" dirty="0">
                <a:latin typeface="Times New Roman" panose="02020603050405020304" pitchFamily="18" charset="0"/>
                <a:cs typeface="Times New Roman" panose="02020603050405020304" pitchFamily="18" charset="0"/>
              </a:rPr>
            </a:br>
            <a:r>
              <a:rPr lang="en-ID" sz="3600" dirty="0">
                <a:latin typeface="Times New Roman" panose="02020603050405020304" pitchFamily="18" charset="0"/>
                <a:cs typeface="Times New Roman" panose="02020603050405020304" pitchFamily="18" charset="0"/>
              </a:rPr>
              <a:t/>
            </a:r>
            <a:br>
              <a:rPr lang="en-ID" sz="3600" dirty="0">
                <a:latin typeface="Times New Roman" panose="02020603050405020304" pitchFamily="18" charset="0"/>
                <a:cs typeface="Times New Roman" panose="02020603050405020304" pitchFamily="18" charset="0"/>
              </a:rPr>
            </a:br>
            <a:r>
              <a:rPr lang="en-ID" dirty="0"/>
              <a:t/>
            </a:r>
            <a:br>
              <a:rPr lang="en-ID" dirty="0"/>
            </a:br>
            <a:endParaRPr lang="en-ID" dirty="0"/>
          </a:p>
        </p:txBody>
      </p:sp>
      <p:sp>
        <p:nvSpPr>
          <p:cNvPr id="3" name="Subtitle 2"/>
          <p:cNvSpPr>
            <a:spLocks noGrp="1"/>
          </p:cNvSpPr>
          <p:nvPr>
            <p:ph type="subTitle" idx="1"/>
          </p:nvPr>
        </p:nvSpPr>
        <p:spPr>
          <a:xfrm>
            <a:off x="1485363" y="1545465"/>
            <a:ext cx="9144000" cy="4536584"/>
          </a:xfrm>
        </p:spPr>
        <p:txBody>
          <a:bodyPr>
            <a:normAutofit/>
          </a:bodyPr>
          <a:lstStyle/>
          <a:p>
            <a:pPr marL="342900" indent="-342900" algn="l">
              <a:buFont typeface="Arial" panose="020B0604020202020204" pitchFamily="34" charset="0"/>
              <a:buChar char="•"/>
            </a:pPr>
            <a:r>
              <a:rPr lang="en-ID" dirty="0" err="1" smtClean="0">
                <a:solidFill>
                  <a:schemeClr val="tx1"/>
                </a:solidFill>
                <a:latin typeface="Times New Roman" panose="02020603050405020304" pitchFamily="18" charset="0"/>
                <a:cs typeface="Times New Roman" panose="02020603050405020304" pitchFamily="18" charset="0"/>
              </a:rPr>
              <a:t>Limbah</a:t>
            </a:r>
            <a:r>
              <a:rPr lang="en-ID" dirty="0" smtClean="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mudah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terbakar</a:t>
            </a:r>
            <a:endParaRPr lang="en-ID" dirty="0">
              <a:solidFill>
                <a:schemeClr val="tx1"/>
              </a:solidFill>
              <a:latin typeface="Times New Roman" panose="02020603050405020304" pitchFamily="18" charset="0"/>
              <a:cs typeface="Times New Roman" panose="02020603050405020304" pitchFamily="18" charset="0"/>
            </a:endParaRPr>
          </a:p>
          <a:p>
            <a:pPr marL="342900" indent="-342900" algn="l">
              <a:buFont typeface="Arial" panose="020B0604020202020204" pitchFamily="34" charset="0"/>
              <a:buChar char="•"/>
            </a:pPr>
            <a:r>
              <a:rPr lang="en-ID" dirty="0" err="1">
                <a:solidFill>
                  <a:schemeClr val="tx1"/>
                </a:solidFill>
                <a:latin typeface="Times New Roman" panose="02020603050405020304" pitchFamily="18" charset="0"/>
                <a:cs typeface="Times New Roman" panose="02020603050405020304" pitchFamily="18" charset="0"/>
              </a:rPr>
              <a:t>Limbah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sukar</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terbakar</a:t>
            </a:r>
            <a:endParaRPr lang="en-ID" dirty="0">
              <a:solidFill>
                <a:schemeClr val="tx1"/>
              </a:solidFill>
              <a:latin typeface="Times New Roman" panose="02020603050405020304" pitchFamily="18" charset="0"/>
              <a:cs typeface="Times New Roman" panose="02020603050405020304" pitchFamily="18" charset="0"/>
            </a:endParaRPr>
          </a:p>
          <a:p>
            <a:pPr marL="342900" indent="-342900" algn="l">
              <a:buFont typeface="Arial" panose="020B0604020202020204" pitchFamily="34" charset="0"/>
              <a:buChar char="•"/>
            </a:pPr>
            <a:r>
              <a:rPr lang="en-ID" dirty="0" err="1">
                <a:solidFill>
                  <a:schemeClr val="tx1"/>
                </a:solidFill>
                <a:latin typeface="Times New Roman" panose="02020603050405020304" pitchFamily="18" charset="0"/>
                <a:cs typeface="Times New Roman" panose="02020603050405020304" pitchFamily="18" charset="0"/>
              </a:rPr>
              <a:t>Limbah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mudah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membusuk</a:t>
            </a:r>
            <a:endParaRPr lang="en-ID" dirty="0">
              <a:solidFill>
                <a:schemeClr val="tx1"/>
              </a:solidFill>
              <a:latin typeface="Times New Roman" panose="02020603050405020304" pitchFamily="18" charset="0"/>
              <a:cs typeface="Times New Roman" panose="02020603050405020304" pitchFamily="18" charset="0"/>
            </a:endParaRPr>
          </a:p>
          <a:p>
            <a:pPr marL="342900" indent="-342900" algn="l">
              <a:buFont typeface="Arial" panose="020B0604020202020204" pitchFamily="34" charset="0"/>
              <a:buChar char="•"/>
            </a:pPr>
            <a:r>
              <a:rPr lang="en-ID" dirty="0" err="1">
                <a:solidFill>
                  <a:schemeClr val="tx1"/>
                </a:solidFill>
                <a:latin typeface="Times New Roman" panose="02020603050405020304" pitchFamily="18" charset="0"/>
                <a:cs typeface="Times New Roman" panose="02020603050405020304" pitchFamily="18" charset="0"/>
              </a:rPr>
              <a:t>Limbah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mudah</a:t>
            </a:r>
            <a:r>
              <a:rPr lang="en-ID" dirty="0">
                <a:solidFill>
                  <a:schemeClr val="tx1"/>
                </a:solidFill>
                <a:latin typeface="Times New Roman" panose="02020603050405020304" pitchFamily="18" charset="0"/>
                <a:cs typeface="Times New Roman" panose="02020603050405020304" pitchFamily="18" charset="0"/>
              </a:rPr>
              <a:t> di </a:t>
            </a:r>
            <a:r>
              <a:rPr lang="en-ID" dirty="0" err="1">
                <a:solidFill>
                  <a:schemeClr val="tx1"/>
                </a:solidFill>
                <a:latin typeface="Times New Roman" panose="02020603050405020304" pitchFamily="18" charset="0"/>
                <a:cs typeface="Times New Roman" panose="02020603050405020304" pitchFamily="18" charset="0"/>
              </a:rPr>
              <a:t>daur</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ulang</a:t>
            </a:r>
            <a:endParaRPr lang="en-ID" dirty="0">
              <a:solidFill>
                <a:schemeClr val="tx1"/>
              </a:solidFill>
              <a:latin typeface="Times New Roman" panose="02020603050405020304" pitchFamily="18" charset="0"/>
              <a:cs typeface="Times New Roman" panose="02020603050405020304" pitchFamily="18" charset="0"/>
            </a:endParaRPr>
          </a:p>
          <a:p>
            <a:pPr marL="342900" indent="-342900" algn="l">
              <a:buFont typeface="Arial" panose="020B0604020202020204" pitchFamily="34" charset="0"/>
              <a:buChar char="•"/>
            </a:pPr>
            <a:r>
              <a:rPr lang="en-ID" dirty="0" err="1">
                <a:solidFill>
                  <a:schemeClr val="tx1"/>
                </a:solidFill>
                <a:latin typeface="Times New Roman" panose="02020603050405020304" pitchFamily="18" charset="0"/>
                <a:cs typeface="Times New Roman" panose="02020603050405020304" pitchFamily="18" charset="0"/>
              </a:rPr>
              <a:t>Limbah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radioakif</a:t>
            </a:r>
            <a:endParaRPr lang="en-ID" dirty="0">
              <a:solidFill>
                <a:schemeClr val="tx1"/>
              </a:solidFill>
              <a:latin typeface="Times New Roman" panose="02020603050405020304" pitchFamily="18" charset="0"/>
              <a:cs typeface="Times New Roman" panose="02020603050405020304" pitchFamily="18" charset="0"/>
            </a:endParaRPr>
          </a:p>
          <a:p>
            <a:pPr marL="342900" indent="-342900" algn="l">
              <a:buFont typeface="Arial" panose="020B0604020202020204" pitchFamily="34" charset="0"/>
              <a:buChar char="•"/>
            </a:pPr>
            <a:r>
              <a:rPr lang="en-ID" dirty="0">
                <a:solidFill>
                  <a:schemeClr val="tx1"/>
                </a:solidFill>
                <a:latin typeface="Times New Roman" panose="02020603050405020304" pitchFamily="18" charset="0"/>
                <a:cs typeface="Times New Roman" panose="02020603050405020304" pitchFamily="18" charset="0"/>
              </a:rPr>
              <a:t>Lumpur</a:t>
            </a:r>
          </a:p>
          <a:p>
            <a:pPr marL="342900" indent="-342900" algn="l">
              <a:buFont typeface="Arial" panose="020B0604020202020204" pitchFamily="34" charset="0"/>
              <a:buChar char="•"/>
            </a:pPr>
            <a:r>
              <a:rPr lang="en-ID" dirty="0" err="1">
                <a:solidFill>
                  <a:schemeClr val="tx1"/>
                </a:solidFill>
                <a:latin typeface="Times New Roman" panose="02020603050405020304" pitchFamily="18" charset="0"/>
                <a:cs typeface="Times New Roman" panose="02020603050405020304" pitchFamily="18" charset="0"/>
              </a:rPr>
              <a:t>Bongkahan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bangunan</a:t>
            </a:r>
            <a:endParaRPr lang="en-ID" dirty="0">
              <a:solidFill>
                <a:schemeClr val="tx1"/>
              </a:solidFill>
              <a:latin typeface="Times New Roman" panose="02020603050405020304" pitchFamily="18" charset="0"/>
              <a:cs typeface="Times New Roman" panose="02020603050405020304" pitchFamily="18" charset="0"/>
            </a:endParaRPr>
          </a:p>
          <a:p>
            <a:endParaRPr lang="en-ID" dirty="0">
              <a:solidFill>
                <a:schemeClr val="tx1"/>
              </a:solidFill>
            </a:endParaRPr>
          </a:p>
        </p:txBody>
      </p:sp>
    </p:spTree>
    <p:extLst>
      <p:ext uri="{BB962C8B-B14F-4D97-AF65-F5344CB8AC3E}">
        <p14:creationId xmlns:p14="http://schemas.microsoft.com/office/powerpoint/2010/main" val="35627745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p:cTn id="2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p:cTn id="34"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6" dur="500"/>
                                        <p:tgtEl>
                                          <p:spTgt spid="3">
                                            <p:txEl>
                                              <p:pRg st="3" end="3"/>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calcmode="lin" valueType="num">
                                      <p:cBhvr>
                                        <p:cTn id="4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3" dur="500"/>
                                        <p:tgtEl>
                                          <p:spTgt spid="3">
                                            <p:txEl>
                                              <p:pRg st="4" end="4"/>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3">
                                            <p:txEl>
                                              <p:pRg st="5" end="5"/>
                                            </p:txEl>
                                          </p:spTgt>
                                        </p:tgtEl>
                                        <p:attrNameLst>
                                          <p:attrName>style.visibility</p:attrName>
                                        </p:attrNameLst>
                                      </p:cBhvr>
                                      <p:to>
                                        <p:strVal val="visible"/>
                                      </p:to>
                                    </p:set>
                                    <p:anim calcmode="lin" valueType="num">
                                      <p:cBhvr>
                                        <p:cTn id="48"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9"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0" dur="500"/>
                                        <p:tgtEl>
                                          <p:spTgt spid="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3695" y="220842"/>
            <a:ext cx="9144000" cy="899620"/>
          </a:xfrm>
        </p:spPr>
        <p:txBody>
          <a:bodyPr>
            <a:normAutofit/>
          </a:bodyPr>
          <a:lstStyle/>
          <a:p>
            <a:r>
              <a:rPr lang="en-ID" sz="4000" dirty="0" err="1" smtClean="0">
                <a:latin typeface="Times New Roman" panose="02020603050405020304" pitchFamily="18" charset="0"/>
                <a:cs typeface="Times New Roman" panose="02020603050405020304" pitchFamily="18" charset="0"/>
              </a:rPr>
              <a:t>Dampak</a:t>
            </a:r>
            <a:r>
              <a:rPr lang="en-ID" sz="4000" dirty="0" smtClean="0">
                <a:latin typeface="Times New Roman" panose="02020603050405020304" pitchFamily="18" charset="0"/>
                <a:cs typeface="Times New Roman" panose="02020603050405020304" pitchFamily="18" charset="0"/>
              </a:rPr>
              <a:t> </a:t>
            </a:r>
            <a:r>
              <a:rPr lang="en-ID" sz="4000" dirty="0" err="1" smtClean="0">
                <a:latin typeface="Times New Roman" panose="02020603050405020304" pitchFamily="18" charset="0"/>
                <a:cs typeface="Times New Roman" panose="02020603050405020304" pitchFamily="18" charset="0"/>
              </a:rPr>
              <a:t>limbah</a:t>
            </a:r>
            <a:r>
              <a:rPr lang="en-ID" sz="4000" dirty="0" smtClean="0">
                <a:latin typeface="Times New Roman" panose="02020603050405020304" pitchFamily="18" charset="0"/>
                <a:cs typeface="Times New Roman" panose="02020603050405020304" pitchFamily="18" charset="0"/>
              </a:rPr>
              <a:t> </a:t>
            </a:r>
            <a:r>
              <a:rPr lang="en-ID" sz="4000" dirty="0" err="1" smtClean="0">
                <a:latin typeface="Times New Roman" panose="02020603050405020304" pitchFamily="18" charset="0"/>
                <a:cs typeface="Times New Roman" panose="02020603050405020304" pitchFamily="18" charset="0"/>
              </a:rPr>
              <a:t>padat</a:t>
            </a:r>
            <a:r>
              <a:rPr lang="en-ID" sz="4000" dirty="0" smtClean="0">
                <a:latin typeface="Times New Roman" panose="02020603050405020304" pitchFamily="18" charset="0"/>
                <a:cs typeface="Times New Roman" panose="02020603050405020304" pitchFamily="18" charset="0"/>
              </a:rPr>
              <a:t>:</a:t>
            </a:r>
            <a:endParaRPr lang="en-ID" sz="4000"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524000" y="1120462"/>
            <a:ext cx="9144000" cy="4137338"/>
          </a:xfrm>
        </p:spPr>
        <p:txBody>
          <a:bodyPr/>
          <a:lstStyle/>
          <a:p>
            <a:pPr marL="342900" indent="-342900" algn="l">
              <a:buFont typeface="Arial" panose="020B0604020202020204" pitchFamily="34" charset="0"/>
              <a:buChar char="•"/>
            </a:pPr>
            <a:r>
              <a:rPr lang="en-ID" dirty="0" err="1">
                <a:solidFill>
                  <a:schemeClr val="tx1"/>
                </a:solidFill>
                <a:latin typeface="Times New Roman" panose="02020603050405020304" pitchFamily="18" charset="0"/>
                <a:cs typeface="Times New Roman" panose="02020603050405020304" pitchFamily="18" charset="0"/>
              </a:rPr>
              <a:t>Dapat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menimbulkan</a:t>
            </a:r>
            <a:r>
              <a:rPr lang="en-ID" dirty="0">
                <a:solidFill>
                  <a:schemeClr val="tx1"/>
                </a:solidFill>
                <a:latin typeface="Times New Roman" panose="02020603050405020304" pitchFamily="18" charset="0"/>
                <a:cs typeface="Times New Roman" panose="02020603050405020304" pitchFamily="18" charset="0"/>
              </a:rPr>
              <a:t> gas </a:t>
            </a:r>
            <a:r>
              <a:rPr lang="en-ID" dirty="0" err="1">
                <a:solidFill>
                  <a:schemeClr val="tx1"/>
                </a:solidFill>
                <a:latin typeface="Times New Roman" panose="02020603050405020304" pitchFamily="18" charset="0"/>
                <a:cs typeface="Times New Roman" panose="02020603050405020304" pitchFamily="18" charset="0"/>
              </a:rPr>
              <a:t>beracun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seperti</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asam</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sulfat</a:t>
            </a:r>
            <a:r>
              <a:rPr lang="en-ID" dirty="0">
                <a:solidFill>
                  <a:schemeClr val="tx1"/>
                </a:solidFill>
                <a:latin typeface="Times New Roman" panose="02020603050405020304" pitchFamily="18" charset="0"/>
                <a:cs typeface="Times New Roman" panose="02020603050405020304" pitchFamily="18" charset="0"/>
              </a:rPr>
              <a:t>(H2S), </a:t>
            </a:r>
            <a:r>
              <a:rPr lang="en-ID" dirty="0" err="1">
                <a:solidFill>
                  <a:schemeClr val="tx1"/>
                </a:solidFill>
                <a:latin typeface="Times New Roman" panose="02020603050405020304" pitchFamily="18" charset="0"/>
                <a:cs typeface="Times New Roman" panose="02020603050405020304" pitchFamily="18" charset="0"/>
              </a:rPr>
              <a:t>amonia</a:t>
            </a:r>
            <a:r>
              <a:rPr lang="en-ID" dirty="0">
                <a:solidFill>
                  <a:schemeClr val="tx1"/>
                </a:solidFill>
                <a:latin typeface="Times New Roman" panose="02020603050405020304" pitchFamily="18" charset="0"/>
                <a:cs typeface="Times New Roman" panose="02020603050405020304" pitchFamily="18" charset="0"/>
              </a:rPr>
              <a:t>(NH3), </a:t>
            </a:r>
            <a:r>
              <a:rPr lang="en-ID" dirty="0" err="1">
                <a:solidFill>
                  <a:schemeClr val="tx1"/>
                </a:solidFill>
                <a:latin typeface="Times New Roman" panose="02020603050405020304" pitchFamily="18" charset="0"/>
                <a:cs typeface="Times New Roman" panose="02020603050405020304" pitchFamily="18" charset="0"/>
              </a:rPr>
              <a:t>methan</a:t>
            </a:r>
            <a:r>
              <a:rPr lang="en-ID" dirty="0">
                <a:solidFill>
                  <a:schemeClr val="tx1"/>
                </a:solidFill>
                <a:latin typeface="Times New Roman" panose="02020603050405020304" pitchFamily="18" charset="0"/>
                <a:cs typeface="Times New Roman" panose="02020603050405020304" pitchFamily="18" charset="0"/>
              </a:rPr>
              <a:t>(CH4), CO2, </a:t>
            </a:r>
            <a:r>
              <a:rPr lang="en-ID" dirty="0" err="1">
                <a:solidFill>
                  <a:schemeClr val="tx1"/>
                </a:solidFill>
                <a:latin typeface="Times New Roman" panose="02020603050405020304" pitchFamily="18" charset="0"/>
                <a:cs typeface="Times New Roman" panose="02020603050405020304" pitchFamily="18" charset="0"/>
              </a:rPr>
              <a:t>dll</a:t>
            </a:r>
            <a:r>
              <a:rPr lang="en-ID" dirty="0">
                <a:solidFill>
                  <a:schemeClr val="tx1"/>
                </a:solidFill>
                <a:latin typeface="Times New Roman" panose="02020603050405020304" pitchFamily="18" charset="0"/>
                <a:cs typeface="Times New Roman" panose="02020603050405020304" pitchFamily="18" charset="0"/>
              </a:rPr>
              <a:t>. Gas </a:t>
            </a:r>
            <a:r>
              <a:rPr lang="en-ID" dirty="0" err="1">
                <a:solidFill>
                  <a:schemeClr val="tx1"/>
                </a:solidFill>
                <a:latin typeface="Times New Roman" panose="02020603050405020304" pitchFamily="18" charset="0"/>
                <a:cs typeface="Times New Roman" panose="02020603050405020304" pitchFamily="18" charset="0"/>
              </a:rPr>
              <a:t>ini</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akan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timbul</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jika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limbah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ditimbun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membusuk</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karena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adanya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microorganisme</a:t>
            </a:r>
            <a:r>
              <a:rPr lang="en-ID" dirty="0">
                <a:solidFill>
                  <a:schemeClr val="tx1"/>
                </a:solidFill>
                <a:latin typeface="Times New Roman" panose="02020603050405020304" pitchFamily="18" charset="0"/>
                <a:cs typeface="Times New Roman" panose="02020603050405020304" pitchFamily="18" charset="0"/>
              </a:rPr>
              <a:t>.</a:t>
            </a:r>
          </a:p>
          <a:p>
            <a:pPr marL="342900" indent="-342900" algn="l">
              <a:buFont typeface="Arial" panose="020B0604020202020204" pitchFamily="34" charset="0"/>
              <a:buChar char="•"/>
            </a:pPr>
            <a:r>
              <a:rPr lang="en-ID" dirty="0" err="1">
                <a:solidFill>
                  <a:schemeClr val="tx1"/>
                </a:solidFill>
                <a:latin typeface="Times New Roman" panose="02020603050405020304" pitchFamily="18" charset="0"/>
                <a:cs typeface="Times New Roman" panose="02020603050405020304" pitchFamily="18" charset="0"/>
              </a:rPr>
              <a:t>Dapat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menurunkan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kualitas</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udara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sampah</a:t>
            </a:r>
            <a:r>
              <a:rPr lang="en-ID" dirty="0">
                <a:solidFill>
                  <a:schemeClr val="tx1"/>
                </a:solidFill>
                <a:latin typeface="Times New Roman" panose="02020603050405020304" pitchFamily="18" charset="0"/>
                <a:cs typeface="Times New Roman" panose="02020603050405020304" pitchFamily="18" charset="0"/>
              </a:rPr>
              <a:t> yang </a:t>
            </a:r>
            <a:r>
              <a:rPr lang="en-ID" dirty="0" err="1">
                <a:solidFill>
                  <a:schemeClr val="tx1"/>
                </a:solidFill>
                <a:latin typeface="Times New Roman" panose="02020603050405020304" pitchFamily="18" charset="0"/>
                <a:cs typeface="Times New Roman" panose="02020603050405020304" pitchFamily="18" charset="0"/>
              </a:rPr>
              <a:t>ditumpuk</a:t>
            </a:r>
            <a:r>
              <a:rPr lang="en-ID" dirty="0">
                <a:solidFill>
                  <a:schemeClr val="tx1"/>
                </a:solidFill>
                <a:latin typeface="Times New Roman" panose="02020603050405020304" pitchFamily="18" charset="0"/>
                <a:cs typeface="Times New Roman" panose="02020603050405020304" pitchFamily="18" charset="0"/>
              </a:rPr>
              <a:t>.</a:t>
            </a:r>
          </a:p>
          <a:p>
            <a:pPr marL="342900" indent="-342900" algn="l">
              <a:buFont typeface="Arial" panose="020B0604020202020204" pitchFamily="34" charset="0"/>
              <a:buChar char="•"/>
            </a:pPr>
            <a:r>
              <a:rPr lang="en-ID" dirty="0" err="1">
                <a:solidFill>
                  <a:schemeClr val="tx1"/>
                </a:solidFill>
                <a:latin typeface="Times New Roman" panose="02020603050405020304" pitchFamily="18" charset="0"/>
                <a:cs typeface="Times New Roman" panose="02020603050405020304" pitchFamily="18" charset="0"/>
              </a:rPr>
              <a:t>Dapat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menurunkan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kualitas</a:t>
            </a:r>
            <a:r>
              <a:rPr lang="en-ID" dirty="0">
                <a:solidFill>
                  <a:schemeClr val="tx1"/>
                </a:solidFill>
                <a:latin typeface="Times New Roman" panose="02020603050405020304" pitchFamily="18" charset="0"/>
                <a:cs typeface="Times New Roman" panose="02020603050405020304" pitchFamily="18" charset="0"/>
              </a:rPr>
              <a:t> air </a:t>
            </a:r>
            <a:r>
              <a:rPr lang="en-ID" dirty="0" err="1">
                <a:solidFill>
                  <a:schemeClr val="tx1"/>
                </a:solidFill>
                <a:latin typeface="Times New Roman" panose="02020603050405020304" pitchFamily="18" charset="0"/>
                <a:cs typeface="Times New Roman" panose="02020603050405020304" pitchFamily="18" charset="0"/>
              </a:rPr>
              <a:t>karena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limbah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biasanya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langsung</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dibuang</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perairan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atau</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bersama-sana</a:t>
            </a:r>
            <a:r>
              <a:rPr lang="en-ID" dirty="0">
                <a:solidFill>
                  <a:schemeClr val="tx1"/>
                </a:solidFill>
                <a:latin typeface="Times New Roman" panose="02020603050405020304" pitchFamily="18" charset="0"/>
                <a:cs typeface="Times New Roman" panose="02020603050405020304" pitchFamily="18" charset="0"/>
              </a:rPr>
              <a:t> air </a:t>
            </a:r>
            <a:r>
              <a:rPr lang="en-ID" dirty="0" err="1">
                <a:solidFill>
                  <a:schemeClr val="tx1"/>
                </a:solidFill>
                <a:latin typeface="Times New Roman" panose="02020603050405020304" pitchFamily="18" charset="0"/>
                <a:cs typeface="Times New Roman" panose="02020603050405020304" pitchFamily="18" charset="0"/>
              </a:rPr>
              <a:t>limbah</a:t>
            </a:r>
            <a:r>
              <a:rPr lang="en-ID" dirty="0">
                <a:solidFill>
                  <a:schemeClr val="tx1"/>
                </a:solidFill>
                <a:latin typeface="Times New Roman" panose="02020603050405020304" pitchFamily="18" charset="0"/>
                <a:cs typeface="Times New Roman" panose="02020603050405020304" pitchFamily="18" charset="0"/>
              </a:rPr>
              <a:t>.</a:t>
            </a:r>
          </a:p>
          <a:p>
            <a:pPr marL="342900" indent="-342900" algn="l">
              <a:buFont typeface="Arial" panose="020B0604020202020204" pitchFamily="34" charset="0"/>
              <a:buChar char="•"/>
            </a:pPr>
            <a:r>
              <a:rPr lang="en-ID" dirty="0" err="1">
                <a:solidFill>
                  <a:schemeClr val="tx1"/>
                </a:solidFill>
                <a:latin typeface="Times New Roman" panose="02020603050405020304" pitchFamily="18" charset="0"/>
                <a:cs typeface="Times New Roman" panose="02020603050405020304" pitchFamily="18" charset="0"/>
              </a:rPr>
              <a:t>Dapat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menyebabkan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kerusakan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permukaan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tanah</a:t>
            </a:r>
            <a:endParaRPr lang="en-ID" dirty="0">
              <a:solidFill>
                <a:schemeClr val="tx1"/>
              </a:solidFill>
              <a:latin typeface="Times New Roman" panose="02020603050405020304" pitchFamily="18" charset="0"/>
              <a:cs typeface="Times New Roman" panose="02020603050405020304" pitchFamily="18" charset="0"/>
            </a:endParaRPr>
          </a:p>
          <a:p>
            <a:pPr marL="342900" indent="-342900" algn="l">
              <a:buFont typeface="Arial" panose="020B0604020202020204" pitchFamily="34" charset="0"/>
              <a:buChar char="•"/>
            </a:pPr>
            <a:endParaRPr lang="en-ID"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25039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0"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1" dur="10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p:cTn id="36"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7"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8"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9"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6574" y="399245"/>
            <a:ext cx="9144000" cy="1210615"/>
          </a:xfrm>
        </p:spPr>
        <p:txBody>
          <a:bodyPr>
            <a:normAutofit fontScale="90000"/>
          </a:bodyPr>
          <a:lstStyle/>
          <a:p>
            <a:r>
              <a:rPr lang="en-ID" sz="4400" b="1" dirty="0" smtClean="0"/>
              <a:t/>
            </a:r>
            <a:br>
              <a:rPr lang="en-ID" sz="4400" b="1" dirty="0" smtClean="0"/>
            </a:br>
            <a:r>
              <a:rPr lang="en-ID" sz="4400" b="1" dirty="0"/>
              <a:t/>
            </a:r>
            <a:br>
              <a:rPr lang="en-ID" sz="4400" b="1" dirty="0"/>
            </a:br>
            <a:r>
              <a:rPr lang="en-ID" sz="4400" b="1" dirty="0" smtClean="0"/>
              <a:t/>
            </a:r>
            <a:br>
              <a:rPr lang="en-ID" sz="4400" b="1" dirty="0" smtClean="0"/>
            </a:br>
            <a:r>
              <a:rPr lang="en-ID" sz="4400" dirty="0" smtClean="0">
                <a:latin typeface="Times New Roman" panose="02020603050405020304" pitchFamily="18" charset="0"/>
                <a:cs typeface="Times New Roman" panose="02020603050405020304" pitchFamily="18" charset="0"/>
              </a:rPr>
              <a:t>Cara </a:t>
            </a:r>
            <a:r>
              <a:rPr lang="en-ID" sz="4400" dirty="0" err="1">
                <a:latin typeface="Times New Roman" panose="02020603050405020304" pitchFamily="18" charset="0"/>
                <a:cs typeface="Times New Roman" panose="02020603050405020304" pitchFamily="18" charset="0"/>
              </a:rPr>
              <a:t>Penanganan</a:t>
            </a:r>
            <a:r>
              <a:rPr lang="en-ID" sz="4400" dirty="0">
                <a:latin typeface="Times New Roman" panose="02020603050405020304" pitchFamily="18" charset="0"/>
                <a:cs typeface="Times New Roman" panose="02020603050405020304" pitchFamily="18" charset="0"/>
              </a:rPr>
              <a:t> </a:t>
            </a:r>
            <a:r>
              <a:rPr lang="en-ID" sz="4400" dirty="0" err="1">
                <a:latin typeface="Times New Roman" panose="02020603050405020304" pitchFamily="18" charset="0"/>
                <a:cs typeface="Times New Roman" panose="02020603050405020304" pitchFamily="18" charset="0"/>
              </a:rPr>
              <a:t>Limbah</a:t>
            </a:r>
            <a:r>
              <a:rPr lang="en-ID" sz="4400" dirty="0">
                <a:latin typeface="Times New Roman" panose="02020603050405020304" pitchFamily="18" charset="0"/>
                <a:cs typeface="Times New Roman" panose="02020603050405020304" pitchFamily="18" charset="0"/>
              </a:rPr>
              <a:t> </a:t>
            </a:r>
            <a:r>
              <a:rPr lang="en-ID" sz="4400" dirty="0" err="1">
                <a:latin typeface="Times New Roman" panose="02020603050405020304" pitchFamily="18" charset="0"/>
                <a:cs typeface="Times New Roman" panose="02020603050405020304" pitchFamily="18" charset="0"/>
              </a:rPr>
              <a:t>Padat</a:t>
            </a:r>
            <a:r>
              <a:rPr lang="en-ID" sz="2700" b="1" dirty="0"/>
              <a:t/>
            </a:r>
            <a:br>
              <a:rPr lang="en-ID" sz="2700" b="1" dirty="0"/>
            </a:br>
            <a:endParaRPr lang="en-ID" dirty="0"/>
          </a:p>
        </p:txBody>
      </p:sp>
      <p:sp>
        <p:nvSpPr>
          <p:cNvPr id="3" name="Subtitle 2"/>
          <p:cNvSpPr>
            <a:spLocks noGrp="1"/>
          </p:cNvSpPr>
          <p:nvPr>
            <p:ph type="subTitle" idx="1"/>
          </p:nvPr>
        </p:nvSpPr>
        <p:spPr>
          <a:xfrm>
            <a:off x="1524000" y="1390919"/>
            <a:ext cx="9144000" cy="3866881"/>
          </a:xfrm>
        </p:spPr>
        <p:txBody>
          <a:bodyPr>
            <a:normAutofit/>
          </a:bodyPr>
          <a:lstStyle/>
          <a:p>
            <a:pPr algn="l"/>
            <a:r>
              <a:rPr lang="en-ID" dirty="0" err="1" smtClean="0">
                <a:solidFill>
                  <a:schemeClr val="tx1"/>
                </a:solidFill>
                <a:latin typeface="Times New Roman" panose="02020603050405020304" pitchFamily="18" charset="0"/>
                <a:cs typeface="Times New Roman" panose="02020603050405020304" pitchFamily="18" charset="0"/>
              </a:rPr>
              <a:t>Untuk</a:t>
            </a:r>
            <a:r>
              <a:rPr lang="en-ID" dirty="0" smtClean="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meminimalisasi</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limbah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pelaksanaan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pembangunan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berkelanjutan</a:t>
            </a:r>
            <a:r>
              <a:rPr lang="en-ID" dirty="0">
                <a:solidFill>
                  <a:schemeClr val="tx1"/>
                </a:solidFill>
                <a:latin typeface="Times New Roman" panose="02020603050405020304" pitchFamily="18" charset="0"/>
                <a:cs typeface="Times New Roman" panose="02020603050405020304" pitchFamily="18" charset="0"/>
              </a:rPr>
              <a:t> yang </a:t>
            </a:r>
            <a:r>
              <a:rPr lang="en-ID" dirty="0" err="1">
                <a:solidFill>
                  <a:schemeClr val="tx1"/>
                </a:solidFill>
                <a:latin typeface="Times New Roman" panose="02020603050405020304" pitchFamily="18" charset="0"/>
                <a:cs typeface="Times New Roman" panose="02020603050405020304" pitchFamily="18" charset="0"/>
              </a:rPr>
              <a:t>menghemat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sumber</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daya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alam</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pembangunan</a:t>
            </a:r>
            <a:r>
              <a:rPr lang="en-ID" dirty="0">
                <a:solidFill>
                  <a:schemeClr val="tx1"/>
                </a:solidFill>
                <a:latin typeface="Times New Roman" panose="02020603050405020304" pitchFamily="18" charset="0"/>
                <a:cs typeface="Times New Roman" panose="02020603050405020304" pitchFamily="18" charset="0"/>
              </a:rPr>
              <a:t> yang </a:t>
            </a:r>
            <a:r>
              <a:rPr lang="en-ID" dirty="0" err="1">
                <a:solidFill>
                  <a:schemeClr val="tx1"/>
                </a:solidFill>
                <a:latin typeface="Times New Roman" panose="02020603050405020304" pitchFamily="18" charset="0"/>
                <a:cs typeface="Times New Roman" panose="02020603050405020304" pitchFamily="18" charset="0"/>
              </a:rPr>
              <a:t>memberi</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nilai</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tambah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sumber</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daya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alam</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Maka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dri</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itu</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untuk</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menghemat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sumber</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daya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alam</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tersebut</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dilakukan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cara</a:t>
            </a:r>
            <a:r>
              <a:rPr lang="en-ID" dirty="0">
                <a:solidFill>
                  <a:schemeClr val="tx1"/>
                </a:solidFill>
                <a:latin typeface="Times New Roman" panose="02020603050405020304" pitchFamily="18" charset="0"/>
                <a:cs typeface="Times New Roman" panose="02020603050405020304" pitchFamily="18" charset="0"/>
              </a:rPr>
              <a:t> 4R </a:t>
            </a:r>
            <a:r>
              <a:rPr lang="en-ID" dirty="0" err="1">
                <a:solidFill>
                  <a:schemeClr val="tx1"/>
                </a:solidFill>
                <a:latin typeface="Times New Roman" panose="02020603050405020304" pitchFamily="18" charset="0"/>
                <a:cs typeface="Times New Roman" panose="02020603050405020304" pitchFamily="18" charset="0"/>
              </a:rPr>
              <a:t>yaitu</a:t>
            </a:r>
            <a:r>
              <a:rPr lang="en-ID" dirty="0">
                <a:solidFill>
                  <a:schemeClr val="tx1"/>
                </a:solidFill>
                <a:latin typeface="Times New Roman" panose="02020603050405020304" pitchFamily="18" charset="0"/>
                <a:cs typeface="Times New Roman" panose="02020603050405020304" pitchFamily="18" charset="0"/>
              </a:rPr>
              <a:t> Replace, Reduce, Recycle dab Reuse.</a:t>
            </a:r>
          </a:p>
          <a:p>
            <a:pPr algn="l"/>
            <a:endParaRPr lang="en-ID"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3078254"/>
      </p:ext>
    </p:extLst>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26904"/>
            <a:ext cx="9144000" cy="2387600"/>
          </a:xfrm>
        </p:spPr>
        <p:txBody>
          <a:bodyPr>
            <a:normAutofit/>
          </a:bodyPr>
          <a:lstStyle/>
          <a:p>
            <a:pPr algn="l"/>
            <a:r>
              <a:rPr lang="en-ID" sz="4000" b="1" dirty="0" smtClean="0">
                <a:latin typeface="Times New Roman" panose="02020603050405020304" pitchFamily="18" charset="0"/>
                <a:cs typeface="Times New Roman" panose="02020603050405020304" pitchFamily="18" charset="0"/>
              </a:rPr>
              <a:t>Replace</a:t>
            </a:r>
            <a:r>
              <a:rPr lang="en-ID" b="1" dirty="0" smtClean="0"/>
              <a:t/>
            </a:r>
            <a:br>
              <a:rPr lang="en-ID" b="1" dirty="0" smtClean="0"/>
            </a:br>
            <a:r>
              <a:rPr lang="en-ID" sz="2400" b="1" dirty="0" err="1" smtClean="0">
                <a:solidFill>
                  <a:schemeClr val="tx1"/>
                </a:solidFill>
                <a:latin typeface="Times New Roman" panose="02020603050405020304" pitchFamily="18" charset="0"/>
                <a:cs typeface="Times New Roman" panose="02020603050405020304" pitchFamily="18" charset="0"/>
              </a:rPr>
              <a:t>Replace</a:t>
            </a:r>
            <a:r>
              <a:rPr lang="en-ID" sz="2400"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adalah</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usaha</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mengurangi</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pencemaran</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dengan</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menggunakan</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barang-barang</a:t>
            </a:r>
            <a:r>
              <a:rPr lang="en-ID" sz="2400" cap="none" dirty="0" smtClean="0">
                <a:solidFill>
                  <a:schemeClr val="tx1"/>
                </a:solidFill>
                <a:latin typeface="Times New Roman" panose="02020603050405020304" pitchFamily="18" charset="0"/>
                <a:cs typeface="Times New Roman" panose="02020603050405020304" pitchFamily="18" charset="0"/>
              </a:rPr>
              <a:t> yang </a:t>
            </a:r>
            <a:r>
              <a:rPr lang="en-ID" sz="2400" cap="none" dirty="0" err="1" smtClean="0">
                <a:solidFill>
                  <a:schemeClr val="tx1"/>
                </a:solidFill>
                <a:latin typeface="Times New Roman" panose="02020603050405020304" pitchFamily="18" charset="0"/>
                <a:cs typeface="Times New Roman" panose="02020603050405020304" pitchFamily="18" charset="0"/>
              </a:rPr>
              <a:t>ramah</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lingkungan</a:t>
            </a:r>
            <a:r>
              <a:rPr lang="en-ID" sz="2400" cap="none" dirty="0" smtClean="0">
                <a:solidFill>
                  <a:schemeClr val="tx1"/>
                </a:solidFill>
                <a:latin typeface="Times New Roman" panose="02020603050405020304" pitchFamily="18" charset="0"/>
                <a:cs typeface="Times New Roman" panose="02020603050405020304" pitchFamily="18" charset="0"/>
              </a:rPr>
              <a:t>.</a:t>
            </a:r>
            <a:br>
              <a:rPr lang="en-ID" sz="2400" cap="none" dirty="0" smtClean="0">
                <a:solidFill>
                  <a:schemeClr val="tx1"/>
                </a:solidFill>
                <a:latin typeface="Times New Roman" panose="02020603050405020304" pitchFamily="18" charset="0"/>
                <a:cs typeface="Times New Roman" panose="02020603050405020304" pitchFamily="18" charset="0"/>
              </a:rPr>
            </a:br>
            <a:endParaRPr lang="en-ID" sz="2400" cap="none" dirty="0">
              <a:solidFill>
                <a:schemeClr val="tx1"/>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524000" y="2814504"/>
            <a:ext cx="9144000" cy="1655762"/>
          </a:xfrm>
        </p:spPr>
        <p:txBody>
          <a:bodyPr/>
          <a:lstStyle/>
          <a:p>
            <a:pPr algn="l"/>
            <a:r>
              <a:rPr lang="en-ID" b="1" dirty="0" err="1">
                <a:solidFill>
                  <a:schemeClr val="tx1"/>
                </a:solidFill>
                <a:latin typeface="Times New Roman" panose="02020603050405020304" pitchFamily="18" charset="0"/>
                <a:cs typeface="Times New Roman" panose="02020603050405020304" pitchFamily="18" charset="0"/>
              </a:rPr>
              <a:t>Contoh</a:t>
            </a:r>
            <a:r>
              <a:rPr lang="en-ID" dirty="0" err="1">
                <a:solidFill>
                  <a:schemeClr val="tx1"/>
                </a:solidFill>
                <a:latin typeface="Times New Roman" panose="02020603050405020304" pitchFamily="18" charset="0"/>
                <a:cs typeface="Times New Roman" panose="02020603050405020304" pitchFamily="18" charset="0"/>
              </a:rPr>
              <a:t>nya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memanfaatkan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daun</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sebagai</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pembungkus</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dari</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pada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plastik</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mengganti</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kantong</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plastik</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biasa</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dengan</a:t>
            </a:r>
            <a:r>
              <a:rPr lang="en-ID" dirty="0">
                <a:solidFill>
                  <a:schemeClr val="tx1"/>
                </a:solidFill>
                <a:latin typeface="Times New Roman" panose="02020603050405020304" pitchFamily="18" charset="0"/>
                <a:cs typeface="Times New Roman" panose="02020603050405020304" pitchFamily="18" charset="0"/>
              </a:rPr>
              <a:t> plastic biodegradable </a:t>
            </a:r>
            <a:r>
              <a:rPr lang="en-ID" dirty="0" err="1">
                <a:solidFill>
                  <a:schemeClr val="tx1"/>
                </a:solidFill>
                <a:latin typeface="Times New Roman" panose="02020603050405020304" pitchFamily="18" charset="0"/>
                <a:cs typeface="Times New Roman" panose="02020603050405020304" pitchFamily="18" charset="0"/>
              </a:rPr>
              <a:t>atau</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plastik</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ramah</a:t>
            </a:r>
            <a:r>
              <a:rPr lang="en-ID" dirty="0">
                <a:solidFill>
                  <a:schemeClr val="tx1"/>
                </a:solidFill>
                <a:latin typeface="Times New Roman" panose="02020603050405020304" pitchFamily="18" charset="0"/>
                <a:cs typeface="Times New Roman" panose="02020603050405020304" pitchFamily="18" charset="0"/>
              </a:rPr>
              <a:t> </a:t>
            </a:r>
            <a:r>
              <a:rPr lang="en-ID" dirty="0" err="1">
                <a:solidFill>
                  <a:schemeClr val="tx1"/>
                </a:solidFill>
                <a:latin typeface="Times New Roman" panose="02020603050405020304" pitchFamily="18" charset="0"/>
                <a:cs typeface="Times New Roman" panose="02020603050405020304" pitchFamily="18" charset="0"/>
              </a:rPr>
              <a:t>lingkungan</a:t>
            </a:r>
            <a:r>
              <a:rPr lang="en-ID"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823380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
                                        </p:tgtEl>
                                        <p:attrNameLst>
                                          <p:attrName>r</p:attrName>
                                        </p:attrNameLst>
                                      </p:cBhvr>
                                    </p:animRot>
                                    <p:animRot by="-240000">
                                      <p:cBhvr>
                                        <p:cTn id="7" dur="200" fill="hold">
                                          <p:stCondLst>
                                            <p:cond delay="200"/>
                                          </p:stCondLst>
                                        </p:cTn>
                                        <p:tgtEl>
                                          <p:spTgt spid="2"/>
                                        </p:tgtEl>
                                        <p:attrNameLst>
                                          <p:attrName>r</p:attrName>
                                        </p:attrNameLst>
                                      </p:cBhvr>
                                    </p:animRot>
                                    <p:animRot by="240000">
                                      <p:cBhvr>
                                        <p:cTn id="8" dur="200" fill="hold">
                                          <p:stCondLst>
                                            <p:cond delay="400"/>
                                          </p:stCondLst>
                                        </p:cTn>
                                        <p:tgtEl>
                                          <p:spTgt spid="2"/>
                                        </p:tgtEl>
                                        <p:attrNameLst>
                                          <p:attrName>r</p:attrName>
                                        </p:attrNameLst>
                                      </p:cBhvr>
                                    </p:animRot>
                                    <p:animRot by="-240000">
                                      <p:cBhvr>
                                        <p:cTn id="9" dur="200" fill="hold">
                                          <p:stCondLst>
                                            <p:cond delay="600"/>
                                          </p:stCondLst>
                                        </p:cTn>
                                        <p:tgtEl>
                                          <p:spTgt spid="2"/>
                                        </p:tgtEl>
                                        <p:attrNameLst>
                                          <p:attrName>r</p:attrName>
                                        </p:attrNameLst>
                                      </p:cBhvr>
                                    </p:animRot>
                                    <p:animRot by="120000">
                                      <p:cBhvr>
                                        <p:cTn id="10" dur="200" fill="hold">
                                          <p:stCondLst>
                                            <p:cond delay="80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mph" presetSubtype="0" fill="hold" grpId="0" nodeType="clickEffect">
                                  <p:stCondLst>
                                    <p:cond delay="0"/>
                                  </p:stCondLst>
                                  <p:childTnLst>
                                    <p:animEffect transition="out" filter="fade">
                                      <p:cBhvr>
                                        <p:cTn id="14" dur="500" tmFilter="0, 0; .2, .5; .8, .5; 1, 0"/>
                                        <p:tgtEl>
                                          <p:spTgt spid="3">
                                            <p:txEl>
                                              <p:pRg st="0" end="0"/>
                                            </p:txEl>
                                          </p:spTgt>
                                        </p:tgtEl>
                                      </p:cBhvr>
                                    </p:animEffect>
                                    <p:animScale>
                                      <p:cBhvr>
                                        <p:cTn id="15" dur="250" autoRev="1" fill="hold"/>
                                        <p:tgtEl>
                                          <p:spTgt spid="3">
                                            <p:txEl>
                                              <p:pRg st="0" end="0"/>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31820"/>
            <a:ext cx="9144000" cy="1906073"/>
          </a:xfrm>
        </p:spPr>
        <p:txBody>
          <a:bodyPr>
            <a:normAutofit/>
          </a:bodyPr>
          <a:lstStyle/>
          <a:p>
            <a:pPr algn="l"/>
            <a:r>
              <a:rPr lang="en-ID" sz="3600" b="1" dirty="0" smtClean="0">
                <a:latin typeface="Times New Roman" panose="02020603050405020304" pitchFamily="18" charset="0"/>
                <a:cs typeface="Times New Roman" panose="02020603050405020304" pitchFamily="18" charset="0"/>
              </a:rPr>
              <a:t>Reduce</a:t>
            </a:r>
            <a:r>
              <a:rPr lang="en-ID" b="1" dirty="0"/>
              <a:t/>
            </a:r>
            <a:br>
              <a:rPr lang="en-ID" b="1" dirty="0"/>
            </a:br>
            <a:r>
              <a:rPr lang="en-ID" sz="2400" b="1" dirty="0" err="1" smtClean="0">
                <a:solidFill>
                  <a:schemeClr val="tx1"/>
                </a:solidFill>
                <a:latin typeface="Times New Roman" panose="02020603050405020304" pitchFamily="18" charset="0"/>
                <a:cs typeface="Times New Roman" panose="02020603050405020304" pitchFamily="18" charset="0"/>
              </a:rPr>
              <a:t>Reduce</a:t>
            </a:r>
            <a:r>
              <a:rPr lang="en-ID" sz="2400" dirty="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adalah</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usaha</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untuk</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mengurangi</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pencemaran</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denga</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menggunakan</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barang-barang</a:t>
            </a:r>
            <a:r>
              <a:rPr lang="en-ID" sz="2400" cap="none" dirty="0" smtClean="0">
                <a:solidFill>
                  <a:schemeClr val="tx1"/>
                </a:solidFill>
                <a:latin typeface="Times New Roman" panose="02020603050405020304" pitchFamily="18" charset="0"/>
                <a:cs typeface="Times New Roman" panose="02020603050405020304" pitchFamily="18" charset="0"/>
              </a:rPr>
              <a:t> yang </a:t>
            </a:r>
            <a:r>
              <a:rPr lang="en-ID" sz="2400" cap="none" dirty="0" err="1" smtClean="0">
                <a:solidFill>
                  <a:schemeClr val="tx1"/>
                </a:solidFill>
                <a:latin typeface="Times New Roman" panose="02020603050405020304" pitchFamily="18" charset="0"/>
                <a:cs typeface="Times New Roman" panose="02020603050405020304" pitchFamily="18" charset="0"/>
              </a:rPr>
              <a:t>ramah</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lingkungan</a:t>
            </a:r>
            <a:endParaRPr lang="en-ID" sz="2400" dirty="0">
              <a:solidFill>
                <a:schemeClr val="tx1"/>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524000" y="2292439"/>
            <a:ext cx="9144000" cy="2965361"/>
          </a:xfrm>
        </p:spPr>
        <p:txBody>
          <a:bodyPr>
            <a:normAutofit/>
          </a:bodyPr>
          <a:lstStyle/>
          <a:p>
            <a:r>
              <a:rPr lang="en-ID" sz="2400" b="1" dirty="0" err="1">
                <a:solidFill>
                  <a:schemeClr val="tx1"/>
                </a:solidFill>
                <a:latin typeface="Times New Roman" panose="02020603050405020304" pitchFamily="18" charset="0"/>
                <a:cs typeface="Times New Roman" panose="02020603050405020304" pitchFamily="18" charset="0"/>
              </a:rPr>
              <a:t>Contoh</a:t>
            </a:r>
            <a:r>
              <a:rPr lang="en-ID" sz="2400" dirty="0" err="1">
                <a:solidFill>
                  <a:schemeClr val="tx1"/>
                </a:solidFill>
                <a:latin typeface="Times New Roman" panose="02020603050405020304" pitchFamily="18" charset="0"/>
                <a:cs typeface="Times New Roman" panose="02020603050405020304" pitchFamily="18" charset="0"/>
              </a:rPr>
              <a:t>nya</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membawa</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tas</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belanja</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sendiri</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saat</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berbelanja</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membeli</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kemasan</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isi</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ulang</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deterjen</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pelembut</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pakaian</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minyak</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goreng</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membeli</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kebutuhan</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sehari-hari</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dalam</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kemasan</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besar</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dan</a:t>
            </a:r>
            <a:r>
              <a:rPr lang="en-ID" sz="2400" dirty="0">
                <a:solidFill>
                  <a:schemeClr val="tx1"/>
                </a:solidFill>
                <a:latin typeface="Times New Roman" panose="02020603050405020304" pitchFamily="18" charset="0"/>
                <a:cs typeface="Times New Roman" panose="02020603050405020304" pitchFamily="18" charset="0"/>
              </a:rPr>
              <a:t> lain </a:t>
            </a:r>
            <a:r>
              <a:rPr lang="en-ID" sz="2400" dirty="0" err="1">
                <a:solidFill>
                  <a:schemeClr val="tx1"/>
                </a:solidFill>
                <a:latin typeface="Times New Roman" panose="02020603050405020304" pitchFamily="18" charset="0"/>
                <a:cs typeface="Times New Roman" panose="02020603050405020304" pitchFamily="18" charset="0"/>
              </a:rPr>
              <a:t>sebagainya</a:t>
            </a:r>
            <a:r>
              <a:rPr lang="en-ID" dirty="0" smtClean="0">
                <a:solidFill>
                  <a:schemeClr val="tx1"/>
                </a:solidFill>
                <a:latin typeface="Times New Roman" panose="02020603050405020304" pitchFamily="18" charset="0"/>
                <a:cs typeface="Times New Roman" panose="02020603050405020304" pitchFamily="18" charset="0"/>
              </a:rPr>
              <a:t>.</a:t>
            </a:r>
            <a:r>
              <a:rPr lang="en-ID" dirty="0">
                <a:solidFill>
                  <a:schemeClr val="tx1"/>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4283950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57578"/>
            <a:ext cx="9144000" cy="3831935"/>
          </a:xfrm>
        </p:spPr>
        <p:txBody>
          <a:bodyPr>
            <a:normAutofit fontScale="90000"/>
          </a:bodyPr>
          <a:lstStyle/>
          <a:p>
            <a:pPr algn="l"/>
            <a:r>
              <a:rPr lang="en-ID" sz="4400" b="1" cap="none" dirty="0" smtClean="0">
                <a:latin typeface="Times New Roman" panose="02020603050405020304" pitchFamily="18" charset="0"/>
                <a:cs typeface="Times New Roman" panose="02020603050405020304" pitchFamily="18" charset="0"/>
              </a:rPr>
              <a:t>RECYCLE</a:t>
            </a:r>
            <a:r>
              <a:rPr lang="en-ID" b="1" cap="none" dirty="0" smtClean="0"/>
              <a:t/>
            </a:r>
            <a:br>
              <a:rPr lang="en-ID" b="1" cap="none" dirty="0" smtClean="0"/>
            </a:br>
            <a:r>
              <a:rPr lang="en-ID" sz="2700" b="1" cap="none" dirty="0" err="1" smtClean="0">
                <a:solidFill>
                  <a:schemeClr val="tx1"/>
                </a:solidFill>
                <a:latin typeface="Times New Roman" panose="02020603050405020304" pitchFamily="18" charset="0"/>
                <a:cs typeface="Times New Roman" panose="02020603050405020304" pitchFamily="18" charset="0"/>
              </a:rPr>
              <a:t>RECYCLE</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adalah</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usaha</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mengurangi</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pencemaran</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lingkungan</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dengan</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cara</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mendaur</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ulang</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sampah</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melalui</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penanganan</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dan</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teknologi</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khusus</a:t>
            </a:r>
            <a:r>
              <a:rPr lang="en-ID" sz="2700" cap="none" dirty="0" smtClean="0">
                <a:solidFill>
                  <a:schemeClr val="tx1"/>
                </a:solidFill>
                <a:latin typeface="Times New Roman" panose="02020603050405020304" pitchFamily="18" charset="0"/>
                <a:cs typeface="Times New Roman" panose="02020603050405020304" pitchFamily="18" charset="0"/>
              </a:rPr>
              <a:t>. proses </a:t>
            </a:r>
            <a:r>
              <a:rPr lang="en-ID" sz="2700" cap="none" dirty="0" err="1" smtClean="0">
                <a:solidFill>
                  <a:schemeClr val="tx1"/>
                </a:solidFill>
                <a:latin typeface="Times New Roman" panose="02020603050405020304" pitchFamily="18" charset="0"/>
                <a:cs typeface="Times New Roman" panose="02020603050405020304" pitchFamily="18" charset="0"/>
              </a:rPr>
              <a:t>daur</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ulang</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biasanya</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dilakukan</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oleh</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pabrik</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atau</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industri</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untuk</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dijadikan</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produk</a:t>
            </a:r>
            <a:r>
              <a:rPr lang="en-ID" sz="2700" cap="none" dirty="0" smtClean="0">
                <a:solidFill>
                  <a:schemeClr val="tx1"/>
                </a:solidFill>
                <a:latin typeface="Times New Roman" panose="02020603050405020304" pitchFamily="18" charset="0"/>
                <a:cs typeface="Times New Roman" panose="02020603050405020304" pitchFamily="18" charset="0"/>
              </a:rPr>
              <a:t> lain yang </a:t>
            </a:r>
            <a:r>
              <a:rPr lang="en-ID" sz="2700" cap="none" dirty="0" err="1" smtClean="0">
                <a:solidFill>
                  <a:schemeClr val="tx1"/>
                </a:solidFill>
                <a:latin typeface="Times New Roman" panose="02020603050405020304" pitchFamily="18" charset="0"/>
                <a:cs typeface="Times New Roman" panose="02020603050405020304" pitchFamily="18" charset="0"/>
              </a:rPr>
              <a:t>dapat</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dimanfaatkan</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limbah</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padat</a:t>
            </a:r>
            <a:r>
              <a:rPr lang="en-ID" sz="2700" cap="none" dirty="0" smtClean="0">
                <a:solidFill>
                  <a:schemeClr val="tx1"/>
                </a:solidFill>
                <a:latin typeface="Times New Roman" panose="02020603050405020304" pitchFamily="18" charset="0"/>
                <a:cs typeface="Times New Roman" panose="02020603050405020304" pitchFamily="18" charset="0"/>
              </a:rPr>
              <a:t> yang </a:t>
            </a:r>
            <a:r>
              <a:rPr lang="en-ID" sz="2700" cap="none" dirty="0" err="1" smtClean="0">
                <a:solidFill>
                  <a:schemeClr val="tx1"/>
                </a:solidFill>
                <a:latin typeface="Times New Roman" panose="02020603050405020304" pitchFamily="18" charset="0"/>
                <a:cs typeface="Times New Roman" panose="02020603050405020304" pitchFamily="18" charset="0"/>
              </a:rPr>
              <a:t>dapat</a:t>
            </a:r>
            <a:r>
              <a:rPr lang="en-ID" sz="2700" cap="none" dirty="0" smtClean="0">
                <a:solidFill>
                  <a:schemeClr val="tx1"/>
                </a:solidFill>
                <a:latin typeface="Times New Roman" panose="02020603050405020304" pitchFamily="18" charset="0"/>
                <a:cs typeface="Times New Roman" panose="02020603050405020304" pitchFamily="18" charset="0"/>
              </a:rPr>
              <a:t> di recycle </a:t>
            </a:r>
            <a:r>
              <a:rPr lang="en-ID" sz="2700" cap="none" dirty="0" err="1" smtClean="0">
                <a:solidFill>
                  <a:schemeClr val="tx1"/>
                </a:solidFill>
                <a:latin typeface="Times New Roman" panose="02020603050405020304" pitchFamily="18" charset="0"/>
                <a:cs typeface="Times New Roman" panose="02020603050405020304" pitchFamily="18" charset="0"/>
              </a:rPr>
              <a:t>atau</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daur</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ulang</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diantaranya</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plastik</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bekas</a:t>
            </a:r>
            <a:r>
              <a:rPr lang="en-ID" sz="2700" cap="none" dirty="0" smtClean="0">
                <a:solidFill>
                  <a:schemeClr val="tx1"/>
                </a:solidFill>
                <a:latin typeface="Times New Roman" panose="02020603050405020304" pitchFamily="18" charset="0"/>
                <a:cs typeface="Times New Roman" panose="02020603050405020304" pitchFamily="18" charset="0"/>
              </a:rPr>
              <a:t> yang </a:t>
            </a:r>
            <a:r>
              <a:rPr lang="en-ID" sz="2700" cap="none" dirty="0" err="1" smtClean="0">
                <a:solidFill>
                  <a:schemeClr val="tx1"/>
                </a:solidFill>
                <a:latin typeface="Times New Roman" panose="02020603050405020304" pitchFamily="18" charset="0"/>
                <a:cs typeface="Times New Roman" panose="02020603050405020304" pitchFamily="18" charset="0"/>
              </a:rPr>
              <a:t>dapat</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didaur</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ulang</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menjadi</a:t>
            </a:r>
            <a:r>
              <a:rPr lang="en-ID" sz="2700" cap="none" dirty="0" smtClean="0">
                <a:solidFill>
                  <a:schemeClr val="tx1"/>
                </a:solidFill>
                <a:latin typeface="Times New Roman" panose="02020603050405020304" pitchFamily="18" charset="0"/>
                <a:cs typeface="Times New Roman" panose="02020603050405020304" pitchFamily="18" charset="0"/>
              </a:rPr>
              <a:t> ember, </a:t>
            </a:r>
            <a:r>
              <a:rPr lang="en-ID" sz="2700" cap="none" dirty="0" err="1" smtClean="0">
                <a:solidFill>
                  <a:schemeClr val="tx1"/>
                </a:solidFill>
                <a:latin typeface="Times New Roman" panose="02020603050405020304" pitchFamily="18" charset="0"/>
                <a:cs typeface="Times New Roman" panose="02020603050405020304" pitchFamily="18" charset="0"/>
              </a:rPr>
              <a:t>gantungan</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baju</a:t>
            </a:r>
            <a:r>
              <a:rPr lang="en-ID" sz="2700" cap="none" dirty="0" smtClean="0">
                <a:solidFill>
                  <a:schemeClr val="tx1"/>
                </a:solidFill>
                <a:latin typeface="Times New Roman" panose="02020603050405020304" pitchFamily="18" charset="0"/>
                <a:cs typeface="Times New Roman" panose="02020603050405020304" pitchFamily="18" charset="0"/>
              </a:rPr>
              <a:t>, pot </a:t>
            </a:r>
            <a:r>
              <a:rPr lang="en-ID" sz="2700" cap="none" dirty="0" err="1" smtClean="0">
                <a:solidFill>
                  <a:schemeClr val="tx1"/>
                </a:solidFill>
                <a:latin typeface="Times New Roman" panose="02020603050405020304" pitchFamily="18" charset="0"/>
                <a:cs typeface="Times New Roman" panose="02020603050405020304" pitchFamily="18" charset="0"/>
              </a:rPr>
              <a:t>tanaman</a:t>
            </a:r>
            <a:r>
              <a:rPr lang="en-ID" sz="2700" cap="none" dirty="0" smtClean="0">
                <a:solidFill>
                  <a:schemeClr val="tx1"/>
                </a:solidFill>
                <a:latin typeface="Times New Roman" panose="02020603050405020304" pitchFamily="18" charset="0"/>
                <a:cs typeface="Times New Roman" panose="02020603050405020304" pitchFamily="18" charset="0"/>
              </a:rPr>
              <a:t> </a:t>
            </a:r>
            <a:r>
              <a:rPr lang="en-ID" sz="2700" cap="none" dirty="0" err="1" smtClean="0">
                <a:solidFill>
                  <a:schemeClr val="tx1"/>
                </a:solidFill>
                <a:latin typeface="Times New Roman" panose="02020603050405020304" pitchFamily="18" charset="0"/>
                <a:cs typeface="Times New Roman" panose="02020603050405020304" pitchFamily="18" charset="0"/>
              </a:rPr>
              <a:t>dan</a:t>
            </a:r>
            <a:r>
              <a:rPr lang="en-ID" sz="2700" cap="none" dirty="0" smtClean="0">
                <a:solidFill>
                  <a:schemeClr val="tx1"/>
                </a:solidFill>
                <a:latin typeface="Times New Roman" panose="02020603050405020304" pitchFamily="18" charset="0"/>
                <a:cs typeface="Times New Roman" panose="02020603050405020304" pitchFamily="18" charset="0"/>
              </a:rPr>
              <a:t> lain </a:t>
            </a:r>
            <a:r>
              <a:rPr lang="en-ID" sz="2700" cap="none" dirty="0" err="1" smtClean="0">
                <a:solidFill>
                  <a:schemeClr val="tx1"/>
                </a:solidFill>
                <a:latin typeface="Times New Roman" panose="02020603050405020304" pitchFamily="18" charset="0"/>
                <a:cs typeface="Times New Roman" panose="02020603050405020304" pitchFamily="18" charset="0"/>
              </a:rPr>
              <a:t>sebagainya</a:t>
            </a:r>
            <a:r>
              <a:rPr lang="en-ID" sz="2700" cap="none" dirty="0" smtClean="0">
                <a:solidFill>
                  <a:schemeClr val="tx1"/>
                </a:solidFill>
                <a:latin typeface="Times New Roman" panose="02020603050405020304" pitchFamily="18" charset="0"/>
                <a:cs typeface="Times New Roman" panose="02020603050405020304" pitchFamily="18" charset="0"/>
              </a:rPr>
              <a:t>.</a:t>
            </a:r>
            <a:r>
              <a:rPr lang="en-ID" dirty="0">
                <a:solidFill>
                  <a:schemeClr val="tx1"/>
                </a:solidFill>
                <a:latin typeface="Times New Roman" panose="02020603050405020304" pitchFamily="18" charset="0"/>
                <a:cs typeface="Times New Roman" panose="02020603050405020304" pitchFamily="18" charset="0"/>
              </a:rPr>
              <a:t/>
            </a:r>
            <a:br>
              <a:rPr lang="en-ID" dirty="0">
                <a:solidFill>
                  <a:schemeClr val="tx1"/>
                </a:solidFill>
                <a:latin typeface="Times New Roman" panose="02020603050405020304" pitchFamily="18" charset="0"/>
                <a:cs typeface="Times New Roman" panose="02020603050405020304" pitchFamily="18" charset="0"/>
              </a:rPr>
            </a:br>
            <a:endParaRPr lang="en-ID" dirty="0">
              <a:solidFill>
                <a:schemeClr val="tx1"/>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524000" y="3509963"/>
            <a:ext cx="9144000" cy="2781836"/>
          </a:xfrm>
        </p:spPr>
        <p:txBody>
          <a:bodyPr>
            <a:normAutofit fontScale="85000" lnSpcReduction="20000"/>
          </a:bodyPr>
          <a:lstStyle/>
          <a:p>
            <a:pPr algn="l"/>
            <a:r>
              <a:rPr lang="en-ID" sz="2600" b="1" dirty="0" err="1">
                <a:solidFill>
                  <a:schemeClr val="tx1"/>
                </a:solidFill>
                <a:latin typeface="Times New Roman" panose="02020603050405020304" pitchFamily="18" charset="0"/>
                <a:cs typeface="Times New Roman" panose="02020603050405020304" pitchFamily="18" charset="0"/>
              </a:rPr>
              <a:t>Contoh</a:t>
            </a:r>
            <a:r>
              <a:rPr lang="en-ID" sz="2600" dirty="0">
                <a:solidFill>
                  <a:schemeClr val="tx1"/>
                </a:solidFill>
                <a:latin typeface="Times New Roman" panose="02020603050405020304" pitchFamily="18" charset="0"/>
                <a:cs typeface="Times New Roman" panose="02020603050405020304" pitchFamily="18" charset="0"/>
              </a:rPr>
              <a:t> recycle </a:t>
            </a:r>
            <a:r>
              <a:rPr lang="en-ID" sz="2600" dirty="0" err="1">
                <a:solidFill>
                  <a:schemeClr val="tx1"/>
                </a:solidFill>
                <a:latin typeface="Times New Roman" panose="02020603050405020304" pitchFamily="18" charset="0"/>
                <a:cs typeface="Times New Roman" panose="02020603050405020304" pitchFamily="18" charset="0"/>
              </a:rPr>
              <a:t>sehari-hari</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diantaranya</a:t>
            </a:r>
            <a:r>
              <a:rPr lang="en-ID" sz="2600" dirty="0">
                <a:solidFill>
                  <a:schemeClr val="tx1"/>
                </a:solidFill>
                <a:latin typeface="Times New Roman" panose="02020603050405020304" pitchFamily="18" charset="0"/>
                <a:cs typeface="Times New Roman" panose="02020603050405020304" pitchFamily="18" charset="0"/>
              </a:rPr>
              <a:t> :</a:t>
            </a:r>
          </a:p>
          <a:p>
            <a:pPr algn="l"/>
            <a:r>
              <a:rPr lang="en-ID" sz="2600" dirty="0">
                <a:solidFill>
                  <a:schemeClr val="tx1"/>
                </a:solidFill>
                <a:latin typeface="Times New Roman" panose="02020603050405020304" pitchFamily="18" charset="0"/>
                <a:cs typeface="Times New Roman" panose="02020603050405020304" pitchFamily="18" charset="0"/>
              </a:rPr>
              <a:t>Memilih </a:t>
            </a:r>
            <a:r>
              <a:rPr lang="en-ID" sz="2600" dirty="0" err="1">
                <a:solidFill>
                  <a:schemeClr val="tx1"/>
                </a:solidFill>
                <a:latin typeface="Times New Roman" panose="02020603050405020304" pitchFamily="18" charset="0"/>
                <a:cs typeface="Times New Roman" panose="02020603050405020304" pitchFamily="18" charset="0"/>
              </a:rPr>
              <a:t>kemasan</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produk</a:t>
            </a:r>
            <a:r>
              <a:rPr lang="en-ID" sz="2600" dirty="0">
                <a:solidFill>
                  <a:schemeClr val="tx1"/>
                </a:solidFill>
                <a:latin typeface="Times New Roman" panose="02020603050405020304" pitchFamily="18" charset="0"/>
                <a:cs typeface="Times New Roman" panose="02020603050405020304" pitchFamily="18" charset="0"/>
              </a:rPr>
              <a:t> yang </a:t>
            </a:r>
            <a:r>
              <a:rPr lang="en-ID" sz="2600" dirty="0" err="1">
                <a:solidFill>
                  <a:schemeClr val="tx1"/>
                </a:solidFill>
                <a:latin typeface="Times New Roman" panose="02020603050405020304" pitchFamily="18" charset="0"/>
                <a:cs typeface="Times New Roman" panose="02020603050405020304" pitchFamily="18" charset="0"/>
              </a:rPr>
              <a:t>dapat</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didaur</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ulang</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dan</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mudah</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terurai</a:t>
            </a:r>
            <a:r>
              <a:rPr lang="en-ID" sz="2600" dirty="0">
                <a:solidFill>
                  <a:schemeClr val="tx1"/>
                </a:solidFill>
                <a:latin typeface="Times New Roman" panose="02020603050405020304" pitchFamily="18" charset="0"/>
                <a:cs typeface="Times New Roman" panose="02020603050405020304" pitchFamily="18" charset="0"/>
              </a:rPr>
              <a:t>.</a:t>
            </a:r>
          </a:p>
          <a:p>
            <a:pPr algn="l"/>
            <a:r>
              <a:rPr lang="en-ID" sz="2600" dirty="0" err="1">
                <a:solidFill>
                  <a:schemeClr val="tx1"/>
                </a:solidFill>
                <a:latin typeface="Times New Roman" panose="02020603050405020304" pitchFamily="18" charset="0"/>
                <a:cs typeface="Times New Roman" panose="02020603050405020304" pitchFamily="18" charset="0"/>
              </a:rPr>
              <a:t>Mengolah</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sampah</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kertas</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menjadi</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kertas</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atau</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karton</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kembali</a:t>
            </a:r>
            <a:r>
              <a:rPr lang="en-ID" sz="2600" dirty="0">
                <a:solidFill>
                  <a:schemeClr val="tx1"/>
                </a:solidFill>
                <a:latin typeface="Times New Roman" panose="02020603050405020304" pitchFamily="18" charset="0"/>
                <a:cs typeface="Times New Roman" panose="02020603050405020304" pitchFamily="18" charset="0"/>
              </a:rPr>
              <a:t>.</a:t>
            </a:r>
          </a:p>
          <a:p>
            <a:pPr algn="l"/>
            <a:r>
              <a:rPr lang="en-ID" sz="2600" dirty="0" err="1">
                <a:solidFill>
                  <a:schemeClr val="tx1"/>
                </a:solidFill>
                <a:latin typeface="Times New Roman" panose="02020603050405020304" pitchFamily="18" charset="0"/>
                <a:cs typeface="Times New Roman" panose="02020603050405020304" pitchFamily="18" charset="0"/>
              </a:rPr>
              <a:t>Mengolahan</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sampah</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organik</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menjadi</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kompos</a:t>
            </a:r>
            <a:r>
              <a:rPr lang="en-ID" sz="2600" dirty="0">
                <a:solidFill>
                  <a:schemeClr val="tx1"/>
                </a:solidFill>
                <a:latin typeface="Times New Roman" panose="02020603050405020304" pitchFamily="18" charset="0"/>
                <a:cs typeface="Times New Roman" panose="02020603050405020304" pitchFamily="18" charset="0"/>
              </a:rPr>
              <a:t>.</a:t>
            </a:r>
          </a:p>
          <a:p>
            <a:pPr algn="l"/>
            <a:r>
              <a:rPr lang="en-ID" sz="2600" dirty="0" err="1">
                <a:solidFill>
                  <a:schemeClr val="tx1"/>
                </a:solidFill>
                <a:latin typeface="Times New Roman" panose="02020603050405020304" pitchFamily="18" charset="0"/>
                <a:cs typeface="Times New Roman" panose="02020603050405020304" pitchFamily="18" charset="0"/>
              </a:rPr>
              <a:t>Mengolahan</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sampah</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organik</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menjadi</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barang</a:t>
            </a:r>
            <a:r>
              <a:rPr lang="en-ID" sz="2600" dirty="0">
                <a:solidFill>
                  <a:schemeClr val="tx1"/>
                </a:solidFill>
                <a:latin typeface="Times New Roman" panose="02020603050405020304" pitchFamily="18" charset="0"/>
                <a:cs typeface="Times New Roman" panose="02020603050405020304" pitchFamily="18" charset="0"/>
              </a:rPr>
              <a:t> yang </a:t>
            </a:r>
            <a:r>
              <a:rPr lang="en-ID" sz="2600" dirty="0" err="1">
                <a:solidFill>
                  <a:schemeClr val="tx1"/>
                </a:solidFill>
                <a:latin typeface="Times New Roman" panose="02020603050405020304" pitchFamily="18" charset="0"/>
                <a:cs typeface="Times New Roman" panose="02020603050405020304" pitchFamily="18" charset="0"/>
              </a:rPr>
              <a:t>bermanfaat</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dan</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bahkan</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memiliki</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nilai</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jual</a:t>
            </a:r>
            <a:r>
              <a:rPr lang="en-ID" sz="2600" dirty="0">
                <a:solidFill>
                  <a:schemeClr val="tx1"/>
                </a:solidFill>
                <a:latin typeface="Times New Roman" panose="02020603050405020304" pitchFamily="18" charset="0"/>
                <a:cs typeface="Times New Roman" panose="02020603050405020304" pitchFamily="18" charset="0"/>
              </a:rPr>
              <a:t>.</a:t>
            </a:r>
          </a:p>
          <a:p>
            <a:pPr algn="l"/>
            <a:r>
              <a:rPr lang="en-ID" sz="2600" dirty="0" err="1">
                <a:solidFill>
                  <a:schemeClr val="tx1"/>
                </a:solidFill>
                <a:latin typeface="Times New Roman" panose="02020603050405020304" pitchFamily="18" charset="0"/>
                <a:cs typeface="Times New Roman" panose="02020603050405020304" pitchFamily="18" charset="0"/>
              </a:rPr>
              <a:t>Mengolah</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sampah</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menjadi</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sumber</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bahan</a:t>
            </a:r>
            <a:r>
              <a:rPr lang="en-ID" sz="2600" dirty="0">
                <a:solidFill>
                  <a:schemeClr val="tx1"/>
                </a:solidFill>
                <a:latin typeface="Times New Roman" panose="02020603050405020304" pitchFamily="18" charset="0"/>
                <a:cs typeface="Times New Roman" panose="02020603050405020304" pitchFamily="18" charset="0"/>
              </a:rPr>
              <a:t> </a:t>
            </a:r>
            <a:r>
              <a:rPr lang="en-ID" sz="2600" dirty="0" err="1">
                <a:solidFill>
                  <a:schemeClr val="tx1"/>
                </a:solidFill>
                <a:latin typeface="Times New Roman" panose="02020603050405020304" pitchFamily="18" charset="0"/>
                <a:cs typeface="Times New Roman" panose="02020603050405020304" pitchFamily="18" charset="0"/>
              </a:rPr>
              <a:t>bakar</a:t>
            </a:r>
            <a:r>
              <a:rPr lang="en-ID" sz="2600" dirty="0">
                <a:solidFill>
                  <a:schemeClr val="tx1"/>
                </a:solidFill>
                <a:latin typeface="Times New Roman" panose="02020603050405020304" pitchFamily="18" charset="0"/>
                <a:cs typeface="Times New Roman" panose="02020603050405020304" pitchFamily="18" charset="0"/>
              </a:rPr>
              <a:t>.</a:t>
            </a:r>
          </a:p>
          <a:p>
            <a:pPr algn="l"/>
            <a:endParaRPr lang="en-ID"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86147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15155"/>
            <a:ext cx="9144000" cy="2994808"/>
          </a:xfrm>
        </p:spPr>
        <p:txBody>
          <a:bodyPr>
            <a:normAutofit/>
          </a:bodyPr>
          <a:lstStyle/>
          <a:p>
            <a:pPr algn="l">
              <a:lnSpc>
                <a:spcPct val="100000"/>
              </a:lnSpc>
            </a:pPr>
            <a:r>
              <a:rPr lang="en-ID" sz="4400" b="1" dirty="0">
                <a:latin typeface="Times New Roman" panose="02020603050405020304" pitchFamily="18" charset="0"/>
                <a:cs typeface="Times New Roman" panose="02020603050405020304" pitchFamily="18" charset="0"/>
              </a:rPr>
              <a:t>Reuse</a:t>
            </a:r>
            <a:r>
              <a:rPr lang="en-ID" b="1" dirty="0"/>
              <a:t/>
            </a:r>
            <a:br>
              <a:rPr lang="en-ID" b="1" dirty="0"/>
            </a:br>
            <a:r>
              <a:rPr lang="en-ID" sz="2700" b="1" dirty="0" err="1">
                <a:solidFill>
                  <a:schemeClr val="tx1"/>
                </a:solidFill>
                <a:latin typeface="Times New Roman" panose="02020603050405020304" pitchFamily="18" charset="0"/>
                <a:cs typeface="Times New Roman" panose="02020603050405020304" pitchFamily="18" charset="0"/>
              </a:rPr>
              <a:t>Reuse</a:t>
            </a:r>
            <a:r>
              <a:rPr lang="en-ID" sz="2700" dirty="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adalah</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usaha</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mengurangi</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pencemaran</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lingkungan</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dengan</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cara</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menggunakan</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dan</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memanfaatkan</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kembali</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barang-barang</a:t>
            </a:r>
            <a:r>
              <a:rPr lang="en-ID" sz="2400" cap="none" dirty="0" smtClean="0">
                <a:solidFill>
                  <a:schemeClr val="tx1"/>
                </a:solidFill>
                <a:latin typeface="Times New Roman" panose="02020603050405020304" pitchFamily="18" charset="0"/>
                <a:cs typeface="Times New Roman" panose="02020603050405020304" pitchFamily="18" charset="0"/>
              </a:rPr>
              <a:t> yang </a:t>
            </a:r>
            <a:r>
              <a:rPr lang="en-ID" sz="2400" cap="none" dirty="0" err="1" smtClean="0">
                <a:solidFill>
                  <a:schemeClr val="tx1"/>
                </a:solidFill>
                <a:latin typeface="Times New Roman" panose="02020603050405020304" pitchFamily="18" charset="0"/>
                <a:cs typeface="Times New Roman" panose="02020603050405020304" pitchFamily="18" charset="0"/>
              </a:rPr>
              <a:t>seharusnya</a:t>
            </a:r>
            <a:r>
              <a:rPr lang="en-ID" sz="2400" cap="none" dirty="0" smtClean="0">
                <a:solidFill>
                  <a:schemeClr val="tx1"/>
                </a:solidFill>
                <a:latin typeface="Times New Roman" panose="02020603050405020304" pitchFamily="18" charset="0"/>
                <a:cs typeface="Times New Roman" panose="02020603050405020304" pitchFamily="18" charset="0"/>
              </a:rPr>
              <a:t> </a:t>
            </a:r>
            <a:r>
              <a:rPr lang="en-ID" sz="2400" cap="none" dirty="0" err="1" smtClean="0">
                <a:solidFill>
                  <a:schemeClr val="tx1"/>
                </a:solidFill>
                <a:latin typeface="Times New Roman" panose="02020603050405020304" pitchFamily="18" charset="0"/>
                <a:cs typeface="Times New Roman" panose="02020603050405020304" pitchFamily="18" charset="0"/>
              </a:rPr>
              <a:t>sudah</a:t>
            </a:r>
            <a:r>
              <a:rPr lang="en-ID" sz="2400" cap="none" dirty="0" smtClean="0">
                <a:solidFill>
                  <a:schemeClr val="tx1"/>
                </a:solidFill>
                <a:latin typeface="Times New Roman" panose="02020603050405020304" pitchFamily="18" charset="0"/>
                <a:cs typeface="Times New Roman" panose="02020603050405020304" pitchFamily="18" charset="0"/>
              </a:rPr>
              <a:t> di </a:t>
            </a:r>
            <a:r>
              <a:rPr lang="en-ID" sz="2400" cap="none" dirty="0" err="1" smtClean="0">
                <a:solidFill>
                  <a:schemeClr val="tx1"/>
                </a:solidFill>
                <a:latin typeface="Times New Roman" panose="02020603050405020304" pitchFamily="18" charset="0"/>
                <a:cs typeface="Times New Roman" panose="02020603050405020304" pitchFamily="18" charset="0"/>
              </a:rPr>
              <a:t>buang</a:t>
            </a:r>
            <a:r>
              <a:rPr lang="en-ID" sz="2400" cap="none" dirty="0" smtClean="0">
                <a:solidFill>
                  <a:schemeClr val="tx1"/>
                </a:solidFill>
                <a:latin typeface="Times New Roman" panose="02020603050405020304" pitchFamily="18" charset="0"/>
                <a:cs typeface="Times New Roman" panose="02020603050405020304" pitchFamily="18" charset="0"/>
              </a:rPr>
              <a:t>.</a:t>
            </a:r>
            <a:br>
              <a:rPr lang="en-ID" sz="2400" cap="none" dirty="0" smtClean="0">
                <a:solidFill>
                  <a:schemeClr val="tx1"/>
                </a:solidFill>
                <a:latin typeface="Times New Roman" panose="02020603050405020304" pitchFamily="18" charset="0"/>
                <a:cs typeface="Times New Roman" panose="02020603050405020304" pitchFamily="18" charset="0"/>
              </a:rPr>
            </a:br>
            <a:endParaRPr lang="en-ID" sz="2400" cap="none" dirty="0">
              <a:solidFill>
                <a:schemeClr val="tx1"/>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523999" y="3084014"/>
            <a:ext cx="9397285" cy="1947333"/>
          </a:xfrm>
        </p:spPr>
        <p:txBody>
          <a:bodyPr>
            <a:normAutofit/>
          </a:bodyPr>
          <a:lstStyle/>
          <a:p>
            <a:pPr algn="l"/>
            <a:r>
              <a:rPr lang="en-ID" sz="2400" b="1" dirty="0" err="1">
                <a:solidFill>
                  <a:schemeClr val="tx1"/>
                </a:solidFill>
                <a:latin typeface="Times New Roman" panose="02020603050405020304" pitchFamily="18" charset="0"/>
                <a:cs typeface="Times New Roman" panose="02020603050405020304" pitchFamily="18" charset="0"/>
              </a:rPr>
              <a:t>Contoh</a:t>
            </a:r>
            <a:r>
              <a:rPr lang="en-ID" sz="2400" dirty="0" err="1">
                <a:solidFill>
                  <a:schemeClr val="tx1"/>
                </a:solidFill>
                <a:latin typeface="Times New Roman" panose="02020603050405020304" pitchFamily="18" charset="0"/>
                <a:cs typeface="Times New Roman" panose="02020603050405020304" pitchFamily="18" charset="0"/>
              </a:rPr>
              <a:t>nya</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memanfaatkan</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botol</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atau</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kaleng</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bekas</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sebagai</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wadah</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memanfaatkan</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kain</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perca</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menjadi</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keset</a:t>
            </a:r>
            <a:r>
              <a:rPr lang="en-ID" sz="2400" dirty="0">
                <a:solidFill>
                  <a:schemeClr val="tx1"/>
                </a:solidFill>
                <a:latin typeface="Times New Roman" panose="02020603050405020304" pitchFamily="18" charset="0"/>
                <a:cs typeface="Times New Roman" panose="02020603050405020304" pitchFamily="18" charset="0"/>
              </a:rPr>
              <a:t> </a:t>
            </a:r>
            <a:r>
              <a:rPr lang="en-ID" sz="2400" dirty="0" err="1">
                <a:solidFill>
                  <a:schemeClr val="tx1"/>
                </a:solidFill>
                <a:latin typeface="Times New Roman" panose="02020603050405020304" pitchFamily="18" charset="0"/>
                <a:cs typeface="Times New Roman" panose="02020603050405020304" pitchFamily="18" charset="0"/>
              </a:rPr>
              <a:t>dan</a:t>
            </a:r>
            <a:r>
              <a:rPr lang="en-ID" sz="2400" dirty="0">
                <a:solidFill>
                  <a:schemeClr val="tx1"/>
                </a:solidFill>
                <a:latin typeface="Times New Roman" panose="02020603050405020304" pitchFamily="18" charset="0"/>
                <a:cs typeface="Times New Roman" panose="02020603050405020304" pitchFamily="18" charset="0"/>
              </a:rPr>
              <a:t> lain-lain</a:t>
            </a:r>
            <a:r>
              <a:rPr lang="en-ID" sz="2400" dirty="0">
                <a:solidFill>
                  <a:schemeClr val="tx1"/>
                </a:solidFill>
              </a:rPr>
              <a:t>.</a:t>
            </a:r>
          </a:p>
        </p:txBody>
      </p:sp>
    </p:spTree>
    <p:extLst>
      <p:ext uri="{BB962C8B-B14F-4D97-AF65-F5344CB8AC3E}">
        <p14:creationId xmlns:p14="http://schemas.microsoft.com/office/powerpoint/2010/main" val="2281769641"/>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down)">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9562" y="193183"/>
            <a:ext cx="8911687" cy="734096"/>
          </a:xfrm>
        </p:spPr>
        <p:txBody>
          <a:bodyPr/>
          <a:lstStyle/>
          <a:p>
            <a:pPr algn="ctr"/>
            <a:r>
              <a:rPr lang="en-US" b="1" dirty="0" err="1">
                <a:latin typeface="Times New Roman" panose="02020603050405020304" pitchFamily="18" charset="0"/>
                <a:cs typeface="Times New Roman" panose="02020603050405020304" pitchFamily="18" charset="0"/>
              </a:rPr>
              <a:t>Limbah</a:t>
            </a:r>
            <a:r>
              <a:rPr lang="en-US" b="1" dirty="0">
                <a:latin typeface="Times New Roman" panose="02020603050405020304" pitchFamily="18" charset="0"/>
                <a:cs typeface="Times New Roman" panose="02020603050405020304" pitchFamily="18" charset="0"/>
              </a:rPr>
              <a:t> Gas </a:t>
            </a:r>
            <a:endParaRPr lang="en-US" dirty="0"/>
          </a:p>
        </p:txBody>
      </p:sp>
      <p:sp>
        <p:nvSpPr>
          <p:cNvPr id="3" name="Content Placeholder 2"/>
          <p:cNvSpPr>
            <a:spLocks noGrp="1"/>
          </p:cNvSpPr>
          <p:nvPr>
            <p:ph idx="1"/>
          </p:nvPr>
        </p:nvSpPr>
        <p:spPr>
          <a:xfrm>
            <a:off x="2279562" y="901521"/>
            <a:ext cx="9221338" cy="5434885"/>
          </a:xfrm>
        </p:spPr>
        <p:txBody>
          <a:bodyPr>
            <a:normAutofit/>
          </a:bodyPr>
          <a:lstStyle/>
          <a:p>
            <a:r>
              <a:rPr lang="en-US" sz="2200" dirty="0" err="1">
                <a:solidFill>
                  <a:schemeClr val="tx1"/>
                </a:solidFill>
                <a:latin typeface="Times New Roman" panose="02020603050405020304" pitchFamily="18" charset="0"/>
                <a:cs typeface="Times New Roman" panose="02020603050405020304" pitchFamily="18" charset="0"/>
              </a:rPr>
              <a:t>Pengertian</a:t>
            </a:r>
            <a:endParaRPr lang="en-US" sz="2200" dirty="0">
              <a:solidFill>
                <a:schemeClr val="tx1"/>
              </a:solidFill>
              <a:latin typeface="Times New Roman" panose="02020603050405020304" pitchFamily="18" charset="0"/>
              <a:cs typeface="Times New Roman" panose="02020603050405020304" pitchFamily="18" charset="0"/>
            </a:endParaRPr>
          </a:p>
          <a:p>
            <a:pPr marL="0" indent="0">
              <a:buNone/>
            </a:pP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Udara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adalah</a:t>
            </a:r>
            <a:r>
              <a:rPr lang="en-US" sz="2200" dirty="0">
                <a:solidFill>
                  <a:schemeClr val="tx1"/>
                </a:solidFill>
                <a:latin typeface="Times New Roman" panose="02020603050405020304" pitchFamily="18" charset="0"/>
                <a:cs typeface="Times New Roman" panose="02020603050405020304" pitchFamily="18" charset="0"/>
              </a:rPr>
              <a:t> media </a:t>
            </a:r>
            <a:r>
              <a:rPr lang="en-US" sz="2200" dirty="0" err="1">
                <a:solidFill>
                  <a:schemeClr val="tx1"/>
                </a:solidFill>
                <a:latin typeface="Times New Roman" panose="02020603050405020304" pitchFamily="18" charset="0"/>
                <a:cs typeface="Times New Roman" panose="02020603050405020304" pitchFamily="18" charset="0"/>
              </a:rPr>
              <a:t>pencemar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untuk</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limbah</a:t>
            </a:r>
            <a:r>
              <a:rPr lang="en-US" sz="2200" dirty="0">
                <a:solidFill>
                  <a:schemeClr val="tx1"/>
                </a:solidFill>
                <a:latin typeface="Times New Roman" panose="02020603050405020304" pitchFamily="18" charset="0"/>
                <a:cs typeface="Times New Roman" panose="02020603050405020304" pitchFamily="18" charset="0"/>
              </a:rPr>
              <a:t> gas. </a:t>
            </a:r>
            <a:r>
              <a:rPr lang="en-US" sz="2200" dirty="0" err="1">
                <a:solidFill>
                  <a:schemeClr val="tx1"/>
                </a:solidFill>
                <a:latin typeface="Times New Roman" panose="02020603050405020304" pitchFamily="18" charset="0"/>
                <a:cs typeface="Times New Roman" panose="02020603050405020304" pitchFamily="18" charset="0"/>
              </a:rPr>
              <a:t>Limbah</a:t>
            </a:r>
            <a:r>
              <a:rPr lang="en-US" sz="2200" dirty="0">
                <a:solidFill>
                  <a:schemeClr val="tx1"/>
                </a:solidFill>
                <a:latin typeface="Times New Roman" panose="02020603050405020304" pitchFamily="18" charset="0"/>
                <a:cs typeface="Times New Roman" panose="02020603050405020304" pitchFamily="18" charset="0"/>
              </a:rPr>
              <a:t> gas </a:t>
            </a:r>
            <a:r>
              <a:rPr lang="en-US" sz="2200" dirty="0" err="1">
                <a:solidFill>
                  <a:schemeClr val="tx1"/>
                </a:solidFill>
                <a:latin typeface="Times New Roman" panose="02020603050405020304" pitchFamily="18" charset="0"/>
                <a:cs typeface="Times New Roman" panose="02020603050405020304" pitchFamily="18" charset="0"/>
              </a:rPr>
              <a:t>atau</a:t>
            </a:r>
            <a:r>
              <a:rPr lang="en-US" sz="2200" dirty="0">
                <a:solidFill>
                  <a:schemeClr val="tx1"/>
                </a:solidFill>
                <a:latin typeface="Times New Roman" panose="02020603050405020304" pitchFamily="18" charset="0"/>
                <a:cs typeface="Times New Roman" panose="02020603050405020304" pitchFamily="18" charset="0"/>
              </a:rPr>
              <a:t> asap yang </a:t>
            </a:r>
            <a:r>
              <a:rPr lang="en-US" sz="2200" dirty="0" err="1">
                <a:solidFill>
                  <a:schemeClr val="tx1"/>
                </a:solidFill>
                <a:latin typeface="Times New Roman" panose="02020603050405020304" pitchFamily="18" charset="0"/>
                <a:cs typeface="Times New Roman" panose="02020603050405020304" pitchFamily="18" charset="0"/>
              </a:rPr>
              <a:t>diproduksi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pabrik</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keluar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dengan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udara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Secara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alamiah</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udara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mengandung</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unsur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kimia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seperti</a:t>
            </a:r>
            <a:r>
              <a:rPr lang="en-US" sz="2200" dirty="0">
                <a:solidFill>
                  <a:schemeClr val="tx1"/>
                </a:solidFill>
                <a:latin typeface="Times New Roman" panose="02020603050405020304" pitchFamily="18" charset="0"/>
                <a:cs typeface="Times New Roman" panose="02020603050405020304" pitchFamily="18" charset="0"/>
              </a:rPr>
              <a:t> O</a:t>
            </a:r>
            <a:r>
              <a:rPr lang="en-US" sz="2200" baseline="-25000" dirty="0">
                <a:solidFill>
                  <a:schemeClr val="tx1"/>
                </a:solidFill>
                <a:latin typeface="Times New Roman" panose="02020603050405020304" pitchFamily="18" charset="0"/>
                <a:cs typeface="Times New Roman" panose="02020603050405020304" pitchFamily="18" charset="0"/>
              </a:rPr>
              <a:t>2 </a:t>
            </a:r>
            <a:r>
              <a:rPr lang="en-US" sz="2200" dirty="0">
                <a:solidFill>
                  <a:schemeClr val="tx1"/>
                </a:solidFill>
                <a:latin typeface="Times New Roman" panose="02020603050405020304" pitchFamily="18" charset="0"/>
                <a:cs typeface="Times New Roman" panose="02020603050405020304" pitchFamily="18" charset="0"/>
              </a:rPr>
              <a:t>,N</a:t>
            </a:r>
            <a:r>
              <a:rPr lang="en-US" sz="2200" baseline="-25000" dirty="0">
                <a:solidFill>
                  <a:schemeClr val="tx1"/>
                </a:solidFill>
                <a:latin typeface="Times New Roman" panose="02020603050405020304" pitchFamily="18" charset="0"/>
                <a:cs typeface="Times New Roman" panose="02020603050405020304" pitchFamily="18" charset="0"/>
              </a:rPr>
              <a:t>2 </a:t>
            </a:r>
            <a:r>
              <a:rPr lang="en-US" sz="2200" dirty="0">
                <a:solidFill>
                  <a:schemeClr val="tx1"/>
                </a:solidFill>
                <a:latin typeface="Times New Roman" panose="02020603050405020304" pitchFamily="18" charset="0"/>
                <a:cs typeface="Times New Roman" panose="02020603050405020304" pitchFamily="18" charset="0"/>
              </a:rPr>
              <a:t>, CO</a:t>
            </a:r>
            <a:r>
              <a:rPr lang="en-US" sz="2200" baseline="-25000" dirty="0">
                <a:solidFill>
                  <a:schemeClr val="tx1"/>
                </a:solidFill>
                <a:latin typeface="Times New Roman" panose="02020603050405020304" pitchFamily="18" charset="0"/>
                <a:cs typeface="Times New Roman" panose="02020603050405020304" pitchFamily="18" charset="0"/>
              </a:rPr>
              <a:t>2 </a:t>
            </a:r>
            <a:r>
              <a:rPr lang="en-US" sz="2200" dirty="0">
                <a:solidFill>
                  <a:schemeClr val="tx1"/>
                </a:solidFill>
                <a:latin typeface="Times New Roman" panose="02020603050405020304" pitchFamily="18" charset="0"/>
                <a:cs typeface="Times New Roman" panose="02020603050405020304" pitchFamily="18" charset="0"/>
              </a:rPr>
              <a:t>, H</a:t>
            </a:r>
            <a:r>
              <a:rPr lang="en-US" sz="2200" baseline="-25000" dirty="0">
                <a:solidFill>
                  <a:schemeClr val="tx1"/>
                </a:solidFill>
                <a:latin typeface="Times New Roman" panose="02020603050405020304" pitchFamily="18" charset="0"/>
                <a:cs typeface="Times New Roman" panose="02020603050405020304" pitchFamily="18" charset="0"/>
              </a:rPr>
              <a:t>2 </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dan</a:t>
            </a:r>
            <a:r>
              <a:rPr lang="en-US" sz="2200" dirty="0">
                <a:solidFill>
                  <a:schemeClr val="tx1"/>
                </a:solidFill>
                <a:latin typeface="Times New Roman" panose="02020603050405020304" pitchFamily="18" charset="0"/>
                <a:cs typeface="Times New Roman" panose="02020603050405020304" pitchFamily="18" charset="0"/>
              </a:rPr>
              <a:t> lain - lain. </a:t>
            </a:r>
            <a:r>
              <a:rPr lang="en-US" sz="2200" dirty="0" err="1">
                <a:solidFill>
                  <a:schemeClr val="tx1"/>
                </a:solidFill>
                <a:latin typeface="Times New Roman" panose="02020603050405020304" pitchFamily="18" charset="0"/>
                <a:cs typeface="Times New Roman" panose="02020603050405020304" pitchFamily="18" charset="0"/>
              </a:rPr>
              <a:t>Penambahan</a:t>
            </a:r>
            <a:r>
              <a:rPr lang="en-US" sz="2200" dirty="0">
                <a:solidFill>
                  <a:schemeClr val="tx1"/>
                </a:solidFill>
                <a:latin typeface="Times New Roman" panose="02020603050405020304" pitchFamily="18" charset="0"/>
                <a:cs typeface="Times New Roman" panose="02020603050405020304" pitchFamily="18" charset="0"/>
              </a:rPr>
              <a:t> gas </a:t>
            </a:r>
            <a:r>
              <a:rPr lang="en-US" sz="2200" dirty="0" err="1">
                <a:solidFill>
                  <a:schemeClr val="tx1"/>
                </a:solidFill>
                <a:latin typeface="Times New Roman" panose="02020603050405020304" pitchFamily="18" charset="0"/>
                <a:cs typeface="Times New Roman" panose="02020603050405020304" pitchFamily="18" charset="0"/>
              </a:rPr>
              <a:t>ke</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dalam</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udara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melampaui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kandungan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alami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akibat</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manusia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akan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menurunkan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kualitas</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udara</a:t>
            </a:r>
            <a:r>
              <a:rPr lang="en-US" sz="2200" dirty="0">
                <a:solidFill>
                  <a:schemeClr val="tx1"/>
                </a:solidFill>
                <a:latin typeface="Times New Roman" panose="02020603050405020304" pitchFamily="18" charset="0"/>
                <a:cs typeface="Times New Roman" panose="02020603050405020304" pitchFamily="18" charset="0"/>
              </a:rPr>
              <a:t>.</a:t>
            </a:r>
          </a:p>
          <a:p>
            <a:pPr marL="0" indent="0">
              <a:buNone/>
            </a:pP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Pencemaran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udara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dapat</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disebabkan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oleh</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sumber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alami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maupun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sebagai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hasil</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aktivitas</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manusia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Pada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umumnya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pencemaran</a:t>
            </a:r>
            <a:r>
              <a:rPr lang="en-US" sz="2200" dirty="0">
                <a:solidFill>
                  <a:schemeClr val="tx1"/>
                </a:solidFill>
                <a:latin typeface="Times New Roman" panose="02020603050405020304" pitchFamily="18" charset="0"/>
                <a:cs typeface="Times New Roman" panose="02020603050405020304" pitchFamily="18" charset="0"/>
              </a:rPr>
              <a:t> yang </a:t>
            </a:r>
            <a:r>
              <a:rPr lang="en-US" sz="2200" dirty="0" err="1">
                <a:solidFill>
                  <a:schemeClr val="tx1"/>
                </a:solidFill>
                <a:latin typeface="Times New Roman" panose="02020603050405020304" pitchFamily="18" charset="0"/>
                <a:cs typeface="Times New Roman" panose="02020603050405020304" pitchFamily="18" charset="0"/>
              </a:rPr>
              <a:t>diakibatkan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oleh</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sumber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alami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sering</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diketahui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besarnya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walaupun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demikian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masih</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mungkin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kita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memperkirkan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banyaknya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polutan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udara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Polutan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udara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sebagai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hasil</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dari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aktivitas</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manusia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umumnya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lebih</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mudah</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diperkirakan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banyaknya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terlebih</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lagi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dikethui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jenis</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bahan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spesifikasi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bahan</a:t>
            </a:r>
            <a:r>
              <a:rPr lang="en-US" sz="2200" dirty="0">
                <a:solidFill>
                  <a:schemeClr val="tx1"/>
                </a:solidFill>
                <a:latin typeface="Times New Roman" panose="02020603050405020304" pitchFamily="18" charset="0"/>
                <a:cs typeface="Times New Roman" panose="02020603050405020304" pitchFamily="18" charset="0"/>
              </a:rPr>
              <a:t>, proses </a:t>
            </a:r>
            <a:r>
              <a:rPr lang="en-US" sz="2200" dirty="0" err="1">
                <a:solidFill>
                  <a:schemeClr val="tx1"/>
                </a:solidFill>
                <a:latin typeface="Times New Roman" panose="02020603050405020304" pitchFamily="18" charset="0"/>
                <a:cs typeface="Times New Roman" panose="02020603050405020304" pitchFamily="18" charset="0"/>
              </a:rPr>
              <a:t>berlangsungnya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aktivitas</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tersebut</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serta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sesifikasi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satuan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operasi</a:t>
            </a:r>
            <a:r>
              <a:rPr lang="en-US" sz="2200" dirty="0">
                <a:solidFill>
                  <a:schemeClr val="tx1"/>
                </a:solidFill>
                <a:latin typeface="Times New Roman" panose="02020603050405020304" pitchFamily="18" charset="0"/>
                <a:cs typeface="Times New Roman" panose="02020603050405020304" pitchFamily="18" charset="0"/>
              </a:rPr>
              <a:t> yang </a:t>
            </a:r>
            <a:r>
              <a:rPr lang="en-US" sz="2200" dirty="0" err="1">
                <a:solidFill>
                  <a:schemeClr val="tx1"/>
                </a:solidFill>
                <a:latin typeface="Times New Roman" panose="02020603050405020304" pitchFamily="18" charset="0"/>
                <a:cs typeface="Times New Roman" panose="02020603050405020304" pitchFamily="18" charset="0"/>
              </a:rPr>
              <a:t>digunakan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dalam</a:t>
            </a:r>
            <a:r>
              <a:rPr lang="en-US" sz="2200" dirty="0">
                <a:solidFill>
                  <a:schemeClr val="tx1"/>
                </a:solidFill>
                <a:latin typeface="Times New Roman" panose="02020603050405020304" pitchFamily="18" charset="0"/>
                <a:cs typeface="Times New Roman" panose="02020603050405020304" pitchFamily="18" charset="0"/>
              </a:rPr>
              <a:t> proses </a:t>
            </a:r>
            <a:r>
              <a:rPr lang="en-US" sz="2200" dirty="0" err="1">
                <a:solidFill>
                  <a:schemeClr val="tx1"/>
                </a:solidFill>
                <a:latin typeface="Times New Roman" panose="02020603050405020304" pitchFamily="18" charset="0"/>
                <a:cs typeface="Times New Roman" panose="02020603050405020304" pitchFamily="18" charset="0"/>
              </a:rPr>
              <a:t>maupun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pasca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prosesny</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Selain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itu</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tersebarnya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polutan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ke</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atsmosfer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dapat</a:t>
            </a:r>
            <a:r>
              <a:rPr lang="en-US" sz="2200" dirty="0">
                <a:solidFill>
                  <a:schemeClr val="tx1"/>
                </a:solidFill>
                <a:latin typeface="Times New Roman" panose="02020603050405020304" pitchFamily="18" charset="0"/>
                <a:cs typeface="Times New Roman" panose="02020603050405020304" pitchFamily="18" charset="0"/>
              </a:rPr>
              <a:t> pula </a:t>
            </a:r>
            <a:r>
              <a:rPr lang="en-US" sz="2200" dirty="0" err="1">
                <a:solidFill>
                  <a:schemeClr val="tx1"/>
                </a:solidFill>
                <a:latin typeface="Times New Roman" panose="02020603050405020304" pitchFamily="18" charset="0"/>
                <a:cs typeface="Times New Roman" panose="02020603050405020304" pitchFamily="18" charset="0"/>
              </a:rPr>
              <a:t>diperkirakan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dengan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berbagai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macam</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pendekatan</a:t>
            </a:r>
            <a:r>
              <a:rPr lang="en-US" sz="2200" dirty="0">
                <a:solidFill>
                  <a:schemeClr val="tx1"/>
                </a:solidFill>
                <a:latin typeface="Times New Roman" panose="02020603050405020304" pitchFamily="18"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24602657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0046" y="209561"/>
            <a:ext cx="8911687" cy="1280890"/>
          </a:xfrm>
        </p:spPr>
        <p:txBody>
          <a:bodyPr/>
          <a:lstStyle/>
          <a:p>
            <a:endParaRPr lang="en-US" dirty="0"/>
          </a:p>
        </p:txBody>
      </p:sp>
      <p:sp>
        <p:nvSpPr>
          <p:cNvPr id="3" name="Content Placeholder 2"/>
          <p:cNvSpPr>
            <a:spLocks noGrp="1"/>
          </p:cNvSpPr>
          <p:nvPr>
            <p:ph idx="1"/>
          </p:nvPr>
        </p:nvSpPr>
        <p:spPr>
          <a:xfrm>
            <a:off x="2189408" y="850006"/>
            <a:ext cx="9195516" cy="5409126"/>
          </a:xfrm>
        </p:spPr>
        <p:txBody>
          <a:bodyPr/>
          <a:lstStyle/>
          <a:p>
            <a:pPr marL="0" indent="0">
              <a:buNone/>
            </a:pPr>
            <a:r>
              <a:rPr lang="en-US" dirty="0" smtClean="0"/>
              <a:t>	</a:t>
            </a:r>
            <a:r>
              <a:rPr lang="en-US" sz="2400" dirty="0" err="1" smtClean="0">
                <a:solidFill>
                  <a:schemeClr val="tx1"/>
                </a:solidFill>
                <a:latin typeface="Times New Roman" panose="02020603050405020304" pitchFamily="18" charset="0"/>
                <a:cs typeface="Times New Roman" panose="02020603050405020304" pitchFamily="18" charset="0"/>
              </a:rPr>
              <a:t>Zat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pencemar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melalui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udara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diklasifikasikan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menjadi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dua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bagin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yaitu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partikel</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dan</a:t>
            </a:r>
            <a:r>
              <a:rPr lang="en-US" sz="2400" dirty="0">
                <a:solidFill>
                  <a:schemeClr val="tx1"/>
                </a:solidFill>
                <a:latin typeface="Times New Roman" panose="02020603050405020304" pitchFamily="18" charset="0"/>
                <a:cs typeface="Times New Roman" panose="02020603050405020304" pitchFamily="18" charset="0"/>
              </a:rPr>
              <a:t> gas. </a:t>
            </a:r>
            <a:r>
              <a:rPr lang="en-US" sz="2400" dirty="0" err="1">
                <a:solidFill>
                  <a:schemeClr val="tx1"/>
                </a:solidFill>
                <a:latin typeface="Times New Roman" panose="02020603050405020304" pitchFamily="18" charset="0"/>
                <a:cs typeface="Times New Roman" panose="02020603050405020304" pitchFamily="18" charset="0"/>
              </a:rPr>
              <a:t>Partikl</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adalah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butiran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halus</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masih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smtClean="0">
                <a:solidFill>
                  <a:schemeClr val="tx1"/>
                </a:solidFill>
                <a:latin typeface="Times New Roman" panose="02020603050405020304" pitchFamily="18" charset="0"/>
                <a:cs typeface="Times New Roman" panose="02020603050405020304" pitchFamily="18" charset="0"/>
              </a:rPr>
              <a:t>bias </a:t>
            </a:r>
            <a:r>
              <a:rPr lang="en-US" sz="2400" dirty="0" err="1" smtClean="0">
                <a:solidFill>
                  <a:schemeClr val="tx1"/>
                </a:solidFill>
                <a:latin typeface="Times New Roman" panose="02020603050405020304" pitchFamily="18" charset="0"/>
                <a:cs typeface="Times New Roman" panose="02020603050405020304" pitchFamily="18" charset="0"/>
              </a:rPr>
              <a:t>dilihat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dengan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mata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telanjang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seperti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uap</a:t>
            </a:r>
            <a:r>
              <a:rPr lang="en-US" sz="2400" dirty="0">
                <a:solidFill>
                  <a:schemeClr val="tx1"/>
                </a:solidFill>
                <a:latin typeface="Times New Roman" panose="02020603050405020304" pitchFamily="18" charset="0"/>
                <a:cs typeface="Times New Roman" panose="02020603050405020304" pitchFamily="18" charset="0"/>
              </a:rPr>
              <a:t> air, </a:t>
            </a:r>
            <a:r>
              <a:rPr lang="en-US" sz="2400" dirty="0" err="1">
                <a:solidFill>
                  <a:schemeClr val="tx1"/>
                </a:solidFill>
                <a:latin typeface="Times New Roman" panose="02020603050405020304" pitchFamily="18" charset="0"/>
                <a:cs typeface="Times New Roman" panose="02020603050405020304" pitchFamily="18" charset="0"/>
              </a:rPr>
              <a:t>debu</a:t>
            </a:r>
            <a:r>
              <a:rPr lang="en-US" sz="2400" dirty="0">
                <a:solidFill>
                  <a:schemeClr val="tx1"/>
                </a:solidFill>
                <a:latin typeface="Times New Roman" panose="02020603050405020304" pitchFamily="18" charset="0"/>
                <a:cs typeface="Times New Roman" panose="02020603050405020304" pitchFamily="18" charset="0"/>
              </a:rPr>
              <a:t>, asap, </a:t>
            </a:r>
            <a:r>
              <a:rPr lang="en-US" sz="2400" dirty="0" err="1">
                <a:solidFill>
                  <a:schemeClr val="tx1"/>
                </a:solidFill>
                <a:latin typeface="Times New Roman" panose="02020603050405020304" pitchFamily="18" charset="0"/>
                <a:cs typeface="Times New Roman" panose="02020603050405020304" pitchFamily="18" charset="0"/>
              </a:rPr>
              <a:t>kabut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dan</a:t>
            </a:r>
            <a:r>
              <a:rPr lang="en-US" sz="2400" dirty="0">
                <a:solidFill>
                  <a:schemeClr val="tx1"/>
                </a:solidFill>
                <a:latin typeface="Times New Roman" panose="02020603050405020304" pitchFamily="18" charset="0"/>
                <a:cs typeface="Times New Roman" panose="02020603050405020304" pitchFamily="18" charset="0"/>
              </a:rPr>
              <a:t> fume. </a:t>
            </a:r>
            <a:r>
              <a:rPr lang="en-US" sz="2400" dirty="0" err="1">
                <a:solidFill>
                  <a:schemeClr val="tx1"/>
                </a:solidFill>
                <a:latin typeface="Times New Roman" panose="02020603050405020304" pitchFamily="18" charset="0"/>
                <a:cs typeface="Times New Roman" panose="02020603050405020304" pitchFamily="18" charset="0"/>
              </a:rPr>
              <a:t>Sedangkan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pencemaran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berbentuk</a:t>
            </a:r>
            <a:r>
              <a:rPr lang="en-US" sz="2400" dirty="0">
                <a:solidFill>
                  <a:schemeClr val="tx1"/>
                </a:solidFill>
                <a:latin typeface="Times New Roman" panose="02020603050405020304" pitchFamily="18" charset="0"/>
                <a:cs typeface="Times New Roman" panose="02020603050405020304" pitchFamily="18" charset="0"/>
              </a:rPr>
              <a:t> gas </a:t>
            </a:r>
            <a:r>
              <a:rPr lang="en-US" sz="2400" dirty="0" err="1">
                <a:solidFill>
                  <a:schemeClr val="tx1"/>
                </a:solidFill>
                <a:latin typeface="Times New Roman" panose="02020603050405020304" pitchFamily="18" charset="0"/>
                <a:cs typeface="Times New Roman" panose="02020603050405020304" pitchFamily="18" charset="0"/>
              </a:rPr>
              <a:t>hanya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dapat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dirasakan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melalui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penciuman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untuk</a:t>
            </a:r>
            <a:r>
              <a:rPr lang="en-US" sz="2400" dirty="0">
                <a:solidFill>
                  <a:schemeClr val="tx1"/>
                </a:solidFill>
                <a:latin typeface="Times New Roman" panose="02020603050405020304" pitchFamily="18" charset="0"/>
                <a:cs typeface="Times New Roman" panose="02020603050405020304" pitchFamily="18" charset="0"/>
              </a:rPr>
              <a:t> gas </a:t>
            </a:r>
            <a:r>
              <a:rPr lang="en-US" sz="2400" dirty="0" err="1">
                <a:solidFill>
                  <a:schemeClr val="tx1"/>
                </a:solidFill>
                <a:latin typeface="Times New Roman" panose="02020603050405020304" pitchFamily="18" charset="0"/>
                <a:cs typeface="Times New Roman" panose="02020603050405020304" pitchFamily="18" charset="0"/>
              </a:rPr>
              <a:t>tertentu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ataupun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akibat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langsung</a:t>
            </a:r>
            <a:r>
              <a:rPr lang="en-US" sz="2400" dirty="0">
                <a:solidFill>
                  <a:schemeClr val="tx1"/>
                </a:solidFill>
                <a:latin typeface="Times New Roman" panose="02020603050405020304" pitchFamily="18" charset="0"/>
                <a:cs typeface="Times New Roman" panose="02020603050405020304" pitchFamily="18" charset="0"/>
              </a:rPr>
              <a:t>. Gas </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gas </a:t>
            </a:r>
            <a:r>
              <a:rPr lang="en-US" sz="2400" dirty="0" err="1">
                <a:solidFill>
                  <a:schemeClr val="tx1"/>
                </a:solidFill>
                <a:latin typeface="Times New Roman" panose="02020603050405020304" pitchFamily="18" charset="0"/>
                <a:cs typeface="Times New Roman" panose="02020603050405020304" pitchFamily="18" charset="0"/>
              </a:rPr>
              <a:t>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antara</a:t>
            </a:r>
            <a:r>
              <a:rPr lang="en-US" sz="2400" dirty="0">
                <a:solidFill>
                  <a:schemeClr val="tx1"/>
                </a:solidFill>
                <a:latin typeface="Times New Roman" panose="02020603050405020304" pitchFamily="18" charset="0"/>
                <a:cs typeface="Times New Roman" panose="02020603050405020304" pitchFamily="18" charset="0"/>
              </a:rPr>
              <a:t> lain SO</a:t>
            </a:r>
            <a:r>
              <a:rPr lang="en-US" sz="2400" baseline="-25000" dirty="0">
                <a:solidFill>
                  <a:schemeClr val="tx1"/>
                </a:solidFill>
                <a:latin typeface="Times New Roman" panose="02020603050405020304" pitchFamily="18" charset="0"/>
                <a:cs typeface="Times New Roman" panose="02020603050405020304" pitchFamily="18" charset="0"/>
              </a:rPr>
              <a:t>2 </a:t>
            </a:r>
            <a:r>
              <a:rPr lang="en-US" sz="2400" dirty="0">
                <a:solidFill>
                  <a:schemeClr val="tx1"/>
                </a:solidFill>
                <a:latin typeface="Times New Roman" panose="02020603050405020304" pitchFamily="18" charset="0"/>
                <a:cs typeface="Times New Roman" panose="02020603050405020304" pitchFamily="18" charset="0"/>
              </a:rPr>
              <a:t>, NO</a:t>
            </a:r>
            <a:r>
              <a:rPr lang="en-US" sz="2400" baseline="-25000" dirty="0">
                <a:solidFill>
                  <a:schemeClr val="tx1"/>
                </a:solidFill>
                <a:latin typeface="Times New Roman" panose="02020603050405020304" pitchFamily="18" charset="0"/>
                <a:cs typeface="Times New Roman" panose="02020603050405020304" pitchFamily="18" charset="0"/>
              </a:rPr>
              <a:t>X2 </a:t>
            </a:r>
            <a:r>
              <a:rPr lang="en-US" sz="2400" dirty="0">
                <a:solidFill>
                  <a:schemeClr val="tx1"/>
                </a:solidFill>
                <a:latin typeface="Times New Roman" panose="02020603050405020304" pitchFamily="18" charset="0"/>
                <a:cs typeface="Times New Roman" panose="02020603050405020304" pitchFamily="18" charset="0"/>
              </a:rPr>
              <a:t>, CO, CO</a:t>
            </a:r>
            <a:r>
              <a:rPr lang="en-US" sz="2400" baseline="-25000" dirty="0">
                <a:solidFill>
                  <a:schemeClr val="tx1"/>
                </a:solidFill>
                <a:latin typeface="Times New Roman" panose="02020603050405020304" pitchFamily="18" charset="0"/>
                <a:cs typeface="Times New Roman" panose="02020603050405020304" pitchFamily="18" charset="0"/>
              </a:rPr>
              <a:t>2</a:t>
            </a:r>
            <a:r>
              <a:rPr lang="en-US" sz="2400" dirty="0">
                <a:solidFill>
                  <a:schemeClr val="tx1"/>
                </a:solidFill>
                <a:latin typeface="Times New Roman" panose="02020603050405020304" pitchFamily="18" charset="0"/>
                <a:cs typeface="Times New Roman" panose="02020603050405020304" pitchFamily="18" charset="0"/>
              </a:rPr>
              <a:t> , </a:t>
            </a:r>
            <a:r>
              <a:rPr lang="en-US" sz="2400" dirty="0" err="1">
                <a:solidFill>
                  <a:schemeClr val="tx1"/>
                </a:solidFill>
                <a:latin typeface="Times New Roman" panose="02020603050405020304" pitchFamily="18" charset="0"/>
                <a:cs typeface="Times New Roman" panose="02020603050405020304" pitchFamily="18" charset="0"/>
              </a:rPr>
              <a:t>hidrokarbon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smtClean="0">
                <a:solidFill>
                  <a:schemeClr val="tx1"/>
                </a:solidFill>
                <a:latin typeface="Times New Roman" panose="02020603050405020304" pitchFamily="18" charset="0"/>
                <a:cs typeface="Times New Roman" panose="02020603050405020304" pitchFamily="18" charset="0"/>
              </a:rPr>
              <a:t>lain - </a:t>
            </a:r>
            <a:r>
              <a:rPr lang="en-US" sz="2400" dirty="0">
                <a:solidFill>
                  <a:schemeClr val="tx1"/>
                </a:solidFill>
                <a:latin typeface="Times New Roman" panose="02020603050405020304" pitchFamily="18" charset="0"/>
                <a:cs typeface="Times New Roman" panose="02020603050405020304" pitchFamily="18" charset="0"/>
              </a:rPr>
              <a:t>lain. </a:t>
            </a:r>
          </a:p>
          <a:p>
            <a:pPr marL="0" indent="0">
              <a:buNone/>
            </a:pP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Untuk</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beberapa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bahan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tertentu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pencemar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berbentuk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padat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cair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Karena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suatu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kondisi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temperatur</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ataupun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tekanan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tertentu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bahan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padat</a:t>
            </a:r>
            <a:r>
              <a:rPr lang="en-US" sz="2400" dirty="0">
                <a:solidFill>
                  <a:schemeClr val="tx1"/>
                </a:solidFill>
                <a:latin typeface="Times New Roman" panose="02020603050405020304" pitchFamily="18" charset="0"/>
                <a:cs typeface="Times New Roman" panose="02020603050405020304" pitchFamily="18" charset="0"/>
              </a:rPr>
              <a:t>/</a:t>
            </a:r>
            <a:r>
              <a:rPr lang="en-US" sz="2400" dirty="0" err="1">
                <a:solidFill>
                  <a:schemeClr val="tx1"/>
                </a:solidFill>
                <a:latin typeface="Times New Roman" panose="02020603050405020304" pitchFamily="18" charset="0"/>
                <a:cs typeface="Times New Roman" panose="02020603050405020304" pitchFamily="18" charset="0"/>
              </a:rPr>
              <a:t>cair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itu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dapat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berubah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menjadi</a:t>
            </a:r>
            <a:r>
              <a:rPr lang="en-US" sz="2400" dirty="0">
                <a:solidFill>
                  <a:schemeClr val="tx1"/>
                </a:solidFill>
                <a:latin typeface="Times New Roman" panose="02020603050405020304" pitchFamily="18" charset="0"/>
                <a:cs typeface="Times New Roman" panose="02020603050405020304" pitchFamily="18" charset="0"/>
              </a:rPr>
              <a:t> gas. </a:t>
            </a:r>
            <a:r>
              <a:rPr lang="en-US" sz="2400" dirty="0" err="1">
                <a:solidFill>
                  <a:schemeClr val="tx1"/>
                </a:solidFill>
                <a:latin typeface="Times New Roman" panose="02020603050405020304" pitchFamily="18" charset="0"/>
                <a:cs typeface="Times New Roman" panose="02020603050405020304" pitchFamily="18" charset="0"/>
              </a:rPr>
              <a:t>Baik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partikel</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maupun</a:t>
            </a:r>
            <a:r>
              <a:rPr lang="en-US" sz="2400" dirty="0">
                <a:solidFill>
                  <a:schemeClr val="tx1"/>
                </a:solidFill>
                <a:latin typeface="Times New Roman" panose="02020603050405020304" pitchFamily="18" charset="0"/>
                <a:cs typeface="Times New Roman" panose="02020603050405020304" pitchFamily="18" charset="0"/>
              </a:rPr>
              <a:t> gas </a:t>
            </a:r>
            <a:r>
              <a:rPr lang="en-US" sz="2400" dirty="0" err="1">
                <a:solidFill>
                  <a:schemeClr val="tx1"/>
                </a:solidFill>
                <a:latin typeface="Times New Roman" panose="02020603050405020304" pitchFamily="18" charset="0"/>
                <a:cs typeface="Times New Roman" panose="02020603050405020304" pitchFamily="18" charset="0"/>
              </a:rPr>
              <a:t>membawa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akibat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terutama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bagi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kesehatan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bagi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manusia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Seperti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debu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batu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bara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asbes</a:t>
            </a:r>
            <a:r>
              <a:rPr lang="en-US" sz="2400" dirty="0">
                <a:solidFill>
                  <a:schemeClr val="tx1"/>
                </a:solidFill>
                <a:latin typeface="Times New Roman" panose="02020603050405020304" pitchFamily="18" charset="0"/>
                <a:cs typeface="Times New Roman" panose="02020603050405020304" pitchFamily="18" charset="0"/>
              </a:rPr>
              <a:t>, semen, </a:t>
            </a:r>
            <a:r>
              <a:rPr lang="en-US" sz="2400" dirty="0" err="1">
                <a:solidFill>
                  <a:schemeClr val="tx1"/>
                </a:solidFill>
                <a:latin typeface="Times New Roman" panose="02020603050405020304" pitchFamily="18" charset="0"/>
                <a:cs typeface="Times New Roman" panose="02020603050405020304" pitchFamily="18" charset="0"/>
              </a:rPr>
              <a:t>belerang</a:t>
            </a:r>
            <a:r>
              <a:rPr lang="en-US" sz="2400" dirty="0">
                <a:solidFill>
                  <a:schemeClr val="tx1"/>
                </a:solidFill>
                <a:latin typeface="Times New Roman" panose="02020603050405020304" pitchFamily="18" charset="0"/>
                <a:cs typeface="Times New Roman" panose="02020603050405020304" pitchFamily="18" charset="0"/>
              </a:rPr>
              <a:t>, asap </a:t>
            </a:r>
            <a:r>
              <a:rPr lang="en-US" sz="2400" dirty="0" err="1">
                <a:solidFill>
                  <a:schemeClr val="tx1"/>
                </a:solidFill>
                <a:latin typeface="Times New Roman" panose="02020603050405020304" pitchFamily="18" charset="0"/>
                <a:cs typeface="Times New Roman" panose="02020603050405020304" pitchFamily="18" charset="0"/>
              </a:rPr>
              <a:t>pembakaran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uap</a:t>
            </a:r>
            <a:r>
              <a:rPr lang="en-US" sz="2400" dirty="0">
                <a:solidFill>
                  <a:schemeClr val="tx1"/>
                </a:solidFill>
                <a:latin typeface="Times New Roman" panose="02020603050405020304" pitchFamily="18" charset="0"/>
                <a:cs typeface="Times New Roman" panose="02020603050405020304" pitchFamily="18" charset="0"/>
              </a:rPr>
              <a:t> air, gas sulfide, </a:t>
            </a:r>
            <a:r>
              <a:rPr lang="en-US" sz="2400" dirty="0" err="1">
                <a:solidFill>
                  <a:schemeClr val="tx1"/>
                </a:solidFill>
                <a:latin typeface="Times New Roman" panose="02020603050405020304" pitchFamily="18" charset="0"/>
                <a:cs typeface="Times New Roman" panose="02020603050405020304" pitchFamily="18" charset="0"/>
              </a:rPr>
              <a:t>uap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amoniak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dan</a:t>
            </a:r>
            <a:r>
              <a:rPr lang="en-US" sz="2400" dirty="0">
                <a:solidFill>
                  <a:schemeClr val="tx1"/>
                </a:solidFill>
                <a:latin typeface="Times New Roman" panose="02020603050405020304" pitchFamily="18" charset="0"/>
                <a:cs typeface="Times New Roman" panose="02020603050405020304" pitchFamily="18" charset="0"/>
              </a:rPr>
              <a:t> lain </a:t>
            </a:r>
            <a:r>
              <a:rPr lang="en-US" sz="2400" dirty="0" err="1">
                <a:solidFill>
                  <a:schemeClr val="tx1"/>
                </a:solidFill>
                <a:latin typeface="Times New Roman" panose="02020603050405020304" pitchFamily="18" charset="0"/>
                <a:cs typeface="Times New Roman" panose="02020603050405020304" pitchFamily="18" charset="0"/>
              </a:rPr>
              <a:t>lain</a:t>
            </a:r>
            <a:r>
              <a:rPr lang="en-US" sz="2400" dirty="0">
                <a:solidFill>
                  <a:schemeClr val="tx1"/>
                </a:solidFill>
                <a:latin typeface="Times New Roman" panose="02020603050405020304" pitchFamily="18" charset="0"/>
                <a:cs typeface="Times New Roman" panose="02020603050405020304" pitchFamily="18" charset="0"/>
              </a:rPr>
              <a:t>.</a:t>
            </a:r>
          </a:p>
          <a:p>
            <a:endParaRPr lang="en-US"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58373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228604" y="1264554"/>
            <a:ext cx="8915400" cy="4402149"/>
          </a:xfrm>
        </p:spPr>
        <p:txBody>
          <a:bodyPr/>
          <a:lstStyle/>
          <a:p>
            <a:pPr marL="0" indent="0">
              <a:buNone/>
            </a:pPr>
            <a:r>
              <a:rPr lang="en-US" dirty="0" smtClean="0"/>
              <a:t>	</a:t>
            </a:r>
            <a:r>
              <a:rPr lang="en-US" sz="2400" dirty="0" err="1" smtClean="0">
                <a:latin typeface="Times New Roman" panose="02020603050405020304" pitchFamily="18" charset="0"/>
                <a:cs typeface="Times New Roman" panose="02020603050405020304" pitchFamily="18" charset="0"/>
              </a:rPr>
              <a:t>Pencemaran</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yang </a:t>
            </a:r>
            <a:r>
              <a:rPr lang="en-US" sz="2400" dirty="0" err="1" smtClean="0">
                <a:latin typeface="Times New Roman" panose="02020603050405020304" pitchFamily="18" charset="0"/>
                <a:cs typeface="Times New Roman" panose="02020603050405020304" pitchFamily="18" charset="0"/>
              </a:rPr>
              <a:t>ditimbulkan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oleh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limbah</a:t>
            </a:r>
            <a:r>
              <a:rPr lang="en-US" sz="2400" dirty="0" smtClean="0">
                <a:latin typeface="Times New Roman" panose="02020603050405020304" pitchFamily="18" charset="0"/>
                <a:cs typeface="Times New Roman" panose="02020603050405020304" pitchFamily="18" charset="0"/>
              </a:rPr>
              <a:t> gas </a:t>
            </a:r>
            <a:r>
              <a:rPr lang="en-US" sz="2400" dirty="0" err="1">
                <a:latin typeface="Times New Roman" panose="02020603050405020304" pitchFamily="18" charset="0"/>
                <a:cs typeface="Times New Roman" panose="02020603050405020304" pitchFamily="18" charset="0"/>
              </a:rPr>
              <a:t>tergantung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jenis</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limbahnya</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volume yang </a:t>
            </a:r>
            <a:r>
              <a:rPr lang="en-US" sz="2400" dirty="0" err="1">
                <a:latin typeface="Times New Roman" panose="02020603050405020304" pitchFamily="18" charset="0"/>
                <a:cs typeface="Times New Roman" panose="02020603050405020304" pitchFamily="18" charset="0"/>
              </a:rPr>
              <a:t>lepas</a:t>
            </a:r>
            <a:r>
              <a:rPr lang="en-US" sz="2400" dirty="0">
                <a:latin typeface="Times New Roman" panose="02020603050405020304" pitchFamily="18" charset="0"/>
                <a:cs typeface="Times New Roman" panose="02020603050405020304" pitchFamily="18" charset="0"/>
              </a:rPr>
              <a:t> di </a:t>
            </a:r>
            <a:r>
              <a:rPr lang="en-US" sz="2400" dirty="0" err="1">
                <a:latin typeface="Times New Roman" panose="02020603050405020304" pitchFamily="18" charset="0"/>
                <a:cs typeface="Times New Roman" panose="02020603050405020304" pitchFamily="18" charset="0"/>
              </a:rPr>
              <a:t>udara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bebas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lamanya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udara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Jangkauan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pencemaran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melalui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udara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dapat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berakibat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luas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karena</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faktor</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cuaca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iklim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turut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mempengaruhi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zat</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berada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udara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kembali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bumi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bersamaan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embun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Adanya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partikel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kecil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secara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terus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menerus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jatuh</a:t>
            </a:r>
            <a:r>
              <a:rPr lang="en-US" sz="2400" dirty="0">
                <a:latin typeface="Times New Roman" panose="02020603050405020304" pitchFamily="18" charset="0"/>
                <a:cs typeface="Times New Roman" panose="02020603050405020304" pitchFamily="18" charset="0"/>
              </a:rPr>
              <a:t> di </a:t>
            </a:r>
            <a:r>
              <a:rPr lang="en-US" sz="2400" dirty="0" err="1">
                <a:latin typeface="Times New Roman" panose="02020603050405020304" pitchFamily="18" charset="0"/>
                <a:cs typeface="Times New Roman" panose="02020603050405020304" pitchFamily="18" charset="0"/>
              </a:rPr>
              <a:t>atap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rumah</a:t>
            </a:r>
            <a:r>
              <a:rPr lang="en-US" sz="2400" dirty="0">
                <a:latin typeface="Times New Roman" panose="02020603050405020304" pitchFamily="18" charset="0"/>
                <a:cs typeface="Times New Roman" panose="02020603050405020304" pitchFamily="18" charset="0"/>
              </a:rPr>
              <a:t>, di </a:t>
            </a:r>
            <a:r>
              <a:rPr lang="en-US" sz="2400" dirty="0" err="1">
                <a:latin typeface="Times New Roman" panose="02020603050405020304" pitchFamily="18" charset="0"/>
                <a:cs typeface="Times New Roman" panose="02020603050405020304" pitchFamily="18" charset="0"/>
              </a:rPr>
              <a:t>permukaan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menunjukan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udara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mengandung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partikel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Kadang</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kadang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terjadi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hujan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asam</a:t>
            </a:r>
            <a:r>
              <a:rPr lang="en-US"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715182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54557" y="1094705"/>
            <a:ext cx="9813701" cy="5473520"/>
          </a:xfrm>
        </p:spPr>
        <p:txBody>
          <a:bodyPr>
            <a:normAutofit fontScale="92500" lnSpcReduction="10000"/>
          </a:bodyPr>
          <a:lstStyle/>
          <a:p>
            <a:pPr marL="0" lvl="0" indent="0">
              <a:buNone/>
            </a:pPr>
            <a:r>
              <a:rPr lang="en-US" sz="2200" b="1" dirty="0" smtClean="0">
                <a:solidFill>
                  <a:schemeClr val="tx1"/>
                </a:solidFill>
                <a:latin typeface="Times New Roman" panose="02020603050405020304" pitchFamily="18" charset="0"/>
                <a:cs typeface="Times New Roman" panose="02020603050405020304" pitchFamily="18" charset="0"/>
              </a:rPr>
              <a:t>1. </a:t>
            </a:r>
            <a:r>
              <a:rPr lang="en-US" sz="2200" b="1" dirty="0" err="1" smtClean="0">
                <a:solidFill>
                  <a:schemeClr val="tx1"/>
                </a:solidFill>
                <a:latin typeface="Times New Roman" panose="02020603050405020304" pitchFamily="18" charset="0"/>
                <a:cs typeface="Times New Roman" panose="02020603050405020304" pitchFamily="18" charset="0"/>
              </a:rPr>
              <a:t>Pengurangan</a:t>
            </a:r>
            <a:r>
              <a:rPr lang="en-US" sz="2200" b="1" dirty="0" smtClean="0">
                <a:solidFill>
                  <a:schemeClr val="tx1"/>
                </a:solidFill>
                <a:latin typeface="Times New Roman" panose="02020603050405020304" pitchFamily="18" charset="0"/>
                <a:cs typeface="Times New Roman" panose="02020603050405020304" pitchFamily="18" charset="0"/>
              </a:rPr>
              <a:t> </a:t>
            </a:r>
            <a:r>
              <a:rPr lang="en-US" sz="2200" b="1" dirty="0">
                <a:solidFill>
                  <a:schemeClr val="tx1"/>
                </a:solidFill>
                <a:latin typeface="Times New Roman" panose="02020603050405020304" pitchFamily="18" charset="0"/>
                <a:cs typeface="Times New Roman" panose="02020603050405020304" pitchFamily="18" charset="0"/>
              </a:rPr>
              <a:t>gas </a:t>
            </a:r>
            <a:r>
              <a:rPr lang="en-US" sz="2200" b="1" dirty="0" err="1" smtClean="0">
                <a:solidFill>
                  <a:schemeClr val="tx1"/>
                </a:solidFill>
                <a:latin typeface="Times New Roman" panose="02020603050405020304" pitchFamily="18" charset="0"/>
                <a:cs typeface="Times New Roman" panose="02020603050405020304" pitchFamily="18" charset="0"/>
              </a:rPr>
              <a:t>buang</a:t>
            </a:r>
            <a:r>
              <a:rPr lang="en-US" sz="2200" b="1" dirty="0" smtClean="0">
                <a:solidFill>
                  <a:schemeClr val="tx1"/>
                </a:solidFill>
                <a:latin typeface="Times New Roman" panose="02020603050405020304" pitchFamily="18" charset="0"/>
                <a:cs typeface="Times New Roman" panose="02020603050405020304" pitchFamily="18" charset="0"/>
              </a:rPr>
              <a:t>:</a:t>
            </a:r>
            <a:endParaRPr lang="en-US" sz="2200" dirty="0">
              <a:solidFill>
                <a:schemeClr val="tx1"/>
              </a:solidFill>
              <a:latin typeface="Times New Roman" panose="02020603050405020304" pitchFamily="18" charset="0"/>
              <a:cs typeface="Times New Roman" panose="02020603050405020304" pitchFamily="18" charset="0"/>
            </a:endParaRPr>
          </a:p>
          <a:p>
            <a:pPr marL="0" indent="0">
              <a:buNone/>
            </a:pPr>
            <a:r>
              <a:rPr lang="en-US" sz="2200" dirty="0" smtClean="0">
                <a:latin typeface="Times New Roman" panose="02020603050405020304" pitchFamily="18" charset="0"/>
                <a:cs typeface="Times New Roman" panose="02020603050405020304" pitchFamily="18" charset="0"/>
              </a:rPr>
              <a:t>	Gas- </a:t>
            </a:r>
            <a:r>
              <a:rPr lang="en-US" sz="2200" dirty="0">
                <a:latin typeface="Times New Roman" panose="02020603050405020304" pitchFamily="18" charset="0"/>
                <a:cs typeface="Times New Roman" panose="02020603050405020304" pitchFamily="18" charset="0"/>
              </a:rPr>
              <a:t>gas </a:t>
            </a:r>
            <a:r>
              <a:rPr lang="en-US" sz="2200" dirty="0" err="1">
                <a:latin typeface="Times New Roman" panose="02020603050405020304" pitchFamily="18" charset="0"/>
                <a:cs typeface="Times New Roman" panose="02020603050405020304" pitchFamily="18" charset="0"/>
              </a:rPr>
              <a:t>berbahaya</a:t>
            </a:r>
            <a:r>
              <a:rPr lang="en-US" sz="2200" dirty="0">
                <a:latin typeface="Times New Roman" panose="02020603050405020304" pitchFamily="18" charset="0"/>
                <a:cs typeface="Times New Roman" panose="02020603050405020304" pitchFamily="18" charset="0"/>
              </a:rPr>
              <a:t> yang </a:t>
            </a:r>
            <a:r>
              <a:rPr lang="en-US" sz="2200" dirty="0" err="1">
                <a:latin typeface="Times New Roman" panose="02020603050405020304" pitchFamily="18" charset="0"/>
                <a:cs typeface="Times New Roman" panose="02020603050405020304" pitchFamily="18" charset="0"/>
              </a:rPr>
              <a:t>terkandung</a:t>
            </a:r>
            <a:r>
              <a:rPr lang="en-US" sz="2200" dirty="0">
                <a:latin typeface="Times New Roman" panose="02020603050405020304" pitchFamily="18" charset="0"/>
                <a:cs typeface="Times New Roman" panose="02020603050405020304" pitchFamily="18" charset="0"/>
              </a:rPr>
              <a:t> di </a:t>
            </a:r>
            <a:r>
              <a:rPr lang="en-US" sz="2200" dirty="0" err="1">
                <a:latin typeface="Times New Roman" panose="02020603050405020304" pitchFamily="18" charset="0"/>
                <a:cs typeface="Times New Roman" panose="02020603050405020304" pitchFamily="18" charset="0"/>
              </a:rPr>
              <a:t>dalam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limbah</a:t>
            </a:r>
            <a:r>
              <a:rPr lang="en-US" sz="2200" dirty="0">
                <a:latin typeface="Times New Roman" panose="02020603050405020304" pitchFamily="18" charset="0"/>
                <a:cs typeface="Times New Roman" panose="02020603050405020304" pitchFamily="18" charset="0"/>
              </a:rPr>
              <a:t> gas </a:t>
            </a:r>
            <a:r>
              <a:rPr lang="en-US" sz="2200" dirty="0" err="1">
                <a:latin typeface="Times New Roman" panose="02020603050405020304" pitchFamily="18" charset="0"/>
                <a:cs typeface="Times New Roman" panose="02020603050405020304" pitchFamily="18" charset="0"/>
              </a:rPr>
              <a:t>perlu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untuk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dikontrol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jumlahnya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supaya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tidak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mencemari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udara</a:t>
            </a:r>
            <a:r>
              <a:rPr lang="en-US" sz="2200" dirty="0">
                <a:latin typeface="Times New Roman" panose="02020603050405020304" pitchFamily="18" charset="0"/>
                <a:cs typeface="Times New Roman" panose="02020603050405020304" pitchFamily="18" charset="0"/>
              </a:rPr>
              <a:t> yang </a:t>
            </a:r>
            <a:r>
              <a:rPr lang="en-US" sz="2200" dirty="0" err="1">
                <a:latin typeface="Times New Roman" panose="02020603050405020304" pitchFamily="18" charset="0"/>
                <a:cs typeface="Times New Roman" panose="02020603050405020304" pitchFamily="18" charset="0"/>
              </a:rPr>
              <a:t>ada</a:t>
            </a:r>
            <a:r>
              <a:rPr lang="en-US" sz="2200" dirty="0">
                <a:latin typeface="Times New Roman" panose="02020603050405020304" pitchFamily="18" charset="0"/>
                <a:cs typeface="Times New Roman" panose="02020603050405020304" pitchFamily="18" charset="0"/>
              </a:rPr>
              <a:t> di </a:t>
            </a:r>
            <a:r>
              <a:rPr lang="en-US" sz="2200" dirty="0" err="1">
                <a:latin typeface="Times New Roman" panose="02020603050405020304" pitchFamily="18" charset="0"/>
                <a:cs typeface="Times New Roman" panose="02020603050405020304" pitchFamily="18" charset="0"/>
              </a:rPr>
              <a:t>sekitar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kita</a:t>
            </a:r>
            <a:r>
              <a:rPr lang="en-US" sz="2200" dirty="0">
                <a:latin typeface="Times New Roman" panose="02020603050405020304" pitchFamily="18" charset="0"/>
                <a:cs typeface="Times New Roman" panose="02020603050405020304" pitchFamily="18" charset="0"/>
              </a:rPr>
              <a:t>. A</a:t>
            </a:r>
            <a:r>
              <a:rPr lang="en-US" sz="2200" dirty="0" smtClean="0">
                <a:latin typeface="Times New Roman" panose="02020603050405020304" pitchFamily="18" charset="0"/>
                <a:cs typeface="Times New Roman" panose="02020603050405020304" pitchFamily="18" charset="0"/>
              </a:rPr>
              <a:t>da </a:t>
            </a:r>
            <a:r>
              <a:rPr lang="en-US" sz="2200" dirty="0" err="1">
                <a:latin typeface="Times New Roman" panose="02020603050405020304" pitchFamily="18" charset="0"/>
                <a:cs typeface="Times New Roman" panose="02020603050405020304" pitchFamily="18" charset="0"/>
              </a:rPr>
              <a:t>beberapa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cara</a:t>
            </a:r>
            <a:r>
              <a:rPr lang="en-US" sz="2200" dirty="0">
                <a:latin typeface="Times New Roman" panose="02020603050405020304" pitchFamily="18" charset="0"/>
                <a:cs typeface="Times New Roman" panose="02020603050405020304" pitchFamily="18" charset="0"/>
              </a:rPr>
              <a:t> yang </a:t>
            </a:r>
            <a:r>
              <a:rPr lang="en-US" sz="2200" dirty="0" err="1">
                <a:latin typeface="Times New Roman" panose="02020603050405020304" pitchFamily="18" charset="0"/>
                <a:cs typeface="Times New Roman" panose="02020603050405020304" pitchFamily="18" charset="0"/>
              </a:rPr>
              <a:t>dapat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dilakukan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untuk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mengontrol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jumlah</a:t>
            </a:r>
            <a:r>
              <a:rPr lang="en-US" sz="2200" dirty="0">
                <a:latin typeface="Times New Roman" panose="02020603050405020304" pitchFamily="18" charset="0"/>
                <a:cs typeface="Times New Roman" panose="02020603050405020304" pitchFamily="18" charset="0"/>
              </a:rPr>
              <a:t> gas </a:t>
            </a:r>
            <a:r>
              <a:rPr lang="en-US" sz="2200" dirty="0" err="1">
                <a:latin typeface="Times New Roman" panose="02020603050405020304" pitchFamily="18" charset="0"/>
                <a:cs typeface="Times New Roman" panose="02020603050405020304" pitchFamily="18" charset="0"/>
              </a:rPr>
              <a:t>berbahaya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antara</a:t>
            </a:r>
            <a:r>
              <a:rPr lang="en-US" sz="2200" dirty="0">
                <a:latin typeface="Times New Roman" panose="02020603050405020304" pitchFamily="18" charset="0"/>
                <a:cs typeface="Times New Roman" panose="02020603050405020304" pitchFamily="18" charset="0"/>
              </a:rPr>
              <a:t> lain:</a:t>
            </a:r>
          </a:p>
          <a:p>
            <a:pPr lvl="0"/>
            <a:r>
              <a:rPr lang="en-US" sz="2200" b="1" dirty="0" err="1" smtClean="0">
                <a:latin typeface="Times New Roman" panose="02020603050405020304" pitchFamily="18" charset="0"/>
                <a:cs typeface="Times New Roman" panose="02020603050405020304" pitchFamily="18" charset="0"/>
              </a:rPr>
              <a:t>Desulfurisasi</a:t>
            </a:r>
            <a:r>
              <a:rPr lang="en-US" sz="2200" dirty="0" smtClean="0">
                <a:latin typeface="Times New Roman" panose="02020603050405020304" pitchFamily="18" charset="0"/>
                <a:cs typeface="Times New Roman" panose="02020603050405020304" pitchFamily="18" charset="0"/>
              </a:rPr>
              <a:t>            Cara </a:t>
            </a:r>
            <a:r>
              <a:rPr lang="en-US" sz="2200" dirty="0" err="1">
                <a:latin typeface="Times New Roman" panose="02020603050405020304" pitchFamily="18" charset="0"/>
                <a:cs typeface="Times New Roman" panose="02020603050405020304" pitchFamily="18" charset="0"/>
              </a:rPr>
              <a:t>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dapat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dilakukan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dengan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menggunakan</a:t>
            </a:r>
            <a:r>
              <a:rPr lang="en-US" sz="2200" dirty="0">
                <a:latin typeface="Times New Roman" panose="02020603050405020304" pitchFamily="18" charset="0"/>
                <a:cs typeface="Times New Roman" panose="02020603050405020304" pitchFamily="18" charset="0"/>
              </a:rPr>
              <a:t> filter </a:t>
            </a:r>
            <a:r>
              <a:rPr lang="en-US" sz="2200" dirty="0" err="1">
                <a:latin typeface="Times New Roman" panose="02020603050405020304" pitchFamily="18" charset="0"/>
                <a:cs typeface="Times New Roman" panose="02020603050405020304" pitchFamily="18" charset="0"/>
              </a:rPr>
              <a:t>basah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atau</a:t>
            </a:r>
            <a:r>
              <a:rPr lang="en-US" sz="2200" dirty="0">
                <a:latin typeface="Times New Roman" panose="02020603050405020304" pitchFamily="18" charset="0"/>
                <a:cs typeface="Times New Roman" panose="02020603050405020304" pitchFamily="18" charset="0"/>
              </a:rPr>
              <a:t> wet scrubber. </a:t>
            </a:r>
            <a:r>
              <a:rPr lang="en-US" sz="2200" dirty="0" err="1">
                <a:latin typeface="Times New Roman" panose="02020603050405020304" pitchFamily="18" charset="0"/>
                <a:cs typeface="Times New Roman" panose="02020603050405020304" pitchFamily="18" charset="0"/>
              </a:rPr>
              <a:t>Desulfurisasi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dapat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menghilangkan</a:t>
            </a:r>
            <a:r>
              <a:rPr lang="en-US" sz="2200" dirty="0">
                <a:latin typeface="Times New Roman" panose="02020603050405020304" pitchFamily="18" charset="0"/>
                <a:cs typeface="Times New Roman" panose="02020603050405020304" pitchFamily="18" charset="0"/>
              </a:rPr>
              <a:t> gas sulfur </a:t>
            </a:r>
            <a:r>
              <a:rPr lang="en-US" sz="2200" dirty="0" err="1">
                <a:latin typeface="Times New Roman" panose="02020603050405020304" pitchFamily="18" charset="0"/>
                <a:cs typeface="Times New Roman" panose="02020603050405020304" pitchFamily="18" charset="0"/>
              </a:rPr>
              <a:t>oksida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sebagai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hasil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pembakaran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bahan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bakar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Selain</a:t>
            </a:r>
            <a:r>
              <a:rPr lang="en-US" sz="2200" dirty="0">
                <a:latin typeface="Times New Roman" panose="02020603050405020304" pitchFamily="18" charset="0"/>
                <a:cs typeface="Times New Roman" panose="02020603050405020304" pitchFamily="18" charset="0"/>
              </a:rPr>
              <a:t> sulfur </a:t>
            </a:r>
            <a:r>
              <a:rPr lang="en-US" sz="2200" dirty="0" err="1">
                <a:latin typeface="Times New Roman" panose="02020603050405020304" pitchFamily="18" charset="0"/>
                <a:cs typeface="Times New Roman" panose="02020603050405020304" pitchFamily="18" charset="0"/>
              </a:rPr>
              <a:t>oksida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cara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juga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dapat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mengontrol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jumlah</a:t>
            </a:r>
            <a:r>
              <a:rPr lang="en-US" sz="2200" dirty="0">
                <a:latin typeface="Times New Roman" panose="02020603050405020304" pitchFamily="18" charset="0"/>
                <a:cs typeface="Times New Roman" panose="02020603050405020304" pitchFamily="18" charset="0"/>
              </a:rPr>
              <a:t> gas- gas </a:t>
            </a:r>
            <a:r>
              <a:rPr lang="en-US" sz="2200" dirty="0" err="1">
                <a:latin typeface="Times New Roman" panose="02020603050405020304" pitchFamily="18" charset="0"/>
                <a:cs typeface="Times New Roman" panose="02020603050405020304" pitchFamily="18" charset="0"/>
              </a:rPr>
              <a:t>buang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lainnya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seperti</a:t>
            </a:r>
            <a:r>
              <a:rPr lang="en-US" sz="2200" dirty="0">
                <a:latin typeface="Times New Roman" panose="02020603050405020304" pitchFamily="18" charset="0"/>
                <a:cs typeface="Times New Roman" panose="02020603050405020304" pitchFamily="18" charset="0"/>
              </a:rPr>
              <a:t> nitrogen </a:t>
            </a:r>
            <a:r>
              <a:rPr lang="en-US" sz="2200" dirty="0" err="1">
                <a:latin typeface="Times New Roman" panose="02020603050405020304" pitchFamily="18" charset="0"/>
                <a:cs typeface="Times New Roman" panose="02020603050405020304" pitchFamily="18" charset="0"/>
              </a:rPr>
              <a:t>oksida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karbon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monoksida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hidrokarbon</a:t>
            </a:r>
            <a:r>
              <a:rPr lang="en-US" sz="2200" dirty="0">
                <a:latin typeface="Times New Roman" panose="02020603050405020304" pitchFamily="18" charset="0"/>
                <a:cs typeface="Times New Roman" panose="02020603050405020304" pitchFamily="18" charset="0"/>
              </a:rPr>
              <a:t>.</a:t>
            </a:r>
          </a:p>
          <a:p>
            <a:pPr lvl="0"/>
            <a:r>
              <a:rPr lang="en-US" sz="2200" b="1" dirty="0" err="1">
                <a:latin typeface="Times New Roman" panose="02020603050405020304" pitchFamily="18" charset="0"/>
                <a:cs typeface="Times New Roman" panose="02020603050405020304" pitchFamily="18" charset="0"/>
              </a:rPr>
              <a:t>Menurunkan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suhu</a:t>
            </a:r>
            <a:r>
              <a:rPr lang="en-US" sz="2200" b="1" dirty="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pembakaran</a:t>
            </a:r>
            <a:r>
              <a:rPr lang="en-US" sz="2200" dirty="0">
                <a:latin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cs typeface="Times New Roman" panose="02020603050405020304" pitchFamily="18" charset="0"/>
              </a:rPr>
              <a:t>          Cara </a:t>
            </a:r>
            <a:r>
              <a:rPr lang="en-US" sz="2200" dirty="0" err="1">
                <a:latin typeface="Times New Roman" panose="02020603050405020304" pitchFamily="18" charset="0"/>
                <a:cs typeface="Times New Roman" panose="02020603050405020304" pitchFamily="18" charset="0"/>
              </a:rPr>
              <a:t>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dapat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dilakukan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dengan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cara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memasang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alat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pengubah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katalitik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dengan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tujuan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menyempurnakan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pembakaran</a:t>
            </a:r>
            <a:r>
              <a:rPr lang="en-US" sz="2200" dirty="0">
                <a:latin typeface="Times New Roman" panose="02020603050405020304" pitchFamily="18" charset="0"/>
                <a:cs typeface="Times New Roman" panose="02020603050405020304" pitchFamily="18" charset="0"/>
              </a:rPr>
              <a:t>. Gas </a:t>
            </a:r>
            <a:r>
              <a:rPr lang="en-US" sz="2200" dirty="0" smtClean="0">
                <a:latin typeface="Times New Roman" panose="02020603050405020304" pitchFamily="18" charset="0"/>
                <a:cs typeface="Times New Roman" panose="02020603050405020304" pitchFamily="18" charset="0"/>
              </a:rPr>
              <a:t>- gas </a:t>
            </a:r>
            <a:r>
              <a:rPr lang="en-US" sz="2200" dirty="0" err="1">
                <a:latin typeface="Times New Roman" panose="02020603050405020304" pitchFamily="18" charset="0"/>
                <a:cs typeface="Times New Roman" panose="02020603050405020304" pitchFamily="18" charset="0"/>
              </a:rPr>
              <a:t>buang</a:t>
            </a:r>
            <a:r>
              <a:rPr lang="en-US" sz="2200" dirty="0">
                <a:latin typeface="Times New Roman" panose="02020603050405020304" pitchFamily="18" charset="0"/>
                <a:cs typeface="Times New Roman" panose="02020603050405020304" pitchFamily="18" charset="0"/>
              </a:rPr>
              <a:t> yang </a:t>
            </a:r>
            <a:r>
              <a:rPr lang="en-US" sz="2200" dirty="0" err="1">
                <a:latin typeface="Times New Roman" panose="02020603050405020304" pitchFamily="18" charset="0"/>
                <a:cs typeface="Times New Roman" panose="02020603050405020304" pitchFamily="18" charset="0"/>
              </a:rPr>
              <a:t>dapat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dikontrol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dengan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menggunakan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alat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antara</a:t>
            </a:r>
            <a:r>
              <a:rPr lang="en-US" sz="2200" dirty="0">
                <a:latin typeface="Times New Roman" panose="02020603050405020304" pitchFamily="18" charset="0"/>
                <a:cs typeface="Times New Roman" panose="02020603050405020304" pitchFamily="18" charset="0"/>
              </a:rPr>
              <a:t> lain </a:t>
            </a:r>
            <a:r>
              <a:rPr lang="en-US" sz="2200" dirty="0" err="1">
                <a:latin typeface="Times New Roman" panose="02020603050405020304" pitchFamily="18" charset="0"/>
                <a:cs typeface="Times New Roman" panose="02020603050405020304" pitchFamily="18" charset="0"/>
              </a:rPr>
              <a:t>adalah</a:t>
            </a:r>
            <a:r>
              <a:rPr lang="en-US" sz="2200" dirty="0">
                <a:latin typeface="Times New Roman" panose="02020603050405020304" pitchFamily="18" charset="0"/>
                <a:cs typeface="Times New Roman" panose="02020603050405020304" pitchFamily="18" charset="0"/>
              </a:rPr>
              <a:t> nitrogen </a:t>
            </a:r>
            <a:r>
              <a:rPr lang="en-US" sz="2200" dirty="0" err="1">
                <a:latin typeface="Times New Roman" panose="02020603050405020304" pitchFamily="18" charset="0"/>
                <a:cs typeface="Times New Roman" panose="02020603050405020304" pitchFamily="18" charset="0"/>
              </a:rPr>
              <a:t>oksida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karbon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monoksida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hidrokarbon</a:t>
            </a:r>
            <a:r>
              <a:rPr lang="en-US" sz="2200" dirty="0">
                <a:latin typeface="Times New Roman" panose="02020603050405020304" pitchFamily="18" charset="0"/>
                <a:cs typeface="Times New Roman" panose="02020603050405020304" pitchFamily="18" charset="0"/>
              </a:rPr>
              <a:t>.</a:t>
            </a:r>
          </a:p>
          <a:p>
            <a:pPr lvl="0"/>
            <a:r>
              <a:rPr lang="en-US" sz="2200" b="1" dirty="0" err="1">
                <a:latin typeface="Times New Roman" panose="02020603050405020304" pitchFamily="18" charset="0"/>
                <a:cs typeface="Times New Roman" panose="02020603050405020304" pitchFamily="18" charset="0"/>
              </a:rPr>
              <a:t>Menggunakan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bahan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bakar</a:t>
            </a:r>
            <a:r>
              <a:rPr lang="en-US" sz="2200" b="1" dirty="0">
                <a:latin typeface="Times New Roman" panose="02020603050405020304" pitchFamily="18" charset="0"/>
                <a:cs typeface="Times New Roman" panose="02020603050405020304" pitchFamily="18" charset="0"/>
              </a:rPr>
              <a:t> </a:t>
            </a:r>
            <a:r>
              <a:rPr lang="en-US" sz="2200" b="1" dirty="0" smtClean="0">
                <a:latin typeface="Times New Roman" panose="02020603050405020304" pitchFamily="18" charset="0"/>
                <a:cs typeface="Times New Roman" panose="02020603050405020304" pitchFamily="18" charset="0"/>
              </a:rPr>
              <a:t>alternative</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Penggunaan</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bahan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bakar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alternatif</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juga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dapat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menjadi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cara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menangani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pencemaran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udara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oleh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adanya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limbah</a:t>
            </a:r>
            <a:r>
              <a:rPr lang="en-US" sz="2200" dirty="0">
                <a:latin typeface="Times New Roman" panose="02020603050405020304" pitchFamily="18" charset="0"/>
                <a:cs typeface="Times New Roman" panose="02020603050405020304" pitchFamily="18" charset="0"/>
              </a:rPr>
              <a:t> gas. </a:t>
            </a:r>
            <a:r>
              <a:rPr lang="en-US" sz="2200" dirty="0" err="1">
                <a:latin typeface="Times New Roman" panose="02020603050405020304" pitchFamily="18" charset="0"/>
                <a:cs typeface="Times New Roman" panose="02020603050405020304" pitchFamily="18" charset="0"/>
              </a:rPr>
              <a:t>Pakailah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bahan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bakar</a:t>
            </a:r>
            <a:r>
              <a:rPr lang="en-US" sz="2200" dirty="0">
                <a:latin typeface="Times New Roman" panose="02020603050405020304" pitchFamily="18" charset="0"/>
                <a:cs typeface="Times New Roman" panose="02020603050405020304" pitchFamily="18" charset="0"/>
              </a:rPr>
              <a:t> yang </a:t>
            </a:r>
            <a:r>
              <a:rPr lang="en-US" sz="2200" dirty="0" err="1">
                <a:latin typeface="Times New Roman" panose="02020603050405020304" pitchFamily="18" charset="0"/>
                <a:cs typeface="Times New Roman" panose="02020603050405020304" pitchFamily="18" charset="0"/>
              </a:rPr>
              <a:t>lebih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ramah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lingkungan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tidak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banyak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mengandung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bahan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bahan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kimia</a:t>
            </a:r>
            <a:r>
              <a:rPr lang="en-US" sz="2200" dirty="0">
                <a:latin typeface="Times New Roman" panose="02020603050405020304" pitchFamily="18" charset="0"/>
                <a:cs typeface="Times New Roman" panose="02020603050405020304" pitchFamily="18" charset="0"/>
              </a:rPr>
              <a:t> yang </a:t>
            </a:r>
            <a:r>
              <a:rPr lang="en-US" sz="2200" dirty="0" err="1">
                <a:latin typeface="Times New Roman" panose="02020603050405020304" pitchFamily="18" charset="0"/>
                <a:cs typeface="Times New Roman" panose="02020603050405020304" pitchFamily="18" charset="0"/>
              </a:rPr>
              <a:t>berbahaya</a:t>
            </a:r>
            <a:r>
              <a:rPr lang="en-US" sz="2200" dirty="0">
                <a:latin typeface="Times New Roman" panose="02020603050405020304" pitchFamily="18" charset="0"/>
                <a:cs typeface="Times New Roman" panose="02020603050405020304" pitchFamily="18" charset="0"/>
              </a:rPr>
              <a:t>.</a:t>
            </a:r>
          </a:p>
          <a:p>
            <a:endParaRPr lang="en-US" dirty="0"/>
          </a:p>
        </p:txBody>
      </p:sp>
      <p:sp>
        <p:nvSpPr>
          <p:cNvPr id="4" name="Rectangle 1"/>
          <p:cNvSpPr>
            <a:spLocks noGrp="1" noChangeArrowheads="1"/>
          </p:cNvSpPr>
          <p:nvPr>
            <p:ph type="title"/>
          </p:nvPr>
        </p:nvSpPr>
        <p:spPr bwMode="auto">
          <a:xfrm>
            <a:off x="2837623" y="354698"/>
            <a:ext cx="7620021" cy="91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5392"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4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Pengolahan</a:t>
            </a:r>
            <a:r>
              <a:rPr kumimoji="0" lang="en-US" sz="4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4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Limbah</a:t>
            </a:r>
            <a:r>
              <a:rPr kumimoji="0" lang="en-US" sz="4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Gas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ight Arrow 4"/>
          <p:cNvSpPr/>
          <p:nvPr/>
        </p:nvSpPr>
        <p:spPr>
          <a:xfrm>
            <a:off x="3825025" y="2483504"/>
            <a:ext cx="515155" cy="298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p:cNvSpPr/>
          <p:nvPr/>
        </p:nvSpPr>
        <p:spPr>
          <a:xfrm>
            <a:off x="5819104" y="3732754"/>
            <a:ext cx="515155" cy="298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p:cNvSpPr/>
          <p:nvPr/>
        </p:nvSpPr>
        <p:spPr>
          <a:xfrm>
            <a:off x="6621874" y="4928343"/>
            <a:ext cx="515155" cy="298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608754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7922" y="121834"/>
            <a:ext cx="8911687" cy="1280890"/>
          </a:xfrm>
        </p:spPr>
        <p:txBody>
          <a:bodyPr/>
          <a:lstStyle/>
          <a:p>
            <a:endParaRPr lang="en-US" dirty="0"/>
          </a:p>
        </p:txBody>
      </p:sp>
      <p:sp>
        <p:nvSpPr>
          <p:cNvPr id="4" name="Rectangle 1"/>
          <p:cNvSpPr>
            <a:spLocks noGrp="1" noChangeArrowheads="1"/>
          </p:cNvSpPr>
          <p:nvPr>
            <p:ph idx="1"/>
          </p:nvPr>
        </p:nvSpPr>
        <p:spPr bwMode="auto">
          <a:xfrm>
            <a:off x="1860717" y="503591"/>
            <a:ext cx="9526095"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sz="22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 </a:t>
            </a:r>
            <a:r>
              <a:rPr kumimoji="0" lang="en-US" sz="22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Penggunaan</a:t>
            </a:r>
            <a:r>
              <a:rPr kumimoji="0" lang="en-US" sz="22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sz="22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metode</a:t>
            </a:r>
            <a:r>
              <a:rPr kumimoji="0" lang="en-US" sz="22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sz="22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fisik</a:t>
            </a:r>
            <a:r>
              <a:rPr kumimoji="0" lang="en-US" sz="22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sz="22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kimia</a:t>
            </a:r>
            <a:endParaRPr kumimoji="0" 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Metode</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fisik</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kimia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dapat</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dilakukan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untuk</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memurnikan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gas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buangan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agar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lebih</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ramah</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lingkungan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Metode</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fisik</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kimia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ini</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dilakukan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berdasarkan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perubahan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fase</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atau</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penyerapan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pada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suatu</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adsorban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yang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dijelaskan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sebagai</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berikut</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2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Metode</a:t>
            </a:r>
            <a:r>
              <a:rPr kumimoji="0" lang="en-US" sz="22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sz="22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fase</a:t>
            </a:r>
            <a:r>
              <a:rPr kumimoji="0" lang="en-US" sz="22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gas</a:t>
            </a:r>
            <a:endParaRPr kumimoji="0" 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Metode</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ini</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digunakan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untuk</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menyamarkan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bau</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busuk</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yang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tidak</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disukai</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dengan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memberikan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bau</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bauan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yang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enak</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Pada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dasarnya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metode</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ini</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untuk</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menghilangkan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gas,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namun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hanya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untuk</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menyamarkan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saja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2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Metode</a:t>
            </a:r>
            <a:r>
              <a:rPr kumimoji="0" lang="en-US" sz="22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sz="22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fase</a:t>
            </a:r>
            <a:r>
              <a:rPr kumimoji="0" lang="en-US" sz="22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sz="22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cair</a:t>
            </a:r>
            <a:endParaRPr kumimoji="0" 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Metode</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ini</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merupakan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metode</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yang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digunakan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untuk</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penyerapan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gas yang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memiliki</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tingkat</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kelarutan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yang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tinggi</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pada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zat</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cair</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Gas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buangan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dialirkan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kemudian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dikontakkan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dengan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senyawa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penyerap</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gas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adsorban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yang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mana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pada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umumnya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menggunakan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air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baca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jenis-jenis</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air).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Kemudian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adsorban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dimurnikan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kembali</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jika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memungkinkan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dimanfaatkan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untuk</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penggunaan</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lainnya</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atau</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dibuang</a:t>
            </a:r>
            <a:r>
              <a:rPr kumimoji="0" lang="en-US" sz="2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67862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725768" y="270456"/>
            <a:ext cx="9594761" cy="6207617"/>
          </a:xfrm>
        </p:spPr>
        <p:txBody>
          <a:bodyPr>
            <a:noAutofit/>
          </a:bodyPr>
          <a:lstStyle/>
          <a:p>
            <a:pPr defTabSz="914400" eaLnBrk="0" fontAlgn="base" hangingPunct="0">
              <a:spcBef>
                <a:spcPct val="0"/>
              </a:spcBef>
              <a:spcAft>
                <a:spcPct val="0"/>
              </a:spcAft>
              <a:buClrTx/>
              <a:buFont typeface="Arial" panose="020B0604020202020204" pitchFamily="34" charset="0"/>
              <a:buChar char="•"/>
            </a:pPr>
            <a:r>
              <a:rPr lang="en-US" sz="22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Metode</a:t>
            </a:r>
            <a:r>
              <a:rPr lang="en-US" sz="22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fase</a:t>
            </a:r>
            <a:r>
              <a:rPr lang="en-US" sz="22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padat</a:t>
            </a:r>
            <a:endParaRPr lang="en-US" sz="2200" dirty="0">
              <a:solidFill>
                <a:schemeClr val="tx1"/>
              </a:solidFill>
              <a:latin typeface="Times New Roman" panose="02020603050405020304" pitchFamily="18" charset="0"/>
              <a:cs typeface="Times New Roman" panose="02020603050405020304" pitchFamily="18" charset="0"/>
            </a:endParaRPr>
          </a:p>
          <a:p>
            <a:pPr marL="0" lvl="0" indent="0" defTabSz="914400" eaLnBrk="0" fontAlgn="base" hangingPunct="0">
              <a:spcBef>
                <a:spcPct val="0"/>
              </a:spcBef>
              <a:spcAft>
                <a:spcPct val="0"/>
              </a:spcAft>
              <a:buClrTx/>
              <a:buNone/>
            </a:pPr>
            <a:r>
              <a:rPr lang="en-US" sz="22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Metode</a:t>
            </a:r>
            <a:r>
              <a:rPr lang="en-US" sz="22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ini</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digunakan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untuk</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penyerapan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gas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oleh</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senyawa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penyerap</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atau</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adsorban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dalam</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bentuk</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padat</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Proses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ini</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dimulai</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dengan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melarikan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gas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mengontakkannya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dengan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dengan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adsorban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padat</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Molekul</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gas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akan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terserap</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terkondensasi</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di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permukaan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adsorban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secara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fisik</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maupun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kimia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Contoh</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salah</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satu</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adsorban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yang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sering</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digunakan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adalah</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arang</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aktif</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Arang</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aktif</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ini</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banyak</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bentuknya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p>
          <a:p>
            <a:pPr marL="0" lvl="0" indent="0" defTabSz="914400" eaLnBrk="0" fontAlgn="base" hangingPunct="0">
              <a:spcBef>
                <a:spcPct val="0"/>
              </a:spcBef>
              <a:spcAft>
                <a:spcPct val="0"/>
              </a:spcAft>
              <a:buClrTx/>
              <a:buNone/>
            </a:pP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Arang</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aktif</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dalam</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bentuk</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granular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banyak</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digunakan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sebagai</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penyerap</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bau</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juga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warna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Arang</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aktif</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dalam</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bentuk</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serat</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banyak</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digunakan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untuk</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menyerap</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bau</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warna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pula.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Arang</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aktif</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jenis</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serat</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ini</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mempunyai</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daya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serap</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yang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lebih</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tinggi</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daripada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jenis</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granular.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Daya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serap</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secara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fisik</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dan</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kimia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ini</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hanya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berlangsung</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selama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2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hingga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3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hari</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saja</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sebelum</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mencapai</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titik</a:t>
            </a:r>
            <a:r>
              <a:rPr lang="en-US" sz="2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jenuh</a:t>
            </a:r>
            <a:r>
              <a:rPr lang="en-US" sz="22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p>
          <a:p>
            <a:pPr marL="0" lvl="0" indent="0" defTabSz="914400" eaLnBrk="0" fontAlgn="base" hangingPunct="0">
              <a:spcBef>
                <a:spcPct val="0"/>
              </a:spcBef>
              <a:spcAft>
                <a:spcPct val="0"/>
              </a:spcAft>
              <a:buClrTx/>
              <a:buNone/>
            </a:pPr>
            <a:endParaRPr lang="en-US" sz="2200" b="1" dirty="0">
              <a:solidFill>
                <a:schemeClr val="tx1"/>
              </a:solidFill>
              <a:latin typeface="Times New Roman" panose="02020603050405020304" pitchFamily="18" charset="0"/>
              <a:cs typeface="Times New Roman" panose="02020603050405020304" pitchFamily="18" charset="0"/>
            </a:endParaRPr>
          </a:p>
          <a:p>
            <a:pPr lvl="0" defTabSz="914400" eaLnBrk="0" fontAlgn="base" hangingPunct="0">
              <a:spcBef>
                <a:spcPct val="0"/>
              </a:spcBef>
              <a:spcAft>
                <a:spcPct val="0"/>
              </a:spcAft>
              <a:buClrTx/>
              <a:buFont typeface="Arial" panose="020B0604020202020204" pitchFamily="34" charset="0"/>
              <a:buChar char="•"/>
            </a:pPr>
            <a:r>
              <a:rPr lang="en-US" sz="2200" b="1" dirty="0" err="1" smtClean="0">
                <a:solidFill>
                  <a:schemeClr val="tx1"/>
                </a:solidFill>
                <a:latin typeface="Times New Roman" panose="02020603050405020304" pitchFamily="18" charset="0"/>
                <a:cs typeface="Times New Roman" panose="02020603050405020304" pitchFamily="18" charset="0"/>
              </a:rPr>
              <a:t>Metode</a:t>
            </a:r>
            <a:r>
              <a:rPr lang="en-US" sz="2200" b="1" dirty="0" smtClean="0">
                <a:solidFill>
                  <a:schemeClr val="tx1"/>
                </a:solidFill>
                <a:latin typeface="Times New Roman" panose="02020603050405020304" pitchFamily="18" charset="0"/>
                <a:cs typeface="Times New Roman" panose="02020603050405020304" pitchFamily="18" charset="0"/>
              </a:rPr>
              <a:t> </a:t>
            </a:r>
            <a:r>
              <a:rPr lang="en-US" sz="2200" b="1" dirty="0" err="1">
                <a:solidFill>
                  <a:schemeClr val="tx1"/>
                </a:solidFill>
                <a:latin typeface="Times New Roman" panose="02020603050405020304" pitchFamily="18" charset="0"/>
                <a:cs typeface="Times New Roman" panose="02020603050405020304" pitchFamily="18" charset="0"/>
              </a:rPr>
              <a:t>pembakaran</a:t>
            </a:r>
            <a:endParaRPr lang="en-US" sz="2200" dirty="0">
              <a:solidFill>
                <a:schemeClr val="tx1"/>
              </a:solidFill>
              <a:latin typeface="Times New Roman" panose="02020603050405020304" pitchFamily="18" charset="0"/>
              <a:cs typeface="Times New Roman" panose="02020603050405020304" pitchFamily="18" charset="0"/>
            </a:endParaRPr>
          </a:p>
          <a:p>
            <a:pPr marL="0" indent="0">
              <a:buNone/>
            </a:pPr>
            <a:r>
              <a:rPr lang="en-US" sz="2200" dirty="0" smtClean="0">
                <a:solidFill>
                  <a:schemeClr val="tx1"/>
                </a:solidFill>
                <a:latin typeface="Times New Roman" panose="02020603050405020304" pitchFamily="18" charset="0"/>
                <a:cs typeface="Times New Roman" panose="02020603050405020304" pitchFamily="18" charset="0"/>
              </a:rPr>
              <a:t>	</a:t>
            </a:r>
            <a:r>
              <a:rPr lang="en-US" sz="2200" dirty="0" err="1" smtClean="0">
                <a:solidFill>
                  <a:schemeClr val="tx1"/>
                </a:solidFill>
                <a:latin typeface="Times New Roman" panose="02020603050405020304" pitchFamily="18" charset="0"/>
                <a:cs typeface="Times New Roman" panose="02020603050405020304" pitchFamily="18" charset="0"/>
              </a:rPr>
              <a:t>Metode</a:t>
            </a:r>
            <a:r>
              <a:rPr lang="en-US" sz="2200" dirty="0" smtClean="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ini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dilakukan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dengan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cara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membakar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langsung</a:t>
            </a:r>
            <a:r>
              <a:rPr lang="en-US" sz="2200" dirty="0">
                <a:solidFill>
                  <a:schemeClr val="tx1"/>
                </a:solidFill>
                <a:latin typeface="Times New Roman" panose="02020603050405020304" pitchFamily="18" charset="0"/>
                <a:cs typeface="Times New Roman" panose="02020603050405020304" pitchFamily="18" charset="0"/>
              </a:rPr>
              <a:t> gas </a:t>
            </a:r>
            <a:r>
              <a:rPr lang="en-US" sz="2200" dirty="0" err="1">
                <a:solidFill>
                  <a:schemeClr val="tx1"/>
                </a:solidFill>
                <a:latin typeface="Times New Roman" panose="02020603050405020304" pitchFamily="18" charset="0"/>
                <a:cs typeface="Times New Roman" panose="02020603050405020304" pitchFamily="18" charset="0"/>
              </a:rPr>
              <a:t>senyawa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organik</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pada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tingkat</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suhu</a:t>
            </a:r>
            <a:r>
              <a:rPr lang="en-US" sz="2200" dirty="0">
                <a:solidFill>
                  <a:schemeClr val="tx1"/>
                </a:solidFill>
                <a:latin typeface="Times New Roman" panose="02020603050405020304" pitchFamily="18" charset="0"/>
                <a:cs typeface="Times New Roman" panose="02020603050405020304" pitchFamily="18" charset="0"/>
              </a:rPr>
              <a:t> yang </a:t>
            </a:r>
            <a:r>
              <a:rPr lang="en-US" sz="2200" dirty="0" err="1">
                <a:solidFill>
                  <a:schemeClr val="tx1"/>
                </a:solidFill>
                <a:latin typeface="Times New Roman" panose="02020603050405020304" pitchFamily="18" charset="0"/>
                <a:cs typeface="Times New Roman" panose="02020603050405020304" pitchFamily="18" charset="0"/>
              </a:rPr>
              <a:t>cukup</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sehingga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dapat</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menghasilkan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karbondioksida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dan</a:t>
            </a:r>
            <a:r>
              <a:rPr lang="en-US" sz="2200" dirty="0">
                <a:solidFill>
                  <a:schemeClr val="tx1"/>
                </a:solidFill>
                <a:latin typeface="Times New Roman" panose="02020603050405020304" pitchFamily="18" charset="0"/>
                <a:cs typeface="Times New Roman" panose="02020603050405020304" pitchFamily="18" charset="0"/>
              </a:rPr>
              <a:t> air. </a:t>
            </a:r>
            <a:r>
              <a:rPr lang="en-US" sz="2200" dirty="0" err="1">
                <a:solidFill>
                  <a:schemeClr val="tx1"/>
                </a:solidFill>
                <a:latin typeface="Times New Roman" panose="02020603050405020304" pitchFamily="18" charset="0"/>
                <a:cs typeface="Times New Roman" panose="02020603050405020304" pitchFamily="18" charset="0"/>
              </a:rPr>
              <a:t>Namun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metode</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ini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mempunyai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kelemahan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yaitu</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membutuhkan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biaya</a:t>
            </a:r>
            <a:r>
              <a:rPr lang="en-US" sz="2200" dirty="0">
                <a:solidFill>
                  <a:schemeClr val="tx1"/>
                </a:solidFill>
                <a:latin typeface="Times New Roman" panose="02020603050405020304" pitchFamily="18" charset="0"/>
                <a:cs typeface="Times New Roman" panose="02020603050405020304" pitchFamily="18" charset="0"/>
              </a:rPr>
              <a:t> yang </a:t>
            </a:r>
            <a:r>
              <a:rPr lang="en-US" sz="2200" dirty="0" err="1">
                <a:solidFill>
                  <a:schemeClr val="tx1"/>
                </a:solidFill>
                <a:latin typeface="Times New Roman" panose="02020603050405020304" pitchFamily="18" charset="0"/>
                <a:cs typeface="Times New Roman" panose="02020603050405020304" pitchFamily="18" charset="0"/>
              </a:rPr>
              <a:t>lumayan</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besar</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sehingga</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banyak</a:t>
            </a:r>
            <a:r>
              <a:rPr lang="en-US" sz="2200" dirty="0">
                <a:solidFill>
                  <a:schemeClr val="tx1"/>
                </a:solidFill>
                <a:latin typeface="Times New Roman" panose="02020603050405020304" pitchFamily="18" charset="0"/>
                <a:cs typeface="Times New Roman" panose="02020603050405020304" pitchFamily="18" charset="0"/>
              </a:rPr>
              <a:t> orang </a:t>
            </a:r>
            <a:r>
              <a:rPr lang="en-US" sz="2200" dirty="0" err="1">
                <a:solidFill>
                  <a:schemeClr val="tx1"/>
                </a:solidFill>
                <a:latin typeface="Times New Roman" panose="02020603050405020304" pitchFamily="18" charset="0"/>
                <a:cs typeface="Times New Roman" panose="02020603050405020304" pitchFamily="18" charset="0"/>
              </a:rPr>
              <a:t>menghindari</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metode</a:t>
            </a:r>
            <a:r>
              <a:rPr lang="en-US" sz="2200" dirty="0">
                <a:solidFill>
                  <a:schemeClr val="tx1"/>
                </a:solidFill>
                <a:latin typeface="Times New Roman" panose="02020603050405020304" pitchFamily="18" charset="0"/>
                <a:cs typeface="Times New Roman" panose="02020603050405020304" pitchFamily="18" charset="0"/>
              </a:rPr>
              <a:t> </a:t>
            </a:r>
            <a:r>
              <a:rPr lang="en-US" sz="2200" dirty="0" err="1">
                <a:solidFill>
                  <a:schemeClr val="tx1"/>
                </a:solidFill>
                <a:latin typeface="Times New Roman" panose="02020603050405020304" pitchFamily="18" charset="0"/>
                <a:cs typeface="Times New Roman" panose="02020603050405020304" pitchFamily="18" charset="0"/>
              </a:rPr>
              <a:t>ini</a:t>
            </a:r>
            <a:r>
              <a:rPr lang="en-US" sz="2200" dirty="0" smtClean="0">
                <a:solidFill>
                  <a:schemeClr val="tx1"/>
                </a:solidFill>
                <a:latin typeface="Times New Roman" panose="02020603050405020304" pitchFamily="18" charset="0"/>
                <a:cs typeface="Times New Roman" panose="02020603050405020304" pitchFamily="18" charset="0"/>
              </a:rPr>
              <a:t>.</a:t>
            </a:r>
            <a:endParaRPr lang="en-US" sz="2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189590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D" dirty="0" err="1" smtClean="0"/>
              <a:t>Daur</a:t>
            </a:r>
            <a:r>
              <a:rPr lang="en-ID" dirty="0" smtClean="0"/>
              <a:t> </a:t>
            </a:r>
            <a:r>
              <a:rPr lang="en-ID" dirty="0" err="1" smtClean="0"/>
              <a:t>Ulang</a:t>
            </a:r>
            <a:r>
              <a:rPr lang="en-ID" dirty="0" smtClean="0"/>
              <a:t> </a:t>
            </a:r>
            <a:r>
              <a:rPr lang="en-ID" dirty="0" err="1" smtClean="0"/>
              <a:t>dan</a:t>
            </a:r>
            <a:r>
              <a:rPr lang="en-ID" dirty="0" smtClean="0"/>
              <a:t> </a:t>
            </a:r>
            <a:r>
              <a:rPr lang="en-ID" dirty="0" err="1" smtClean="0"/>
              <a:t>Pemanfaatan</a:t>
            </a:r>
            <a:r>
              <a:rPr lang="en-ID" dirty="0" smtClean="0"/>
              <a:t> </a:t>
            </a:r>
            <a:r>
              <a:rPr lang="en-ID" dirty="0" err="1" smtClean="0"/>
              <a:t>Ulang</a:t>
            </a:r>
            <a:r>
              <a:rPr lang="en-ID" dirty="0" smtClean="0"/>
              <a:t> </a:t>
            </a:r>
            <a:r>
              <a:rPr lang="en-ID" dirty="0" err="1" smtClean="0"/>
              <a:t>Limbah</a:t>
            </a:r>
            <a:endParaRPr lang="en-ID"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ID" dirty="0" err="1" smtClean="0"/>
              <a:t>Memanfaatkan</a:t>
            </a:r>
            <a:r>
              <a:rPr lang="en-ID" dirty="0" smtClean="0"/>
              <a:t> </a:t>
            </a:r>
            <a:r>
              <a:rPr lang="en-ID" dirty="0" err="1" smtClean="0"/>
              <a:t>ulang</a:t>
            </a:r>
            <a:r>
              <a:rPr lang="en-ID" dirty="0" smtClean="0"/>
              <a:t>(reuse), </a:t>
            </a:r>
            <a:r>
              <a:rPr lang="en-ID" dirty="0" err="1" smtClean="0"/>
              <a:t>yaitu</a:t>
            </a:r>
            <a:r>
              <a:rPr lang="en-ID" dirty="0" smtClean="0"/>
              <a:t> </a:t>
            </a:r>
            <a:r>
              <a:rPr lang="en-ID" dirty="0" err="1" smtClean="0"/>
              <a:t>menggunakan</a:t>
            </a:r>
            <a:r>
              <a:rPr lang="en-ID" dirty="0" smtClean="0"/>
              <a:t> </a:t>
            </a:r>
            <a:r>
              <a:rPr lang="en-ID" dirty="0" err="1" smtClean="0"/>
              <a:t>kembali</a:t>
            </a:r>
            <a:r>
              <a:rPr lang="en-ID" dirty="0" smtClean="0"/>
              <a:t> </a:t>
            </a:r>
            <a:r>
              <a:rPr lang="en-ID" dirty="0" err="1" smtClean="0"/>
              <a:t>barang</a:t>
            </a:r>
            <a:r>
              <a:rPr lang="en-ID" dirty="0" smtClean="0"/>
              <a:t> </a:t>
            </a:r>
            <a:r>
              <a:rPr lang="en-ID" dirty="0" err="1" smtClean="0"/>
              <a:t>bekas</a:t>
            </a:r>
            <a:r>
              <a:rPr lang="en-ID" dirty="0" smtClean="0"/>
              <a:t> </a:t>
            </a:r>
            <a:r>
              <a:rPr lang="en-ID" dirty="0" err="1" smtClean="0"/>
              <a:t>tanpa</a:t>
            </a:r>
            <a:r>
              <a:rPr lang="en-ID" dirty="0" smtClean="0"/>
              <a:t> </a:t>
            </a:r>
            <a:r>
              <a:rPr lang="en-ID" dirty="0" err="1" smtClean="0"/>
              <a:t>pengolahan</a:t>
            </a:r>
            <a:r>
              <a:rPr lang="en-ID" dirty="0" smtClean="0"/>
              <a:t> </a:t>
            </a:r>
            <a:r>
              <a:rPr lang="en-ID" dirty="0" err="1" smtClean="0"/>
              <a:t>bahan</a:t>
            </a:r>
            <a:r>
              <a:rPr lang="en-ID" dirty="0" smtClean="0"/>
              <a:t>, </a:t>
            </a:r>
            <a:r>
              <a:rPr lang="en-ID" dirty="0" err="1" smtClean="0"/>
              <a:t>untuk</a:t>
            </a:r>
            <a:r>
              <a:rPr lang="en-ID" dirty="0" smtClean="0"/>
              <a:t> </a:t>
            </a:r>
            <a:r>
              <a:rPr lang="en-ID" dirty="0" err="1" smtClean="0"/>
              <a:t>tujuan</a:t>
            </a:r>
            <a:r>
              <a:rPr lang="en-ID" dirty="0" smtClean="0"/>
              <a:t> </a:t>
            </a:r>
            <a:r>
              <a:rPr lang="en-ID" dirty="0" err="1" smtClean="0"/>
              <a:t>sama</a:t>
            </a:r>
            <a:r>
              <a:rPr lang="en-ID" dirty="0" smtClean="0"/>
              <a:t> </a:t>
            </a:r>
            <a:r>
              <a:rPr lang="en-ID" dirty="0" err="1" smtClean="0"/>
              <a:t>atau</a:t>
            </a:r>
            <a:r>
              <a:rPr lang="en-ID" dirty="0" smtClean="0"/>
              <a:t> </a:t>
            </a:r>
            <a:r>
              <a:rPr lang="en-ID" dirty="0" err="1" smtClean="0"/>
              <a:t>berbeda</a:t>
            </a:r>
            <a:r>
              <a:rPr lang="en-ID" dirty="0" smtClean="0"/>
              <a:t> </a:t>
            </a:r>
            <a:r>
              <a:rPr lang="en-ID" dirty="0" err="1" smtClean="0"/>
              <a:t>dari</a:t>
            </a:r>
            <a:r>
              <a:rPr lang="en-ID" dirty="0" smtClean="0"/>
              <a:t> </a:t>
            </a:r>
            <a:r>
              <a:rPr lang="en-ID" dirty="0" err="1" smtClean="0"/>
              <a:t>tujuan</a:t>
            </a:r>
            <a:r>
              <a:rPr lang="en-ID" dirty="0" smtClean="0"/>
              <a:t> </a:t>
            </a:r>
            <a:r>
              <a:rPr lang="en-ID" dirty="0" err="1" smtClean="0"/>
              <a:t>asalnya</a:t>
            </a:r>
            <a:r>
              <a:rPr lang="en-ID" dirty="0" smtClean="0"/>
              <a:t>/</a:t>
            </a:r>
            <a:r>
              <a:rPr lang="en-ID" dirty="0" err="1" smtClean="0"/>
              <a:t>awalnya.Misalnya</a:t>
            </a:r>
            <a:r>
              <a:rPr lang="en-ID" dirty="0" smtClean="0"/>
              <a:t> </a:t>
            </a:r>
            <a:r>
              <a:rPr lang="en-ID" dirty="0" err="1" smtClean="0"/>
              <a:t>kaleng</a:t>
            </a:r>
            <a:r>
              <a:rPr lang="en-ID" dirty="0" smtClean="0"/>
              <a:t> </a:t>
            </a:r>
            <a:r>
              <a:rPr lang="en-ID" dirty="0" err="1" smtClean="0"/>
              <a:t>bekas</a:t>
            </a:r>
            <a:r>
              <a:rPr lang="en-ID" dirty="0" smtClean="0"/>
              <a:t> </a:t>
            </a:r>
            <a:r>
              <a:rPr lang="en-ID" dirty="0" err="1" smtClean="0"/>
              <a:t>minuman</a:t>
            </a:r>
            <a:r>
              <a:rPr lang="en-ID" dirty="0" smtClean="0"/>
              <a:t> </a:t>
            </a:r>
            <a:r>
              <a:rPr lang="en-ID" dirty="0" err="1" smtClean="0"/>
              <a:t>dapat</a:t>
            </a:r>
            <a:r>
              <a:rPr lang="en-ID" dirty="0" smtClean="0"/>
              <a:t> </a:t>
            </a:r>
            <a:r>
              <a:rPr lang="en-ID" dirty="0" err="1" smtClean="0"/>
              <a:t>digunakan</a:t>
            </a:r>
            <a:r>
              <a:rPr lang="en-ID" dirty="0" smtClean="0"/>
              <a:t> </a:t>
            </a:r>
            <a:r>
              <a:rPr lang="en-ID" dirty="0" err="1" smtClean="0"/>
              <a:t>sebagai</a:t>
            </a:r>
            <a:r>
              <a:rPr lang="en-ID" dirty="0" smtClean="0"/>
              <a:t> </a:t>
            </a:r>
            <a:r>
              <a:rPr lang="en-ID" dirty="0" err="1" smtClean="0"/>
              <a:t>tempat</a:t>
            </a:r>
            <a:r>
              <a:rPr lang="en-ID" dirty="0" smtClean="0"/>
              <a:t> </a:t>
            </a:r>
            <a:r>
              <a:rPr lang="en-ID" dirty="0" err="1" smtClean="0"/>
              <a:t>pensil</a:t>
            </a:r>
            <a:r>
              <a:rPr lang="en-ID" dirty="0" smtClean="0"/>
              <a:t>,</a:t>
            </a:r>
          </a:p>
          <a:p>
            <a:pPr>
              <a:buFont typeface="Wingdings" panose="05000000000000000000" pitchFamily="2" charset="2"/>
              <a:buChar char="§"/>
            </a:pPr>
            <a:r>
              <a:rPr lang="en-ID" dirty="0" err="1" smtClean="0"/>
              <a:t>Mengolah</a:t>
            </a:r>
            <a:r>
              <a:rPr lang="en-ID" dirty="0" smtClean="0"/>
              <a:t> </a:t>
            </a:r>
            <a:r>
              <a:rPr lang="en-ID" dirty="0" err="1" smtClean="0"/>
              <a:t>kembali</a:t>
            </a:r>
            <a:r>
              <a:rPr lang="en-ID" dirty="0" smtClean="0"/>
              <a:t>(recycle), </a:t>
            </a:r>
            <a:r>
              <a:rPr lang="en-ID" dirty="0" err="1" smtClean="0"/>
              <a:t>yaitu</a:t>
            </a:r>
            <a:r>
              <a:rPr lang="en-ID" dirty="0" smtClean="0"/>
              <a:t> </a:t>
            </a:r>
            <a:r>
              <a:rPr lang="en-ID" dirty="0" err="1" smtClean="0"/>
              <a:t>kegiatan</a:t>
            </a:r>
            <a:r>
              <a:rPr lang="en-ID" dirty="0" smtClean="0"/>
              <a:t> yang </a:t>
            </a:r>
            <a:r>
              <a:rPr lang="en-ID" dirty="0" err="1" smtClean="0"/>
              <a:t>memanfaatkan</a:t>
            </a:r>
            <a:r>
              <a:rPr lang="en-ID" dirty="0" smtClean="0"/>
              <a:t> </a:t>
            </a:r>
            <a:r>
              <a:rPr lang="en-ID" dirty="0" err="1" smtClean="0"/>
              <a:t>barang</a:t>
            </a:r>
            <a:r>
              <a:rPr lang="en-ID" dirty="0" smtClean="0"/>
              <a:t> </a:t>
            </a:r>
            <a:r>
              <a:rPr lang="en-ID" dirty="0" err="1" smtClean="0"/>
              <a:t>bekas</a:t>
            </a:r>
            <a:r>
              <a:rPr lang="en-ID" dirty="0" smtClean="0"/>
              <a:t> </a:t>
            </a:r>
            <a:r>
              <a:rPr lang="en-ID" dirty="0" err="1" smtClean="0"/>
              <a:t>dengan</a:t>
            </a:r>
            <a:r>
              <a:rPr lang="en-ID" dirty="0" smtClean="0"/>
              <a:t> </a:t>
            </a:r>
            <a:r>
              <a:rPr lang="en-ID" dirty="0" err="1" smtClean="0"/>
              <a:t>cara</a:t>
            </a:r>
            <a:r>
              <a:rPr lang="en-ID" dirty="0" smtClean="0"/>
              <a:t> </a:t>
            </a:r>
            <a:r>
              <a:rPr lang="en-ID" dirty="0" err="1" smtClean="0"/>
              <a:t>mengolah</a:t>
            </a:r>
            <a:r>
              <a:rPr lang="en-ID" dirty="0" smtClean="0"/>
              <a:t> </a:t>
            </a:r>
            <a:r>
              <a:rPr lang="en-ID" dirty="0" err="1" smtClean="0"/>
              <a:t>materinya</a:t>
            </a:r>
            <a:r>
              <a:rPr lang="en-ID" dirty="0" smtClean="0"/>
              <a:t> </a:t>
            </a:r>
            <a:r>
              <a:rPr lang="en-ID" dirty="0" err="1" smtClean="0"/>
              <a:t>untuk</a:t>
            </a:r>
            <a:r>
              <a:rPr lang="en-ID" dirty="0" smtClean="0"/>
              <a:t> </a:t>
            </a:r>
            <a:r>
              <a:rPr lang="en-ID" dirty="0" err="1" smtClean="0"/>
              <a:t>digunakan</a:t>
            </a:r>
            <a:r>
              <a:rPr lang="en-ID" dirty="0" smtClean="0"/>
              <a:t> </a:t>
            </a:r>
            <a:r>
              <a:rPr lang="en-ID" dirty="0" err="1" smtClean="0"/>
              <a:t>lebih</a:t>
            </a:r>
            <a:r>
              <a:rPr lang="en-ID" dirty="0" smtClean="0"/>
              <a:t> </a:t>
            </a:r>
            <a:r>
              <a:rPr lang="en-ID" dirty="0" err="1" smtClean="0"/>
              <a:t>lanjut</a:t>
            </a:r>
            <a:r>
              <a:rPr lang="en-ID" dirty="0" smtClean="0"/>
              <a:t>.</a:t>
            </a:r>
          </a:p>
          <a:p>
            <a:pPr>
              <a:buFont typeface="Wingdings" panose="05000000000000000000" pitchFamily="2" charset="2"/>
              <a:buChar char="§"/>
            </a:pPr>
            <a:r>
              <a:rPr lang="en-ID" dirty="0" err="1" smtClean="0"/>
              <a:t>Mengurangi</a:t>
            </a:r>
            <a:r>
              <a:rPr lang="en-ID" dirty="0" smtClean="0"/>
              <a:t>(reduce), </a:t>
            </a:r>
            <a:r>
              <a:rPr lang="en-ID" dirty="0" err="1" smtClean="0"/>
              <a:t>adalah</a:t>
            </a:r>
            <a:r>
              <a:rPr lang="en-ID" dirty="0" smtClean="0"/>
              <a:t> </a:t>
            </a:r>
            <a:r>
              <a:rPr lang="en-ID" dirty="0" err="1" smtClean="0"/>
              <a:t>semua</a:t>
            </a:r>
            <a:r>
              <a:rPr lang="en-ID" dirty="0" smtClean="0"/>
              <a:t> </a:t>
            </a:r>
            <a:r>
              <a:rPr lang="en-ID" dirty="0" err="1" smtClean="0"/>
              <a:t>bentuk</a:t>
            </a:r>
            <a:r>
              <a:rPr lang="en-ID" dirty="0" smtClean="0"/>
              <a:t> </a:t>
            </a:r>
            <a:r>
              <a:rPr lang="en-ID" dirty="0" err="1" smtClean="0"/>
              <a:t>kegiatan</a:t>
            </a:r>
            <a:r>
              <a:rPr lang="en-ID" dirty="0" smtClean="0"/>
              <a:t> </a:t>
            </a:r>
            <a:r>
              <a:rPr lang="en-ID" dirty="0" err="1" smtClean="0"/>
              <a:t>atau</a:t>
            </a:r>
            <a:r>
              <a:rPr lang="en-ID" dirty="0" smtClean="0"/>
              <a:t> </a:t>
            </a:r>
            <a:r>
              <a:rPr lang="en-ID" dirty="0" err="1" smtClean="0"/>
              <a:t>prilaku</a:t>
            </a:r>
            <a:r>
              <a:rPr lang="en-ID" dirty="0" smtClean="0"/>
              <a:t> yang </a:t>
            </a:r>
            <a:r>
              <a:rPr lang="en-ID" dirty="0" err="1" smtClean="0"/>
              <a:t>dapat</a:t>
            </a:r>
            <a:r>
              <a:rPr lang="en-ID" dirty="0" smtClean="0"/>
              <a:t> </a:t>
            </a:r>
            <a:r>
              <a:rPr lang="en-ID" dirty="0" err="1" smtClean="0"/>
              <a:t>mengurangi</a:t>
            </a:r>
            <a:r>
              <a:rPr lang="en-ID" dirty="0" smtClean="0"/>
              <a:t> </a:t>
            </a:r>
            <a:r>
              <a:rPr lang="en-ID" dirty="0" err="1" smtClean="0"/>
              <a:t>produksi</a:t>
            </a:r>
            <a:r>
              <a:rPr lang="en-ID" dirty="0" smtClean="0"/>
              <a:t> </a:t>
            </a:r>
            <a:r>
              <a:rPr lang="en-ID" dirty="0" err="1" smtClean="0"/>
              <a:t>sampah</a:t>
            </a:r>
            <a:r>
              <a:rPr lang="en-ID" dirty="0" smtClean="0"/>
              <a:t>.</a:t>
            </a:r>
            <a:endParaRPr lang="en-ID" dirty="0"/>
          </a:p>
        </p:txBody>
      </p:sp>
    </p:spTree>
    <p:extLst>
      <p:ext uri="{BB962C8B-B14F-4D97-AF65-F5344CB8AC3E}">
        <p14:creationId xmlns:p14="http://schemas.microsoft.com/office/powerpoint/2010/main" val="417056705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82592" y="1648495"/>
            <a:ext cx="8829539" cy="3523915"/>
          </a:xfrm>
        </p:spPr>
        <p:txBody>
          <a:bodyPr>
            <a:normAutofit/>
          </a:bodyPr>
          <a:lstStyle/>
          <a:p>
            <a:pPr>
              <a:buFont typeface="Wingdings" panose="05000000000000000000" pitchFamily="2" charset="2"/>
              <a:buChar char="§"/>
            </a:pPr>
            <a:r>
              <a:rPr lang="en-ID" dirty="0" err="1" smtClean="0"/>
              <a:t>Mengantikan</a:t>
            </a:r>
            <a:r>
              <a:rPr lang="en-ID" dirty="0" smtClean="0"/>
              <a:t> </a:t>
            </a:r>
            <a:r>
              <a:rPr lang="en-ID" dirty="0" err="1" smtClean="0"/>
              <a:t>dengan</a:t>
            </a:r>
            <a:r>
              <a:rPr lang="en-ID" dirty="0" smtClean="0"/>
              <a:t> </a:t>
            </a:r>
            <a:r>
              <a:rPr lang="en-ID" dirty="0" err="1" smtClean="0"/>
              <a:t>bahan</a:t>
            </a:r>
            <a:r>
              <a:rPr lang="en-ID" dirty="0" smtClean="0"/>
              <a:t> yang </a:t>
            </a:r>
            <a:r>
              <a:rPr lang="en-ID" dirty="0" err="1" smtClean="0"/>
              <a:t>dapat</a:t>
            </a:r>
            <a:r>
              <a:rPr lang="en-ID" dirty="0" smtClean="0"/>
              <a:t> </a:t>
            </a:r>
            <a:r>
              <a:rPr lang="en-ID" dirty="0" err="1" smtClean="0"/>
              <a:t>dipakai</a:t>
            </a:r>
            <a:r>
              <a:rPr lang="en-ID" dirty="0" smtClean="0"/>
              <a:t> </a:t>
            </a:r>
            <a:r>
              <a:rPr lang="en-ID" dirty="0" err="1" smtClean="0"/>
              <a:t>ulang</a:t>
            </a:r>
            <a:r>
              <a:rPr lang="en-ID" dirty="0" smtClean="0"/>
              <a:t>(replace), </a:t>
            </a:r>
            <a:r>
              <a:rPr lang="en-ID" dirty="0" err="1" smtClean="0"/>
              <a:t>adalah</a:t>
            </a:r>
            <a:r>
              <a:rPr lang="en-ID" dirty="0" smtClean="0"/>
              <a:t> </a:t>
            </a:r>
            <a:r>
              <a:rPr lang="en-ID" dirty="0" err="1" smtClean="0"/>
              <a:t>upaya</a:t>
            </a:r>
            <a:r>
              <a:rPr lang="en-ID" dirty="0" smtClean="0"/>
              <a:t> </a:t>
            </a:r>
            <a:r>
              <a:rPr lang="en-ID" dirty="0" err="1" smtClean="0"/>
              <a:t>mengubah</a:t>
            </a:r>
            <a:r>
              <a:rPr lang="en-ID" dirty="0" smtClean="0"/>
              <a:t> </a:t>
            </a:r>
            <a:r>
              <a:rPr lang="en-ID" dirty="0" err="1" smtClean="0"/>
              <a:t>kebiasaan</a:t>
            </a:r>
            <a:r>
              <a:rPr lang="en-ID" dirty="0" smtClean="0"/>
              <a:t> yang </a:t>
            </a:r>
            <a:r>
              <a:rPr lang="en-ID" dirty="0" err="1" smtClean="0"/>
              <a:t>dapat</a:t>
            </a:r>
            <a:r>
              <a:rPr lang="en-ID" dirty="0" smtClean="0"/>
              <a:t> </a:t>
            </a:r>
            <a:r>
              <a:rPr lang="en-ID" dirty="0" err="1" smtClean="0"/>
              <a:t>mempercepat</a:t>
            </a:r>
            <a:r>
              <a:rPr lang="en-ID" dirty="0" smtClean="0"/>
              <a:t> </a:t>
            </a:r>
            <a:r>
              <a:rPr lang="en-ID" dirty="0" err="1" smtClean="0"/>
              <a:t>produksi</a:t>
            </a:r>
            <a:r>
              <a:rPr lang="en-ID" dirty="0" smtClean="0"/>
              <a:t> </a:t>
            </a:r>
            <a:r>
              <a:rPr lang="en-ID" dirty="0" err="1" smtClean="0"/>
              <a:t>sampah</a:t>
            </a:r>
            <a:r>
              <a:rPr lang="en-ID" dirty="0" smtClean="0"/>
              <a:t>, </a:t>
            </a:r>
            <a:r>
              <a:rPr lang="en-ID" dirty="0" err="1" smtClean="0"/>
              <a:t>terutama</a:t>
            </a:r>
            <a:r>
              <a:rPr lang="en-ID" dirty="0" smtClean="0"/>
              <a:t> </a:t>
            </a:r>
            <a:r>
              <a:rPr lang="en-ID" dirty="0" err="1" smtClean="0"/>
              <a:t>sampah</a:t>
            </a:r>
            <a:r>
              <a:rPr lang="en-ID" dirty="0" smtClean="0"/>
              <a:t> yang </a:t>
            </a:r>
            <a:r>
              <a:rPr lang="en-ID" dirty="0" err="1" smtClean="0"/>
              <a:t>mempunyai</a:t>
            </a:r>
            <a:r>
              <a:rPr lang="en-ID" dirty="0" smtClean="0"/>
              <a:t> </a:t>
            </a:r>
            <a:r>
              <a:rPr lang="en-ID" dirty="0" err="1" smtClean="0"/>
              <a:t>sifat</a:t>
            </a:r>
            <a:r>
              <a:rPr lang="en-ID" dirty="0" smtClean="0"/>
              <a:t> </a:t>
            </a:r>
            <a:r>
              <a:rPr lang="en-ID" dirty="0" err="1" smtClean="0"/>
              <a:t>sukar</a:t>
            </a:r>
            <a:r>
              <a:rPr lang="en-ID" dirty="0" smtClean="0"/>
              <a:t> </a:t>
            </a:r>
            <a:r>
              <a:rPr lang="en-ID" dirty="0" err="1" smtClean="0"/>
              <a:t>diolah</a:t>
            </a:r>
            <a:r>
              <a:rPr lang="en-ID" dirty="0" smtClean="0"/>
              <a:t> </a:t>
            </a:r>
            <a:r>
              <a:rPr lang="en-ID" dirty="0" err="1" smtClean="0"/>
              <a:t>dan</a:t>
            </a:r>
            <a:r>
              <a:rPr lang="en-ID" dirty="0" smtClean="0"/>
              <a:t> </a:t>
            </a:r>
            <a:r>
              <a:rPr lang="en-ID" dirty="0" err="1" smtClean="0"/>
              <a:t>berbahaya</a:t>
            </a:r>
            <a:r>
              <a:rPr lang="en-ID" dirty="0" smtClean="0"/>
              <a:t>. </a:t>
            </a:r>
            <a:r>
              <a:rPr lang="en-ID" dirty="0" err="1" smtClean="0"/>
              <a:t>Contohnya</a:t>
            </a:r>
            <a:r>
              <a:rPr lang="en-ID" dirty="0" smtClean="0"/>
              <a:t> </a:t>
            </a:r>
            <a:r>
              <a:rPr lang="en-ID" dirty="0" err="1" smtClean="0"/>
              <a:t>adalah</a:t>
            </a:r>
            <a:r>
              <a:rPr lang="en-ID" dirty="0" smtClean="0"/>
              <a:t> </a:t>
            </a:r>
            <a:r>
              <a:rPr lang="en-ID" dirty="0" err="1" smtClean="0"/>
              <a:t>menganti</a:t>
            </a:r>
            <a:r>
              <a:rPr lang="en-ID" dirty="0" smtClean="0"/>
              <a:t> </a:t>
            </a:r>
            <a:r>
              <a:rPr lang="en-ID" dirty="0" err="1" smtClean="0"/>
              <a:t>kebiasaan</a:t>
            </a:r>
            <a:r>
              <a:rPr lang="en-ID" dirty="0" smtClean="0"/>
              <a:t> </a:t>
            </a:r>
            <a:r>
              <a:rPr lang="en-ID" dirty="0" err="1" smtClean="0"/>
              <a:t>memakai</a:t>
            </a:r>
            <a:r>
              <a:rPr lang="en-ID" dirty="0" smtClean="0"/>
              <a:t> </a:t>
            </a:r>
            <a:r>
              <a:rPr lang="en-ID" dirty="0" err="1" smtClean="0"/>
              <a:t>kantong</a:t>
            </a:r>
            <a:r>
              <a:rPr lang="en-ID" dirty="0" smtClean="0"/>
              <a:t> </a:t>
            </a:r>
            <a:r>
              <a:rPr lang="en-ID" dirty="0" err="1" smtClean="0"/>
              <a:t>palstik</a:t>
            </a:r>
            <a:r>
              <a:rPr lang="en-ID" dirty="0" smtClean="0"/>
              <a:t> </a:t>
            </a:r>
            <a:r>
              <a:rPr lang="en-ID" dirty="0" err="1" smtClean="0"/>
              <a:t>dengan</a:t>
            </a:r>
            <a:r>
              <a:rPr lang="en-ID" dirty="0" smtClean="0"/>
              <a:t> </a:t>
            </a:r>
            <a:r>
              <a:rPr lang="en-ID" dirty="0" err="1" smtClean="0"/>
              <a:t>kertas</a:t>
            </a:r>
            <a:r>
              <a:rPr lang="en-ID" dirty="0" smtClean="0"/>
              <a:t> </a:t>
            </a:r>
            <a:r>
              <a:rPr lang="en-ID" dirty="0" err="1" smtClean="0"/>
              <a:t>atau</a:t>
            </a:r>
            <a:r>
              <a:rPr lang="en-ID" dirty="0" smtClean="0"/>
              <a:t> </a:t>
            </a:r>
            <a:r>
              <a:rPr lang="en-ID" dirty="0" err="1" smtClean="0"/>
              <a:t>daun</a:t>
            </a:r>
            <a:r>
              <a:rPr lang="en-ID" dirty="0" smtClean="0"/>
              <a:t>.</a:t>
            </a:r>
          </a:p>
          <a:p>
            <a:pPr>
              <a:buFont typeface="Wingdings" panose="05000000000000000000" pitchFamily="2" charset="2"/>
              <a:buChar char="§"/>
            </a:pPr>
            <a:r>
              <a:rPr lang="en-ID" dirty="0" smtClean="0"/>
              <a:t>Refill </a:t>
            </a:r>
            <a:r>
              <a:rPr lang="en-ID" dirty="0" err="1" smtClean="0"/>
              <a:t>artinya</a:t>
            </a:r>
            <a:r>
              <a:rPr lang="en-ID" dirty="0" smtClean="0"/>
              <a:t> </a:t>
            </a:r>
            <a:r>
              <a:rPr lang="en-ID" dirty="0" err="1" smtClean="0"/>
              <a:t>mengisi</a:t>
            </a:r>
            <a:r>
              <a:rPr lang="en-ID" dirty="0" smtClean="0"/>
              <a:t> </a:t>
            </a:r>
            <a:r>
              <a:rPr lang="en-ID" dirty="0" err="1" smtClean="0"/>
              <a:t>kembali</a:t>
            </a:r>
            <a:r>
              <a:rPr lang="en-ID" dirty="0" smtClean="0"/>
              <a:t> </a:t>
            </a:r>
            <a:r>
              <a:rPr lang="en-ID" dirty="0" err="1" smtClean="0"/>
              <a:t>wadah-wadah</a:t>
            </a:r>
            <a:r>
              <a:rPr lang="en-ID" dirty="0" smtClean="0"/>
              <a:t> </a:t>
            </a:r>
            <a:r>
              <a:rPr lang="en-ID" dirty="0" err="1" smtClean="0"/>
              <a:t>produk</a:t>
            </a:r>
            <a:r>
              <a:rPr lang="en-ID" dirty="0" smtClean="0"/>
              <a:t> yang </a:t>
            </a:r>
            <a:r>
              <a:rPr lang="en-ID" dirty="0" err="1" smtClean="0"/>
              <a:t>dipakai.Misalnya</a:t>
            </a:r>
            <a:r>
              <a:rPr lang="en-ID" dirty="0" smtClean="0"/>
              <a:t> </a:t>
            </a:r>
            <a:r>
              <a:rPr lang="en-ID" dirty="0" err="1" smtClean="0"/>
              <a:t>membeli</a:t>
            </a:r>
            <a:r>
              <a:rPr lang="en-ID" dirty="0" smtClean="0"/>
              <a:t> </a:t>
            </a:r>
            <a:r>
              <a:rPr lang="en-ID" dirty="0" err="1" smtClean="0"/>
              <a:t>minyak</a:t>
            </a:r>
            <a:r>
              <a:rPr lang="en-ID" dirty="0" smtClean="0"/>
              <a:t> goring. </a:t>
            </a:r>
          </a:p>
          <a:p>
            <a:pPr>
              <a:buFont typeface="Wingdings" panose="05000000000000000000" pitchFamily="2" charset="2"/>
              <a:buChar char="§"/>
            </a:pPr>
            <a:r>
              <a:rPr lang="en-ID" dirty="0" smtClean="0"/>
              <a:t>Repair </a:t>
            </a:r>
            <a:r>
              <a:rPr lang="en-ID" dirty="0" err="1" smtClean="0"/>
              <a:t>artinya</a:t>
            </a:r>
            <a:r>
              <a:rPr lang="en-ID" dirty="0" smtClean="0"/>
              <a:t> </a:t>
            </a:r>
            <a:r>
              <a:rPr lang="en-ID" dirty="0" err="1" smtClean="0"/>
              <a:t>melakukan</a:t>
            </a:r>
            <a:r>
              <a:rPr lang="en-ID" dirty="0" smtClean="0"/>
              <a:t> </a:t>
            </a:r>
            <a:r>
              <a:rPr lang="en-ID" dirty="0" err="1" smtClean="0"/>
              <a:t>pemeliharaan</a:t>
            </a:r>
            <a:r>
              <a:rPr lang="en-ID" dirty="0" smtClean="0"/>
              <a:t> </a:t>
            </a:r>
            <a:r>
              <a:rPr lang="en-ID" dirty="0" err="1" smtClean="0"/>
              <a:t>atau</a:t>
            </a:r>
            <a:r>
              <a:rPr lang="en-ID" dirty="0" smtClean="0"/>
              <a:t> </a:t>
            </a:r>
            <a:r>
              <a:rPr lang="en-ID" dirty="0" err="1" smtClean="0"/>
              <a:t>perawatan</a:t>
            </a:r>
            <a:r>
              <a:rPr lang="en-ID" dirty="0" smtClean="0"/>
              <a:t> agar </a:t>
            </a:r>
            <a:r>
              <a:rPr lang="en-ID" dirty="0" err="1" smtClean="0"/>
              <a:t>tidak</a:t>
            </a:r>
            <a:r>
              <a:rPr lang="en-ID" dirty="0" smtClean="0"/>
              <a:t> </a:t>
            </a:r>
            <a:r>
              <a:rPr lang="en-ID" dirty="0" err="1" smtClean="0"/>
              <a:t>menambah</a:t>
            </a:r>
            <a:r>
              <a:rPr lang="en-ID" dirty="0" smtClean="0"/>
              <a:t> </a:t>
            </a:r>
            <a:r>
              <a:rPr lang="en-ID" dirty="0" err="1" smtClean="0"/>
              <a:t>prosuksi</a:t>
            </a:r>
            <a:r>
              <a:rPr lang="en-ID" dirty="0" smtClean="0"/>
              <a:t> </a:t>
            </a:r>
            <a:r>
              <a:rPr lang="en-ID" dirty="0" err="1" smtClean="0"/>
              <a:t>limbah</a:t>
            </a:r>
            <a:r>
              <a:rPr lang="en-ID" dirty="0" smtClean="0"/>
              <a:t>. </a:t>
            </a:r>
            <a:r>
              <a:rPr lang="en-ID" dirty="0" err="1" smtClean="0"/>
              <a:t>Contohnya</a:t>
            </a:r>
            <a:r>
              <a:rPr lang="en-ID" dirty="0" smtClean="0"/>
              <a:t> </a:t>
            </a:r>
            <a:r>
              <a:rPr lang="en-ID" dirty="0" err="1" smtClean="0"/>
              <a:t>menggunakan</a:t>
            </a:r>
            <a:r>
              <a:rPr lang="en-ID" dirty="0" smtClean="0"/>
              <a:t> </a:t>
            </a:r>
            <a:r>
              <a:rPr lang="en-ID" dirty="0" err="1" smtClean="0"/>
              <a:t>peralatan</a:t>
            </a:r>
            <a:r>
              <a:rPr lang="en-ID" dirty="0" smtClean="0"/>
              <a:t> </a:t>
            </a:r>
            <a:r>
              <a:rPr lang="en-ID" dirty="0" err="1" smtClean="0"/>
              <a:t>rumah</a:t>
            </a:r>
            <a:r>
              <a:rPr lang="en-ID" dirty="0" smtClean="0"/>
              <a:t> </a:t>
            </a:r>
            <a:r>
              <a:rPr lang="en-ID" dirty="0" err="1" smtClean="0"/>
              <a:t>tangga</a:t>
            </a:r>
            <a:r>
              <a:rPr lang="en-ID" dirty="0" smtClean="0"/>
              <a:t> yang </a:t>
            </a:r>
            <a:r>
              <a:rPr lang="en-ID" dirty="0" err="1" smtClean="0"/>
              <a:t>terbuat</a:t>
            </a:r>
            <a:r>
              <a:rPr lang="en-ID" dirty="0" smtClean="0"/>
              <a:t> </a:t>
            </a:r>
            <a:r>
              <a:rPr lang="en-ID" dirty="0" err="1" smtClean="0"/>
              <a:t>dari</a:t>
            </a:r>
            <a:r>
              <a:rPr lang="en-ID" dirty="0" smtClean="0"/>
              <a:t> </a:t>
            </a:r>
            <a:r>
              <a:rPr lang="en-ID" dirty="0" err="1" smtClean="0"/>
              <a:t>platik</a:t>
            </a:r>
            <a:r>
              <a:rPr lang="en-ID" dirty="0" smtClean="0"/>
              <a:t> </a:t>
            </a:r>
            <a:r>
              <a:rPr lang="en-ID" dirty="0" err="1" smtClean="0"/>
              <a:t>atau</a:t>
            </a:r>
            <a:r>
              <a:rPr lang="en-ID" dirty="0" smtClean="0"/>
              <a:t> </a:t>
            </a:r>
            <a:r>
              <a:rPr lang="en-ID" dirty="0" err="1" smtClean="0"/>
              <a:t>pecah</a:t>
            </a:r>
            <a:r>
              <a:rPr lang="en-ID" dirty="0" smtClean="0"/>
              <a:t> </a:t>
            </a:r>
            <a:r>
              <a:rPr lang="en-ID" dirty="0" err="1" smtClean="0"/>
              <a:t>belah</a:t>
            </a:r>
            <a:r>
              <a:rPr lang="en-ID" dirty="0" smtClean="0"/>
              <a:t> </a:t>
            </a:r>
            <a:r>
              <a:rPr lang="en-ID" dirty="0" err="1" smtClean="0"/>
              <a:t>dengan</a:t>
            </a:r>
            <a:r>
              <a:rPr lang="en-ID" dirty="0" smtClean="0"/>
              <a:t> </a:t>
            </a:r>
            <a:r>
              <a:rPr lang="en-ID" dirty="0" err="1" smtClean="0"/>
              <a:t>ahti-hati</a:t>
            </a:r>
            <a:r>
              <a:rPr lang="en-ID" dirty="0" smtClean="0"/>
              <a:t> </a:t>
            </a:r>
            <a:r>
              <a:rPr lang="en-ID" dirty="0" err="1" smtClean="0"/>
              <a:t>sehingga</a:t>
            </a:r>
            <a:r>
              <a:rPr lang="en-ID" dirty="0" smtClean="0"/>
              <a:t> </a:t>
            </a:r>
            <a:r>
              <a:rPr lang="en-ID" dirty="0" err="1" smtClean="0"/>
              <a:t>tidak</a:t>
            </a:r>
            <a:r>
              <a:rPr lang="en-ID" dirty="0" smtClean="0"/>
              <a:t> </a:t>
            </a:r>
            <a:r>
              <a:rPr lang="en-ID" dirty="0" err="1" smtClean="0"/>
              <a:t>cepat</a:t>
            </a:r>
            <a:r>
              <a:rPr lang="en-ID" dirty="0" smtClean="0"/>
              <a:t> </a:t>
            </a:r>
            <a:r>
              <a:rPr lang="en-ID" dirty="0" err="1" smtClean="0"/>
              <a:t>rusak</a:t>
            </a:r>
            <a:r>
              <a:rPr lang="en-ID" dirty="0" smtClean="0"/>
              <a:t>.</a:t>
            </a:r>
            <a:endParaRPr lang="en-ID" dirty="0"/>
          </a:p>
        </p:txBody>
      </p:sp>
    </p:spTree>
    <p:extLst>
      <p:ext uri="{BB962C8B-B14F-4D97-AF65-F5344CB8AC3E}">
        <p14:creationId xmlns:p14="http://schemas.microsoft.com/office/powerpoint/2010/main" val="9823632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D" dirty="0" err="1" smtClean="0"/>
              <a:t>Daur</a:t>
            </a:r>
            <a:r>
              <a:rPr lang="en-ID" dirty="0" smtClean="0"/>
              <a:t> </a:t>
            </a:r>
            <a:r>
              <a:rPr lang="en-ID" dirty="0" err="1" smtClean="0"/>
              <a:t>Ulang</a:t>
            </a:r>
            <a:r>
              <a:rPr lang="en-ID" dirty="0" smtClean="0"/>
              <a:t> </a:t>
            </a:r>
            <a:r>
              <a:rPr lang="en-ID" dirty="0" err="1" smtClean="0"/>
              <a:t>dan</a:t>
            </a:r>
            <a:r>
              <a:rPr lang="en-ID" dirty="0" smtClean="0"/>
              <a:t> </a:t>
            </a:r>
            <a:r>
              <a:rPr lang="en-ID" dirty="0" err="1" smtClean="0"/>
              <a:t>Pemanfaatan</a:t>
            </a:r>
            <a:endParaRPr lang="en-ID" dirty="0"/>
          </a:p>
        </p:txBody>
      </p:sp>
      <p:sp>
        <p:nvSpPr>
          <p:cNvPr id="3" name="Content Placeholder 2"/>
          <p:cNvSpPr>
            <a:spLocks noGrp="1"/>
          </p:cNvSpPr>
          <p:nvPr>
            <p:ph idx="1"/>
          </p:nvPr>
        </p:nvSpPr>
        <p:spPr/>
        <p:txBody>
          <a:bodyPr/>
          <a:lstStyle/>
          <a:p>
            <a:pPr marL="0" indent="0">
              <a:buNone/>
            </a:pPr>
            <a:r>
              <a:rPr lang="en-ID" dirty="0" err="1" smtClean="0"/>
              <a:t>Daur</a:t>
            </a:r>
            <a:r>
              <a:rPr lang="en-ID" dirty="0" smtClean="0"/>
              <a:t> </a:t>
            </a:r>
            <a:r>
              <a:rPr lang="en-ID" dirty="0" err="1" smtClean="0"/>
              <a:t>ulang</a:t>
            </a:r>
            <a:r>
              <a:rPr lang="en-ID" dirty="0" smtClean="0"/>
              <a:t> </a:t>
            </a:r>
            <a:r>
              <a:rPr lang="en-ID" dirty="0" err="1" smtClean="0"/>
              <a:t>adalah</a:t>
            </a:r>
            <a:r>
              <a:rPr lang="en-ID" dirty="0" smtClean="0"/>
              <a:t> </a:t>
            </a:r>
            <a:r>
              <a:rPr lang="en-ID" dirty="0" err="1" smtClean="0"/>
              <a:t>salah</a:t>
            </a:r>
            <a:r>
              <a:rPr lang="en-ID" dirty="0" smtClean="0"/>
              <a:t> </a:t>
            </a:r>
            <a:r>
              <a:rPr lang="en-ID" dirty="0" err="1" smtClean="0"/>
              <a:t>satu</a:t>
            </a:r>
            <a:r>
              <a:rPr lang="en-ID" dirty="0" smtClean="0"/>
              <a:t> </a:t>
            </a:r>
            <a:r>
              <a:rPr lang="en-ID" dirty="0" err="1" smtClean="0"/>
              <a:t>strategi</a:t>
            </a:r>
            <a:r>
              <a:rPr lang="en-ID" dirty="0" smtClean="0"/>
              <a:t> </a:t>
            </a:r>
            <a:r>
              <a:rPr lang="en-ID" dirty="0" err="1" smtClean="0"/>
              <a:t>pengelolaan</a:t>
            </a:r>
            <a:r>
              <a:rPr lang="en-ID" dirty="0" smtClean="0"/>
              <a:t> </a:t>
            </a:r>
            <a:r>
              <a:rPr lang="en-ID" dirty="0" err="1" smtClean="0"/>
              <a:t>sampah</a:t>
            </a:r>
            <a:r>
              <a:rPr lang="en-ID" dirty="0" smtClean="0"/>
              <a:t> </a:t>
            </a:r>
            <a:r>
              <a:rPr lang="en-ID" dirty="0" err="1" smtClean="0"/>
              <a:t>padat</a:t>
            </a:r>
            <a:r>
              <a:rPr lang="en-ID" dirty="0" smtClean="0"/>
              <a:t> yang </a:t>
            </a:r>
            <a:r>
              <a:rPr lang="en-ID" dirty="0" err="1" smtClean="0"/>
              <a:t>terdiri</a:t>
            </a:r>
            <a:r>
              <a:rPr lang="en-ID" dirty="0" smtClean="0"/>
              <a:t> </a:t>
            </a:r>
            <a:r>
              <a:rPr lang="en-ID" dirty="0" err="1" smtClean="0"/>
              <a:t>atas</a:t>
            </a:r>
            <a:r>
              <a:rPr lang="en-ID" dirty="0" smtClean="0"/>
              <a:t> </a:t>
            </a:r>
            <a:r>
              <a:rPr lang="en-ID" dirty="0" err="1" smtClean="0"/>
              <a:t>kegiatan</a:t>
            </a:r>
            <a:r>
              <a:rPr lang="en-ID" dirty="0" smtClean="0"/>
              <a:t> </a:t>
            </a:r>
            <a:r>
              <a:rPr lang="en-ID" dirty="0" err="1" smtClean="0"/>
              <a:t>pemilahan</a:t>
            </a:r>
            <a:r>
              <a:rPr lang="en-ID" dirty="0" smtClean="0"/>
              <a:t>, </a:t>
            </a:r>
            <a:r>
              <a:rPr lang="en-ID" dirty="0" err="1" smtClean="0"/>
              <a:t>pengumpulan</a:t>
            </a:r>
            <a:r>
              <a:rPr lang="en-ID" dirty="0" smtClean="0"/>
              <a:t>, </a:t>
            </a:r>
            <a:r>
              <a:rPr lang="en-ID" dirty="0" err="1" smtClean="0"/>
              <a:t>pemrosesan</a:t>
            </a:r>
            <a:r>
              <a:rPr lang="en-ID" dirty="0" smtClean="0"/>
              <a:t>, </a:t>
            </a:r>
            <a:r>
              <a:rPr lang="en-ID" dirty="0" err="1" smtClean="0"/>
              <a:t>pendistribusian</a:t>
            </a:r>
            <a:r>
              <a:rPr lang="en-ID" dirty="0" smtClean="0"/>
              <a:t> </a:t>
            </a:r>
            <a:r>
              <a:rPr lang="en-ID" dirty="0" err="1" smtClean="0"/>
              <a:t>dan</a:t>
            </a:r>
            <a:r>
              <a:rPr lang="en-ID" dirty="0" smtClean="0"/>
              <a:t> </a:t>
            </a:r>
            <a:r>
              <a:rPr lang="en-ID" dirty="0" err="1" smtClean="0"/>
              <a:t>pembuatan</a:t>
            </a:r>
            <a:r>
              <a:rPr lang="en-ID" dirty="0" smtClean="0"/>
              <a:t> </a:t>
            </a:r>
            <a:r>
              <a:rPr lang="en-ID" dirty="0" err="1" smtClean="0"/>
              <a:t>produk</a:t>
            </a:r>
            <a:r>
              <a:rPr lang="en-ID" dirty="0" smtClean="0"/>
              <a:t> / material </a:t>
            </a:r>
            <a:r>
              <a:rPr lang="en-ID" dirty="0" err="1" smtClean="0"/>
              <a:t>bekas</a:t>
            </a:r>
            <a:r>
              <a:rPr lang="en-ID" dirty="0" smtClean="0"/>
              <a:t> </a:t>
            </a:r>
            <a:r>
              <a:rPr lang="en-ID" dirty="0" err="1" smtClean="0"/>
              <a:t>pakai</a:t>
            </a:r>
            <a:r>
              <a:rPr lang="en-ID" dirty="0" smtClean="0"/>
              <a:t>.</a:t>
            </a:r>
            <a:endParaRPr lang="en-ID" dirty="0"/>
          </a:p>
        </p:txBody>
      </p:sp>
    </p:spTree>
    <p:extLst>
      <p:ext uri="{BB962C8B-B14F-4D97-AF65-F5344CB8AC3E}">
        <p14:creationId xmlns:p14="http://schemas.microsoft.com/office/powerpoint/2010/main" val="16045404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08348" y="1481070"/>
            <a:ext cx="8945451" cy="3850784"/>
          </a:xfrm>
        </p:spPr>
        <p:txBody>
          <a:bodyPr/>
          <a:lstStyle/>
          <a:p>
            <a:pPr marL="0" indent="0">
              <a:buNone/>
            </a:pPr>
            <a:r>
              <a:rPr lang="en-ID" dirty="0" err="1" smtClean="0"/>
              <a:t>Daur</a:t>
            </a:r>
            <a:r>
              <a:rPr lang="en-ID" dirty="0" smtClean="0"/>
              <a:t> </a:t>
            </a:r>
            <a:r>
              <a:rPr lang="en-ID" dirty="0" err="1" smtClean="0"/>
              <a:t>ulang</a:t>
            </a:r>
            <a:r>
              <a:rPr lang="en-ID" dirty="0" smtClean="0"/>
              <a:t> </a:t>
            </a:r>
            <a:r>
              <a:rPr lang="en-ID" dirty="0" err="1" smtClean="0"/>
              <a:t>dan</a:t>
            </a:r>
            <a:r>
              <a:rPr lang="en-ID" dirty="0" smtClean="0"/>
              <a:t> </a:t>
            </a:r>
            <a:r>
              <a:rPr lang="en-ID" dirty="0" err="1" smtClean="0"/>
              <a:t>pemanfaatan</a:t>
            </a:r>
            <a:r>
              <a:rPr lang="en-ID" dirty="0" smtClean="0"/>
              <a:t> </a:t>
            </a:r>
            <a:r>
              <a:rPr lang="en-ID" dirty="0" err="1" smtClean="0"/>
              <a:t>ulang</a:t>
            </a:r>
            <a:r>
              <a:rPr lang="en-ID" dirty="0" smtClean="0"/>
              <a:t>  </a:t>
            </a:r>
            <a:r>
              <a:rPr lang="en-ID" dirty="0" err="1" smtClean="0"/>
              <a:t>mempunyai</a:t>
            </a:r>
            <a:r>
              <a:rPr lang="en-ID" dirty="0" smtClean="0"/>
              <a:t> </a:t>
            </a:r>
            <a:r>
              <a:rPr lang="en-ID" dirty="0" err="1" smtClean="0"/>
              <a:t>beberapa</a:t>
            </a:r>
            <a:r>
              <a:rPr lang="en-ID" dirty="0" smtClean="0"/>
              <a:t> </a:t>
            </a:r>
            <a:r>
              <a:rPr lang="en-ID" dirty="0" err="1" smtClean="0"/>
              <a:t>tujuan</a:t>
            </a:r>
            <a:r>
              <a:rPr lang="en-ID" dirty="0" smtClean="0"/>
              <a:t>, </a:t>
            </a:r>
            <a:r>
              <a:rPr lang="en-ID" dirty="0" err="1" smtClean="0"/>
              <a:t>antara</a:t>
            </a:r>
            <a:r>
              <a:rPr lang="en-ID" dirty="0" smtClean="0"/>
              <a:t> lain </a:t>
            </a:r>
            <a:r>
              <a:rPr lang="en-ID" dirty="0" err="1" smtClean="0"/>
              <a:t>sebagai</a:t>
            </a:r>
            <a:r>
              <a:rPr lang="en-ID" dirty="0" smtClean="0"/>
              <a:t> </a:t>
            </a:r>
            <a:r>
              <a:rPr lang="en-ID" dirty="0" err="1" smtClean="0"/>
              <a:t>berikut</a:t>
            </a:r>
            <a:r>
              <a:rPr lang="en-ID" dirty="0" smtClean="0"/>
              <a:t> :</a:t>
            </a:r>
          </a:p>
          <a:p>
            <a:pPr marL="0" indent="0">
              <a:buNone/>
            </a:pPr>
            <a:r>
              <a:rPr lang="en-ID" dirty="0" smtClean="0"/>
              <a:t>1)      </a:t>
            </a:r>
            <a:r>
              <a:rPr lang="en-ID" dirty="0" err="1" smtClean="0"/>
              <a:t>mengurangi</a:t>
            </a:r>
            <a:r>
              <a:rPr lang="en-ID" dirty="0" smtClean="0"/>
              <a:t> </a:t>
            </a:r>
            <a:r>
              <a:rPr lang="en-ID" dirty="0" err="1" smtClean="0"/>
              <a:t>jumlah</a:t>
            </a:r>
            <a:r>
              <a:rPr lang="en-ID" dirty="0" smtClean="0"/>
              <a:t> </a:t>
            </a:r>
            <a:r>
              <a:rPr lang="en-ID" dirty="0" err="1" smtClean="0"/>
              <a:t>limbah</a:t>
            </a:r>
            <a:r>
              <a:rPr lang="en-ID" dirty="0" smtClean="0"/>
              <a:t> </a:t>
            </a:r>
            <a:r>
              <a:rPr lang="en-ID" dirty="0" err="1" smtClean="0"/>
              <a:t>untuk</a:t>
            </a:r>
            <a:r>
              <a:rPr lang="en-ID" dirty="0" smtClean="0"/>
              <a:t> </a:t>
            </a:r>
            <a:r>
              <a:rPr lang="en-ID" dirty="0" err="1" smtClean="0"/>
              <a:t>mengurangi</a:t>
            </a:r>
            <a:r>
              <a:rPr lang="en-ID" dirty="0" smtClean="0"/>
              <a:t> </a:t>
            </a:r>
            <a:r>
              <a:rPr lang="en-ID" dirty="0" err="1" smtClean="0"/>
              <a:t>pencemaran</a:t>
            </a:r>
            <a:r>
              <a:rPr lang="en-ID" dirty="0"/>
              <a:t>.</a:t>
            </a:r>
            <a:endParaRPr lang="en-ID" dirty="0" smtClean="0"/>
          </a:p>
          <a:p>
            <a:pPr marL="0" indent="0">
              <a:buNone/>
            </a:pPr>
            <a:r>
              <a:rPr lang="en-ID" dirty="0" smtClean="0"/>
              <a:t>2)       </a:t>
            </a:r>
            <a:r>
              <a:rPr lang="en-ID" dirty="0" err="1" smtClean="0"/>
              <a:t>mengurangi</a:t>
            </a:r>
            <a:r>
              <a:rPr lang="en-ID" dirty="0" smtClean="0"/>
              <a:t> </a:t>
            </a:r>
            <a:r>
              <a:rPr lang="en-ID" dirty="0" err="1" smtClean="0"/>
              <a:t>penggunaan</a:t>
            </a:r>
            <a:r>
              <a:rPr lang="en-ID" dirty="0" smtClean="0"/>
              <a:t> </a:t>
            </a:r>
            <a:r>
              <a:rPr lang="en-ID" dirty="0" err="1" smtClean="0"/>
              <a:t>bahan</a:t>
            </a:r>
            <a:r>
              <a:rPr lang="en-ID" dirty="0" smtClean="0"/>
              <a:t> </a:t>
            </a:r>
            <a:r>
              <a:rPr lang="en-ID" dirty="0" err="1" smtClean="0"/>
              <a:t>baku</a:t>
            </a:r>
            <a:r>
              <a:rPr lang="en-ID" dirty="0" smtClean="0"/>
              <a:t> yang </a:t>
            </a:r>
            <a:r>
              <a:rPr lang="en-ID" dirty="0" err="1" smtClean="0"/>
              <a:t>baru</a:t>
            </a:r>
            <a:r>
              <a:rPr lang="en-ID" dirty="0"/>
              <a:t>.</a:t>
            </a:r>
            <a:endParaRPr lang="en-ID" dirty="0" smtClean="0"/>
          </a:p>
          <a:p>
            <a:pPr marL="0" indent="0">
              <a:buNone/>
            </a:pPr>
            <a:r>
              <a:rPr lang="en-ID" dirty="0" smtClean="0"/>
              <a:t>3)       </a:t>
            </a:r>
            <a:r>
              <a:rPr lang="en-ID" dirty="0" err="1" smtClean="0"/>
              <a:t>mengurangi</a:t>
            </a:r>
            <a:r>
              <a:rPr lang="en-ID" dirty="0" smtClean="0"/>
              <a:t> </a:t>
            </a:r>
            <a:r>
              <a:rPr lang="en-ID" dirty="0" err="1" smtClean="0"/>
              <a:t>penggunaan</a:t>
            </a:r>
            <a:r>
              <a:rPr lang="en-ID" dirty="0" smtClean="0"/>
              <a:t> energy </a:t>
            </a:r>
            <a:r>
              <a:rPr lang="en-ID" dirty="0" err="1" smtClean="0"/>
              <a:t>atau</a:t>
            </a:r>
            <a:r>
              <a:rPr lang="en-ID" dirty="0" smtClean="0"/>
              <a:t> </a:t>
            </a:r>
            <a:r>
              <a:rPr lang="en-ID" dirty="0" err="1" smtClean="0"/>
              <a:t>sumber</a:t>
            </a:r>
            <a:r>
              <a:rPr lang="en-ID" dirty="0" smtClean="0"/>
              <a:t> </a:t>
            </a:r>
            <a:r>
              <a:rPr lang="en-ID" dirty="0" err="1" smtClean="0"/>
              <a:t>daya</a:t>
            </a:r>
            <a:r>
              <a:rPr lang="en-ID" dirty="0" smtClean="0"/>
              <a:t> </a:t>
            </a:r>
            <a:r>
              <a:rPr lang="en-ID" dirty="0" err="1" smtClean="0"/>
              <a:t>alam</a:t>
            </a:r>
            <a:r>
              <a:rPr lang="en-ID" dirty="0"/>
              <a:t>.</a:t>
            </a:r>
          </a:p>
        </p:txBody>
      </p:sp>
    </p:spTree>
    <p:extLst>
      <p:ext uri="{BB962C8B-B14F-4D97-AF65-F5344CB8AC3E}">
        <p14:creationId xmlns:p14="http://schemas.microsoft.com/office/powerpoint/2010/main" val="31386292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D" dirty="0" err="1" smtClean="0"/>
              <a:t>Langkah</a:t>
            </a:r>
            <a:r>
              <a:rPr lang="en-ID" dirty="0" smtClean="0"/>
              <a:t> </a:t>
            </a:r>
            <a:r>
              <a:rPr lang="en-ID" dirty="0" err="1" smtClean="0"/>
              <a:t>Daur</a:t>
            </a:r>
            <a:r>
              <a:rPr lang="en-ID" dirty="0" smtClean="0"/>
              <a:t> </a:t>
            </a:r>
            <a:r>
              <a:rPr lang="en-ID" dirty="0" err="1" smtClean="0"/>
              <a:t>Ulang</a:t>
            </a:r>
            <a:r>
              <a:rPr lang="en-ID" dirty="0" smtClean="0"/>
              <a:t> </a:t>
            </a:r>
            <a:r>
              <a:rPr lang="en-ID" dirty="0" err="1" smtClean="0"/>
              <a:t>Limbah</a:t>
            </a:r>
            <a:endParaRPr lang="en-ID" dirty="0"/>
          </a:p>
        </p:txBody>
      </p:sp>
      <p:sp>
        <p:nvSpPr>
          <p:cNvPr id="3" name="Content Placeholder 2"/>
          <p:cNvSpPr>
            <a:spLocks noGrp="1"/>
          </p:cNvSpPr>
          <p:nvPr>
            <p:ph idx="1"/>
          </p:nvPr>
        </p:nvSpPr>
        <p:spPr/>
        <p:txBody>
          <a:bodyPr/>
          <a:lstStyle/>
          <a:p>
            <a:pPr marL="0" indent="0">
              <a:buNone/>
            </a:pPr>
            <a:r>
              <a:rPr lang="en-ID" dirty="0" err="1" smtClean="0"/>
              <a:t>Langkah</a:t>
            </a:r>
            <a:r>
              <a:rPr lang="en-ID" dirty="0" smtClean="0"/>
              <a:t> </a:t>
            </a:r>
            <a:r>
              <a:rPr lang="en-ID" dirty="0" err="1" smtClean="0"/>
              <a:t>pemanfaatan</a:t>
            </a:r>
            <a:r>
              <a:rPr lang="en-ID" dirty="0" smtClean="0"/>
              <a:t> </a:t>
            </a:r>
            <a:r>
              <a:rPr lang="en-ID" dirty="0" err="1" smtClean="0"/>
              <a:t>ulangPemilahan</a:t>
            </a:r>
            <a:r>
              <a:rPr lang="en-ID" dirty="0" smtClean="0"/>
              <a:t> </a:t>
            </a:r>
            <a:r>
              <a:rPr lang="en-ID" dirty="0" err="1" smtClean="0"/>
              <a:t>Pengumpulan</a:t>
            </a:r>
            <a:r>
              <a:rPr lang="en-ID" dirty="0" smtClean="0"/>
              <a:t> </a:t>
            </a:r>
            <a:r>
              <a:rPr lang="en-ID" dirty="0" err="1" smtClean="0"/>
              <a:t>Pemilahan</a:t>
            </a:r>
            <a:r>
              <a:rPr lang="en-ID" dirty="0" smtClean="0"/>
              <a:t> </a:t>
            </a:r>
            <a:r>
              <a:rPr lang="en-ID" dirty="0" err="1" smtClean="0"/>
              <a:t>Pendistribusian</a:t>
            </a:r>
            <a:r>
              <a:rPr lang="en-ID" dirty="0"/>
              <a:t>.</a:t>
            </a:r>
            <a:endParaRPr lang="en-ID" dirty="0" smtClean="0"/>
          </a:p>
          <a:p>
            <a:pPr marL="0" indent="0">
              <a:buNone/>
            </a:pPr>
            <a:r>
              <a:rPr lang="en-ID" dirty="0" smtClean="0"/>
              <a:t>1. </a:t>
            </a:r>
            <a:r>
              <a:rPr lang="en-ID" dirty="0" err="1"/>
              <a:t>C</a:t>
            </a:r>
            <a:r>
              <a:rPr lang="en-ID" dirty="0" err="1" smtClean="0"/>
              <a:t>ontoh</a:t>
            </a:r>
            <a:r>
              <a:rPr lang="en-ID" dirty="0" smtClean="0"/>
              <a:t> </a:t>
            </a:r>
            <a:r>
              <a:rPr lang="en-ID" dirty="0" err="1" smtClean="0"/>
              <a:t>Limbah</a:t>
            </a:r>
            <a:r>
              <a:rPr lang="en-ID" dirty="0" smtClean="0"/>
              <a:t> yang </a:t>
            </a:r>
            <a:r>
              <a:rPr lang="en-ID" dirty="0" err="1" smtClean="0"/>
              <a:t>dapat</a:t>
            </a:r>
            <a:r>
              <a:rPr lang="en-ID" dirty="0" smtClean="0"/>
              <a:t> di </a:t>
            </a:r>
            <a:r>
              <a:rPr lang="en-ID" dirty="0" err="1" smtClean="0"/>
              <a:t>daur</a:t>
            </a:r>
            <a:r>
              <a:rPr lang="en-ID" dirty="0" smtClean="0"/>
              <a:t> </a:t>
            </a:r>
            <a:r>
              <a:rPr lang="en-ID" dirty="0" err="1" smtClean="0"/>
              <a:t>ulang</a:t>
            </a:r>
            <a:r>
              <a:rPr lang="en-ID" dirty="0" smtClean="0"/>
              <a:t> </a:t>
            </a:r>
            <a:r>
              <a:rPr lang="en-ID" dirty="0" err="1" smtClean="0"/>
              <a:t>dan</a:t>
            </a:r>
            <a:r>
              <a:rPr lang="en-ID" dirty="0" smtClean="0"/>
              <a:t> </a:t>
            </a:r>
            <a:r>
              <a:rPr lang="en-ID" dirty="0" err="1" smtClean="0"/>
              <a:t>dimanfaatkan</a:t>
            </a:r>
            <a:r>
              <a:rPr lang="en-ID" dirty="0" smtClean="0"/>
              <a:t> </a:t>
            </a:r>
            <a:r>
              <a:rPr lang="en-ID" dirty="0" err="1" smtClean="0"/>
              <a:t>ulang</a:t>
            </a:r>
            <a:r>
              <a:rPr lang="en-ID" dirty="0"/>
              <a:t> </a:t>
            </a:r>
            <a:r>
              <a:rPr lang="en-ID" dirty="0" err="1" smtClean="0"/>
              <a:t>yaitu</a:t>
            </a:r>
            <a:r>
              <a:rPr lang="en-ID" dirty="0" smtClean="0"/>
              <a:t> </a:t>
            </a:r>
            <a:r>
              <a:rPr lang="en-ID" dirty="0" err="1" smtClean="0"/>
              <a:t>limbah</a:t>
            </a:r>
            <a:r>
              <a:rPr lang="en-ID" dirty="0" smtClean="0"/>
              <a:t> </a:t>
            </a:r>
            <a:r>
              <a:rPr lang="en-ID" dirty="0" err="1" smtClean="0"/>
              <a:t>kertas</a:t>
            </a:r>
            <a:r>
              <a:rPr lang="en-ID" dirty="0" smtClean="0"/>
              <a:t>, </a:t>
            </a:r>
            <a:r>
              <a:rPr lang="en-ID" dirty="0" err="1" smtClean="0"/>
              <a:t>limbah</a:t>
            </a:r>
            <a:r>
              <a:rPr lang="en-ID" dirty="0" smtClean="0"/>
              <a:t> </a:t>
            </a:r>
            <a:r>
              <a:rPr lang="en-ID" dirty="0" err="1" smtClean="0"/>
              <a:t>plastik</a:t>
            </a:r>
            <a:r>
              <a:rPr lang="en-ID" dirty="0" smtClean="0"/>
              <a:t>, </a:t>
            </a:r>
            <a:r>
              <a:rPr lang="en-ID" dirty="0" err="1" smtClean="0"/>
              <a:t>dan</a:t>
            </a:r>
            <a:r>
              <a:rPr lang="en-ID" dirty="0" smtClean="0"/>
              <a:t> </a:t>
            </a:r>
            <a:r>
              <a:rPr lang="en-ID" dirty="0" err="1" smtClean="0"/>
              <a:t>limbah</a:t>
            </a:r>
            <a:r>
              <a:rPr lang="en-ID" dirty="0" smtClean="0"/>
              <a:t> </a:t>
            </a:r>
            <a:r>
              <a:rPr lang="en-ID" dirty="0" err="1" smtClean="0"/>
              <a:t>daun</a:t>
            </a:r>
            <a:r>
              <a:rPr lang="en-ID" dirty="0" smtClean="0"/>
              <a:t> </a:t>
            </a:r>
            <a:r>
              <a:rPr lang="en-ID" dirty="0" err="1" smtClean="0"/>
              <a:t>kering</a:t>
            </a:r>
            <a:r>
              <a:rPr lang="en-ID" dirty="0" smtClean="0"/>
              <a:t>.    </a:t>
            </a:r>
          </a:p>
          <a:p>
            <a:pPr marL="0" indent="0">
              <a:buNone/>
            </a:pPr>
            <a:r>
              <a:rPr lang="en-ID" dirty="0" smtClean="0"/>
              <a:t>2. </a:t>
            </a:r>
            <a:r>
              <a:rPr lang="en-ID" dirty="0" err="1" smtClean="0"/>
              <a:t>Contoh</a:t>
            </a:r>
            <a:r>
              <a:rPr lang="en-ID" dirty="0" smtClean="0"/>
              <a:t> </a:t>
            </a:r>
            <a:r>
              <a:rPr lang="en-ID" dirty="0" err="1" smtClean="0"/>
              <a:t>Limbah</a:t>
            </a:r>
            <a:r>
              <a:rPr lang="en-ID" dirty="0" smtClean="0"/>
              <a:t> yang </a:t>
            </a:r>
            <a:r>
              <a:rPr lang="en-ID" dirty="0" err="1" smtClean="0"/>
              <a:t>langsung</a:t>
            </a:r>
            <a:r>
              <a:rPr lang="en-ID" dirty="0" smtClean="0"/>
              <a:t> </a:t>
            </a:r>
            <a:r>
              <a:rPr lang="en-ID" dirty="0" err="1" smtClean="0"/>
              <a:t>dapat</a:t>
            </a:r>
            <a:r>
              <a:rPr lang="en-ID" dirty="0" smtClean="0"/>
              <a:t> </a:t>
            </a:r>
            <a:r>
              <a:rPr lang="en-ID" dirty="0" err="1" smtClean="0"/>
              <a:t>dimanfaatkan</a:t>
            </a:r>
            <a:r>
              <a:rPr lang="en-ID" dirty="0" smtClean="0"/>
              <a:t> </a:t>
            </a:r>
            <a:r>
              <a:rPr lang="en-ID" dirty="0" err="1" smtClean="0"/>
              <a:t>ulang</a:t>
            </a:r>
            <a:r>
              <a:rPr lang="en-ID" dirty="0" smtClean="0"/>
              <a:t> </a:t>
            </a:r>
            <a:r>
              <a:rPr lang="en-ID" dirty="0" err="1" smtClean="0"/>
              <a:t>tnpa</a:t>
            </a:r>
            <a:r>
              <a:rPr lang="en-ID" dirty="0" smtClean="0"/>
              <a:t> </a:t>
            </a:r>
            <a:r>
              <a:rPr lang="en-ID" dirty="0" err="1" smtClean="0"/>
              <a:t>melalui</a:t>
            </a:r>
            <a:r>
              <a:rPr lang="en-ID" dirty="0" smtClean="0"/>
              <a:t> proses </a:t>
            </a:r>
            <a:r>
              <a:rPr lang="en-ID" dirty="0" err="1" smtClean="0"/>
              <a:t>ampas</a:t>
            </a:r>
            <a:r>
              <a:rPr lang="en-ID" dirty="0" smtClean="0"/>
              <a:t> </a:t>
            </a:r>
            <a:r>
              <a:rPr lang="en-ID" dirty="0" err="1" smtClean="0"/>
              <a:t>tahu</a:t>
            </a:r>
            <a:r>
              <a:rPr lang="en-ID" dirty="0" smtClean="0"/>
              <a:t> </a:t>
            </a:r>
            <a:r>
              <a:rPr lang="en-ID" dirty="0" err="1" smtClean="0"/>
              <a:t>dan</a:t>
            </a:r>
            <a:r>
              <a:rPr lang="en-ID" dirty="0" smtClean="0"/>
              <a:t> </a:t>
            </a:r>
            <a:r>
              <a:rPr lang="en-ID" dirty="0" err="1" smtClean="0"/>
              <a:t>eceng</a:t>
            </a:r>
            <a:r>
              <a:rPr lang="en-ID" dirty="0" smtClean="0"/>
              <a:t> </a:t>
            </a:r>
            <a:r>
              <a:rPr lang="en-ID" dirty="0" err="1" smtClean="0"/>
              <a:t>gondok</a:t>
            </a:r>
            <a:r>
              <a:rPr lang="en-ID" dirty="0" smtClean="0"/>
              <a:t>.</a:t>
            </a:r>
            <a:endParaRPr lang="en-ID" dirty="0"/>
          </a:p>
        </p:txBody>
      </p:sp>
    </p:spTree>
    <p:extLst>
      <p:ext uri="{BB962C8B-B14F-4D97-AF65-F5344CB8AC3E}">
        <p14:creationId xmlns:p14="http://schemas.microsoft.com/office/powerpoint/2010/main" val="86871968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98501" y="1287887"/>
            <a:ext cx="8958330" cy="3644721"/>
          </a:xfrm>
        </p:spPr>
        <p:txBody>
          <a:bodyPr>
            <a:normAutofit lnSpcReduction="10000"/>
          </a:bodyPr>
          <a:lstStyle/>
          <a:p>
            <a:pPr marL="0" indent="0">
              <a:buNone/>
            </a:pPr>
            <a:r>
              <a:rPr lang="en-ID" dirty="0" err="1" smtClean="0"/>
              <a:t>Untuk</a:t>
            </a:r>
            <a:r>
              <a:rPr lang="en-ID" dirty="0" smtClean="0"/>
              <a:t> </a:t>
            </a:r>
            <a:r>
              <a:rPr lang="en-ID" dirty="0" err="1"/>
              <a:t>memudahkan</a:t>
            </a:r>
            <a:r>
              <a:rPr lang="en-ID" dirty="0"/>
              <a:t> proses </a:t>
            </a:r>
            <a:r>
              <a:rPr lang="en-ID" dirty="0" err="1"/>
              <a:t>daur</a:t>
            </a:r>
            <a:r>
              <a:rPr lang="en-ID" dirty="0"/>
              <a:t> </a:t>
            </a:r>
            <a:r>
              <a:rPr lang="en-ID" dirty="0" err="1"/>
              <a:t>ulang</a:t>
            </a:r>
            <a:r>
              <a:rPr lang="en-ID" dirty="0"/>
              <a:t> </a:t>
            </a:r>
            <a:r>
              <a:rPr lang="en-ID" dirty="0" err="1"/>
              <a:t>dan</a:t>
            </a:r>
            <a:r>
              <a:rPr lang="en-ID" dirty="0"/>
              <a:t> </a:t>
            </a:r>
            <a:r>
              <a:rPr lang="en-ID" dirty="0" err="1"/>
              <a:t>pemanfaatan</a:t>
            </a:r>
            <a:r>
              <a:rPr lang="en-ID" dirty="0"/>
              <a:t> </a:t>
            </a:r>
            <a:r>
              <a:rPr lang="en-ID" dirty="0" err="1"/>
              <a:t>ulang</a:t>
            </a:r>
            <a:r>
              <a:rPr lang="en-ID" dirty="0"/>
              <a:t>, </a:t>
            </a:r>
            <a:r>
              <a:rPr lang="en-ID" dirty="0" err="1"/>
              <a:t>langkah-langkah</a:t>
            </a:r>
            <a:r>
              <a:rPr lang="en-ID" dirty="0"/>
              <a:t> yang </a:t>
            </a:r>
            <a:r>
              <a:rPr lang="en-ID" dirty="0" err="1"/>
              <a:t>dilakukan</a:t>
            </a:r>
            <a:r>
              <a:rPr lang="en-ID" dirty="0"/>
              <a:t> </a:t>
            </a:r>
            <a:r>
              <a:rPr lang="en-ID" dirty="0" err="1"/>
              <a:t>adalah</a:t>
            </a:r>
            <a:r>
              <a:rPr lang="en-ID" dirty="0"/>
              <a:t> </a:t>
            </a:r>
            <a:r>
              <a:rPr lang="en-ID" dirty="0" err="1"/>
              <a:t>sebagai</a:t>
            </a:r>
            <a:r>
              <a:rPr lang="en-ID" dirty="0"/>
              <a:t> </a:t>
            </a:r>
            <a:r>
              <a:rPr lang="en-ID" dirty="0" err="1"/>
              <a:t>berikut</a:t>
            </a:r>
            <a:r>
              <a:rPr lang="en-ID" dirty="0"/>
              <a:t>,</a:t>
            </a:r>
          </a:p>
          <a:p>
            <a:pPr marL="0" indent="0">
              <a:buNone/>
            </a:pPr>
            <a:r>
              <a:rPr lang="en-ID" dirty="0"/>
              <a:t>1.    </a:t>
            </a:r>
            <a:r>
              <a:rPr lang="en-ID" dirty="0" err="1"/>
              <a:t>Pemisahan</a:t>
            </a:r>
            <a:r>
              <a:rPr lang="en-ID" dirty="0"/>
              <a:t/>
            </a:r>
            <a:br>
              <a:rPr lang="en-ID" dirty="0"/>
            </a:br>
            <a:r>
              <a:rPr lang="en-ID" dirty="0" err="1"/>
              <a:t>Limbah</a:t>
            </a:r>
            <a:r>
              <a:rPr lang="en-ID" dirty="0"/>
              <a:t> yang </a:t>
            </a:r>
            <a:r>
              <a:rPr lang="en-ID" dirty="0" err="1"/>
              <a:t>akan</a:t>
            </a:r>
            <a:r>
              <a:rPr lang="en-ID" dirty="0"/>
              <a:t> </a:t>
            </a:r>
            <a:r>
              <a:rPr lang="en-ID" dirty="0" err="1"/>
              <a:t>didaur</a:t>
            </a:r>
            <a:r>
              <a:rPr lang="en-ID" dirty="0"/>
              <a:t> </a:t>
            </a:r>
            <a:r>
              <a:rPr lang="en-ID" dirty="0" err="1"/>
              <a:t>ulang</a:t>
            </a:r>
            <a:r>
              <a:rPr lang="en-ID" dirty="0"/>
              <a:t> </a:t>
            </a:r>
            <a:r>
              <a:rPr lang="en-ID" dirty="0" err="1"/>
              <a:t>atau</a:t>
            </a:r>
            <a:r>
              <a:rPr lang="en-ID" dirty="0"/>
              <a:t> </a:t>
            </a:r>
            <a:r>
              <a:rPr lang="en-ID" dirty="0" err="1"/>
              <a:t>dimanfaatkan</a:t>
            </a:r>
            <a:r>
              <a:rPr lang="en-ID" dirty="0"/>
              <a:t> </a:t>
            </a:r>
            <a:r>
              <a:rPr lang="en-ID" dirty="0" err="1"/>
              <a:t>ulang</a:t>
            </a:r>
            <a:r>
              <a:rPr lang="en-ID" dirty="0"/>
              <a:t> </a:t>
            </a:r>
            <a:r>
              <a:rPr lang="en-ID" dirty="0" err="1"/>
              <a:t>dipisahkan</a:t>
            </a:r>
            <a:r>
              <a:rPr lang="en-ID" dirty="0"/>
              <a:t> </a:t>
            </a:r>
            <a:r>
              <a:rPr lang="en-ID" dirty="0" err="1"/>
              <a:t>dengan</a:t>
            </a:r>
            <a:r>
              <a:rPr lang="en-ID" dirty="0"/>
              <a:t> </a:t>
            </a:r>
            <a:r>
              <a:rPr lang="en-ID" dirty="0" err="1"/>
              <a:t>limbah</a:t>
            </a:r>
            <a:r>
              <a:rPr lang="en-ID" dirty="0"/>
              <a:t> yang </a:t>
            </a:r>
            <a:r>
              <a:rPr lang="en-ID" dirty="0" err="1"/>
              <a:t>harus</a:t>
            </a:r>
            <a:r>
              <a:rPr lang="en-ID" dirty="0"/>
              <a:t> </a:t>
            </a:r>
            <a:r>
              <a:rPr lang="en-ID" dirty="0" err="1"/>
              <a:t>dibuang</a:t>
            </a:r>
            <a:r>
              <a:rPr lang="en-ID" dirty="0"/>
              <a:t> </a:t>
            </a:r>
            <a:r>
              <a:rPr lang="en-ID" dirty="0" err="1"/>
              <a:t>ke</a:t>
            </a:r>
            <a:r>
              <a:rPr lang="en-ID" dirty="0"/>
              <a:t> </a:t>
            </a:r>
            <a:r>
              <a:rPr lang="en-ID" dirty="0" err="1"/>
              <a:t>tempat</a:t>
            </a:r>
            <a:r>
              <a:rPr lang="en-ID" dirty="0"/>
              <a:t> </a:t>
            </a:r>
            <a:r>
              <a:rPr lang="en-ID" dirty="0" err="1"/>
              <a:t>pembuangan</a:t>
            </a:r>
            <a:r>
              <a:rPr lang="en-ID" dirty="0"/>
              <a:t>.</a:t>
            </a:r>
          </a:p>
          <a:p>
            <a:pPr marL="0" indent="0">
              <a:buNone/>
            </a:pPr>
            <a:r>
              <a:rPr lang="en-ID" dirty="0"/>
              <a:t>2.    </a:t>
            </a:r>
            <a:r>
              <a:rPr lang="en-ID" dirty="0" err="1"/>
              <a:t>Penyimpanan</a:t>
            </a:r>
            <a:r>
              <a:rPr lang="en-ID" dirty="0"/>
              <a:t/>
            </a:r>
            <a:br>
              <a:rPr lang="en-ID" dirty="0"/>
            </a:br>
            <a:r>
              <a:rPr lang="en-ID" dirty="0" err="1"/>
              <a:t>Limbah</a:t>
            </a:r>
            <a:r>
              <a:rPr lang="en-ID" dirty="0"/>
              <a:t> yang </a:t>
            </a:r>
            <a:r>
              <a:rPr lang="en-ID" dirty="0" err="1"/>
              <a:t>sudah</a:t>
            </a:r>
            <a:r>
              <a:rPr lang="en-ID" dirty="0"/>
              <a:t> </a:t>
            </a:r>
            <a:r>
              <a:rPr lang="en-ID" dirty="0" err="1"/>
              <a:t>dipisahkan</a:t>
            </a:r>
            <a:r>
              <a:rPr lang="en-ID" dirty="0"/>
              <a:t> </a:t>
            </a:r>
            <a:r>
              <a:rPr lang="en-ID" dirty="0" err="1"/>
              <a:t>tadi</a:t>
            </a:r>
            <a:r>
              <a:rPr lang="en-ID" dirty="0"/>
              <a:t> </a:t>
            </a:r>
            <a:r>
              <a:rPr lang="en-ID" dirty="0" err="1"/>
              <a:t>disimpan</a:t>
            </a:r>
            <a:r>
              <a:rPr lang="en-ID" dirty="0"/>
              <a:t> </a:t>
            </a:r>
            <a:r>
              <a:rPr lang="en-ID" dirty="0" err="1"/>
              <a:t>dalam</a:t>
            </a:r>
            <a:r>
              <a:rPr lang="en-ID" dirty="0"/>
              <a:t> </a:t>
            </a:r>
            <a:r>
              <a:rPr lang="en-ID" dirty="0" err="1"/>
              <a:t>kotak</a:t>
            </a:r>
            <a:r>
              <a:rPr lang="en-ID" dirty="0"/>
              <a:t> yang </a:t>
            </a:r>
            <a:r>
              <a:rPr lang="en-ID" dirty="0" err="1"/>
              <a:t>tertutup</a:t>
            </a:r>
            <a:r>
              <a:rPr lang="en-ID" dirty="0"/>
              <a:t>. </a:t>
            </a:r>
            <a:r>
              <a:rPr lang="en-ID" dirty="0" err="1"/>
              <a:t>Usahakan</a:t>
            </a:r>
            <a:r>
              <a:rPr lang="en-ID" dirty="0"/>
              <a:t> </a:t>
            </a:r>
            <a:r>
              <a:rPr lang="en-ID" dirty="0" err="1"/>
              <a:t>setiap</a:t>
            </a:r>
            <a:r>
              <a:rPr lang="en-ID" dirty="0"/>
              <a:t> </a:t>
            </a:r>
            <a:r>
              <a:rPr lang="en-ID" dirty="0" err="1"/>
              <a:t>kotak</a:t>
            </a:r>
            <a:r>
              <a:rPr lang="en-ID" dirty="0"/>
              <a:t> yang </a:t>
            </a:r>
            <a:r>
              <a:rPr lang="en-ID" dirty="0" err="1"/>
              <a:t>tertutup</a:t>
            </a:r>
            <a:r>
              <a:rPr lang="en-ID" dirty="0"/>
              <a:t> </a:t>
            </a:r>
            <a:r>
              <a:rPr lang="en-ID" dirty="0" err="1"/>
              <a:t>hanya</a:t>
            </a:r>
            <a:r>
              <a:rPr lang="en-ID" dirty="0"/>
              <a:t> </a:t>
            </a:r>
            <a:r>
              <a:rPr lang="en-ID" dirty="0" err="1"/>
              <a:t>berisi</a:t>
            </a:r>
            <a:r>
              <a:rPr lang="en-ID" dirty="0"/>
              <a:t> </a:t>
            </a:r>
            <a:r>
              <a:rPr lang="en-ID" dirty="0" err="1"/>
              <a:t>satu</a:t>
            </a:r>
            <a:r>
              <a:rPr lang="en-ID" dirty="0"/>
              <a:t> </a:t>
            </a:r>
            <a:r>
              <a:rPr lang="en-ID" dirty="0" err="1"/>
              <a:t>jenis</a:t>
            </a:r>
            <a:r>
              <a:rPr lang="en-ID" dirty="0"/>
              <a:t> material </a:t>
            </a:r>
            <a:r>
              <a:rPr lang="en-ID" dirty="0" err="1"/>
              <a:t>limbah</a:t>
            </a:r>
            <a:r>
              <a:rPr lang="en-ID" dirty="0"/>
              <a:t> </a:t>
            </a:r>
            <a:r>
              <a:rPr lang="en-ID" dirty="0" err="1"/>
              <a:t>tertentu</a:t>
            </a:r>
            <a:r>
              <a:rPr lang="en-ID" dirty="0"/>
              <a:t>, </a:t>
            </a:r>
            <a:r>
              <a:rPr lang="en-ID" dirty="0" err="1"/>
              <a:t>misalnya</a:t>
            </a:r>
            <a:r>
              <a:rPr lang="en-ID" dirty="0"/>
              <a:t> </a:t>
            </a:r>
            <a:r>
              <a:rPr lang="en-ID" dirty="0" err="1"/>
              <a:t>kertas</a:t>
            </a:r>
            <a:r>
              <a:rPr lang="en-ID" dirty="0"/>
              <a:t> </a:t>
            </a:r>
            <a:r>
              <a:rPr lang="en-ID" dirty="0" err="1"/>
              <a:t>bekas</a:t>
            </a:r>
            <a:r>
              <a:rPr lang="en-ID" dirty="0"/>
              <a:t> </a:t>
            </a:r>
            <a:r>
              <a:rPr lang="en-ID" dirty="0" err="1"/>
              <a:t>atau</a:t>
            </a:r>
            <a:r>
              <a:rPr lang="en-ID" dirty="0"/>
              <a:t> </a:t>
            </a:r>
            <a:r>
              <a:rPr lang="en-ID" dirty="0" err="1"/>
              <a:t>botol</a:t>
            </a:r>
            <a:r>
              <a:rPr lang="en-ID" dirty="0"/>
              <a:t> </a:t>
            </a:r>
            <a:r>
              <a:rPr lang="en-ID" dirty="0" err="1"/>
              <a:t>bekas</a:t>
            </a:r>
            <a:r>
              <a:rPr lang="en-ID" dirty="0"/>
              <a:t>.</a:t>
            </a:r>
          </a:p>
          <a:p>
            <a:pPr marL="0" indent="0">
              <a:buNone/>
            </a:pPr>
            <a:r>
              <a:rPr lang="en-ID" dirty="0"/>
              <a:t>3.    </a:t>
            </a:r>
            <a:r>
              <a:rPr lang="en-ID" dirty="0" err="1"/>
              <a:t>Pengiriman</a:t>
            </a:r>
            <a:r>
              <a:rPr lang="en-ID" dirty="0"/>
              <a:t> </a:t>
            </a:r>
            <a:r>
              <a:rPr lang="en-ID" dirty="0" err="1"/>
              <a:t>atau</a:t>
            </a:r>
            <a:r>
              <a:rPr lang="en-ID" dirty="0"/>
              <a:t> </a:t>
            </a:r>
            <a:r>
              <a:rPr lang="en-ID" dirty="0" err="1"/>
              <a:t>penjualan</a:t>
            </a:r>
            <a:r>
              <a:rPr lang="en-ID" dirty="0"/>
              <a:t/>
            </a:r>
            <a:br>
              <a:rPr lang="en-ID" dirty="0"/>
            </a:br>
            <a:r>
              <a:rPr lang="en-ID" dirty="0" err="1"/>
              <a:t>Barang-barang</a:t>
            </a:r>
            <a:r>
              <a:rPr lang="en-ID" dirty="0"/>
              <a:t> yang </a:t>
            </a:r>
            <a:r>
              <a:rPr lang="en-ID" dirty="0" err="1"/>
              <a:t>sudah</a:t>
            </a:r>
            <a:r>
              <a:rPr lang="en-ID" dirty="0"/>
              <a:t> </a:t>
            </a:r>
            <a:r>
              <a:rPr lang="en-ID" dirty="0" err="1"/>
              <a:t>terkumpul</a:t>
            </a:r>
            <a:r>
              <a:rPr lang="en-ID" dirty="0"/>
              <a:t> </a:t>
            </a:r>
            <a:r>
              <a:rPr lang="en-ID" dirty="0" err="1"/>
              <a:t>dapat</a:t>
            </a:r>
            <a:r>
              <a:rPr lang="en-ID" dirty="0"/>
              <a:t> </a:t>
            </a:r>
            <a:r>
              <a:rPr lang="en-ID" dirty="0" err="1"/>
              <a:t>dijual</a:t>
            </a:r>
            <a:r>
              <a:rPr lang="en-ID" dirty="0"/>
              <a:t> </a:t>
            </a:r>
            <a:r>
              <a:rPr lang="en-ID" dirty="0" err="1"/>
              <a:t>ke</a:t>
            </a:r>
            <a:r>
              <a:rPr lang="en-ID" dirty="0"/>
              <a:t> </a:t>
            </a:r>
            <a:r>
              <a:rPr lang="en-ID" dirty="0" err="1"/>
              <a:t>pabrik</a:t>
            </a:r>
            <a:r>
              <a:rPr lang="en-ID" dirty="0"/>
              <a:t> yang </a:t>
            </a:r>
            <a:r>
              <a:rPr lang="en-ID" dirty="0" err="1"/>
              <a:t>membutuhkan</a:t>
            </a:r>
            <a:r>
              <a:rPr lang="en-ID" dirty="0"/>
              <a:t> material </a:t>
            </a:r>
            <a:r>
              <a:rPr lang="en-ID" dirty="0" err="1"/>
              <a:t>bekas</a:t>
            </a:r>
            <a:r>
              <a:rPr lang="en-ID" dirty="0"/>
              <a:t> </a:t>
            </a:r>
            <a:r>
              <a:rPr lang="en-ID" dirty="0" err="1"/>
              <a:t>sebagai</a:t>
            </a:r>
            <a:r>
              <a:rPr lang="en-ID" dirty="0"/>
              <a:t> </a:t>
            </a:r>
            <a:r>
              <a:rPr lang="en-ID" dirty="0" err="1"/>
              <a:t>bahan</a:t>
            </a:r>
            <a:r>
              <a:rPr lang="en-ID" dirty="0"/>
              <a:t> </a:t>
            </a:r>
            <a:r>
              <a:rPr lang="en-ID" dirty="0" err="1"/>
              <a:t>baku</a:t>
            </a:r>
            <a:r>
              <a:rPr lang="en-ID" dirty="0"/>
              <a:t> </a:t>
            </a:r>
            <a:r>
              <a:rPr lang="en-ID" dirty="0" err="1"/>
              <a:t>atau</a:t>
            </a:r>
            <a:r>
              <a:rPr lang="en-ID" dirty="0"/>
              <a:t> </a:t>
            </a:r>
            <a:r>
              <a:rPr lang="en-ID" dirty="0" err="1"/>
              <a:t>dapat</a:t>
            </a:r>
            <a:r>
              <a:rPr lang="en-ID" dirty="0"/>
              <a:t> </a:t>
            </a:r>
            <a:r>
              <a:rPr lang="en-ID" dirty="0" err="1"/>
              <a:t>dijual</a:t>
            </a:r>
            <a:r>
              <a:rPr lang="en-ID" dirty="0"/>
              <a:t> </a:t>
            </a:r>
            <a:r>
              <a:rPr lang="en-ID" dirty="0" err="1"/>
              <a:t>atau</a:t>
            </a:r>
            <a:r>
              <a:rPr lang="en-ID" dirty="0"/>
              <a:t> </a:t>
            </a:r>
            <a:r>
              <a:rPr lang="en-ID" dirty="0" err="1"/>
              <a:t>diberikan</a:t>
            </a:r>
            <a:r>
              <a:rPr lang="en-ID" dirty="0"/>
              <a:t> </a:t>
            </a:r>
            <a:r>
              <a:rPr lang="en-ID" dirty="0" err="1"/>
              <a:t>ke</a:t>
            </a:r>
            <a:r>
              <a:rPr lang="en-ID" dirty="0"/>
              <a:t> </a:t>
            </a:r>
            <a:r>
              <a:rPr lang="en-ID" dirty="0" err="1"/>
              <a:t>pemulung</a:t>
            </a:r>
            <a:r>
              <a:rPr lang="en-ID" dirty="0"/>
              <a:t>.</a:t>
            </a:r>
          </a:p>
          <a:p>
            <a:pPr marL="0" indent="0">
              <a:buNone/>
            </a:pPr>
            <a:endParaRPr lang="en-ID" dirty="0"/>
          </a:p>
        </p:txBody>
      </p:sp>
    </p:spTree>
    <p:extLst>
      <p:ext uri="{BB962C8B-B14F-4D97-AF65-F5344CB8AC3E}">
        <p14:creationId xmlns:p14="http://schemas.microsoft.com/office/powerpoint/2010/main" val="1305665215"/>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237</TotalTime>
  <Words>589</Words>
  <Application>Microsoft Office PowerPoint</Application>
  <PresentationFormat>Widescreen</PresentationFormat>
  <Paragraphs>149</Paragraphs>
  <Slides>32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Times New Roman</vt:lpstr>
      <vt:lpstr>Trebuchet MS</vt:lpstr>
      <vt:lpstr>Wingdings</vt:lpstr>
      <vt:lpstr>Wingdings 3</vt:lpstr>
      <vt:lpstr>Facet</vt:lpstr>
      <vt:lpstr>PENGOLAHAN LIMBAH INDUSTRI PANGAN</vt:lpstr>
      <vt:lpstr>Permasalahan Limbah</vt:lpstr>
      <vt:lpstr>PowerPoint Presentation</vt:lpstr>
      <vt:lpstr>PowerPoint Presentation</vt:lpstr>
      <vt:lpstr>Karakteristik Limbah B3</vt:lpstr>
      <vt:lpstr>Pengertian Limbah Cair </vt:lpstr>
      <vt:lpstr>Macam dan Sumber Air Limbah</vt:lpstr>
      <vt:lpstr>Konsep Pengolahan Air Limbah</vt:lpstr>
      <vt:lpstr>Pengolahan Air Limbah</vt:lpstr>
      <vt:lpstr>PowerPoint Presentation</vt:lpstr>
      <vt:lpstr>PowerPoint Presentation</vt:lpstr>
      <vt:lpstr>Contoh Pengolahan Limbah Cair</vt:lpstr>
      <vt:lpstr>Pengertian Limbah Padat</vt:lpstr>
      <vt:lpstr>Secara garis besar, limbah padat terdiri atas:   </vt:lpstr>
      <vt:lpstr>Dampak limbah padat:</vt:lpstr>
      <vt:lpstr>   Cara Penanganan Limbah Padat </vt:lpstr>
      <vt:lpstr>Replace Replace adalah usaha mengurangi pencemaran dengan menggunakan barang-barang yang ramah lingkungan. </vt:lpstr>
      <vt:lpstr>Reduce Reduce adalah usaha untuk mengurangi pencemaran denga menggunakan barang-barang yang ramah lingkungan</vt:lpstr>
      <vt:lpstr>RECYCLE RECYCLE adalah usaha mengurangi pencemaran lingkungan dengan cara mendaur ulang sampah melalui penanganan dan teknologi khusus. proses daur ulang biasanya dilakukan oleh pabrik atau industri untuk dijadikan produk lain yang dapat dimanfaatkan. limbah padat yang dapat di recycle atau daur ulang, diantaranya plastik bekas yang dapat didaur ulang menjadi ember, gantungan baju, pot tanaman dan lain sebagainya. </vt:lpstr>
      <vt:lpstr>Reuse Reuse adalah usaha mengurangi pencemaran lingkungan dengan cara menggunakan dan memanfaatkan kembali barang-barang yang seharusnya sudah di buang. </vt:lpstr>
      <vt:lpstr>Limbah Gas </vt:lpstr>
      <vt:lpstr>PowerPoint Presentation</vt:lpstr>
      <vt:lpstr>PowerPoint Presentation</vt:lpstr>
      <vt:lpstr>Pengolahan Limbah Gas </vt:lpstr>
      <vt:lpstr>PowerPoint Presentation</vt:lpstr>
      <vt:lpstr>PowerPoint Presentation</vt:lpstr>
      <vt:lpstr>Daur Ulang dan Pemanfaatan Ulang Limbah</vt:lpstr>
      <vt:lpstr>PowerPoint Presentation</vt:lpstr>
      <vt:lpstr>Daur Ulang dan Pemanfaatan</vt:lpstr>
      <vt:lpstr>PowerPoint Presentation</vt:lpstr>
      <vt:lpstr>Langkah Daur Ulang Limbah</vt:lpstr>
      <vt:lpstr>PowerPoint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PENGOLAHAN LIMBAH INDUSTRI PANGAN</dc:title>
  <dc:creator>HP</dc:creator>
  <cp:lastModifiedBy>user</cp:lastModifiedBy>
  <cp:revision>12</cp:revision>
  <dcterms:created xsi:type="dcterms:W3CDTF">2018-12-17T12:20:45Z</dcterms:created>
  <dcterms:modified xsi:type="dcterms:W3CDTF">2018-12-18T02:27:19Z</dcterms:modified>
</cp:coreProperties>
</file>