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7" r:id="rId4"/>
    <p:sldId id="258" r:id="rId5"/>
    <p:sldId id="298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259" r:id="rId16"/>
    <p:sldId id="308" r:id="rId17"/>
    <p:sldId id="262" r:id="rId18"/>
    <p:sldId id="309" r:id="rId19"/>
    <p:sldId id="310" r:id="rId20"/>
    <p:sldId id="311" r:id="rId21"/>
    <p:sldId id="321" r:id="rId22"/>
    <p:sldId id="312" r:id="rId23"/>
    <p:sldId id="322" r:id="rId24"/>
    <p:sldId id="313" r:id="rId25"/>
    <p:sldId id="314" r:id="rId26"/>
    <p:sldId id="315" r:id="rId27"/>
    <p:sldId id="323" r:id="rId28"/>
    <p:sldId id="329" r:id="rId29"/>
    <p:sldId id="325" r:id="rId30"/>
    <p:sldId id="326" r:id="rId31"/>
    <p:sldId id="327" r:id="rId32"/>
    <p:sldId id="328" r:id="rId33"/>
    <p:sldId id="324" r:id="rId34"/>
    <p:sldId id="316" r:id="rId35"/>
    <p:sldId id="317" r:id="rId36"/>
    <p:sldId id="318" r:id="rId37"/>
    <p:sldId id="319" r:id="rId38"/>
    <p:sldId id="320" r:id="rId39"/>
  </p:sldIdLst>
  <p:sldSz cx="13004800" cy="97536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-102" y="-330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600" y="1596249"/>
            <a:ext cx="9753600" cy="339569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22898"/>
            <a:ext cx="9753600" cy="23548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DDC4D-EC86-48E8-8092-5C8B266A36A7}" type="datetimeFigureOut">
              <a:rPr lang="en-GB"/>
              <a:pPr>
                <a:defRPr/>
              </a:pPr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A192B-3488-4021-A676-2CBAE642A4F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64B9F-9EB2-4B5F-BB39-861AC937A3E2}" type="datetimeFigureOut">
              <a:rPr lang="en-GB"/>
              <a:pPr>
                <a:defRPr/>
              </a:pPr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0A1CB-90A3-4138-B169-05E88F16E43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307" y="2431629"/>
            <a:ext cx="11216640" cy="4057226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307" y="6527239"/>
            <a:ext cx="11216640" cy="21335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688A7-DB2D-4E2B-BFBF-482B563DB00A}" type="datetimeFigureOut">
              <a:rPr lang="en-GB"/>
              <a:pPr>
                <a:defRPr/>
              </a:pPr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29C69-2759-4345-B11C-8E4A43CE355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40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836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F8AD3-23C5-4A8B-B213-FA10CDAC924C}" type="datetimeFigureOut">
              <a:rPr lang="en-GB"/>
              <a:pPr>
                <a:defRPr/>
              </a:pPr>
              <a:t>17/10/2019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88390-F5D6-4BC7-B7FE-E4EAE4EB746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519291"/>
            <a:ext cx="11216640" cy="18852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776" y="2390987"/>
            <a:ext cx="5501639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776" y="3562773"/>
            <a:ext cx="5501639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3680" y="2390987"/>
            <a:ext cx="5528734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3680" y="3562773"/>
            <a:ext cx="5528734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72864-E383-40E8-946E-42865F60D546}" type="datetimeFigureOut">
              <a:rPr lang="en-GB"/>
              <a:pPr>
                <a:defRPr/>
              </a:pPr>
              <a:t>17/10/2019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24197-D1FC-4262-9884-16BDA80A22C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2E715-2801-43DA-86BD-330AA3EA4ECE}" type="datetimeFigureOut">
              <a:rPr lang="en-GB"/>
              <a:pPr>
                <a:defRPr/>
              </a:pPr>
              <a:t>17/10/2019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F5F3D-CB31-4ADE-A242-7B59CDB5A77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309D8-CBB1-45E9-93A2-25418ACCCA8D}" type="datetimeFigureOut">
              <a:rPr lang="en-GB"/>
              <a:pPr>
                <a:defRPr/>
              </a:pPr>
              <a:t>17/10/2019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607AF-358F-4A68-8C9F-B6DC20BF0F2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8734" y="1404340"/>
            <a:ext cx="6583680" cy="693137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D5FCD-7559-46E0-B562-345702E0E561}" type="datetimeFigureOut">
              <a:rPr lang="en-GB"/>
              <a:pPr>
                <a:defRPr/>
              </a:pPr>
              <a:t>17/10/2019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42B88-FEB9-44C2-B0D5-B366F275AE4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28734" y="1404340"/>
            <a:ext cx="6583680" cy="693137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BBC93-725B-41C1-8A2C-BA7ABFCFC919}" type="datetimeFigureOut">
              <a:rPr lang="en-GB"/>
              <a:pPr>
                <a:defRPr/>
              </a:pPr>
              <a:t>17/10/2019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85054-8C31-48BA-B373-BFA8162878C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47440-9588-49A2-AABD-5C6BB4D522E3}" type="datetimeFigureOut">
              <a:rPr lang="en-GB"/>
              <a:pPr>
                <a:defRPr/>
              </a:pPr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38372-044D-4718-8917-DADE184E5C3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6560" y="519289"/>
            <a:ext cx="2804160" cy="82657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4080" y="519289"/>
            <a:ext cx="8249920" cy="82657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40A31-DC81-470A-A447-5ABBD4429C85}" type="datetimeFigureOut">
              <a:rPr lang="en-GB"/>
              <a:pPr>
                <a:defRPr/>
              </a:pPr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6268C-2AED-4847-B6EB-27F6D812C20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93763" y="519113"/>
            <a:ext cx="112172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93763" y="2597150"/>
            <a:ext cx="11217275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5E2759-4782-437C-8149-B8B632DDF8CF}" type="datetimeFigureOut">
              <a:rPr lang="en-GB"/>
              <a:pPr>
                <a:defRPr/>
              </a:pPr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BF6C276A-31E0-4BEE-B434-74EF87DC6C0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asil gambar untuk tangga kayu"/>
          <p:cNvPicPr>
            <a:picLocks noChangeAspect="1" noChangeArrowheads="1"/>
          </p:cNvPicPr>
          <p:nvPr/>
        </p:nvPicPr>
        <p:blipFill>
          <a:blip r:embed="rId3"/>
          <a:srcRect l="27439" r="8982"/>
          <a:stretch>
            <a:fillRect/>
          </a:stretch>
        </p:blipFill>
        <p:spPr bwMode="auto">
          <a:xfrm>
            <a:off x="5406189" y="2041205"/>
            <a:ext cx="7598611" cy="7006543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393180"/>
            <a:ext cx="9753601" cy="1943100"/>
          </a:xfrm>
        </p:spPr>
        <p:txBody>
          <a:bodyPr rtlCol="0">
            <a:noAutofit/>
          </a:bodyPr>
          <a:lstStyle/>
          <a:p>
            <a:pPr algn="l" fontAlgn="auto">
              <a:lnSpc>
                <a:spcPts val="5000"/>
              </a:lnSpc>
              <a:spcAft>
                <a:spcPts val="0"/>
              </a:spcAft>
              <a:defRPr/>
            </a:pPr>
            <a:r>
              <a:rPr lang="id-ID" sz="4400" dirty="0" smtClean="0">
                <a:solidFill>
                  <a:srgbClr val="FFFFFF"/>
                </a:solidFill>
                <a:latin typeface="Humanst521 Lt BT" pitchFamily="34" charset="0"/>
              </a:rPr>
              <a:t>Struktur Bangunan Rendah-04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6650" dirty="0" smtClean="0">
                <a:solidFill>
                  <a:srgbClr val="FFFF00"/>
                </a:solidFill>
                <a:latin typeface="EngraversGothic BT" pitchFamily="34" charset="0"/>
              </a:rPr>
              <a:t>Tangga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oleh: M. Agung Wahyudi, ST.MT.</a:t>
            </a:r>
            <a:endParaRPr lang="en-GB" sz="665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47515" y="354432"/>
            <a:ext cx="61626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50900" y="776288"/>
            <a:ext cx="11217275" cy="1209675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61786" y="2986087"/>
            <a:ext cx="11276465" cy="6229351"/>
          </a:xfrm>
          <a:prstGeom prst="rect">
            <a:avLst/>
          </a:prstGeom>
          <a:solidFill>
            <a:srgbClr val="FFFFFF">
              <a:alpha val="5019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Bentuk &amp; dimensi tangga akan secara langsung mempengaruhi  pengaturan ruang-ruang fungsi bangunan, ketinggian antar kantai hinggasistem sirkulasi udara &amp; ventilasi bangunan.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Jadi rancangan tangga akan berpengaruh pada rancangan denah, tampak &amp; potongan bangunan.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Karena itu, tangga harus ditentukan terlebih dahulu dengan membuat perencanaan yang berbentuk analisis &amp; konsep.</a:t>
            </a:r>
          </a:p>
          <a:p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50900" y="776288"/>
            <a:ext cx="11217275" cy="1209675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Fungsi Tangga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61786" y="2069433"/>
            <a:ext cx="11276465" cy="7146006"/>
          </a:xfrm>
          <a:prstGeom prst="rect">
            <a:avLst/>
          </a:prstGeom>
          <a:solidFill>
            <a:srgbClr val="FFFFFF">
              <a:alpha val="5019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BT" pitchFamily="34" charset="0"/>
              </a:rPr>
              <a:t>Tangga Utama</a:t>
            </a:r>
          </a:p>
          <a:p>
            <a:pPr marL="441325" indent="7938"/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Untuk sirkulasi pergerakan utama di dalam bangunan</a:t>
            </a:r>
          </a:p>
          <a:p>
            <a:pPr marL="441325" indent="-441325">
              <a:spcBef>
                <a:spcPts val="600"/>
              </a:spcBef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BT" pitchFamily="34" charset="0"/>
              </a:rPr>
              <a:t>Tangga Darurat</a:t>
            </a:r>
          </a:p>
          <a:p>
            <a:pPr marL="441325" indent="7938"/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Untuk melarikan diri saat terjadi kondisi berbahaya di dalam bangunan</a:t>
            </a:r>
          </a:p>
          <a:p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550319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 Utama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1989221"/>
            <a:ext cx="11276465" cy="6962274"/>
          </a:xfrm>
          <a:prstGeom prst="rect">
            <a:avLst/>
          </a:prstGeom>
          <a:solidFill>
            <a:srgbClr val="FFFFFF">
              <a:alpha val="45882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Ukuran lebar tangga harus dapat menampung 1, 2 atau 3 lajur sirkulasi. 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Jadi untuk 1 lajur, lebar min 70cm, 2 lajur 120cm dst (lihat standar)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Bentuk tangga bermacam-macam, dengan alasan pemilihan: </a:t>
            </a:r>
            <a:r>
              <a:rPr lang="id-ID" sz="4400" b="1" dirty="0" smtClean="0">
                <a:solidFill>
                  <a:srgbClr val="002060"/>
                </a:solidFill>
                <a:latin typeface="Humanst521 BT" pitchFamily="34" charset="0"/>
              </a:rPr>
              <a:t>kemudahan, keamanan &amp; kenyamanan.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Posisi tangga: di ruang-ruang yang mudah terlihat secara visual &amp; mudah ditemukan tanpa mengganggu aktivitas ruang di sekitarnya.</a:t>
            </a:r>
          </a:p>
          <a:p>
            <a:pPr marL="179388" indent="-179388"/>
            <a:endParaRPr lang="id-ID" sz="44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786" y="1620252"/>
            <a:ext cx="11611773" cy="7877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309687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 Utama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069055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Nama Bagian Tangga Utama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" name="Picture 3" descr="ki8tuzyhbmqfwdbhuwcp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9621" y="1491916"/>
            <a:ext cx="8946663" cy="8261684"/>
          </a:xfrm>
          <a:prstGeom prst="rect">
            <a:avLst/>
          </a:prstGeom>
        </p:spPr>
      </p:pic>
      <p:pic>
        <p:nvPicPr>
          <p:cNvPr id="5" name="Picture 4" descr="mini_magick20180817-21227-1qwro9i.png"/>
          <p:cNvPicPr>
            <a:picLocks noChangeAspect="1"/>
          </p:cNvPicPr>
          <p:nvPr/>
        </p:nvPicPr>
        <p:blipFill>
          <a:blip r:embed="rId3"/>
          <a:srcRect l="7661" t="14516" r="4435" b="13262"/>
          <a:stretch>
            <a:fillRect/>
          </a:stretch>
        </p:blipFill>
        <p:spPr>
          <a:xfrm>
            <a:off x="-11995" y="1363580"/>
            <a:ext cx="13016795" cy="80210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069055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Nama Bagian Tangga (English)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" name="Picture 3" descr="ki8tuzyhbmqfwdbhuwcp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221" y="1491916"/>
            <a:ext cx="8946663" cy="82616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550319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 Darurat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1989221"/>
            <a:ext cx="11276465" cy="6962274"/>
          </a:xfrm>
          <a:prstGeom prst="rect">
            <a:avLst/>
          </a:prstGeom>
          <a:solidFill>
            <a:srgbClr val="FFFFFF">
              <a:alpha val="45882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Merupakan syarat dalam IMB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Harus bisa dipakai dalam kondisi panik &amp; tidak gelap (karena asap &amp; listrik padam)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Untuk masuk tangga ada pintu 1 arah membuka ke tangga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Lebar untuk 1 orang agar tidak berdesakan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Bentuk tangga lurus atau U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Akhir tangga di lantai dasar harus berhubungan langsung ke luar bangunan.</a:t>
            </a:r>
          </a:p>
          <a:p>
            <a:pPr marL="179388" indent="-179388"/>
            <a:endParaRPr lang="id-ID" sz="44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550319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Perancangan Tangga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1989221"/>
            <a:ext cx="11276465" cy="6962274"/>
          </a:xfrm>
          <a:prstGeom prst="rect">
            <a:avLst/>
          </a:prstGeom>
          <a:solidFill>
            <a:srgbClr val="FFFFFF">
              <a:alpha val="45882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1325" indent="-441325"/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Rumus tangga:</a:t>
            </a:r>
          </a:p>
          <a:p>
            <a:pPr marL="742950" indent="-742950">
              <a:buFont typeface="+mj-lt"/>
              <a:buAutoNum type="arabicPeriod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2 x tinggi anak tangga +lebar anak tangga = 60 s/d 65 cm.</a:t>
            </a:r>
          </a:p>
          <a:p>
            <a:pPr marL="742950" indent="-742950">
              <a:buFont typeface="+mj-lt"/>
              <a:buAutoNum type="arabicPeriod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Tinggi antar lantai = n x tinggi anak tangga</a:t>
            </a:r>
          </a:p>
          <a:p>
            <a:pPr marL="742950" indent="-742950">
              <a:buFont typeface="+mj-lt"/>
              <a:buAutoNum type="arabicPeriod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Jumlah anak tangga *) = tinggi antar lantai / tinggi anak tangga -1</a:t>
            </a:r>
          </a:p>
          <a:p>
            <a:pPr marL="742950" indent="-742950">
              <a:buFont typeface="+mj-lt"/>
              <a:buAutoNum type="arabicPeriod"/>
            </a:pPr>
            <a:endParaRPr lang="id-ID" sz="44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 marL="742950" indent="-742950"/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*) termasuk bordes </a:t>
            </a:r>
          </a:p>
          <a:p>
            <a:pPr marL="179388" indent="-179388"/>
            <a:endParaRPr lang="id-ID" sz="44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550319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Rumus 1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1989221"/>
            <a:ext cx="11276465" cy="5710990"/>
          </a:xfrm>
          <a:prstGeom prst="rect">
            <a:avLst/>
          </a:prstGeom>
          <a:solidFill>
            <a:srgbClr val="FFFFFF">
              <a:alpha val="45882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4400" b="1" dirty="0" smtClean="0">
                <a:solidFill>
                  <a:srgbClr val="002060"/>
                </a:solidFill>
                <a:latin typeface="Humanst521 BT" pitchFamily="34" charset="0"/>
              </a:rPr>
              <a:t>2 x tinggi anak tangga +lebar anak tangga = 60 s/d 65 cm.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Berdasarkan ukuran langkah orang (dewasa).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Tinggi anak tangga : 2x lebarnya adalah karena usaha mencapai ketinggian/vertikal itu 2x lipat usaha mencapai horisontal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Lebar anak tangga disesuaikan rata-rata panjang pijakan kaki pengguna </a:t>
            </a: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  <a:sym typeface="Wingdings" pitchFamily="2" charset="2"/>
              </a:rPr>
              <a:t> ±30cm</a:t>
            </a:r>
            <a:endParaRPr lang="id-ID" sz="44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 marL="179388" indent="-179388"/>
            <a:endParaRPr lang="id-ID" sz="44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550319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Rumus 2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1989221"/>
            <a:ext cx="11276465" cy="6962274"/>
          </a:xfrm>
          <a:prstGeom prst="rect">
            <a:avLst/>
          </a:prstGeom>
          <a:solidFill>
            <a:srgbClr val="FFFFFF">
              <a:alpha val="45882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42950" indent="-742950"/>
            <a:r>
              <a:rPr lang="id-ID" sz="4400" b="1" dirty="0" smtClean="0">
                <a:solidFill>
                  <a:srgbClr val="002060"/>
                </a:solidFill>
                <a:latin typeface="Humanst521 BT" pitchFamily="34" charset="0"/>
              </a:rPr>
              <a:t>Tinggi antar lantai = n x tinggi anak tangga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jika tinggi lantai ditentukan dahulu baru ketinggian anak tangga, mungkin tinggi anak tangga angkanya tidak bulat atau tidak sesuai dengan logika orang melangkah.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Bisa juga bagian awal &amp; akhir tinggi anak tangga sedikit berbeda (masih dalam batas-batas yang diterima/tidak terlalu rendah dibanding tinggi anak tangga yang lain) </a:t>
            </a:r>
          </a:p>
          <a:p>
            <a:pPr marL="179388" indent="-179388"/>
            <a:endParaRPr lang="id-ID" sz="44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550319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Rumus 3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1989221"/>
            <a:ext cx="11276465" cy="5277853"/>
          </a:xfrm>
          <a:prstGeom prst="rect">
            <a:avLst/>
          </a:prstGeom>
          <a:solidFill>
            <a:srgbClr val="FFFFFF">
              <a:alpha val="45882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4400" b="1" dirty="0" smtClean="0">
                <a:solidFill>
                  <a:srgbClr val="002060"/>
                </a:solidFill>
                <a:latin typeface="Humanst521 BT" pitchFamily="34" charset="0"/>
              </a:rPr>
              <a:t>Jumlah anak tangga = tinggi antar lantai ÷ tinggi anak tangga -1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Bilangan 1 ini adalah permukaan lantai atas (bukan bagian dari tangga).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Bordes diperlukan jika jumlah anak tangga &gt;16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Fungsi bordes: tempat istirahat fisik &amp; konsentrasi agar tidak timbul kecelakaan.</a:t>
            </a:r>
          </a:p>
          <a:p>
            <a:pPr marL="179388" indent="-179388"/>
            <a:endParaRPr lang="id-ID" sz="44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4"/>
            <a:ext cx="11217275" cy="119739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Contoh Perhitungan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1989221"/>
            <a:ext cx="11276465" cy="7427495"/>
          </a:xfrm>
          <a:prstGeom prst="rect">
            <a:avLst/>
          </a:prstGeom>
          <a:solidFill>
            <a:srgbClr val="FFFFFF">
              <a:alpha val="45882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id-ID" sz="4400" b="1" dirty="0" smtClean="0">
                <a:solidFill>
                  <a:srgbClr val="002060"/>
                </a:solidFill>
                <a:latin typeface="Humanst521 BT" pitchFamily="34" charset="0"/>
              </a:rPr>
              <a:t>Jika tinggi antar lantai = 4 m</a:t>
            </a:r>
          </a:p>
          <a:p>
            <a:pPr marL="546100" indent="-546100"/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Tinggi anak tangga = (65 – lebar pijakan ) ÷ 2</a:t>
            </a:r>
          </a:p>
          <a:p>
            <a:pPr marL="546100" indent="-546100"/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                            = (65-30) ÷ 2</a:t>
            </a:r>
          </a:p>
          <a:p>
            <a:pPr marL="546100" indent="-546100"/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                            = 17,5 cm</a:t>
            </a:r>
          </a:p>
          <a:p>
            <a:pPr marL="546100" indent="-546100"/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Jumlah anak tangga = (400 ÷17) -1</a:t>
            </a:r>
          </a:p>
          <a:p>
            <a:pPr marL="546100" indent="-546100"/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                              = 21,8 (dibulatkan 22)</a:t>
            </a:r>
          </a:p>
          <a:p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Karena ada beda tinggi anak tangga pada bagian akhir (bukan bagian tangga), sebaiknya tinggi ruang dibuat : 17,5 x 23 = 402,5 cm</a:t>
            </a:r>
          </a:p>
          <a:p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Atau alternatifnya 17,5 x 22 = 385 cm</a:t>
            </a:r>
          </a:p>
          <a:p>
            <a:pPr marL="179388" indent="-179388"/>
            <a:endParaRPr lang="id-ID" sz="44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4"/>
            <a:ext cx="11217275" cy="119739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Keselamatan Tangga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1636295"/>
            <a:ext cx="11276465" cy="7780421"/>
          </a:xfrm>
          <a:prstGeom prst="rect">
            <a:avLst/>
          </a:prstGeom>
          <a:solidFill>
            <a:srgbClr val="FFFFFF">
              <a:alpha val="45882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Untuk menambah aspek keamanan, diberikan pegangan tangga (</a:t>
            </a:r>
            <a:r>
              <a:rPr lang="id-ID" sz="4400" b="1" i="1" dirty="0" smtClean="0">
                <a:solidFill>
                  <a:srgbClr val="002060"/>
                </a:solidFill>
                <a:latin typeface="Humanst521 Lt BT" pitchFamily="34" charset="0"/>
              </a:rPr>
              <a:t>railing</a:t>
            </a: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)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Tinggi pegangan memperhatikan proporsi tubuh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Pagar dibuat agar anak-anak tidak bisa menerobosnya.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Pola penutup lantai pada anak tangga jangan terlalu rumit </a:t>
            </a: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  <a:sym typeface="Wingdings" pitchFamily="2" charset="2"/>
              </a:rPr>
              <a:t> bisa membingungkan 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  <a:sym typeface="Wingdings" pitchFamily="2" charset="2"/>
              </a:rPr>
              <a:t>Pola ideal : memperjelas garis-garis pijakan jalur tangga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  <a:sym typeface="Wingdings" pitchFamily="2" charset="2"/>
              </a:rPr>
              <a:t>Tambahkan </a:t>
            </a:r>
            <a:r>
              <a:rPr lang="id-ID" sz="4400" b="1" i="1" dirty="0" smtClean="0">
                <a:solidFill>
                  <a:srgbClr val="002060"/>
                </a:solidFill>
                <a:latin typeface="Humanst521 Lt BT" pitchFamily="34" charset="0"/>
                <a:sym typeface="Wingdings" pitchFamily="2" charset="2"/>
              </a:rPr>
              <a:t>nosing</a:t>
            </a: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  <a:sym typeface="Wingdings" pitchFamily="2" charset="2"/>
              </a:rPr>
              <a:t> dari bahan anti selip pada ujung pijakan anak tangga untuk mencegah terpeleset</a:t>
            </a:r>
            <a:endParaRPr lang="id-ID" sz="44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 marL="179388" indent="-179388">
              <a:buFont typeface="Arial" pitchFamily="34" charset="0"/>
              <a:buChar char="•"/>
            </a:pPr>
            <a:endParaRPr lang="id-ID" sz="44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5532" y="5021179"/>
            <a:ext cx="8306131" cy="473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4"/>
            <a:ext cx="11217275" cy="1149266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Kaitan Tangga dengan Aspek Lain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1700463"/>
            <a:ext cx="11276465" cy="6022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Tangga membutuhkan ruang bebas (void) di atasnya, sehingga bisa menunjang sistem penghawaan &amp; pencahayaan.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Jika diatas tangga atapnya terhubung dengan udara luar, jendela-jendela ruangan bisa ditempatkan di sepanjang void tangga </a:t>
            </a: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4"/>
            <a:ext cx="11217275" cy="1149266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Konstruksi Tangga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49" y="1700463"/>
            <a:ext cx="11276465" cy="6022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Material tangga: kayu, baja, beton atau batubata.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Tangga dipasang diatas pondasi lantai 1 dan balok-balok pada lantai diatasnya.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Konstruksi tangga beton bisa dibuat dengan: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Cara langsung (Mencetak langsung sampai ke anak tangganya)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Hanya mencetak plat tangga sesuai kemiringannya, anak tangga dari batubata.</a:t>
            </a:r>
          </a:p>
          <a:p>
            <a:pPr marL="441325" indent="-4413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Finishing anak tangga dari bahan anti selip (keramik kasar, batu alam, kayu, karpet dll)</a:t>
            </a:r>
          </a:p>
          <a:p>
            <a:pPr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Detail Tangga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860884"/>
            <a:ext cx="11539764" cy="6891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Contoh macam-macam detail anak tangga</a:t>
            </a:r>
          </a:p>
          <a:p>
            <a:pPr marL="352425" indent="-352425">
              <a:buFont typeface="Arial" pitchFamily="34" charset="0"/>
              <a:buChar char="•"/>
            </a:pPr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5894" y="2662989"/>
            <a:ext cx="10689750" cy="7090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Macam Bentuk  Tangga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860884"/>
            <a:ext cx="11539764" cy="6891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742950" indent="-742950">
              <a:buFont typeface="+mj-lt"/>
              <a:buAutoNum type="arabicPeriod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Tangga lurus</a:t>
            </a:r>
          </a:p>
          <a:p>
            <a:pPr marL="742950" indent="-742950">
              <a:buFont typeface="+mj-lt"/>
              <a:buAutoNum type="arabicPeriod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Tangga bentuk “L”</a:t>
            </a:r>
          </a:p>
          <a:p>
            <a:pPr marL="742950" indent="-742950">
              <a:buFont typeface="+mj-lt"/>
              <a:buAutoNum type="arabicPeriod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Tangga balik arah (bentuk “U”)</a:t>
            </a:r>
          </a:p>
          <a:p>
            <a:pPr marL="742950" indent="-742950">
              <a:buFont typeface="+mj-lt"/>
              <a:buAutoNum type="arabicPeriod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Tangga putar (spiral)</a:t>
            </a:r>
          </a:p>
          <a:p>
            <a:pPr marL="742950" indent="-742950">
              <a:buFont typeface="+mj-lt"/>
              <a:buAutoNum type="arabicPeriod"/>
            </a:pPr>
            <a:r>
              <a:rPr lang="id-ID" sz="4400" b="1" dirty="0" smtClean="0">
                <a:solidFill>
                  <a:srgbClr val="002060"/>
                </a:solidFill>
                <a:latin typeface="Humanst521 Lt BT" pitchFamily="34" charset="0"/>
              </a:rPr>
              <a:t>Tangga lengkung</a:t>
            </a:r>
          </a:p>
          <a:p>
            <a:pPr marL="742950" indent="-742950">
              <a:buFont typeface="+mj-lt"/>
              <a:buAutoNum type="arabicPeriod"/>
            </a:pPr>
            <a:endParaRPr lang="fr-FR" sz="44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 Lurus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" name="Picture 3" descr="tangga I.jpg"/>
          <p:cNvPicPr>
            <a:picLocks noChangeAspect="1"/>
          </p:cNvPicPr>
          <p:nvPr/>
        </p:nvPicPr>
        <p:blipFill>
          <a:blip r:embed="rId2"/>
          <a:srcRect l="7531"/>
          <a:stretch>
            <a:fillRect/>
          </a:stretch>
        </p:blipFill>
        <p:spPr>
          <a:xfrm>
            <a:off x="5518484" y="2510495"/>
            <a:ext cx="7486316" cy="6072031"/>
          </a:xfrm>
          <a:prstGeom prst="rect">
            <a:avLst/>
          </a:prstGeom>
        </p:spPr>
      </p:pic>
      <p:pic>
        <p:nvPicPr>
          <p:cNvPr id="2050" name="Picture 2" descr="Hasil gambar untuk denah tangga lurus"/>
          <p:cNvPicPr>
            <a:picLocks noChangeAspect="1" noChangeArrowheads="1"/>
          </p:cNvPicPr>
          <p:nvPr/>
        </p:nvPicPr>
        <p:blipFill>
          <a:blip r:embed="rId3"/>
          <a:srcRect l="15386" t="8143" r="14251" b="3493"/>
          <a:stretch>
            <a:fillRect/>
          </a:stretch>
        </p:blipFill>
        <p:spPr bwMode="auto">
          <a:xfrm>
            <a:off x="0" y="1748590"/>
            <a:ext cx="5502442" cy="75077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 “L”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5" name="Picture 4" descr="tangga 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6421" y="1155031"/>
            <a:ext cx="6748379" cy="8435473"/>
          </a:xfrm>
          <a:prstGeom prst="rect">
            <a:avLst/>
          </a:prstGeom>
        </p:spPr>
      </p:pic>
      <p:pic>
        <p:nvPicPr>
          <p:cNvPr id="1026" name="Picture 2" descr="Gambar terkait"/>
          <p:cNvPicPr>
            <a:picLocks noChangeAspect="1" noChangeArrowheads="1"/>
          </p:cNvPicPr>
          <p:nvPr/>
        </p:nvPicPr>
        <p:blipFill>
          <a:blip r:embed="rId3"/>
          <a:srcRect r="8826" b="32248"/>
          <a:stretch>
            <a:fillRect/>
          </a:stretch>
        </p:blipFill>
        <p:spPr bwMode="auto">
          <a:xfrm>
            <a:off x="0" y="2815493"/>
            <a:ext cx="6346794" cy="49168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Gambar 7.14 Tangga dengan Penghabisan Perempatan"/>
          <p:cNvPicPr>
            <a:picLocks noChangeAspect="1" noChangeArrowheads="1"/>
          </p:cNvPicPr>
          <p:nvPr/>
        </p:nvPicPr>
        <p:blipFill>
          <a:blip r:embed="rId2"/>
          <a:srcRect r="28964" b="17369"/>
          <a:stretch>
            <a:fillRect/>
          </a:stretch>
        </p:blipFill>
        <p:spPr bwMode="auto">
          <a:xfrm>
            <a:off x="0" y="1395662"/>
            <a:ext cx="6050673" cy="8357937"/>
          </a:xfrm>
          <a:prstGeom prst="rect">
            <a:avLst/>
          </a:prstGeom>
          <a:noFill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004887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 “L”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6146" name="Picture 2" descr="Gambar 7.13 Tangga dengan Permulaan Perempatan"/>
          <p:cNvPicPr>
            <a:picLocks noChangeAspect="1" noChangeArrowheads="1"/>
          </p:cNvPicPr>
          <p:nvPr/>
        </p:nvPicPr>
        <p:blipFill>
          <a:blip r:embed="rId3"/>
          <a:srcRect b="10859"/>
          <a:stretch>
            <a:fillRect/>
          </a:stretch>
        </p:blipFill>
        <p:spPr bwMode="auto">
          <a:xfrm>
            <a:off x="6384758" y="860014"/>
            <a:ext cx="6620042" cy="8893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 “U”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58370" name="Picture 2" descr="Hasil gambar untuk denah tangga lurus"/>
          <p:cNvPicPr>
            <a:picLocks noChangeAspect="1" noChangeArrowheads="1"/>
          </p:cNvPicPr>
          <p:nvPr/>
        </p:nvPicPr>
        <p:blipFill>
          <a:blip r:embed="rId2"/>
          <a:srcRect l="5515" t="4546" r="4830" b="29029"/>
          <a:stretch>
            <a:fillRect/>
          </a:stretch>
        </p:blipFill>
        <p:spPr bwMode="auto">
          <a:xfrm>
            <a:off x="0" y="1668380"/>
            <a:ext cx="8742947" cy="4661066"/>
          </a:xfrm>
          <a:prstGeom prst="rect">
            <a:avLst/>
          </a:prstGeom>
          <a:noFill/>
        </p:spPr>
      </p:pic>
      <p:pic>
        <p:nvPicPr>
          <p:cNvPr id="6" name="Picture 5" descr="tangga 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0484" y="5662863"/>
            <a:ext cx="5454316" cy="40907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 “U”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4034" name="Picture 2" descr="Gambar 7.11 Tangga Bordes Tiga Lengan"/>
          <p:cNvPicPr>
            <a:picLocks noChangeAspect="1" noChangeArrowheads="1"/>
          </p:cNvPicPr>
          <p:nvPr/>
        </p:nvPicPr>
        <p:blipFill>
          <a:blip r:embed="rId2"/>
          <a:srcRect b="8995"/>
          <a:stretch>
            <a:fillRect/>
          </a:stretch>
        </p:blipFill>
        <p:spPr bwMode="auto">
          <a:xfrm>
            <a:off x="5316997" y="802106"/>
            <a:ext cx="6452562" cy="5855368"/>
          </a:xfrm>
          <a:prstGeom prst="rect">
            <a:avLst/>
          </a:prstGeom>
          <a:noFill/>
        </p:spPr>
      </p:pic>
      <p:pic>
        <p:nvPicPr>
          <p:cNvPr id="44036" name="Picture 4" descr="Gambar 7.12 Tangga Dua Perempatan"/>
          <p:cNvPicPr>
            <a:picLocks noChangeAspect="1" noChangeArrowheads="1"/>
          </p:cNvPicPr>
          <p:nvPr/>
        </p:nvPicPr>
        <p:blipFill>
          <a:blip r:embed="rId3"/>
          <a:srcRect b="21965"/>
          <a:stretch>
            <a:fillRect/>
          </a:stretch>
        </p:blipFill>
        <p:spPr bwMode="auto">
          <a:xfrm>
            <a:off x="4881504" y="7154778"/>
            <a:ext cx="7706201" cy="2229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angga Spiral.jpg"/>
          <p:cNvPicPr>
            <a:picLocks noChangeAspect="1"/>
          </p:cNvPicPr>
          <p:nvPr/>
        </p:nvPicPr>
        <p:blipFill>
          <a:blip r:embed="rId2"/>
          <a:srcRect l="33049"/>
          <a:stretch>
            <a:fillRect/>
          </a:stretch>
        </p:blipFill>
        <p:spPr>
          <a:xfrm>
            <a:off x="6224337" y="5899"/>
            <a:ext cx="6780463" cy="9747702"/>
          </a:xfrm>
          <a:prstGeom prst="rect">
            <a:avLst/>
          </a:prstGeom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 Putar (Spiral)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59394" name="Picture 2" descr="Hasil gambar untuk denah tangga spiral"/>
          <p:cNvPicPr>
            <a:picLocks noChangeAspect="1" noChangeArrowheads="1"/>
          </p:cNvPicPr>
          <p:nvPr/>
        </p:nvPicPr>
        <p:blipFill>
          <a:blip r:embed="rId3"/>
          <a:srcRect l="23386" t="15711" r="23482" b="9340"/>
          <a:stretch>
            <a:fillRect/>
          </a:stretch>
        </p:blipFill>
        <p:spPr bwMode="auto">
          <a:xfrm>
            <a:off x="657727" y="1828800"/>
            <a:ext cx="5325979" cy="54082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 Lengkung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6" name="Picture 5" descr="tangga melingk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7705" y="1830646"/>
            <a:ext cx="5497095" cy="5580807"/>
          </a:xfrm>
          <a:prstGeom prst="rect">
            <a:avLst/>
          </a:prstGeom>
        </p:spPr>
      </p:pic>
      <p:pic>
        <p:nvPicPr>
          <p:cNvPr id="60418" name="Picture 2" descr="Hasil gambar untuk denah tangga melingkar"/>
          <p:cNvPicPr>
            <a:picLocks noChangeAspect="1" noChangeArrowheads="1"/>
          </p:cNvPicPr>
          <p:nvPr/>
        </p:nvPicPr>
        <p:blipFill>
          <a:blip r:embed="rId3"/>
          <a:srcRect l="4565" t="8679" r="4816"/>
          <a:stretch>
            <a:fillRect/>
          </a:stretch>
        </p:blipFill>
        <p:spPr bwMode="auto">
          <a:xfrm>
            <a:off x="0" y="2175212"/>
            <a:ext cx="7347284" cy="51305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 Bercabang (“Y”)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5" name="Picture 4" descr="tangga 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5901" y="1728787"/>
            <a:ext cx="8422105" cy="5600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Hasil gambar untuk tangga kay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2716"/>
            <a:ext cx="7361420" cy="5582120"/>
          </a:xfrm>
          <a:prstGeom prst="rect">
            <a:avLst/>
          </a:prstGeom>
          <a:noFill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28542" y="374734"/>
            <a:ext cx="11217275" cy="876550"/>
          </a:xfrm>
        </p:spPr>
        <p:txBody>
          <a:bodyPr/>
          <a:lstStyle/>
          <a:p>
            <a:r>
              <a:rPr lang="id-ID" sz="6000" b="1" dirty="0" smtClean="0">
                <a:solidFill>
                  <a:srgbClr val="FFFF00"/>
                </a:solidFill>
                <a:latin typeface="EngraversGothic BT" pitchFamily="34" charset="0"/>
              </a:rPr>
              <a:t>Tangga </a:t>
            </a:r>
            <a:r>
              <a:rPr lang="id-ID" sz="6000" b="1" dirty="0" smtClean="0">
                <a:solidFill>
                  <a:srgbClr val="FFFF00"/>
                </a:solidFill>
                <a:latin typeface="EngraversGothic BT" pitchFamily="34" charset="0"/>
              </a:rPr>
              <a:t>dari Kayu </a:t>
            </a:r>
            <a:endParaRPr lang="en-GB" sz="6000" b="1" dirty="0" smtClean="0">
              <a:solidFill>
                <a:srgbClr val="FFFF00"/>
              </a:solidFill>
              <a:latin typeface="EngraversGothic BT" pitchFamily="34" charset="0"/>
            </a:endParaRPr>
          </a:p>
        </p:txBody>
      </p:sp>
      <p:pic>
        <p:nvPicPr>
          <p:cNvPr id="49158" name="Picture 6" descr="Gambar terkai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99165" y="208547"/>
            <a:ext cx="5605635" cy="5605635"/>
          </a:xfrm>
          <a:prstGeom prst="rect">
            <a:avLst/>
          </a:prstGeom>
          <a:noFill/>
        </p:spPr>
      </p:pic>
      <p:pic>
        <p:nvPicPr>
          <p:cNvPr id="49160" name="Picture 8" descr="Gambar terkait"/>
          <p:cNvPicPr>
            <a:picLocks noChangeAspect="1" noChangeArrowheads="1"/>
          </p:cNvPicPr>
          <p:nvPr/>
        </p:nvPicPr>
        <p:blipFill>
          <a:blip r:embed="rId4"/>
          <a:srcRect b="3952"/>
          <a:stretch>
            <a:fillRect/>
          </a:stretch>
        </p:blipFill>
        <p:spPr bwMode="auto">
          <a:xfrm>
            <a:off x="4138862" y="3516106"/>
            <a:ext cx="4862931" cy="62374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asil gambar untuk tangga be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4" y="770021"/>
            <a:ext cx="13000836" cy="8983579"/>
          </a:xfrm>
          <a:prstGeom prst="rect">
            <a:avLst/>
          </a:prstGeom>
          <a:noFill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483858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dari Beton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dern-l-shape-steel-glass-stair.jpg"/>
          <p:cNvPicPr>
            <a:picLocks noChangeAspect="1"/>
          </p:cNvPicPr>
          <p:nvPr/>
        </p:nvPicPr>
        <p:blipFill>
          <a:blip r:embed="rId2"/>
          <a:srcRect t="14126" b="12274"/>
          <a:stretch>
            <a:fillRect/>
          </a:stretch>
        </p:blipFill>
        <p:spPr>
          <a:xfrm>
            <a:off x="3479800" y="0"/>
            <a:ext cx="9525000" cy="7010400"/>
          </a:xfrm>
          <a:prstGeom prst="rect">
            <a:avLst/>
          </a:prstGeom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844466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dari Baja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" name="Picture 3" descr="modern-l-shape-steel-glass-stair (1).jpg"/>
          <p:cNvPicPr>
            <a:picLocks noChangeAspect="1"/>
          </p:cNvPicPr>
          <p:nvPr/>
        </p:nvPicPr>
        <p:blipFill>
          <a:blip r:embed="rId3"/>
          <a:srcRect l="16428" t="34337" b="5368"/>
          <a:stretch>
            <a:fillRect/>
          </a:stretch>
        </p:blipFill>
        <p:spPr>
          <a:xfrm>
            <a:off x="0" y="4010526"/>
            <a:ext cx="7960226" cy="57430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ndoor-straight-steel-stair-stringer-and-wood.jpg"/>
          <p:cNvPicPr>
            <a:picLocks noChangeAspect="1"/>
          </p:cNvPicPr>
          <p:nvPr/>
        </p:nvPicPr>
        <p:blipFill>
          <a:blip r:embed="rId2"/>
          <a:srcRect t="14356"/>
          <a:stretch>
            <a:fillRect/>
          </a:stretch>
        </p:blipFill>
        <p:spPr>
          <a:xfrm>
            <a:off x="1620253" y="8781"/>
            <a:ext cx="11384547" cy="9750165"/>
          </a:xfrm>
          <a:prstGeom prst="rect">
            <a:avLst/>
          </a:prstGeom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844466"/>
          </a:xfrm>
        </p:spPr>
        <p:txBody>
          <a:bodyPr/>
          <a:lstStyle/>
          <a:p>
            <a:r>
              <a:rPr lang="id-ID" sz="6000" b="1" dirty="0" smtClean="0">
                <a:solidFill>
                  <a:srgbClr val="FFC000"/>
                </a:solidFill>
                <a:latin typeface="EngraversGothic BT" pitchFamily="34" charset="0"/>
              </a:rPr>
              <a:t>Tangga </a:t>
            </a:r>
            <a:r>
              <a:rPr lang="id-ID" sz="6000" b="1" dirty="0" smtClean="0">
                <a:solidFill>
                  <a:srgbClr val="FFC000"/>
                </a:solidFill>
                <a:latin typeface="EngraversGothic BT" pitchFamily="34" charset="0"/>
              </a:rPr>
              <a:t>dari Baja</a:t>
            </a:r>
            <a:endParaRPr lang="en-GB" sz="6000" b="1" dirty="0" smtClean="0">
              <a:solidFill>
                <a:srgbClr val="FFC000"/>
              </a:solidFill>
              <a:latin typeface="EngraversGothic BT" pitchFamily="34" charset="0"/>
            </a:endParaRPr>
          </a:p>
        </p:txBody>
      </p:sp>
      <p:pic>
        <p:nvPicPr>
          <p:cNvPr id="8" name="Picture 7" descr="indoor-straight-steel-stair-stringer-and-wood (1).jpg"/>
          <p:cNvPicPr>
            <a:picLocks noChangeAspect="1"/>
          </p:cNvPicPr>
          <p:nvPr/>
        </p:nvPicPr>
        <p:blipFill>
          <a:blip r:embed="rId3"/>
          <a:srcRect r="8057"/>
          <a:stretch>
            <a:fillRect/>
          </a:stretch>
        </p:blipFill>
        <p:spPr>
          <a:xfrm>
            <a:off x="0" y="4344737"/>
            <a:ext cx="4973053" cy="5408863"/>
          </a:xfrm>
          <a:prstGeom prst="rect">
            <a:avLst/>
          </a:prstGeom>
        </p:spPr>
      </p:pic>
      <p:pic>
        <p:nvPicPr>
          <p:cNvPr id="9" name="Picture 8" descr="indoor-straight-steel-stair-stringer-and-wood (3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3347" y="0"/>
            <a:ext cx="4871453" cy="48714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ndoor-straight-steel-stair-stringer-and-wood (2).jpg"/>
          <p:cNvPicPr>
            <a:picLocks noChangeAspect="1"/>
          </p:cNvPicPr>
          <p:nvPr/>
        </p:nvPicPr>
        <p:blipFill>
          <a:blip r:embed="rId2"/>
          <a:srcRect t="11700"/>
          <a:stretch>
            <a:fillRect/>
          </a:stretch>
        </p:blipFill>
        <p:spPr>
          <a:xfrm>
            <a:off x="1958866" y="0"/>
            <a:ext cx="11045934" cy="9753600"/>
          </a:xfrm>
          <a:prstGeom prst="rect">
            <a:avLst/>
          </a:prstGeom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844466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dari Baja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Hasil gambar untuk tangga kaca"/>
          <p:cNvPicPr>
            <a:picLocks noChangeAspect="1" noChangeArrowheads="1"/>
          </p:cNvPicPr>
          <p:nvPr/>
        </p:nvPicPr>
        <p:blipFill>
          <a:blip r:embed="rId2"/>
          <a:srcRect t="6909" b="5512"/>
          <a:stretch>
            <a:fillRect/>
          </a:stretch>
        </p:blipFill>
        <p:spPr bwMode="auto">
          <a:xfrm>
            <a:off x="5422232" y="0"/>
            <a:ext cx="7582568" cy="9739742"/>
          </a:xfrm>
          <a:prstGeom prst="rect">
            <a:avLst/>
          </a:prstGeom>
          <a:noFill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844466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Tangga </a:t>
            </a:r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dari Kaca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50182" name="Picture 6" descr="Hasil gambar untuk tangga kaca"/>
          <p:cNvPicPr>
            <a:picLocks noChangeAspect="1" noChangeArrowheads="1"/>
          </p:cNvPicPr>
          <p:nvPr/>
        </p:nvPicPr>
        <p:blipFill>
          <a:blip r:embed="rId3"/>
          <a:srcRect r="15909"/>
          <a:stretch>
            <a:fillRect/>
          </a:stretch>
        </p:blipFill>
        <p:spPr bwMode="auto">
          <a:xfrm>
            <a:off x="0" y="2904921"/>
            <a:ext cx="5759116" cy="68486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Gambar terkai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1156" y="0"/>
            <a:ext cx="9753600" cy="9753600"/>
          </a:xfrm>
          <a:prstGeom prst="rect">
            <a:avLst/>
          </a:prstGeom>
          <a:noFill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1020929"/>
          </a:xfrm>
        </p:spPr>
        <p:txBody>
          <a:bodyPr/>
          <a:lstStyle/>
          <a:p>
            <a:r>
              <a:rPr lang="id-ID" sz="6000" b="1" dirty="0" smtClean="0">
                <a:solidFill>
                  <a:srgbClr val="00B0F0"/>
                </a:solidFill>
                <a:latin typeface="EngraversGothic BT" pitchFamily="34" charset="0"/>
              </a:rPr>
              <a:t>Tangga </a:t>
            </a:r>
            <a:r>
              <a:rPr lang="id-ID" sz="6000" b="1" dirty="0" smtClean="0">
                <a:solidFill>
                  <a:srgbClr val="00B0F0"/>
                </a:solidFill>
                <a:latin typeface="EngraversGothic BT" pitchFamily="34" charset="0"/>
              </a:rPr>
              <a:t>dari Baja-Kayu-Kaca</a:t>
            </a:r>
            <a:endParaRPr lang="en-GB" sz="6000" b="1" dirty="0" smtClean="0">
              <a:solidFill>
                <a:srgbClr val="00B0F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asil gambar untuk potongan tangga beton"/>
          <p:cNvPicPr>
            <a:picLocks noChangeAspect="1" noChangeArrowheads="1"/>
          </p:cNvPicPr>
          <p:nvPr/>
        </p:nvPicPr>
        <p:blipFill>
          <a:blip r:embed="rId2"/>
          <a:srcRect l="1787" t="27326" r="2741" b="4068"/>
          <a:stretch>
            <a:fillRect/>
          </a:stretch>
        </p:blipFill>
        <p:spPr bwMode="auto">
          <a:xfrm>
            <a:off x="3721768" y="0"/>
            <a:ext cx="9283033" cy="9753600"/>
          </a:xfrm>
          <a:prstGeom prst="rect">
            <a:avLst/>
          </a:prstGeom>
          <a:noFill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332290" y="679534"/>
            <a:ext cx="11217275" cy="1004887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Potongan Tangga Beton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6" name="Picture 2" descr="Hasil gambar untuk potongan tangga beton"/>
          <p:cNvPicPr>
            <a:picLocks noChangeAspect="1" noChangeArrowheads="1"/>
          </p:cNvPicPr>
          <p:nvPr/>
        </p:nvPicPr>
        <p:blipFill>
          <a:blip r:embed="rId2"/>
          <a:srcRect l="16470" r="24025" b="72310"/>
          <a:stretch>
            <a:fillRect/>
          </a:stretch>
        </p:blipFill>
        <p:spPr bwMode="auto">
          <a:xfrm>
            <a:off x="0" y="2078955"/>
            <a:ext cx="6096000" cy="41476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asil gambar untuk potongan tangga kayu"/>
          <p:cNvPicPr>
            <a:picLocks noChangeAspect="1" noChangeArrowheads="1"/>
          </p:cNvPicPr>
          <p:nvPr/>
        </p:nvPicPr>
        <p:blipFill>
          <a:blip r:embed="rId2"/>
          <a:srcRect l="15666" r="15625"/>
          <a:stretch>
            <a:fillRect/>
          </a:stretch>
        </p:blipFill>
        <p:spPr bwMode="auto">
          <a:xfrm>
            <a:off x="4069347" y="0"/>
            <a:ext cx="8935453" cy="9753600"/>
          </a:xfrm>
          <a:prstGeom prst="rect">
            <a:avLst/>
          </a:prstGeom>
          <a:noFill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332290" y="679534"/>
            <a:ext cx="11217275" cy="1004887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Potongan Tangga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348332" y="390777"/>
            <a:ext cx="11217275" cy="876550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Detail Tangga Kayu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8" name="Picture 2" descr="http://4.bp.blogspot.com/-o8i_k-TxbwU/Uoz-FW-rLpI/AAAAAAAADGU/R0SHGOwnKzc/s1600/Gambar+7.4+Detail+Tangga+b.png"/>
          <p:cNvPicPr>
            <a:picLocks noChangeAspect="1" noChangeArrowheads="1"/>
          </p:cNvPicPr>
          <p:nvPr/>
        </p:nvPicPr>
        <p:blipFill>
          <a:blip r:embed="rId2"/>
          <a:srcRect b="10105"/>
          <a:stretch>
            <a:fillRect/>
          </a:stretch>
        </p:blipFill>
        <p:spPr bwMode="auto">
          <a:xfrm>
            <a:off x="1684421" y="4804299"/>
            <a:ext cx="9256854" cy="4949301"/>
          </a:xfrm>
          <a:prstGeom prst="rect">
            <a:avLst/>
          </a:prstGeom>
          <a:noFill/>
        </p:spPr>
      </p:pic>
      <p:pic>
        <p:nvPicPr>
          <p:cNvPr id="39940" name="Picture 4" descr="http://4.bp.blogspot.com/-EnMQdtRGg_c/Uoz96JnaxyI/AAAAAAAADGM/94wFSXDiKY0/s1600/Gambar+7.3+Detail+tangga+a.png"/>
          <p:cNvPicPr>
            <a:picLocks noChangeAspect="1" noChangeArrowheads="1"/>
          </p:cNvPicPr>
          <p:nvPr/>
        </p:nvPicPr>
        <p:blipFill>
          <a:blip r:embed="rId3"/>
          <a:srcRect b="15517"/>
          <a:stretch>
            <a:fillRect/>
          </a:stretch>
        </p:blipFill>
        <p:spPr bwMode="auto">
          <a:xfrm>
            <a:off x="1684420" y="1363578"/>
            <a:ext cx="9304423" cy="31442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332290" y="679534"/>
            <a:ext cx="11217275" cy="1004887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Potongan Tangga Baja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0962" name="Picture 2" descr="Hasil gambar untuk potongan tangga baja"/>
          <p:cNvPicPr>
            <a:picLocks noChangeAspect="1" noChangeArrowheads="1"/>
          </p:cNvPicPr>
          <p:nvPr/>
        </p:nvPicPr>
        <p:blipFill>
          <a:blip r:embed="rId2"/>
          <a:srcRect l="7577" t="9992" r="2307" b="14546"/>
          <a:stretch>
            <a:fillRect/>
          </a:stretch>
        </p:blipFill>
        <p:spPr bwMode="auto">
          <a:xfrm>
            <a:off x="55198" y="1572126"/>
            <a:ext cx="12949602" cy="77804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332290" y="679534"/>
            <a:ext cx="11217275" cy="1004887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Detail Tangga Baja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41986" name="Picture 2" descr="Gambar 7.8 Konstruksi Tangga Baja"/>
          <p:cNvPicPr>
            <a:picLocks noChangeAspect="1" noChangeArrowheads="1"/>
          </p:cNvPicPr>
          <p:nvPr/>
        </p:nvPicPr>
        <p:blipFill>
          <a:blip r:embed="rId2"/>
          <a:srcRect b="8476"/>
          <a:stretch>
            <a:fillRect/>
          </a:stretch>
        </p:blipFill>
        <p:spPr bwMode="auto">
          <a:xfrm>
            <a:off x="0" y="1507861"/>
            <a:ext cx="8041940" cy="8245739"/>
          </a:xfrm>
          <a:prstGeom prst="rect">
            <a:avLst/>
          </a:prstGeom>
          <a:noFill/>
        </p:spPr>
      </p:pic>
      <p:pic>
        <p:nvPicPr>
          <p:cNvPr id="41988" name="Picture 4" descr="Gambar 7.9 Trap Tangga Baja Tipis"/>
          <p:cNvPicPr>
            <a:picLocks noChangeAspect="1" noChangeArrowheads="1"/>
          </p:cNvPicPr>
          <p:nvPr/>
        </p:nvPicPr>
        <p:blipFill>
          <a:blip r:embed="rId3"/>
          <a:srcRect l="5142" b="19547"/>
          <a:stretch>
            <a:fillRect/>
          </a:stretch>
        </p:blipFill>
        <p:spPr bwMode="auto">
          <a:xfrm>
            <a:off x="7636042" y="5069305"/>
            <a:ext cx="5368758" cy="39463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648</TotalTime>
  <Words>780</Words>
  <Application>Microsoft Office PowerPoint</Application>
  <PresentationFormat>Custom</PresentationFormat>
  <Paragraphs>100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Struktur Bangunan Rendah-04 Tangga oleh: M. Agung Wahyudi, ST.MT.</vt:lpstr>
      <vt:lpstr>Tangga</vt:lpstr>
      <vt:lpstr>Fungsi Tangga</vt:lpstr>
      <vt:lpstr>Tangga Utama</vt:lpstr>
      <vt:lpstr>Tangga Utama</vt:lpstr>
      <vt:lpstr>Nama Bagian Tangga Utama</vt:lpstr>
      <vt:lpstr>Nama Bagian Tangga (English)</vt:lpstr>
      <vt:lpstr>Tangga Darurat</vt:lpstr>
      <vt:lpstr>Perancangan Tangga</vt:lpstr>
      <vt:lpstr>Rumus 1</vt:lpstr>
      <vt:lpstr>Rumus 2</vt:lpstr>
      <vt:lpstr>Rumus 3</vt:lpstr>
      <vt:lpstr>Contoh Perhitungan</vt:lpstr>
      <vt:lpstr>Keselamatan Tangga</vt:lpstr>
      <vt:lpstr>Kaitan Tangga dengan Aspek Lain</vt:lpstr>
      <vt:lpstr>Konstruksi Tangga</vt:lpstr>
      <vt:lpstr>Detail Tangga</vt:lpstr>
      <vt:lpstr>Macam Bentuk  Tangga</vt:lpstr>
      <vt:lpstr>Tangga Lurus</vt:lpstr>
      <vt:lpstr>Tangga “L”</vt:lpstr>
      <vt:lpstr>Tangga “L”</vt:lpstr>
      <vt:lpstr>Tangga “U”</vt:lpstr>
      <vt:lpstr>Tangga “U”</vt:lpstr>
      <vt:lpstr>Tangga Putar (Spiral)</vt:lpstr>
      <vt:lpstr>Tangga Lengkung</vt:lpstr>
      <vt:lpstr>Tangga Bercabang (“Y”)</vt:lpstr>
      <vt:lpstr>Tangga dari Kayu </vt:lpstr>
      <vt:lpstr>Tangga dari Beton</vt:lpstr>
      <vt:lpstr>Tangga dari Baja</vt:lpstr>
      <vt:lpstr>Tangga dari Baja</vt:lpstr>
      <vt:lpstr>Tangga dari Baja</vt:lpstr>
      <vt:lpstr>Tangga dari Kaca</vt:lpstr>
      <vt:lpstr>Tangga dari Baja-Kayu-Kaca</vt:lpstr>
      <vt:lpstr>Potongan Tangga Beton</vt:lpstr>
      <vt:lpstr>Potongan Tangga Kayu</vt:lpstr>
      <vt:lpstr>Detail Tangga Kayu</vt:lpstr>
      <vt:lpstr>Potongan Tangga Baja</vt:lpstr>
      <vt:lpstr>Detail Tangga Baja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 Here</dc:title>
  <dc:creator>Deepak Malhotra</dc:creator>
  <cp:lastModifiedBy>agung</cp:lastModifiedBy>
  <cp:revision>28</cp:revision>
  <dcterms:created xsi:type="dcterms:W3CDTF">2017-05-08T08:30:26Z</dcterms:created>
  <dcterms:modified xsi:type="dcterms:W3CDTF">2019-10-16T22:38:22Z</dcterms:modified>
</cp:coreProperties>
</file>