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7" r:id="rId12"/>
    <p:sldId id="268" r:id="rId13"/>
    <p:sldId id="272" r:id="rId14"/>
    <p:sldId id="273" r:id="rId15"/>
    <p:sldId id="270" r:id="rId16"/>
    <p:sldId id="274" r:id="rId17"/>
    <p:sldId id="278" r:id="rId18"/>
    <p:sldId id="271" r:id="rId19"/>
    <p:sldId id="275" r:id="rId20"/>
    <p:sldId id="279" r:id="rId21"/>
    <p:sldId id="276" r:id="rId22"/>
    <p:sldId id="277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5C528CA-3A7C-4D26-B2EF-27A950A4D0A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A1D685C-E584-4886-934F-9CDBC2C11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Fibria</a:t>
            </a:r>
            <a:r>
              <a:rPr lang="en-US" dirty="0" smtClean="0"/>
              <a:t> </a:t>
            </a:r>
            <a:r>
              <a:rPr lang="en-US" dirty="0" err="1" smtClean="0"/>
              <a:t>kaswinarni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224" y="166255"/>
            <a:ext cx="237172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9621"/>
            <a:ext cx="4010025" cy="208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864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bahasan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:</a:t>
            </a:r>
            <a:endParaRPr lang="en-US" dirty="0"/>
          </a:p>
          <a:p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(muscle fiber)</a:t>
            </a:r>
            <a:endParaRPr lang="en-US" dirty="0"/>
          </a:p>
          <a:p>
            <a:r>
              <a:rPr lang="en-US" dirty="0" err="1" smtClean="0"/>
              <a:t>Miofibril</a:t>
            </a:r>
            <a:endParaRPr lang="en-US" dirty="0"/>
          </a:p>
          <a:p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tipis (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err="1" smtClean="0"/>
              <a:t>Garis</a:t>
            </a:r>
            <a:r>
              <a:rPr lang="en-US" dirty="0" smtClean="0"/>
              <a:t> A,H,M,I,Z</a:t>
            </a:r>
            <a:endParaRPr lang="en-US" dirty="0"/>
          </a:p>
          <a:p>
            <a:r>
              <a:rPr lang="en-US" dirty="0" err="1" smtClean="0"/>
              <a:t>Sarkomer</a:t>
            </a:r>
            <a:endParaRPr lang="en-US" dirty="0"/>
          </a:p>
          <a:p>
            <a:r>
              <a:rPr lang="en-US" dirty="0" err="1" smtClean="0"/>
              <a:t>Titin</a:t>
            </a:r>
            <a:r>
              <a:rPr lang="en-US" dirty="0" smtClean="0"/>
              <a:t> - </a:t>
            </a:r>
            <a:r>
              <a:rPr lang="en-US" dirty="0" err="1" smtClean="0"/>
              <a:t>elastisitas</a:t>
            </a:r>
            <a:endParaRPr lang="en-US" dirty="0"/>
          </a:p>
          <a:p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(Cross bridges)</a:t>
            </a:r>
            <a:endParaRPr lang="en-US" dirty="0"/>
          </a:p>
          <a:p>
            <a:r>
              <a:rPr lang="en-US" dirty="0" err="1" smtClean="0"/>
              <a:t>Miosin</a:t>
            </a:r>
            <a:r>
              <a:rPr lang="en-US" dirty="0" smtClean="0"/>
              <a:t>, </a:t>
            </a:r>
            <a:r>
              <a:rPr lang="en-US" dirty="0" err="1" smtClean="0"/>
              <a:t>aktin</a:t>
            </a:r>
            <a:r>
              <a:rPr lang="en-US" dirty="0"/>
              <a:t>, </a:t>
            </a:r>
            <a:r>
              <a:rPr lang="en-US" dirty="0" err="1"/>
              <a:t>tropomyosin</a:t>
            </a:r>
            <a:r>
              <a:rPr lang="en-US" dirty="0"/>
              <a:t>, troponin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9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otot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id-ID" dirty="0"/>
              <a:t>kelompok jaringan terbesar di </a:t>
            </a:r>
            <a:r>
              <a:rPr lang="id-ID" dirty="0" smtClean="0"/>
              <a:t>tubuh</a:t>
            </a:r>
            <a:endParaRPr lang="en-US" dirty="0" smtClean="0"/>
          </a:p>
          <a:p>
            <a:r>
              <a:rPr lang="en-US" dirty="0" smtClean="0"/>
              <a:t>Ada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:</a:t>
            </a:r>
          </a:p>
          <a:p>
            <a:pPr marL="571500" indent="-457200">
              <a:buAutoNum type="arabicPeriod"/>
            </a:pP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id-ID" dirty="0"/>
              <a:t>Membentuk sistem </a:t>
            </a:r>
            <a:r>
              <a:rPr lang="id-ID" dirty="0" smtClean="0"/>
              <a:t>otot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Jantung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	</a:t>
            </a:r>
            <a:r>
              <a:rPr lang="id-ID" dirty="0"/>
              <a:t>Hanya ditemukan di </a:t>
            </a:r>
            <a:r>
              <a:rPr lang="en-US" dirty="0" err="1" smtClean="0"/>
              <a:t>jantung</a:t>
            </a:r>
            <a:endParaRPr lang="en-US" dirty="0" smtClean="0"/>
          </a:p>
          <a:p>
            <a:pPr marL="571500" indent="-457200">
              <a:buAutoNum type="arabicPeriod" startAt="3"/>
            </a:pP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polos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id-ID" dirty="0"/>
              <a:t>Muncul di seluruh sistem tubuh sebagai </a:t>
            </a:r>
            <a:r>
              <a:rPr lang="en-US" dirty="0" smtClean="0"/>
              <a:t>	</a:t>
            </a:r>
            <a:r>
              <a:rPr lang="id-ID" dirty="0" smtClean="0"/>
              <a:t>komponen </a:t>
            </a:r>
            <a:r>
              <a:rPr lang="id-ID" dirty="0"/>
              <a:t>organ dan tabung </a:t>
            </a:r>
            <a:r>
              <a:rPr lang="id-ID" dirty="0" smtClean="0"/>
              <a:t>berongga</a:t>
            </a:r>
            <a:r>
              <a:rPr lang="en-US" dirty="0" smtClean="0"/>
              <a:t>, </a:t>
            </a:r>
            <a:r>
              <a:rPr lang="en-US" dirty="0" err="1" smtClean="0"/>
              <a:t>cth</a:t>
            </a:r>
            <a:r>
              <a:rPr lang="en-US" dirty="0" smtClean="0"/>
              <a:t> : 	organ-organ </a:t>
            </a:r>
            <a:r>
              <a:rPr lang="en-US" dirty="0" err="1" smtClean="0"/>
              <a:t>pencernaan</a:t>
            </a:r>
            <a:r>
              <a:rPr lang="en-US" dirty="0" smtClean="0"/>
              <a:t>, </a:t>
            </a:r>
            <a:r>
              <a:rPr lang="en-US" dirty="0" err="1" smtClean="0"/>
              <a:t>reproduksi</a:t>
            </a:r>
            <a:r>
              <a:rPr lang="en-US" dirty="0" smtClean="0"/>
              <a:t>, </a:t>
            </a:r>
            <a:r>
              <a:rPr lang="en-US" dirty="0" err="1" smtClean="0"/>
              <a:t>respirasi</a:t>
            </a:r>
            <a:r>
              <a:rPr lang="en-US" dirty="0" smtClean="0"/>
              <a:t>, 	</a:t>
            </a:r>
            <a:r>
              <a:rPr lang="en-US" dirty="0" err="1" smtClean="0"/>
              <a:t>sirkulasi</a:t>
            </a: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5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67677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717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Otot terdiri dari sejumlah serat otot yang terletak sejajar satu sama lain dan disatukan oleh jaringan </a:t>
            </a:r>
            <a:r>
              <a:rPr lang="id-ID" dirty="0" smtClean="0"/>
              <a:t>ikat</a:t>
            </a:r>
            <a:endParaRPr lang="en-US" dirty="0" smtClean="0"/>
          </a:p>
          <a:p>
            <a:r>
              <a:rPr lang="id-ID" dirty="0"/>
              <a:t>Sel otot rangka tunggal dikenal sebagai serat </a:t>
            </a:r>
            <a:r>
              <a:rPr lang="id-ID" dirty="0" smtClean="0"/>
              <a:t>otot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 </a:t>
            </a:r>
            <a:r>
              <a:rPr lang="en-US" dirty="0" smtClean="0"/>
              <a:t>	- </a:t>
            </a:r>
            <a:r>
              <a:rPr lang="id-ID" dirty="0" smtClean="0"/>
              <a:t>Multinuklear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id-ID" dirty="0" smtClean="0"/>
              <a:t>Besar</a:t>
            </a:r>
            <a:r>
              <a:rPr lang="en-US" dirty="0" smtClean="0"/>
              <a:t>, </a:t>
            </a:r>
            <a:r>
              <a:rPr lang="en-US" dirty="0" err="1" smtClean="0"/>
              <a:t>memanjang</a:t>
            </a:r>
            <a:r>
              <a:rPr lang="en-US" dirty="0" smtClean="0"/>
              <a:t> </a:t>
            </a:r>
            <a:r>
              <a:rPr lang="id-ID" dirty="0"/>
              <a:t>dan berbentuk </a:t>
            </a:r>
            <a:r>
              <a:rPr lang="id-ID" dirty="0" smtClean="0"/>
              <a:t>silinder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id-ID" dirty="0"/>
              <a:t>Serat biasanya </a:t>
            </a:r>
            <a:r>
              <a:rPr lang="en-US" dirty="0" err="1" smtClean="0"/>
              <a:t>memanjang</a:t>
            </a:r>
            <a:r>
              <a:rPr lang="id-ID" dirty="0" smtClean="0"/>
              <a:t> </a:t>
            </a:r>
            <a:r>
              <a:rPr lang="id-ID" dirty="0"/>
              <a:t>seluruh </a:t>
            </a:r>
            <a:r>
              <a:rPr lang="en-US" dirty="0" smtClean="0"/>
              <a:t>    	  	  </a:t>
            </a:r>
            <a:r>
              <a:rPr lang="id-ID" dirty="0" smtClean="0"/>
              <a:t>panjang </a:t>
            </a:r>
            <a:r>
              <a:rPr lang="id-ID" dirty="0"/>
              <a:t>otot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010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8925" y="0"/>
            <a:ext cx="6243638" cy="6858000"/>
            <a:chOff x="1558925" y="0"/>
            <a:chExt cx="62436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6900" y="0"/>
              <a:ext cx="4700588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558925" y="250825"/>
              <a:ext cx="8731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CC0000"/>
                  </a:solidFill>
                </a:rPr>
                <a:t>Muscle</a:t>
              </a: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5943600" y="1165225"/>
              <a:ext cx="91598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/>
                <a:t>Tendon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5943600" y="2244725"/>
              <a:ext cx="13716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CC0000"/>
                  </a:solidFill>
                </a:rPr>
                <a:t>Muscle fiber</a:t>
              </a:r>
            </a:p>
            <a:p>
              <a:pPr eaLnBrk="0" hangingPunct="0"/>
              <a:r>
                <a:rPr lang="en-US" sz="1600" b="1" dirty="0">
                  <a:solidFill>
                    <a:srgbClr val="CC0000"/>
                  </a:solidFill>
                </a:rPr>
                <a:t>(a single</a:t>
              </a:r>
            </a:p>
            <a:p>
              <a:pPr eaLnBrk="0" hangingPunct="0"/>
              <a:r>
                <a:rPr lang="en-US" sz="1600" b="1" dirty="0">
                  <a:solidFill>
                    <a:srgbClr val="CC0000"/>
                  </a:solidFill>
                </a:rPr>
                <a:t>muscle cell)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6524625" y="5203825"/>
              <a:ext cx="1277938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/>
                <a:t>Connective</a:t>
              </a:r>
            </a:p>
            <a:p>
              <a:pPr eaLnBrk="0" hangingPunct="0"/>
              <a:r>
                <a:rPr lang="en-US" sz="1600" b="1"/>
                <a:t>tissue</a:t>
              </a: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2387600" y="431800"/>
              <a:ext cx="1231900" cy="177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5803900" y="5372100"/>
              <a:ext cx="736600" cy="2794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914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rangka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Miofibril</a:t>
            </a:r>
            <a:endParaRPr lang="en-US" b="1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id-ID" dirty="0"/>
              <a:t>Elemen kontraktil dari serat </a:t>
            </a:r>
            <a:r>
              <a:rPr lang="id-ID" dirty="0" smtClean="0"/>
              <a:t>otot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alur</a:t>
            </a:r>
            <a:r>
              <a:rPr lang="en-US" dirty="0" smtClean="0"/>
              <a:t> yang </a:t>
            </a:r>
            <a:r>
              <a:rPr lang="en-US" dirty="0" err="1" smtClean="0"/>
              <a:t>teratur</a:t>
            </a:r>
            <a:r>
              <a:rPr lang="en-US" dirty="0" smtClean="0"/>
              <a:t> </a:t>
            </a:r>
            <a:r>
              <a:rPr lang="id-ID" dirty="0" smtClean="0"/>
              <a:t>dari </a:t>
            </a:r>
            <a:r>
              <a:rPr lang="id-ID" dirty="0"/>
              <a:t>filamen tebal </a:t>
            </a:r>
            <a:r>
              <a:rPr lang="en-US" dirty="0" smtClean="0"/>
              <a:t>	  </a:t>
            </a:r>
            <a:r>
              <a:rPr lang="id-ID" dirty="0" smtClean="0"/>
              <a:t>dan tipis</a:t>
            </a:r>
            <a:r>
              <a:rPr lang="en-US" dirty="0" smtClean="0"/>
              <a:t> :</a:t>
            </a:r>
          </a:p>
          <a:p>
            <a:pPr marL="114300" indent="0">
              <a:buNone/>
            </a:pPr>
            <a:r>
              <a:rPr lang="en-US" dirty="0"/>
              <a:t>		</a:t>
            </a:r>
            <a:r>
              <a:rPr lang="en-US" dirty="0" smtClean="0"/>
              <a:t>1. </a:t>
            </a:r>
            <a:r>
              <a:rPr lang="id-ID" dirty="0" smtClean="0"/>
              <a:t>Filamen </a:t>
            </a:r>
            <a:r>
              <a:rPr lang="id-ID" dirty="0"/>
              <a:t>tebal - miosin (protein) 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	</a:t>
            </a:r>
            <a:r>
              <a:rPr lang="en-US" dirty="0" smtClean="0"/>
              <a:t>2. </a:t>
            </a:r>
            <a:r>
              <a:rPr lang="id-ID" dirty="0" smtClean="0"/>
              <a:t>Filamen </a:t>
            </a:r>
            <a:r>
              <a:rPr lang="id-ID" dirty="0"/>
              <a:t>tipis </a:t>
            </a:r>
            <a:r>
              <a:rPr lang="id-ID" dirty="0" smtClean="0"/>
              <a:t>-</a:t>
            </a:r>
            <a:r>
              <a:rPr lang="en-US" dirty="0" smtClean="0"/>
              <a:t> </a:t>
            </a:r>
            <a:r>
              <a:rPr lang="id-ID" dirty="0" smtClean="0"/>
              <a:t>aktin </a:t>
            </a:r>
            <a:r>
              <a:rPr lang="id-ID" dirty="0"/>
              <a:t>(protein</a:t>
            </a:r>
            <a:r>
              <a:rPr lang="id-ID" dirty="0" smtClean="0"/>
              <a:t>)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id-ID" dirty="0"/>
              <a:t>Dilihat secara mikroskopis, myofibril </a:t>
            </a:r>
            <a:r>
              <a:rPr lang="en-US" dirty="0" smtClean="0"/>
              <a:t>	   	  	  </a:t>
            </a:r>
            <a:r>
              <a:rPr lang="id-ID" dirty="0" smtClean="0"/>
              <a:t>menampilkan </a:t>
            </a:r>
            <a:r>
              <a:rPr lang="id-ID" dirty="0"/>
              <a:t>pita gelap (pita A) dan pita </a:t>
            </a:r>
            <a:r>
              <a:rPr lang="en-US" dirty="0" smtClean="0"/>
              <a:t>	  </a:t>
            </a:r>
            <a:r>
              <a:rPr lang="id-ID" dirty="0" smtClean="0"/>
              <a:t>terang </a:t>
            </a:r>
            <a:r>
              <a:rPr lang="id-ID" dirty="0"/>
              <a:t>(pita I) bergantian yang memberikan </a:t>
            </a:r>
            <a:r>
              <a:rPr lang="en-US" dirty="0" smtClean="0"/>
              <a:t>	  </a:t>
            </a:r>
            <a:r>
              <a:rPr lang="id-ID" dirty="0" smtClean="0"/>
              <a:t>tampilan </a:t>
            </a:r>
            <a:r>
              <a:rPr lang="id-ID" dirty="0"/>
              <a:t>garis-garis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513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1117600"/>
            <a:ext cx="8613775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38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rangka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 err="1" smtClean="0"/>
              <a:t>Sarkomer</a:t>
            </a:r>
            <a:endParaRPr lang="en-US" b="1" dirty="0" smtClean="0"/>
          </a:p>
          <a:p>
            <a:r>
              <a:rPr lang="id-ID" dirty="0"/>
              <a:t>Unit fungsional otot rangka </a:t>
            </a:r>
            <a:endParaRPr lang="en-US" dirty="0" smtClean="0"/>
          </a:p>
          <a:p>
            <a:r>
              <a:rPr lang="id-ID" dirty="0" smtClean="0"/>
              <a:t>Ditemukan </a:t>
            </a:r>
            <a:r>
              <a:rPr lang="id-ID" dirty="0"/>
              <a:t>di antara dua garis Z (menghubungkan filamen tipis dari dua sarkomer yang berdampingan</a:t>
            </a:r>
            <a:r>
              <a:rPr lang="id-ID" dirty="0" smtClean="0"/>
              <a:t>)</a:t>
            </a:r>
            <a:endParaRPr lang="en-US" dirty="0" smtClean="0"/>
          </a:p>
          <a:p>
            <a:r>
              <a:rPr lang="en-US" dirty="0" err="1" smtClean="0"/>
              <a:t>Bagian-bagian</a:t>
            </a:r>
            <a:r>
              <a:rPr lang="en-US" dirty="0" smtClean="0"/>
              <a:t> </a:t>
            </a:r>
            <a:r>
              <a:rPr lang="en-US" dirty="0" err="1" smtClean="0"/>
              <a:t>sarkomer</a:t>
            </a:r>
            <a:r>
              <a:rPr lang="en-US" dirty="0" smtClean="0"/>
              <a:t> :</a:t>
            </a:r>
          </a:p>
          <a:p>
            <a:pPr marL="571500" indent="-457200">
              <a:buAutoNum type="arabicPeriod"/>
            </a:pPr>
            <a:r>
              <a:rPr lang="en-US" dirty="0" smtClean="0"/>
              <a:t>Pita A </a:t>
            </a:r>
          </a:p>
          <a:p>
            <a:pPr marL="114300" indent="0">
              <a:buNone/>
            </a:pPr>
            <a:r>
              <a:rPr lang="en-US" dirty="0"/>
              <a:t> </a:t>
            </a:r>
            <a:r>
              <a:rPr lang="en-US" dirty="0" smtClean="0"/>
              <a:t>     	</a:t>
            </a:r>
            <a:r>
              <a:rPr lang="en-US" dirty="0" err="1" smtClean="0"/>
              <a:t>Terbuat</a:t>
            </a:r>
            <a:r>
              <a:rPr lang="en-US" dirty="0" smtClean="0"/>
              <a:t> </a:t>
            </a:r>
            <a:r>
              <a:rPr lang="id-ID" dirty="0" smtClean="0"/>
              <a:t>dari </a:t>
            </a:r>
            <a:r>
              <a:rPr lang="id-ID" dirty="0"/>
              <a:t>filamen tebal bersama dengan </a:t>
            </a:r>
            <a:r>
              <a:rPr lang="en-US" dirty="0"/>
              <a:t> </a:t>
            </a:r>
            <a:r>
              <a:rPr lang="en-US" dirty="0" smtClean="0"/>
              <a:t>      	</a:t>
            </a:r>
            <a:r>
              <a:rPr lang="id-ID" dirty="0" smtClean="0"/>
              <a:t>bagian </a:t>
            </a:r>
            <a:r>
              <a:rPr lang="id-ID" dirty="0"/>
              <a:t>filamen tipis yang tumpang tindih di </a:t>
            </a:r>
            <a:r>
              <a:rPr lang="en-US" dirty="0" smtClean="0"/>
              <a:t>	</a:t>
            </a:r>
            <a:r>
              <a:rPr lang="id-ID" dirty="0" smtClean="0"/>
              <a:t>kedua </a:t>
            </a:r>
            <a:r>
              <a:rPr lang="id-ID" dirty="0"/>
              <a:t>ujung filamen tebal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1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Zona</a:t>
            </a:r>
            <a:r>
              <a:rPr lang="en-US" dirty="0" smtClean="0"/>
              <a:t> H</a:t>
            </a:r>
          </a:p>
          <a:p>
            <a:pPr marL="114300" indent="0">
              <a:buNone/>
            </a:pPr>
            <a:r>
              <a:rPr lang="en-US" dirty="0" smtClean="0"/>
              <a:t>	</a:t>
            </a:r>
            <a:r>
              <a:rPr lang="id-ID" dirty="0" smtClean="0"/>
              <a:t>Area </a:t>
            </a:r>
            <a:r>
              <a:rPr lang="id-ID" dirty="0"/>
              <a:t>yang lebih </a:t>
            </a:r>
            <a:r>
              <a:rPr lang="en-US" dirty="0" err="1" smtClean="0"/>
              <a:t>terang</a:t>
            </a:r>
            <a:r>
              <a:rPr lang="id-ID" dirty="0" smtClean="0"/>
              <a:t> </a:t>
            </a:r>
            <a:r>
              <a:rPr lang="id-ID" dirty="0"/>
              <a:t>di tengah pita A yang </a:t>
            </a:r>
            <a:r>
              <a:rPr lang="en-US" dirty="0" smtClean="0"/>
              <a:t>	</a:t>
            </a:r>
            <a:r>
              <a:rPr lang="id-ID" dirty="0" smtClean="0"/>
              <a:t>tidak </a:t>
            </a:r>
            <a:r>
              <a:rPr lang="id-ID" dirty="0"/>
              <a:t>terjangkau oleh filamen </a:t>
            </a:r>
            <a:r>
              <a:rPr lang="id-ID" dirty="0" smtClean="0"/>
              <a:t>tipis</a:t>
            </a: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Garis</a:t>
            </a:r>
            <a:r>
              <a:rPr lang="en-US" dirty="0" smtClean="0"/>
              <a:t> M</a:t>
            </a:r>
          </a:p>
          <a:p>
            <a:pPr marL="114300" indent="0">
              <a:buNone/>
            </a:pPr>
            <a:r>
              <a:rPr lang="en-US" dirty="0" smtClean="0"/>
              <a:t>	</a:t>
            </a:r>
            <a:r>
              <a:rPr lang="id-ID" dirty="0" smtClean="0"/>
              <a:t>Memanjang </a:t>
            </a:r>
            <a:r>
              <a:rPr lang="id-ID" dirty="0"/>
              <a:t>secara vertikal di tengah pita A di </a:t>
            </a:r>
            <a:r>
              <a:rPr lang="en-US" dirty="0" smtClean="0"/>
              <a:t>	</a:t>
            </a:r>
            <a:r>
              <a:rPr lang="id-ID" dirty="0" smtClean="0"/>
              <a:t>tengah </a:t>
            </a:r>
            <a:r>
              <a:rPr lang="id-ID" dirty="0"/>
              <a:t>zona </a:t>
            </a:r>
            <a:r>
              <a:rPr lang="id-ID" dirty="0" smtClean="0"/>
              <a:t>H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4. Pita I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id-ID" dirty="0" smtClean="0"/>
              <a:t>Terdiri </a:t>
            </a:r>
            <a:r>
              <a:rPr lang="id-ID" dirty="0"/>
              <a:t>dari sisa bagian dari filamen tipis yang </a:t>
            </a:r>
            <a:r>
              <a:rPr lang="en-US" dirty="0" smtClean="0"/>
              <a:t>	</a:t>
            </a:r>
            <a:r>
              <a:rPr lang="id-ID" dirty="0" smtClean="0"/>
              <a:t>tidak </a:t>
            </a:r>
            <a:r>
              <a:rPr lang="id-ID" dirty="0"/>
              <a:t>menonjol ke dalam pita A.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47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"/>
            <a:ext cx="8964613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2050"/>
            <a:ext cx="3021013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06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4959350"/>
            <a:ext cx="3395663" cy="15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2944813" y="0"/>
            <a:ext cx="715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Z line</a:t>
            </a: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3908425" y="9525"/>
            <a:ext cx="871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A band</a:t>
            </a:r>
          </a:p>
        </p:txBody>
      </p:sp>
      <p:sp>
        <p:nvSpPr>
          <p:cNvPr id="301063" name="Text Box 7"/>
          <p:cNvSpPr txBox="1">
            <a:spLocks noChangeArrowheads="1"/>
          </p:cNvSpPr>
          <p:nvPr/>
        </p:nvSpPr>
        <p:spPr bwMode="auto">
          <a:xfrm>
            <a:off x="4818063" y="12700"/>
            <a:ext cx="7826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I band</a:t>
            </a:r>
          </a:p>
        </p:txBody>
      </p:sp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977900" y="215900"/>
            <a:ext cx="12938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CC0000"/>
                </a:solidFill>
              </a:rPr>
              <a:t>Portion</a:t>
            </a:r>
          </a:p>
          <a:p>
            <a:pPr eaLnBrk="0" hangingPunct="0"/>
            <a:r>
              <a:rPr lang="en-US" sz="1600" b="1">
                <a:solidFill>
                  <a:srgbClr val="CC0000"/>
                </a:solidFill>
              </a:rPr>
              <a:t>of myofibril</a:t>
            </a:r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2097088" y="1670050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M line</a:t>
            </a:r>
          </a:p>
        </p:txBody>
      </p:sp>
      <p:sp>
        <p:nvSpPr>
          <p:cNvPr id="301066" name="Text Box 10"/>
          <p:cNvSpPr txBox="1">
            <a:spLocks noChangeArrowheads="1"/>
          </p:cNvSpPr>
          <p:nvPr/>
        </p:nvSpPr>
        <p:spPr bwMode="auto">
          <a:xfrm>
            <a:off x="3663950" y="2117725"/>
            <a:ext cx="1233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Sarcomere</a:t>
            </a:r>
          </a:p>
        </p:txBody>
      </p:sp>
      <p:sp>
        <p:nvSpPr>
          <p:cNvPr id="301067" name="Text Box 11"/>
          <p:cNvSpPr txBox="1">
            <a:spLocks noChangeArrowheads="1"/>
          </p:cNvSpPr>
          <p:nvPr/>
        </p:nvSpPr>
        <p:spPr bwMode="auto">
          <a:xfrm>
            <a:off x="5689600" y="1670050"/>
            <a:ext cx="8493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H zone</a:t>
            </a:r>
          </a:p>
        </p:txBody>
      </p:sp>
      <p:sp>
        <p:nvSpPr>
          <p:cNvPr id="301068" name="Text Box 12"/>
          <p:cNvSpPr txBox="1">
            <a:spLocks noChangeArrowheads="1"/>
          </p:cNvSpPr>
          <p:nvPr/>
        </p:nvSpPr>
        <p:spPr bwMode="auto">
          <a:xfrm>
            <a:off x="241300" y="2463800"/>
            <a:ext cx="1552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Thick filament</a:t>
            </a:r>
          </a:p>
        </p:txBody>
      </p:sp>
      <p:sp>
        <p:nvSpPr>
          <p:cNvPr id="301069" name="Text Box 13"/>
          <p:cNvSpPr txBox="1">
            <a:spLocks noChangeArrowheads="1"/>
          </p:cNvSpPr>
          <p:nvPr/>
        </p:nvSpPr>
        <p:spPr bwMode="auto">
          <a:xfrm>
            <a:off x="1928813" y="2625725"/>
            <a:ext cx="1450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Thin filament</a:t>
            </a:r>
          </a:p>
        </p:txBody>
      </p:sp>
      <p:sp>
        <p:nvSpPr>
          <p:cNvPr id="301070" name="Text Box 14"/>
          <p:cNvSpPr txBox="1">
            <a:spLocks noChangeArrowheads="1"/>
          </p:cNvSpPr>
          <p:nvPr/>
        </p:nvSpPr>
        <p:spPr bwMode="auto">
          <a:xfrm>
            <a:off x="1092200" y="4073525"/>
            <a:ext cx="9175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Cross</a:t>
            </a:r>
          </a:p>
          <a:p>
            <a:pPr eaLnBrk="0" hangingPunct="0"/>
            <a:r>
              <a:rPr lang="en-US" sz="1600" b="1"/>
              <a:t>bridges</a:t>
            </a:r>
          </a:p>
        </p:txBody>
      </p:sp>
      <p:sp>
        <p:nvSpPr>
          <p:cNvPr id="301071" name="Text Box 15"/>
          <p:cNvSpPr txBox="1">
            <a:spLocks noChangeArrowheads="1"/>
          </p:cNvSpPr>
          <p:nvPr/>
        </p:nvSpPr>
        <p:spPr bwMode="auto">
          <a:xfrm>
            <a:off x="3810000" y="4137025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M line</a:t>
            </a:r>
          </a:p>
        </p:txBody>
      </p:sp>
      <p:sp>
        <p:nvSpPr>
          <p:cNvPr id="301072" name="Text Box 16"/>
          <p:cNvSpPr txBox="1">
            <a:spLocks noChangeArrowheads="1"/>
          </p:cNvSpPr>
          <p:nvPr/>
        </p:nvSpPr>
        <p:spPr bwMode="auto">
          <a:xfrm>
            <a:off x="5964238" y="4137025"/>
            <a:ext cx="8493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H zone</a:t>
            </a:r>
          </a:p>
        </p:txBody>
      </p:sp>
      <p:sp>
        <p:nvSpPr>
          <p:cNvPr id="301073" name="Text Box 17"/>
          <p:cNvSpPr txBox="1">
            <a:spLocks noChangeArrowheads="1"/>
          </p:cNvSpPr>
          <p:nvPr/>
        </p:nvSpPr>
        <p:spPr bwMode="auto">
          <a:xfrm>
            <a:off x="7643813" y="4149725"/>
            <a:ext cx="715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Z line</a:t>
            </a:r>
          </a:p>
        </p:txBody>
      </p:sp>
      <p:sp>
        <p:nvSpPr>
          <p:cNvPr id="301074" name="Line 18"/>
          <p:cNvSpPr>
            <a:spLocks noChangeShapeType="1"/>
          </p:cNvSpPr>
          <p:nvPr/>
        </p:nvSpPr>
        <p:spPr bwMode="auto">
          <a:xfrm>
            <a:off x="4432300" y="314325"/>
            <a:ext cx="0" cy="635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75" name="Line 19"/>
          <p:cNvSpPr>
            <a:spLocks noChangeShapeType="1"/>
          </p:cNvSpPr>
          <p:nvPr/>
        </p:nvSpPr>
        <p:spPr bwMode="auto">
          <a:xfrm flipH="1">
            <a:off x="3822700" y="390525"/>
            <a:ext cx="1397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76" name="Line 20"/>
          <p:cNvSpPr>
            <a:spLocks noChangeShapeType="1"/>
          </p:cNvSpPr>
          <p:nvPr/>
        </p:nvSpPr>
        <p:spPr bwMode="auto">
          <a:xfrm flipH="1" flipV="1">
            <a:off x="3838575" y="390525"/>
            <a:ext cx="0" cy="114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77" name="Line 21"/>
          <p:cNvSpPr>
            <a:spLocks noChangeShapeType="1"/>
          </p:cNvSpPr>
          <p:nvPr/>
        </p:nvSpPr>
        <p:spPr bwMode="auto">
          <a:xfrm flipH="1" flipV="1">
            <a:off x="4762500" y="396875"/>
            <a:ext cx="0" cy="139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78" name="Line 22"/>
          <p:cNvSpPr>
            <a:spLocks noChangeShapeType="1"/>
          </p:cNvSpPr>
          <p:nvPr/>
        </p:nvSpPr>
        <p:spPr bwMode="auto">
          <a:xfrm flipH="1" flipV="1">
            <a:off x="5211763" y="392113"/>
            <a:ext cx="0" cy="112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79" name="Line 23"/>
          <p:cNvSpPr>
            <a:spLocks noChangeShapeType="1"/>
          </p:cNvSpPr>
          <p:nvPr/>
        </p:nvSpPr>
        <p:spPr bwMode="auto">
          <a:xfrm>
            <a:off x="5105400" y="314325"/>
            <a:ext cx="0" cy="635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0" name="Line 24"/>
          <p:cNvSpPr>
            <a:spLocks noChangeShapeType="1"/>
          </p:cNvSpPr>
          <p:nvPr/>
        </p:nvSpPr>
        <p:spPr bwMode="auto">
          <a:xfrm flipH="1" flipV="1">
            <a:off x="3314700" y="304800"/>
            <a:ext cx="215900" cy="215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1" name="Line 25"/>
          <p:cNvSpPr>
            <a:spLocks noChangeShapeType="1"/>
          </p:cNvSpPr>
          <p:nvPr/>
        </p:nvSpPr>
        <p:spPr bwMode="auto">
          <a:xfrm flipH="1" flipV="1">
            <a:off x="1219200" y="2755900"/>
            <a:ext cx="292100" cy="355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2" name="Line 26"/>
          <p:cNvSpPr>
            <a:spLocks noChangeShapeType="1"/>
          </p:cNvSpPr>
          <p:nvPr/>
        </p:nvSpPr>
        <p:spPr bwMode="auto">
          <a:xfrm flipV="1">
            <a:off x="2616200" y="2908300"/>
            <a:ext cx="0" cy="127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3" name="Line 27"/>
          <p:cNvSpPr>
            <a:spLocks noChangeShapeType="1"/>
          </p:cNvSpPr>
          <p:nvPr/>
        </p:nvSpPr>
        <p:spPr bwMode="auto">
          <a:xfrm flipH="1" flipV="1">
            <a:off x="1460500" y="3937000"/>
            <a:ext cx="12700" cy="241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4" name="Line 28"/>
          <p:cNvSpPr>
            <a:spLocks noChangeShapeType="1"/>
          </p:cNvSpPr>
          <p:nvPr/>
        </p:nvSpPr>
        <p:spPr bwMode="auto">
          <a:xfrm flipV="1">
            <a:off x="1477963" y="3924300"/>
            <a:ext cx="261937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5" name="Line 29"/>
          <p:cNvSpPr>
            <a:spLocks noChangeShapeType="1"/>
          </p:cNvSpPr>
          <p:nvPr/>
        </p:nvSpPr>
        <p:spPr bwMode="auto">
          <a:xfrm>
            <a:off x="4267200" y="3937000"/>
            <a:ext cx="0" cy="266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6" name="Line 30"/>
          <p:cNvSpPr>
            <a:spLocks noChangeShapeType="1"/>
          </p:cNvSpPr>
          <p:nvPr/>
        </p:nvSpPr>
        <p:spPr bwMode="auto">
          <a:xfrm>
            <a:off x="6386513" y="4133850"/>
            <a:ext cx="1587" cy="825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7" name="Line 31"/>
          <p:cNvSpPr>
            <a:spLocks noChangeShapeType="1"/>
          </p:cNvSpPr>
          <p:nvPr/>
        </p:nvSpPr>
        <p:spPr bwMode="auto">
          <a:xfrm>
            <a:off x="6280150" y="4140200"/>
            <a:ext cx="190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8" name="Line 32"/>
          <p:cNvSpPr>
            <a:spLocks noChangeShapeType="1"/>
          </p:cNvSpPr>
          <p:nvPr/>
        </p:nvSpPr>
        <p:spPr bwMode="auto">
          <a:xfrm>
            <a:off x="6469063" y="4025900"/>
            <a:ext cx="0" cy="114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89" name="Line 33"/>
          <p:cNvSpPr>
            <a:spLocks noChangeShapeType="1"/>
          </p:cNvSpPr>
          <p:nvPr/>
        </p:nvSpPr>
        <p:spPr bwMode="auto">
          <a:xfrm>
            <a:off x="6294438" y="4025900"/>
            <a:ext cx="0" cy="114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0" name="Text Box 34"/>
          <p:cNvSpPr txBox="1">
            <a:spLocks noChangeArrowheads="1"/>
          </p:cNvSpPr>
          <p:nvPr/>
        </p:nvSpPr>
        <p:spPr bwMode="auto">
          <a:xfrm>
            <a:off x="5775325" y="2511425"/>
            <a:ext cx="871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A band</a:t>
            </a:r>
          </a:p>
        </p:txBody>
      </p:sp>
      <p:sp>
        <p:nvSpPr>
          <p:cNvPr id="301091" name="Text Box 35"/>
          <p:cNvSpPr txBox="1">
            <a:spLocks noChangeArrowheads="1"/>
          </p:cNvSpPr>
          <p:nvPr/>
        </p:nvSpPr>
        <p:spPr bwMode="auto">
          <a:xfrm>
            <a:off x="7192963" y="2514600"/>
            <a:ext cx="7826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/>
              <a:t>I band</a:t>
            </a:r>
          </a:p>
        </p:txBody>
      </p:sp>
      <p:sp>
        <p:nvSpPr>
          <p:cNvPr id="301092" name="Line 36"/>
          <p:cNvSpPr>
            <a:spLocks noChangeShapeType="1"/>
          </p:cNvSpPr>
          <p:nvPr/>
        </p:nvSpPr>
        <p:spPr bwMode="auto">
          <a:xfrm>
            <a:off x="6299200" y="2816225"/>
            <a:ext cx="0" cy="635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3" name="Line 37"/>
          <p:cNvSpPr>
            <a:spLocks noChangeShapeType="1"/>
          </p:cNvSpPr>
          <p:nvPr/>
        </p:nvSpPr>
        <p:spPr bwMode="auto">
          <a:xfrm flipH="1">
            <a:off x="5689600" y="2892425"/>
            <a:ext cx="2159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4" name="Line 38"/>
          <p:cNvSpPr>
            <a:spLocks noChangeShapeType="1"/>
          </p:cNvSpPr>
          <p:nvPr/>
        </p:nvSpPr>
        <p:spPr bwMode="auto">
          <a:xfrm flipH="1" flipV="1">
            <a:off x="5697538" y="2892425"/>
            <a:ext cx="0" cy="114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5" name="Line 39"/>
          <p:cNvSpPr>
            <a:spLocks noChangeShapeType="1"/>
          </p:cNvSpPr>
          <p:nvPr/>
        </p:nvSpPr>
        <p:spPr bwMode="auto">
          <a:xfrm flipH="1" flipV="1">
            <a:off x="7213600" y="2898775"/>
            <a:ext cx="0" cy="139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6" name="Line 40"/>
          <p:cNvSpPr>
            <a:spLocks noChangeShapeType="1"/>
          </p:cNvSpPr>
          <p:nvPr/>
        </p:nvSpPr>
        <p:spPr bwMode="auto">
          <a:xfrm flipV="1">
            <a:off x="7840663" y="2878138"/>
            <a:ext cx="6350" cy="2651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7" name="Line 41"/>
          <p:cNvSpPr>
            <a:spLocks noChangeShapeType="1"/>
          </p:cNvSpPr>
          <p:nvPr/>
        </p:nvSpPr>
        <p:spPr bwMode="auto">
          <a:xfrm>
            <a:off x="7480300" y="2816225"/>
            <a:ext cx="0" cy="635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8" name="Line 42"/>
          <p:cNvSpPr>
            <a:spLocks noChangeShapeType="1"/>
          </p:cNvSpPr>
          <p:nvPr/>
        </p:nvSpPr>
        <p:spPr bwMode="auto">
          <a:xfrm flipH="1" flipV="1">
            <a:off x="7480300" y="4000500"/>
            <a:ext cx="215900" cy="215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099" name="Line 43"/>
          <p:cNvSpPr>
            <a:spLocks noChangeShapeType="1"/>
          </p:cNvSpPr>
          <p:nvPr/>
        </p:nvSpPr>
        <p:spPr bwMode="auto">
          <a:xfrm flipH="1">
            <a:off x="3441700" y="2286000"/>
            <a:ext cx="279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100" name="Line 44"/>
          <p:cNvSpPr>
            <a:spLocks noChangeShapeType="1"/>
          </p:cNvSpPr>
          <p:nvPr/>
        </p:nvSpPr>
        <p:spPr bwMode="auto">
          <a:xfrm flipH="1">
            <a:off x="4826000" y="2286000"/>
            <a:ext cx="279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101" name="Text Box 45"/>
          <p:cNvSpPr txBox="1">
            <a:spLocks noChangeArrowheads="1"/>
          </p:cNvSpPr>
          <p:nvPr/>
        </p:nvSpPr>
        <p:spPr bwMode="auto">
          <a:xfrm>
            <a:off x="863600" y="6521450"/>
            <a:ext cx="1552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CC0000"/>
                </a:solidFill>
              </a:rPr>
              <a:t>Thick filament</a:t>
            </a:r>
          </a:p>
        </p:txBody>
      </p:sp>
      <p:sp>
        <p:nvSpPr>
          <p:cNvPr id="301102" name="Text Box 46"/>
          <p:cNvSpPr txBox="1">
            <a:spLocks noChangeArrowheads="1"/>
          </p:cNvSpPr>
          <p:nvPr/>
        </p:nvSpPr>
        <p:spPr bwMode="auto">
          <a:xfrm>
            <a:off x="5091113" y="6521450"/>
            <a:ext cx="1450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srgbClr val="CC0000"/>
                </a:solidFill>
              </a:rPr>
              <a:t>Thin filament</a:t>
            </a:r>
          </a:p>
        </p:txBody>
      </p:sp>
      <p:sp>
        <p:nvSpPr>
          <p:cNvPr id="301103" name="Text Box 47"/>
          <p:cNvSpPr txBox="1">
            <a:spLocks noChangeArrowheads="1"/>
          </p:cNvSpPr>
          <p:nvPr/>
        </p:nvSpPr>
        <p:spPr bwMode="auto">
          <a:xfrm>
            <a:off x="2200275" y="6080125"/>
            <a:ext cx="884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/>
              <a:t>Myosin</a:t>
            </a:r>
          </a:p>
        </p:txBody>
      </p:sp>
      <p:sp>
        <p:nvSpPr>
          <p:cNvPr id="301104" name="Text Box 48"/>
          <p:cNvSpPr txBox="1">
            <a:spLocks noChangeArrowheads="1"/>
          </p:cNvSpPr>
          <p:nvPr/>
        </p:nvSpPr>
        <p:spPr bwMode="auto">
          <a:xfrm>
            <a:off x="6321425" y="6080125"/>
            <a:ext cx="692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/>
              <a:t>Actin</a:t>
            </a:r>
          </a:p>
        </p:txBody>
      </p:sp>
      <p:sp>
        <p:nvSpPr>
          <p:cNvPr id="301105" name="Line 49"/>
          <p:cNvSpPr>
            <a:spLocks noChangeShapeType="1"/>
          </p:cNvSpPr>
          <p:nvPr/>
        </p:nvSpPr>
        <p:spPr bwMode="auto">
          <a:xfrm flipH="1" flipV="1">
            <a:off x="1778000" y="5803900"/>
            <a:ext cx="838200" cy="342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106" name="Line 50"/>
          <p:cNvSpPr>
            <a:spLocks noChangeShapeType="1"/>
          </p:cNvSpPr>
          <p:nvPr/>
        </p:nvSpPr>
        <p:spPr bwMode="auto">
          <a:xfrm flipH="1" flipV="1">
            <a:off x="2425700" y="5638800"/>
            <a:ext cx="188913" cy="512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107" name="Line 51"/>
          <p:cNvSpPr>
            <a:spLocks noChangeShapeType="1"/>
          </p:cNvSpPr>
          <p:nvPr/>
        </p:nvSpPr>
        <p:spPr bwMode="auto">
          <a:xfrm flipH="1" flipV="1">
            <a:off x="6527800" y="5778500"/>
            <a:ext cx="88900" cy="368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108" name="Rectangle 52"/>
          <p:cNvSpPr>
            <a:spLocks noChangeArrowheads="1"/>
          </p:cNvSpPr>
          <p:nvPr/>
        </p:nvSpPr>
        <p:spPr bwMode="auto">
          <a:xfrm>
            <a:off x="7761288" y="6561138"/>
            <a:ext cx="1382712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058" tIns="41029" rIns="82058" bIns="41029"/>
          <a:lstStyle/>
          <a:p>
            <a:pPr algn="r" defTabSz="820738" eaLnBrk="0" hangingPunct="0"/>
            <a:r>
              <a:rPr lang="en-US" sz="1400" b="1"/>
              <a:t>Fig. 8-2, p. 255</a:t>
            </a:r>
          </a:p>
        </p:txBody>
      </p:sp>
    </p:spTree>
    <p:extLst>
      <p:ext uri="{BB962C8B-B14F-4D97-AF65-F5344CB8AC3E}">
        <p14:creationId xmlns:p14="http://schemas.microsoft.com/office/powerpoint/2010/main" val="43617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60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187700"/>
            <a:ext cx="3309937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2084" name="Text Box 4"/>
          <p:cNvSpPr txBox="1">
            <a:spLocks noChangeArrowheads="1"/>
          </p:cNvSpPr>
          <p:nvPr/>
        </p:nvSpPr>
        <p:spPr bwMode="auto">
          <a:xfrm>
            <a:off x="2786063" y="2901950"/>
            <a:ext cx="7826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/>
              <a:t>I band</a:t>
            </a:r>
          </a:p>
        </p:txBody>
      </p:sp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4135438" y="2901950"/>
            <a:ext cx="8715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/>
              <a:t>A band</a:t>
            </a:r>
          </a:p>
        </p:txBody>
      </p:sp>
      <p:sp>
        <p:nvSpPr>
          <p:cNvPr id="302086" name="Text Box 6"/>
          <p:cNvSpPr txBox="1">
            <a:spLocks noChangeArrowheads="1"/>
          </p:cNvSpPr>
          <p:nvPr/>
        </p:nvSpPr>
        <p:spPr bwMode="auto">
          <a:xfrm>
            <a:off x="5770563" y="2901950"/>
            <a:ext cx="7826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/>
              <a:t>I band</a:t>
            </a:r>
          </a:p>
        </p:txBody>
      </p:sp>
      <p:sp>
        <p:nvSpPr>
          <p:cNvPr id="302087" name="Text Box 7"/>
          <p:cNvSpPr txBox="1">
            <a:spLocks noChangeArrowheads="1"/>
          </p:cNvSpPr>
          <p:nvPr/>
        </p:nvSpPr>
        <p:spPr bwMode="auto">
          <a:xfrm>
            <a:off x="5983288" y="3819525"/>
            <a:ext cx="14366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>
                <a:solidFill>
                  <a:srgbClr val="FF0066"/>
                </a:solidFill>
              </a:rPr>
              <a:t>Cross bridge</a:t>
            </a:r>
          </a:p>
        </p:txBody>
      </p:sp>
      <p:sp>
        <p:nvSpPr>
          <p:cNvPr id="302088" name="Text Box 8"/>
          <p:cNvSpPr txBox="1">
            <a:spLocks noChangeArrowheads="1"/>
          </p:cNvSpPr>
          <p:nvPr/>
        </p:nvSpPr>
        <p:spPr bwMode="auto">
          <a:xfrm>
            <a:off x="1447800" y="5775325"/>
            <a:ext cx="1552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>
                <a:solidFill>
                  <a:srgbClr val="FF0066"/>
                </a:solidFill>
              </a:rPr>
              <a:t>Thick filament</a:t>
            </a:r>
          </a:p>
        </p:txBody>
      </p:sp>
      <p:sp>
        <p:nvSpPr>
          <p:cNvPr id="302089" name="Text Box 9"/>
          <p:cNvSpPr txBox="1">
            <a:spLocks noChangeArrowheads="1"/>
          </p:cNvSpPr>
          <p:nvPr/>
        </p:nvSpPr>
        <p:spPr bwMode="auto">
          <a:xfrm>
            <a:off x="5891213" y="6232525"/>
            <a:ext cx="1450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>
                <a:solidFill>
                  <a:srgbClr val="0033CC"/>
                </a:solidFill>
              </a:rPr>
              <a:t>Thin filament</a:t>
            </a:r>
          </a:p>
        </p:txBody>
      </p:sp>
      <p:sp>
        <p:nvSpPr>
          <p:cNvPr id="302090" name="AutoShape 10"/>
          <p:cNvSpPr>
            <a:spLocks/>
          </p:cNvSpPr>
          <p:nvPr/>
        </p:nvSpPr>
        <p:spPr bwMode="auto">
          <a:xfrm rot="5400000">
            <a:off x="4463256" y="1759744"/>
            <a:ext cx="293688" cy="2057400"/>
          </a:xfrm>
          <a:prstGeom prst="rightBrace">
            <a:avLst>
              <a:gd name="adj1" fmla="val 58378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091" name="AutoShape 11"/>
          <p:cNvSpPr>
            <a:spLocks/>
          </p:cNvSpPr>
          <p:nvPr/>
        </p:nvSpPr>
        <p:spPr bwMode="auto">
          <a:xfrm rot="5400000">
            <a:off x="3028156" y="2420144"/>
            <a:ext cx="293688" cy="787400"/>
          </a:xfrm>
          <a:prstGeom prst="rightBrace">
            <a:avLst>
              <a:gd name="adj1" fmla="val 22342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092" name="AutoShape 12"/>
          <p:cNvSpPr>
            <a:spLocks/>
          </p:cNvSpPr>
          <p:nvPr/>
        </p:nvSpPr>
        <p:spPr bwMode="auto">
          <a:xfrm rot="5400000">
            <a:off x="5987256" y="2318544"/>
            <a:ext cx="293688" cy="939800"/>
          </a:xfrm>
          <a:prstGeom prst="rightBrace">
            <a:avLst>
              <a:gd name="adj1" fmla="val 26667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093" name="Line 13"/>
          <p:cNvSpPr>
            <a:spLocks noChangeShapeType="1"/>
          </p:cNvSpPr>
          <p:nvPr/>
        </p:nvSpPr>
        <p:spPr bwMode="auto">
          <a:xfrm flipV="1">
            <a:off x="2933700" y="5689600"/>
            <a:ext cx="774700" cy="266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094" name="Line 14"/>
          <p:cNvSpPr>
            <a:spLocks noChangeShapeType="1"/>
          </p:cNvSpPr>
          <p:nvPr/>
        </p:nvSpPr>
        <p:spPr bwMode="auto">
          <a:xfrm>
            <a:off x="5842000" y="5664200"/>
            <a:ext cx="647700" cy="609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095" name="Line 15"/>
          <p:cNvSpPr>
            <a:spLocks noChangeShapeType="1"/>
          </p:cNvSpPr>
          <p:nvPr/>
        </p:nvSpPr>
        <p:spPr bwMode="auto">
          <a:xfrm flipV="1">
            <a:off x="5740400" y="4140200"/>
            <a:ext cx="774700" cy="266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096" name="Rectangle 16"/>
          <p:cNvSpPr>
            <a:spLocks noChangeArrowheads="1"/>
          </p:cNvSpPr>
          <p:nvPr/>
        </p:nvSpPr>
        <p:spPr bwMode="auto">
          <a:xfrm>
            <a:off x="7761288" y="6561138"/>
            <a:ext cx="1382712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058" tIns="41029" rIns="82058" bIns="41029"/>
          <a:lstStyle/>
          <a:p>
            <a:pPr algn="r" defTabSz="820738" eaLnBrk="0" hangingPunct="0"/>
            <a:r>
              <a:rPr lang="en-US" sz="1400" b="1"/>
              <a:t>Fig. 8-4, p. 256</a:t>
            </a:r>
          </a:p>
        </p:txBody>
      </p:sp>
    </p:spTree>
    <p:extLst>
      <p:ext uri="{BB962C8B-B14F-4D97-AF65-F5344CB8AC3E}">
        <p14:creationId xmlns:p14="http://schemas.microsoft.com/office/powerpoint/2010/main" val="38908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miosin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 </a:t>
            </a:r>
          </a:p>
          <a:p>
            <a:r>
              <a:rPr lang="id-ID" dirty="0"/>
              <a:t>Molekul protein terdiri dari dua subunit identik yang berbentuk seperti tongkat </a:t>
            </a:r>
            <a:r>
              <a:rPr lang="id-ID" dirty="0" smtClean="0"/>
              <a:t>gol</a:t>
            </a:r>
            <a:r>
              <a:rPr lang="en-US" dirty="0" smtClean="0"/>
              <a:t>f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b="1" dirty="0" err="1" smtClean="0"/>
              <a:t>Bagian</a:t>
            </a:r>
            <a:r>
              <a:rPr lang="en-US" b="1" dirty="0" smtClean="0"/>
              <a:t> </a:t>
            </a:r>
            <a:r>
              <a:rPr lang="en-US" b="1" dirty="0" err="1" smtClean="0"/>
              <a:t>ekor</a:t>
            </a:r>
            <a:r>
              <a:rPr lang="en-US" b="1" dirty="0" smtClean="0"/>
              <a:t> </a:t>
            </a:r>
            <a:r>
              <a:rPr lang="en-US" b="1" dirty="0" smtClean="0"/>
              <a:t>(tail) </a:t>
            </a:r>
            <a:r>
              <a:rPr lang="en-US" dirty="0" smtClean="0"/>
              <a:t>protein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menjalin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	  </a:t>
            </a:r>
            <a:r>
              <a:rPr lang="en-US" dirty="0" smtClean="0"/>
              <a:t> </a:t>
            </a:r>
            <a:r>
              <a:rPr lang="en-US" dirty="0" err="1" smtClean="0"/>
              <a:t>batang-batang</a:t>
            </a:r>
            <a:r>
              <a:rPr lang="en-US" dirty="0" smtClean="0"/>
              <a:t> </a:t>
            </a:r>
            <a:r>
              <a:rPr lang="en-US" dirty="0" err="1" smtClean="0"/>
              <a:t>stik</a:t>
            </a:r>
            <a:r>
              <a:rPr lang="en-US" dirty="0" smtClean="0"/>
              <a:t> golf yang </a:t>
            </a:r>
            <a:r>
              <a:rPr lang="en-US" dirty="0" err="1" smtClean="0"/>
              <a:t>dipilin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smtClean="0"/>
              <a:t>		   </a:t>
            </a:r>
            <a:r>
              <a:rPr lang="en-US" dirty="0" err="1" smtClean="0"/>
              <a:t>sama</a:t>
            </a:r>
            <a:r>
              <a:rPr lang="en-US" dirty="0" smtClean="0"/>
              <a:t> lain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b="1" dirty="0" err="1" smtClean="0"/>
              <a:t>Bagian</a:t>
            </a:r>
            <a:r>
              <a:rPr lang="en-US" b="1" dirty="0" smtClean="0"/>
              <a:t> globular </a:t>
            </a:r>
            <a:r>
              <a:rPr lang="en-US" b="1" dirty="0" smtClean="0"/>
              <a:t>(head) </a:t>
            </a:r>
            <a:r>
              <a:rPr lang="en-US" dirty="0" err="1" smtClean="0"/>
              <a:t>menonjol</a:t>
            </a:r>
            <a:r>
              <a:rPr lang="en-US" dirty="0" smtClean="0"/>
              <a:t> </a:t>
            </a:r>
            <a:r>
              <a:rPr lang="en-US" dirty="0" smtClean="0"/>
              <a:t>di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ujung</a:t>
            </a:r>
            <a:endParaRPr lang="en-US" dirty="0" smtClean="0"/>
          </a:p>
          <a:p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paruh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bayangan</a:t>
            </a:r>
            <a:r>
              <a:rPr lang="en-US" dirty="0" smtClean="0"/>
              <a:t> </a:t>
            </a:r>
            <a:r>
              <a:rPr lang="en-US" dirty="0" err="1" smtClean="0"/>
              <a:t>cermin</a:t>
            </a:r>
            <a:r>
              <a:rPr lang="en-US" dirty="0" smtClean="0"/>
              <a:t> yang </a:t>
            </a:r>
            <a:r>
              <a:rPr lang="en-US" dirty="0" err="1" smtClean="0"/>
              <a:t>dibentuk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molekul-molekul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 yang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memanjang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susuna</a:t>
            </a:r>
            <a:r>
              <a:rPr lang="en-US" dirty="0" smtClean="0"/>
              <a:t> </a:t>
            </a:r>
            <a:r>
              <a:rPr lang="en-US" dirty="0" err="1" smtClean="0"/>
              <a:t>bertumpuk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ekor</a:t>
            </a:r>
            <a:r>
              <a:rPr lang="en-US" dirty="0" smtClean="0"/>
              <a:t> </a:t>
            </a:r>
            <a:r>
              <a:rPr lang="en-US" dirty="0" err="1" smtClean="0"/>
              <a:t>mengarah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kepala</a:t>
            </a:r>
            <a:r>
              <a:rPr lang="en-US" dirty="0" smtClean="0"/>
              <a:t> globular </a:t>
            </a:r>
            <a:r>
              <a:rPr lang="en-US" dirty="0" err="1" smtClean="0"/>
              <a:t>menonjol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interval </a:t>
            </a:r>
            <a:r>
              <a:rPr lang="en-US" dirty="0" err="1" smtClean="0"/>
              <a:t>teratur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6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miosin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Kepala-kepala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(cross bridge)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tipis. </a:t>
            </a:r>
            <a:endParaRPr lang="en-US" dirty="0"/>
          </a:p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jematan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proses </a:t>
            </a:r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: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1.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mengikat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endParaRPr lang="en-US" dirty="0" smtClean="0"/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/>
              <a:t>2.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 ATP-</a:t>
            </a:r>
            <a:r>
              <a:rPr lang="en-US" dirty="0" err="1" smtClean="0"/>
              <a:t>ase</a:t>
            </a:r>
            <a:r>
              <a:rPr lang="en-US" dirty="0" smtClean="0"/>
              <a:t> (</a:t>
            </a:r>
            <a:r>
              <a:rPr lang="en-US" dirty="0" err="1" smtClean="0"/>
              <a:t>pengurai</a:t>
            </a:r>
            <a:r>
              <a:rPr lang="en-US" dirty="0" smtClean="0"/>
              <a:t> ATP)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60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err="1" smtClean="0"/>
              <a:t>Struktur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susunan</a:t>
            </a:r>
            <a:r>
              <a:rPr lang="en-US" sz="3000" dirty="0" smtClean="0"/>
              <a:t> </a:t>
            </a:r>
            <a:r>
              <a:rPr lang="en-US" sz="3000" dirty="0" err="1" smtClean="0"/>
              <a:t>miosin</a:t>
            </a:r>
            <a:r>
              <a:rPr lang="en-US" sz="3000" dirty="0" smtClean="0"/>
              <a:t> yang </a:t>
            </a:r>
            <a:r>
              <a:rPr lang="en-US" sz="3000" dirty="0" err="1" smtClean="0"/>
              <a:t>membentuk</a:t>
            </a:r>
            <a:r>
              <a:rPr lang="en-US" sz="3000" dirty="0" smtClean="0"/>
              <a:t> </a:t>
            </a:r>
            <a:r>
              <a:rPr lang="en-US" sz="3000" dirty="0" err="1" smtClean="0"/>
              <a:t>filamen</a:t>
            </a:r>
            <a:r>
              <a:rPr lang="en-US" sz="3000" dirty="0" smtClean="0"/>
              <a:t> </a:t>
            </a:r>
            <a:r>
              <a:rPr lang="en-US" sz="3000" dirty="0" err="1" smtClean="0"/>
              <a:t>tebal</a:t>
            </a:r>
            <a:endParaRPr lang="en-US" sz="3000" dirty="0"/>
          </a:p>
        </p:txBody>
      </p:sp>
      <p:pic>
        <p:nvPicPr>
          <p:cNvPr id="72709" name="Picture 5" descr="08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858000" cy="46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12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struktural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tipis</a:t>
            </a:r>
          </a:p>
          <a:p>
            <a:r>
              <a:rPr lang="en-US" dirty="0" err="1" smtClean="0"/>
              <a:t>Filamen</a:t>
            </a:r>
            <a:r>
              <a:rPr lang="en-US" dirty="0" smtClean="0"/>
              <a:t> tipis,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3 </a:t>
            </a:r>
            <a:r>
              <a:rPr lang="en-US" dirty="0" err="1" smtClean="0"/>
              <a:t>filamen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:</a:t>
            </a:r>
          </a:p>
          <a:p>
            <a:pPr marL="571500" indent="-457200">
              <a:buAutoNum type="arabicPeriod"/>
            </a:pPr>
            <a:r>
              <a:rPr lang="en-US" b="1" dirty="0" err="1" smtClean="0"/>
              <a:t>Molekul</a:t>
            </a:r>
            <a:r>
              <a:rPr lang="en-US" b="1" dirty="0" smtClean="0"/>
              <a:t> </a:t>
            </a:r>
            <a:r>
              <a:rPr lang="en-US" b="1" dirty="0" err="1" smtClean="0"/>
              <a:t>Aktin</a:t>
            </a:r>
            <a:r>
              <a:rPr lang="en-US" b="1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/>
              <a:t>S</a:t>
            </a:r>
            <a:r>
              <a:rPr lang="en-US" dirty="0" err="1" smtClean="0"/>
              <a:t>truktural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tipis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Berbentuk</a:t>
            </a:r>
            <a:r>
              <a:rPr lang="en-US" dirty="0" smtClean="0"/>
              <a:t>  </a:t>
            </a:r>
            <a:r>
              <a:rPr lang="en-US" dirty="0" err="1" smtClean="0"/>
              <a:t>bulat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Molekul-molekul</a:t>
            </a:r>
            <a:r>
              <a:rPr lang="en-US" dirty="0" smtClean="0"/>
              <a:t> 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tulang</a:t>
            </a:r>
            <a:r>
              <a:rPr lang="en-US" dirty="0" smtClean="0"/>
              <a:t> </a:t>
            </a:r>
            <a:r>
              <a:rPr lang="en-US" dirty="0" err="1" smtClean="0"/>
              <a:t>punggung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tipis yang </a:t>
            </a:r>
            <a:r>
              <a:rPr lang="en-US" dirty="0" err="1" smtClean="0"/>
              <a:t>disatukan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2 </a:t>
            </a:r>
            <a:r>
              <a:rPr lang="en-US" dirty="0" err="1" smtClean="0"/>
              <a:t>untai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berpuntir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untai</a:t>
            </a:r>
            <a:r>
              <a:rPr lang="en-US" dirty="0" smtClean="0"/>
              <a:t> </a:t>
            </a:r>
            <a:r>
              <a:rPr lang="en-US" dirty="0" err="1" smtClean="0"/>
              <a:t>kalung</a:t>
            </a:r>
            <a:r>
              <a:rPr lang="en-US" dirty="0" smtClean="0"/>
              <a:t> </a:t>
            </a:r>
            <a:r>
              <a:rPr lang="en-US" dirty="0" err="1" smtClean="0"/>
              <a:t>mutiara</a:t>
            </a:r>
            <a:r>
              <a:rPr lang="en-US" dirty="0" smtClean="0"/>
              <a:t> yang </a:t>
            </a:r>
            <a:r>
              <a:rPr lang="en-US" dirty="0" err="1" smtClean="0"/>
              <a:t>dipilin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lain 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pengikatan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melekatnya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Pengikatan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 di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yang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.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b="1" dirty="0" smtClean="0"/>
              <a:t>protein </a:t>
            </a:r>
            <a:r>
              <a:rPr lang="en-US" b="1" dirty="0" err="1" smtClean="0"/>
              <a:t>kontraktil</a:t>
            </a:r>
            <a:endParaRPr lang="en-US" b="1" dirty="0" smtClean="0"/>
          </a:p>
          <a:p>
            <a:pPr marL="11430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15686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endParaRPr lang="en-US" dirty="0" smtClean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dirty="0" err="1" smtClean="0"/>
              <a:t>Miosin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khas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protein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r>
              <a:rPr lang="en-US" dirty="0" smtClean="0"/>
              <a:t> di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3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Komposisi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tipis </a:t>
            </a:r>
            <a:endParaRPr lang="en-US" dirty="0"/>
          </a:p>
        </p:txBody>
      </p:sp>
      <p:pic>
        <p:nvPicPr>
          <p:cNvPr id="74757" name="Picture 5" descr="08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486400" cy="52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39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b="1" dirty="0" smtClean="0"/>
              <a:t>2. </a:t>
            </a:r>
            <a:r>
              <a:rPr lang="en-US" b="1" dirty="0" err="1" smtClean="0"/>
              <a:t>Molekul</a:t>
            </a:r>
            <a:r>
              <a:rPr lang="en-US" b="1" dirty="0" smtClean="0"/>
              <a:t> </a:t>
            </a:r>
            <a:r>
              <a:rPr lang="en-US" b="1" dirty="0" err="1" smtClean="0"/>
              <a:t>Tropomiosin</a:t>
            </a:r>
            <a:endParaRPr lang="en-US" b="1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Merupakan</a:t>
            </a:r>
            <a:r>
              <a:rPr lang="en-US" dirty="0" smtClean="0"/>
              <a:t> protein </a:t>
            </a:r>
            <a:r>
              <a:rPr lang="en-US" dirty="0" err="1" smtClean="0"/>
              <a:t>mirip</a:t>
            </a:r>
            <a:r>
              <a:rPr lang="en-US" dirty="0" smtClean="0"/>
              <a:t> </a:t>
            </a:r>
            <a:r>
              <a:rPr lang="en-US" dirty="0" err="1" smtClean="0"/>
              <a:t>benang</a:t>
            </a:r>
            <a:r>
              <a:rPr lang="en-US" dirty="0" smtClean="0"/>
              <a:t> yang </a:t>
            </a:r>
            <a:r>
              <a:rPr lang="en-US" dirty="0" err="1" smtClean="0"/>
              <a:t>terbentang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ujung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ujung</a:t>
            </a:r>
            <a:r>
              <a:rPr lang="en-US" dirty="0" smtClean="0"/>
              <a:t> </a:t>
            </a:r>
            <a:r>
              <a:rPr lang="en-US" dirty="0" err="1" smtClean="0"/>
              <a:t>disamping</a:t>
            </a:r>
            <a:r>
              <a:rPr lang="en-US" dirty="0" smtClean="0"/>
              <a:t> </a:t>
            </a:r>
            <a:r>
              <a:rPr lang="en-US" dirty="0" err="1" smtClean="0"/>
              <a:t>alur</a:t>
            </a:r>
            <a:r>
              <a:rPr lang="en-US" dirty="0" smtClean="0"/>
              <a:t> spiral </a:t>
            </a:r>
            <a:r>
              <a:rPr lang="en-US" dirty="0" err="1" smtClean="0"/>
              <a:t>aktin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tropomiosin</a:t>
            </a:r>
            <a:r>
              <a:rPr lang="en-US" dirty="0" smtClean="0"/>
              <a:t> </a:t>
            </a:r>
            <a:r>
              <a:rPr lang="en-US" dirty="0" err="1" smtClean="0"/>
              <a:t>menutupi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yang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 smtClean="0"/>
              <a:t>3. </a:t>
            </a:r>
            <a:r>
              <a:rPr lang="en-US" b="1" dirty="0" err="1" smtClean="0"/>
              <a:t>Molekul</a:t>
            </a:r>
            <a:r>
              <a:rPr lang="en-US" b="1" dirty="0" smtClean="0"/>
              <a:t> Troponin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kompleks</a:t>
            </a:r>
            <a:r>
              <a:rPr lang="en-US" dirty="0" smtClean="0"/>
              <a:t> protein yang </a:t>
            </a:r>
            <a:r>
              <a:rPr lang="en-US" dirty="0" err="1" smtClean="0"/>
              <a:t>terbuat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3 sub unit </a:t>
            </a:r>
            <a:r>
              <a:rPr lang="en-US" dirty="0" err="1" smtClean="0"/>
              <a:t>polipeptida</a:t>
            </a:r>
            <a:r>
              <a:rPr lang="en-US" dirty="0" smtClean="0"/>
              <a:t> : (a). </a:t>
            </a:r>
            <a:r>
              <a:rPr lang="en-US" dirty="0" err="1" smtClean="0"/>
              <a:t>Satu</a:t>
            </a:r>
            <a:r>
              <a:rPr lang="en-US" dirty="0" smtClean="0"/>
              <a:t> unit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tropomiosin</a:t>
            </a:r>
            <a:r>
              <a:rPr lang="en-US" dirty="0" smtClean="0"/>
              <a:t>, (b). </a:t>
            </a:r>
            <a:r>
              <a:rPr lang="en-US" dirty="0" err="1" smtClean="0"/>
              <a:t>Satu</a:t>
            </a:r>
            <a:r>
              <a:rPr lang="en-US" dirty="0" smtClean="0"/>
              <a:t> unit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©. </a:t>
            </a:r>
            <a:r>
              <a:rPr lang="en-US" dirty="0" err="1" smtClean="0"/>
              <a:t>Satu</a:t>
            </a:r>
            <a:r>
              <a:rPr lang="en-US" dirty="0" smtClean="0"/>
              <a:t> unit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calsium</a:t>
            </a:r>
            <a:r>
              <a:rPr lang="en-US" dirty="0" smtClean="0"/>
              <a:t> (ca2+)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7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err="1" smtClean="0"/>
              <a:t>Ketika</a:t>
            </a:r>
            <a:r>
              <a:rPr lang="en-US" dirty="0" smtClean="0"/>
              <a:t> troponin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Ca2+, protein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menstabilkan</a:t>
            </a:r>
            <a:r>
              <a:rPr lang="en-US" dirty="0" smtClean="0"/>
              <a:t> </a:t>
            </a:r>
            <a:r>
              <a:rPr lang="en-US" dirty="0" err="1" smtClean="0"/>
              <a:t>tropomiosin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posisinya</a:t>
            </a:r>
            <a:r>
              <a:rPr lang="en-US" dirty="0" smtClean="0"/>
              <a:t> </a:t>
            </a:r>
            <a:r>
              <a:rPr lang="en-US" dirty="0" err="1" smtClean="0"/>
              <a:t>menutupi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pengikatan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di </a:t>
            </a:r>
            <a:r>
              <a:rPr lang="en-US" dirty="0" err="1" smtClean="0"/>
              <a:t>aktin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Ketika</a:t>
            </a:r>
            <a:r>
              <a:rPr lang="en-US" dirty="0" smtClean="0"/>
              <a:t> ca2+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troponin, </a:t>
            </a:r>
            <a:r>
              <a:rPr lang="en-US" dirty="0" err="1" smtClean="0"/>
              <a:t>bentuk</a:t>
            </a:r>
            <a:r>
              <a:rPr lang="en-US" dirty="0" smtClean="0"/>
              <a:t> protein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tropomiosin</a:t>
            </a:r>
            <a:r>
              <a:rPr lang="en-US" dirty="0" smtClean="0"/>
              <a:t> </a:t>
            </a:r>
            <a:r>
              <a:rPr lang="en-US" dirty="0" err="1" smtClean="0"/>
              <a:t>terlepas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posisinya</a:t>
            </a:r>
            <a:r>
              <a:rPr lang="en-US" dirty="0" smtClean="0"/>
              <a:t> yang </a:t>
            </a:r>
            <a:r>
              <a:rPr lang="en-US" dirty="0" err="1" smtClean="0"/>
              <a:t>menghambat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tropomiosin</a:t>
            </a:r>
            <a:r>
              <a:rPr lang="en-US" dirty="0" smtClean="0"/>
              <a:t> </a:t>
            </a:r>
            <a:r>
              <a:rPr lang="en-US" dirty="0" err="1" smtClean="0"/>
              <a:t>tersingkir</a:t>
            </a:r>
            <a:r>
              <a:rPr lang="en-US" dirty="0" smtClean="0"/>
              <a:t>,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berinteraksi</a:t>
            </a:r>
            <a:r>
              <a:rPr lang="en-US" dirty="0" smtClean="0"/>
              <a:t> di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4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Role of Calcium in Cross-Bridge Formation</a:t>
            </a:r>
          </a:p>
        </p:txBody>
      </p:sp>
      <p:pic>
        <p:nvPicPr>
          <p:cNvPr id="76805" name="Picture 5" descr="08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1447800"/>
            <a:ext cx="6400801" cy="53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endParaRPr lang="en-US" dirty="0" smtClean="0"/>
          </a:p>
          <a:p>
            <a:pPr marL="114300" indent="0" algn="ctr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dirty="0" err="1" smtClean="0"/>
              <a:t>Tropomiosin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troponin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b="1" dirty="0" smtClean="0"/>
              <a:t>protein </a:t>
            </a:r>
            <a:r>
              <a:rPr lang="en-US" b="1" dirty="0" err="1" smtClean="0"/>
              <a:t>regulatorik</a:t>
            </a:r>
            <a:r>
              <a:rPr lang="en-US" b="1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menutupi</a:t>
            </a:r>
            <a:r>
              <a:rPr lang="en-US" dirty="0" smtClean="0"/>
              <a:t> (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 smtClean="0"/>
              <a:t>kontraksi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memajankan</a:t>
            </a:r>
            <a:r>
              <a:rPr lang="en-US" dirty="0" smtClean="0"/>
              <a:t> (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kontraksi</a:t>
            </a:r>
            <a:r>
              <a:rPr lang="en-US" dirty="0" smtClean="0"/>
              <a:t>)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pengikatan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34997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pustaka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Sherwood </a:t>
            </a:r>
            <a:r>
              <a:rPr lang="en-US" dirty="0" err="1" smtClean="0"/>
              <a:t>Lauralee</a:t>
            </a:r>
            <a:r>
              <a:rPr lang="en-US" dirty="0" smtClean="0"/>
              <a:t>, 2009. </a:t>
            </a:r>
            <a:r>
              <a:rPr lang="en-US" b="1" i="1" dirty="0" err="1" smtClean="0"/>
              <a:t>Fisiologi</a:t>
            </a:r>
            <a:r>
              <a:rPr lang="en-US" b="1" i="1" dirty="0" smtClean="0"/>
              <a:t> </a:t>
            </a:r>
            <a:r>
              <a:rPr lang="en-US" b="1" i="1" dirty="0" err="1" smtClean="0"/>
              <a:t>Manusia</a:t>
            </a:r>
            <a:r>
              <a:rPr lang="en-US" b="1" i="1" dirty="0" smtClean="0"/>
              <a:t> Dari </a:t>
            </a:r>
            <a:r>
              <a:rPr lang="en-US" b="1" i="1" dirty="0" err="1" smtClean="0"/>
              <a:t>Sel</a:t>
            </a:r>
            <a:r>
              <a:rPr lang="en-US" b="1" i="1" dirty="0" smtClean="0"/>
              <a:t> </a:t>
            </a:r>
            <a:r>
              <a:rPr lang="en-US" b="1" i="1" dirty="0" err="1" smtClean="0"/>
              <a:t>ke</a:t>
            </a:r>
            <a:r>
              <a:rPr lang="en-US" b="1" i="1" dirty="0" smtClean="0"/>
              <a:t> </a:t>
            </a:r>
            <a:r>
              <a:rPr lang="en-US" b="1" i="1" dirty="0" err="1" smtClean="0"/>
              <a:t>Sistem</a:t>
            </a:r>
            <a:r>
              <a:rPr lang="en-US" dirty="0" smtClean="0"/>
              <a:t>. </a:t>
            </a:r>
            <a:r>
              <a:rPr lang="en-US" dirty="0" err="1" smtClean="0"/>
              <a:t>Edisi</a:t>
            </a:r>
            <a:r>
              <a:rPr lang="en-US" dirty="0" smtClean="0"/>
              <a:t> ke-6. </a:t>
            </a:r>
            <a:r>
              <a:rPr lang="en-US" dirty="0" err="1" smtClean="0"/>
              <a:t>Penerbit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Kedokteran</a:t>
            </a:r>
            <a:r>
              <a:rPr lang="en-US" dirty="0" smtClean="0"/>
              <a:t> EGC, Jakarta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95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321</TotalTime>
  <Words>558</Words>
  <Application>Microsoft Office PowerPoint</Application>
  <PresentationFormat>On-screen Show (4:3)</PresentationFormat>
  <Paragraphs>128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Apothecary</vt:lpstr>
      <vt:lpstr>Struktur Otot</vt:lpstr>
      <vt:lpstr>Pokok bahasan</vt:lpstr>
      <vt:lpstr>otot</vt:lpstr>
      <vt:lpstr>Kategori otot</vt:lpstr>
      <vt:lpstr>Struktur otot rangka</vt:lpstr>
      <vt:lpstr>PowerPoint Presentation</vt:lpstr>
      <vt:lpstr>Struktur otot rangka</vt:lpstr>
      <vt:lpstr>PowerPoint Presentation</vt:lpstr>
      <vt:lpstr>Struktur otot rangka</vt:lpstr>
      <vt:lpstr>PowerPoint Presentation</vt:lpstr>
      <vt:lpstr>PowerPoint Presentation</vt:lpstr>
      <vt:lpstr>PowerPoint Presentation</vt:lpstr>
      <vt:lpstr>miosin</vt:lpstr>
      <vt:lpstr>miosin</vt:lpstr>
      <vt:lpstr>Struktur dan susunan miosin yang membentuk filamen tebal</vt:lpstr>
      <vt:lpstr>aktin</vt:lpstr>
      <vt:lpstr>PowerPoint Presentation</vt:lpstr>
      <vt:lpstr>Komposisi filamen tipis </vt:lpstr>
      <vt:lpstr>aktin</vt:lpstr>
      <vt:lpstr>PowerPoint Presentation</vt:lpstr>
      <vt:lpstr>Role of Calcium in Cross-Bridge Formation</vt:lpstr>
      <vt:lpstr>PowerPoint Presentation</vt:lpstr>
      <vt:lpstr>pustaka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Otot</dc:title>
  <dc:creator>User</dc:creator>
  <cp:lastModifiedBy>User</cp:lastModifiedBy>
  <cp:revision>54</cp:revision>
  <dcterms:created xsi:type="dcterms:W3CDTF">2020-10-11T09:19:44Z</dcterms:created>
  <dcterms:modified xsi:type="dcterms:W3CDTF">2020-10-11T22:18:06Z</dcterms:modified>
</cp:coreProperties>
</file>