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7"/>
  </p:notesMasterIdLst>
  <p:handoutMasterIdLst>
    <p:handoutMasterId r:id="rId18"/>
  </p:handoutMasterIdLst>
  <p:sldIdLst>
    <p:sldId id="513" r:id="rId3"/>
    <p:sldId id="520" r:id="rId4"/>
    <p:sldId id="470" r:id="rId5"/>
    <p:sldId id="514" r:id="rId6"/>
    <p:sldId id="471" r:id="rId7"/>
    <p:sldId id="515" r:id="rId8"/>
    <p:sldId id="472" r:id="rId9"/>
    <p:sldId id="516" r:id="rId10"/>
    <p:sldId id="473" r:id="rId11"/>
    <p:sldId id="517" r:id="rId12"/>
    <p:sldId id="474" r:id="rId13"/>
    <p:sldId id="518" r:id="rId14"/>
    <p:sldId id="475" r:id="rId15"/>
    <p:sldId id="519" r:id="rId16"/>
  </p:sldIdLst>
  <p:sldSz cx="9144000" cy="6858000" type="screen4x3"/>
  <p:notesSz cx="6858000" cy="9945688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66FF"/>
    <a:srgbClr val="FFFF00"/>
    <a:srgbClr val="000000"/>
    <a:srgbClr val="FFFFCC"/>
    <a:srgbClr val="66FFFF"/>
    <a:srgbClr val="99CCFF"/>
    <a:srgbClr val="FF4F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7" autoAdjust="0"/>
    <p:restoredTop sz="94673" autoAdjust="0"/>
  </p:normalViewPr>
  <p:slideViewPr>
    <p:cSldViewPr>
      <p:cViewPr varScale="1">
        <p:scale>
          <a:sx n="51" d="100"/>
          <a:sy n="51" d="100"/>
        </p:scale>
        <p:origin x="-4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721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9780A4A-4D3F-4EFC-ACBE-506A11F137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6632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0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2975" y="746125"/>
            <a:ext cx="4972050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2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724400"/>
            <a:ext cx="5486400" cy="447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2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721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2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4D764C4-43A4-4C1C-BA44-5845F9438B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6369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11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11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90B531-487D-41AB-876B-6C2924959A18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21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21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DDC039-37B3-447F-9464-69B2074B76CE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31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3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378241-D83D-46AF-B850-B28B4FA5329C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41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4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F12746-EF45-4C25-B694-94B99CCE3383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52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52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F6468A-375D-413A-B79E-15E7A44DBAE7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6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0D4E5B-C2FA-45B0-B562-79EDFD050D2D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7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7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012898-3222-4020-92E1-613BB96DA6D0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8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82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CDBED7-F288-4115-A8DD-8399585F5B0E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9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69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15FCE7-05C9-45FE-B277-D162279809F5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03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70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CA60DE-906A-44B7-925A-AE366F792AC3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13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d-ID" smtClean="0"/>
          </a:p>
        </p:txBody>
      </p:sp>
      <p:sp>
        <p:nvSpPr>
          <p:cNvPr id="271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D954E1-440C-4906-9EB2-114365BD2C89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23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272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0EAEDA-C5B9-413F-ACA2-771F010735A3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34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d-ID" smtClean="0"/>
          </a:p>
        </p:txBody>
      </p:sp>
      <p:sp>
        <p:nvSpPr>
          <p:cNvPr id="273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F66B0A-7D34-4978-8661-890756139922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913992-B2B9-41BB-A8AC-76E7B8F4E9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DD23B-A08B-4A76-9F61-AEC462E5D1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79294-E8A8-437E-A520-405226579E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9F1EC2-E438-4EF2-9955-BE863F4BBE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D7DF8-D787-4E87-8848-EACAA477AE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75429-3A4D-43EE-99BD-E82E3B076A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9BF0C-0A3E-438A-B70D-65AE56B34B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C1F81-57CC-41DD-A357-3A9611C3D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252A2-E0EB-445F-B0C0-CB36A71A73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5BB217-3D5E-4867-B272-13112C4323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238DE-895D-4448-B9DD-0C75B913C4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BAF65-F6F9-4723-A832-F0E6A2321E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A9913992-B2B9-41BB-A8AC-76E7B8F4E9B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049DD23B-A08B-4A76-9F61-AEC462E5D14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1AF79294-E8A8-437E-A520-405226579E2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F1EC2-E438-4EF2-9955-BE863F4BBE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2D7DF8-D787-4E87-8848-EACAA477AEB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9AF75429-3A4D-43EE-99BD-E82E3B076A3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C9BF0C-0A3E-438A-B70D-65AE56B34B7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519C1F81-57CC-41DD-A357-3A9611C3D1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B63252A2-E0EB-445F-B0C0-CB36A71A73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5BB217-3D5E-4867-B272-13112C43231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A238DE-895D-4448-B9DD-0C75B913C4F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14999">
              <a:srgbClr val="66008F"/>
            </a:gs>
            <a:gs pos="32500">
              <a:srgbClr val="BA0066"/>
            </a:gs>
            <a:gs pos="45000">
              <a:srgbClr val="FF0000"/>
            </a:gs>
            <a:gs pos="50000">
              <a:srgbClr val="FF8200"/>
            </a:gs>
            <a:gs pos="55000">
              <a:srgbClr val="FF0000"/>
            </a:gs>
            <a:gs pos="67500">
              <a:srgbClr val="BA0066"/>
            </a:gs>
            <a:gs pos="85001">
              <a:srgbClr val="66008F"/>
            </a:gs>
            <a:gs pos="100000">
              <a:srgbClr val="00008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90F63AA-ED0D-4E59-A540-C1FC844016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90F63AA-ED0D-4E59-A540-C1FC8440162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6363" y="1370013"/>
            <a:ext cx="7372350" cy="2779067"/>
          </a:xfrm>
          <a:noFill/>
        </p:spPr>
        <p:txBody>
          <a:bodyPr lIns="0" tIns="0" rIns="0" bIns="0"/>
          <a:lstStyle/>
          <a:p>
            <a:pPr indent="517525" algn="l" eaLnBrk="1" hangingPunct="1">
              <a:buFontTx/>
              <a:buBlip>
                <a:blip r:embed="rId6"/>
              </a:buBlip>
            </a:pPr>
            <a:r>
              <a:rPr lang="en-US" sz="2400" b="1" dirty="0" err="1" smtClean="0">
                <a:solidFill>
                  <a:srgbClr val="FFFF00"/>
                </a:solidFill>
              </a:rPr>
              <a:t>Dasar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dan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Pengertian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Etika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Profesi</a:t>
            </a:r>
            <a:endParaRPr lang="en-US" sz="2400" b="1" dirty="0" smtClean="0">
              <a:solidFill>
                <a:srgbClr val="FFFF00"/>
              </a:solidFill>
            </a:endParaRPr>
          </a:p>
          <a:p>
            <a:pPr indent="517525" algn="l" eaLnBrk="1" hangingPunct="1">
              <a:buFontTx/>
              <a:buBlip>
                <a:blip r:embed="rId6"/>
              </a:buBlip>
            </a:pPr>
            <a:r>
              <a:rPr lang="en-US" sz="2400" b="1" dirty="0" err="1" smtClean="0">
                <a:solidFill>
                  <a:srgbClr val="FFFF00"/>
                </a:solidFill>
              </a:rPr>
              <a:t>Etika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Profesi</a:t>
            </a:r>
            <a:r>
              <a:rPr lang="en-US" sz="2400" b="1" dirty="0" smtClean="0">
                <a:solidFill>
                  <a:srgbClr val="FFFF00"/>
                </a:solidFill>
              </a:rPr>
              <a:t> (</a:t>
            </a:r>
            <a:r>
              <a:rPr lang="en-US" sz="2400" b="1" dirty="0" err="1" smtClean="0">
                <a:solidFill>
                  <a:srgbClr val="FFFF00"/>
                </a:solidFill>
              </a:rPr>
              <a:t>Tinjauan</a:t>
            </a:r>
            <a:r>
              <a:rPr lang="en-US" sz="2400" b="1" dirty="0" smtClean="0">
                <a:solidFill>
                  <a:srgbClr val="FFFF00"/>
                </a:solidFill>
              </a:rPr>
              <a:t> Dari </a:t>
            </a:r>
            <a:r>
              <a:rPr lang="en-US" sz="2400" b="1" dirty="0" err="1" smtClean="0">
                <a:solidFill>
                  <a:srgbClr val="FFFF00"/>
                </a:solidFill>
              </a:rPr>
              <a:t>Aspek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err="1" smtClean="0">
                <a:solidFill>
                  <a:srgbClr val="FFFF00"/>
                </a:solidFill>
              </a:rPr>
              <a:t>Bisnis</a:t>
            </a:r>
            <a:r>
              <a:rPr lang="en-US" sz="2400" b="1" dirty="0" smtClean="0">
                <a:solidFill>
                  <a:srgbClr val="FFFF00"/>
                </a:solidFill>
              </a:rPr>
              <a:t>)</a:t>
            </a:r>
          </a:p>
          <a:p>
            <a:pPr marL="508000" indent="-508000" algn="l" eaLnBrk="1" hangingPunct="1">
              <a:buFontTx/>
              <a:buBlip>
                <a:blip r:embed="rId6"/>
              </a:buBlip>
            </a:pPr>
            <a:r>
              <a:rPr lang="en-US" sz="2400" b="1" dirty="0" err="1" smtClean="0">
                <a:solidFill>
                  <a:srgbClr val="FFFF00"/>
                </a:solidFill>
              </a:rPr>
              <a:t>Etika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Terhadap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Alam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dan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Lingkungan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Hidup</a:t>
            </a:r>
            <a:r>
              <a:rPr lang="en-US" sz="2400" b="1" dirty="0" smtClean="0">
                <a:solidFill>
                  <a:srgbClr val="FFFF00"/>
                </a:solidFill>
              </a:rPr>
              <a:t> (</a:t>
            </a:r>
            <a:r>
              <a:rPr lang="en-US" sz="2400" b="1" dirty="0" err="1" smtClean="0">
                <a:solidFill>
                  <a:srgbClr val="FFFF00"/>
                </a:solidFill>
              </a:rPr>
              <a:t>Tinjauan</a:t>
            </a:r>
            <a:r>
              <a:rPr lang="en-US" sz="2400" b="1" dirty="0" smtClean="0">
                <a:solidFill>
                  <a:srgbClr val="FFFF00"/>
                </a:solidFill>
              </a:rPr>
              <a:t> Dari </a:t>
            </a:r>
            <a:r>
              <a:rPr lang="en-US" sz="2400" b="1" dirty="0" err="1" smtClean="0">
                <a:solidFill>
                  <a:srgbClr val="FFFF00"/>
                </a:solidFill>
              </a:rPr>
              <a:t>Sudut</a:t>
            </a:r>
            <a:r>
              <a:rPr lang="en-US" sz="2400" b="1" dirty="0" smtClean="0">
                <a:solidFill>
                  <a:srgbClr val="FFFF00"/>
                </a:solidFill>
              </a:rPr>
              <a:t> Islam)</a:t>
            </a:r>
          </a:p>
        </p:txBody>
      </p:sp>
      <p:sp>
        <p:nvSpPr>
          <p:cNvPr id="330767" name="Text Box 15"/>
          <p:cNvSpPr txBox="1">
            <a:spLocks noChangeArrowheads="1"/>
          </p:cNvSpPr>
          <p:nvPr/>
        </p:nvSpPr>
        <p:spPr bwMode="auto">
          <a:xfrm>
            <a:off x="395288" y="404813"/>
            <a:ext cx="8353425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4800">
                <a:latin typeface="Arial Rounded MT Bold" pitchFamily="34" charset="0"/>
              </a:rPr>
              <a:t>ETIKA PROFESI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30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30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30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30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0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0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0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0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30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0755" grpId="0" build="p"/>
      <p:bldP spid="33076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357422" y="2357430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Dasar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pengertian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etika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profesi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04813"/>
            <a:ext cx="8229600" cy="792162"/>
          </a:xfrm>
          <a:solidFill>
            <a:srgbClr val="99CCFF"/>
          </a:solidFill>
        </p:spPr>
        <p:txBody>
          <a:bodyPr/>
          <a:lstStyle/>
          <a:p>
            <a:pPr eaLnBrk="1" hangingPunct="1"/>
            <a:r>
              <a:rPr lang="en-US" sz="3600" smtClean="0">
                <a:solidFill>
                  <a:srgbClr val="000099"/>
                </a:solidFill>
                <a:latin typeface="Arial Rounded MT Bold" pitchFamily="34" charset="0"/>
              </a:rPr>
              <a:t>PENGERTIAN  ETIKA</a:t>
            </a:r>
          </a:p>
        </p:txBody>
      </p:sp>
      <p:sp>
        <p:nvSpPr>
          <p:cNvPr id="142" name="TextBox 141"/>
          <p:cNvSpPr txBox="1">
            <a:spLocks noChangeArrowheads="1"/>
          </p:cNvSpPr>
          <p:nvPr/>
        </p:nvSpPr>
        <p:spPr bwMode="auto">
          <a:xfrm>
            <a:off x="285750" y="1500188"/>
            <a:ext cx="8501063" cy="49704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spcAft>
                <a:spcPts val="600"/>
              </a:spcAft>
              <a:buFontTx/>
              <a:buBlip>
                <a:blip r:embed="rId3"/>
              </a:buBlip>
            </a:pPr>
            <a:r>
              <a:rPr lang="en-US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Bertens (1994), Etika berasal dari bahasa Yunani kuno ETHOS (bentuk tunggal), TA ETHA (bentuk jamak) artinya adat kebiasaan.</a:t>
            </a:r>
            <a:endParaRPr lang="id-ID" b="0">
              <a:solidFill>
                <a:schemeClr val="accent2"/>
              </a:solidFill>
              <a:latin typeface="Arial Rounded MT Bold" pitchFamily="34" charset="0"/>
              <a:cs typeface="Arial" charset="0"/>
            </a:endParaRPr>
          </a:p>
          <a:p>
            <a:pPr marL="457200" indent="-457200" algn="just">
              <a:buFontTx/>
              <a:buBlip>
                <a:blip r:embed="rId3"/>
              </a:buBlip>
            </a:pPr>
            <a:r>
              <a:rPr lang="en-US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Kamus besar bahasa Indonesia (1988) Etika dirumuskan menjadi tiga yaitu :</a:t>
            </a:r>
            <a:endParaRPr lang="id-ID" b="0">
              <a:solidFill>
                <a:schemeClr val="accent2"/>
              </a:solidFill>
              <a:latin typeface="Arial Rounded MT Bold" pitchFamily="34" charset="0"/>
              <a:cs typeface="Arial" charset="0"/>
            </a:endParaRPr>
          </a:p>
          <a:p>
            <a:pPr lvl="2" indent="-457200" algn="just">
              <a:buFont typeface="Arial" charset="0"/>
              <a:buAutoNum type="arabicPeriod"/>
            </a:pPr>
            <a:r>
              <a:rPr lang="en-US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Ilmu tentang apa yang baik</a:t>
            </a:r>
            <a:r>
              <a:rPr lang="id-ID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 </a:t>
            </a:r>
            <a:r>
              <a:rPr lang="en-US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dan apa yang buruk tentang hak dan</a:t>
            </a:r>
            <a:r>
              <a:rPr lang="id-ID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 </a:t>
            </a:r>
            <a:r>
              <a:rPr lang="en-US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kewajiban moral (akhlak)</a:t>
            </a:r>
          </a:p>
          <a:p>
            <a:pPr lvl="2" indent="-457200" algn="just">
              <a:buFont typeface="Arial" charset="0"/>
              <a:buAutoNum type="arabicPeriod"/>
            </a:pPr>
            <a:r>
              <a:rPr lang="en-US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Kumpulan asas atau nilai yang berkenaan dengan akhlak</a:t>
            </a:r>
          </a:p>
          <a:p>
            <a:pPr lvl="2" indent="-457200" algn="just">
              <a:buFont typeface="Arial" charset="0"/>
              <a:buAutoNum type="arabicPeriod"/>
            </a:pPr>
            <a:r>
              <a:rPr lang="en-US" b="0">
                <a:solidFill>
                  <a:schemeClr val="accent2"/>
                </a:solidFill>
                <a:latin typeface="Arial Rounded MT Bold" pitchFamily="34" charset="0"/>
                <a:cs typeface="Arial" charset="0"/>
              </a:rPr>
              <a:t>Nilai mengenai benar dan salah yang dianut suatu golongan atau masyarakat	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0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0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7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9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57188" y="571500"/>
            <a:ext cx="8429625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buFontTx/>
              <a:buBlip>
                <a:blip r:embed="rId3"/>
              </a:buBlip>
            </a:pPr>
            <a:r>
              <a:rPr lang="en-US" sz="2600">
                <a:solidFill>
                  <a:schemeClr val="tx1"/>
                </a:solidFill>
              </a:rPr>
              <a:t>Sumaryono (1995), Etika artinya adat istiadat atau kebiasaan yang baik.</a:t>
            </a:r>
          </a:p>
          <a:p>
            <a:pPr marL="914400" lvl="1" indent="-457200" algn="just">
              <a:buFont typeface="Wingdings" pitchFamily="2" charset="2"/>
              <a:buChar char="Ø"/>
            </a:pPr>
            <a:r>
              <a:rPr lang="en-US" sz="2600">
                <a:solidFill>
                  <a:schemeClr val="tx1"/>
                </a:solidFill>
              </a:rPr>
              <a:t>Kebiasaan manusia berdasarkan kesepakatan, yang menggambarkan perangai manusia dalam kehidupan umumnya.</a:t>
            </a:r>
          </a:p>
          <a:p>
            <a:pPr marL="914400" lvl="1" indent="-457200" algn="just">
              <a:buFont typeface="Wingdings" pitchFamily="2" charset="2"/>
              <a:buChar char="Ø"/>
            </a:pPr>
            <a:r>
              <a:rPr lang="en-US" sz="2600">
                <a:solidFill>
                  <a:schemeClr val="tx1"/>
                </a:solidFill>
              </a:rPr>
              <a:t>Studi tentang kebenaran dan ketidak benaran berdasarkan kodrat manusia.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0063" y="4214813"/>
            <a:ext cx="8286750" cy="2000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sz="2600" dirty="0" err="1">
                <a:solidFill>
                  <a:srgbClr val="C00000"/>
                </a:solidFill>
              </a:rPr>
              <a:t>Berdasarkan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perkembangan</a:t>
            </a:r>
            <a:r>
              <a:rPr lang="id-ID" sz="2600" dirty="0">
                <a:solidFill>
                  <a:srgbClr val="C00000"/>
                </a:solidFill>
              </a:rPr>
              <a:t>,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etika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dibedakan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menjadi</a:t>
            </a:r>
            <a:r>
              <a:rPr lang="id-ID" sz="2600" dirty="0">
                <a:solidFill>
                  <a:srgbClr val="C00000"/>
                </a:solidFill>
              </a:rPr>
              <a:t> dua yaitu :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600" dirty="0" err="1">
                <a:solidFill>
                  <a:srgbClr val="C00000"/>
                </a:solidFill>
              </a:rPr>
              <a:t>Etika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Perangai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endParaRPr lang="id-ID" sz="2600" dirty="0">
              <a:solidFill>
                <a:srgbClr val="C00000"/>
              </a:solidFill>
            </a:endParaRP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600" dirty="0" err="1">
                <a:solidFill>
                  <a:srgbClr val="C00000"/>
                </a:solidFill>
              </a:rPr>
              <a:t>Etika</a:t>
            </a:r>
            <a:r>
              <a:rPr lang="en-US" sz="2600" dirty="0">
                <a:solidFill>
                  <a:srgbClr val="C00000"/>
                </a:solidFill>
              </a:rPr>
              <a:t> Moral</a:t>
            </a:r>
            <a:endParaRPr lang="id-ID" sz="2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auto">
          <a:xfrm>
            <a:off x="357158" y="732006"/>
            <a:ext cx="3571900" cy="571504"/>
          </a:xfrm>
          <a:prstGeom prst="rect">
            <a:avLst/>
          </a:prstGeom>
          <a:solidFill>
            <a:srgbClr val="00B0F0"/>
          </a:solidFill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0" rIns="0" bIns="0"/>
          <a:lstStyle/>
          <a:p>
            <a:pPr>
              <a:defRPr/>
            </a:pPr>
            <a:endParaRPr lang="id-ID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63" y="714375"/>
            <a:ext cx="8072437" cy="541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800" dirty="0" err="1">
                <a:solidFill>
                  <a:srgbClr val="FFFF00"/>
                </a:solidFill>
              </a:rPr>
              <a:t>Etika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Perangai</a:t>
            </a:r>
            <a:endParaRPr lang="en-US" sz="2800" dirty="0">
              <a:solidFill>
                <a:srgbClr val="FFFF00"/>
              </a:solidFill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defRPr/>
            </a:pPr>
            <a:endParaRPr lang="en-US" sz="2800" dirty="0">
              <a:solidFill>
                <a:srgbClr val="FF3300"/>
              </a:solidFill>
            </a:endParaRPr>
          </a:p>
          <a:p>
            <a:pPr marL="457200" indent="720000" algn="just">
              <a:lnSpc>
                <a:spcPct val="120000"/>
              </a:lnSpc>
              <a:spcBef>
                <a:spcPts val="600"/>
              </a:spcBef>
              <a:defRPr/>
            </a:pP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Etika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perangai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adalah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adat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istiadat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atau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kebiasaan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yang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menggambarkan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perangai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manusia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di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dalam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masyarakat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pada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daerah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tertentu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dan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waktu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tertentu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.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Etika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perangai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diakui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dan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berlaku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karena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kesepakatan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masyarakat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.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Misalnya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: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berbusana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adat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pergaulan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muda-mudi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upacara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 ritual </a:t>
            </a:r>
            <a:r>
              <a:rPr lang="en-US" sz="2800" dirty="0" err="1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dsb</a:t>
            </a:r>
            <a:r>
              <a:rPr lang="en-US" sz="2800" dirty="0">
                <a:solidFill>
                  <a:srgbClr val="FFFF00"/>
                </a:solidFill>
                <a:latin typeface="Arial Rounded MT Bold" pitchFamily="34" charset="0"/>
                <a:cs typeface="FrankRuehl" pitchFamily="34" charset="-79"/>
              </a:rPr>
              <a:t>.</a:t>
            </a:r>
          </a:p>
        </p:txBody>
      </p:sp>
      <p:sp>
        <p:nvSpPr>
          <p:cNvPr id="22534" name="Rectangle 8"/>
          <p:cNvSpPr>
            <a:spLocks noChangeArrowheads="1"/>
          </p:cNvSpPr>
          <p:nvPr/>
        </p:nvSpPr>
        <p:spPr bwMode="auto">
          <a:xfrm>
            <a:off x="857250" y="1928813"/>
            <a:ext cx="7929563" cy="371475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id-ID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142844" y="285728"/>
            <a:ext cx="3571900" cy="571504"/>
          </a:xfrm>
          <a:prstGeom prst="rect">
            <a:avLst/>
          </a:prstGeom>
          <a:solidFill>
            <a:srgbClr val="00B0F0"/>
          </a:solidFill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0" rIns="0" bIns="0"/>
          <a:lstStyle/>
          <a:p>
            <a:pPr>
              <a:defRPr/>
            </a:pPr>
            <a:endParaRPr lang="id-ID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88" y="285750"/>
            <a:ext cx="8429625" cy="70913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2"/>
              <a:defRPr/>
            </a:pPr>
            <a:r>
              <a:rPr lang="id-ID" dirty="0">
                <a:solidFill>
                  <a:srgbClr val="FFFF00"/>
                </a:solidFill>
                <a:latin typeface="Arial Rounded MT Bold" pitchFamily="34" charset="0"/>
              </a:rPr>
              <a:t>Etika Moral </a:t>
            </a:r>
          </a:p>
          <a:p>
            <a:pPr indent="719138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600" b="0" dirty="0" err="1">
                <a:latin typeface="Arial Rounded MT Bold" pitchFamily="34" charset="0"/>
              </a:rPr>
              <a:t>Etika</a:t>
            </a:r>
            <a:r>
              <a:rPr lang="en-US" sz="2600" b="0" dirty="0">
                <a:latin typeface="Arial Rounded MT Bold" pitchFamily="34" charset="0"/>
              </a:rPr>
              <a:t> Moral </a:t>
            </a:r>
            <a:r>
              <a:rPr lang="id-ID" sz="2600" b="0" dirty="0">
                <a:latin typeface="Arial Rounded MT Bold" pitchFamily="34" charset="0"/>
              </a:rPr>
              <a:t>adalah </a:t>
            </a:r>
            <a:r>
              <a:rPr lang="en-US" sz="2600" b="0" dirty="0" err="1">
                <a:latin typeface="Arial Rounded MT Bold" pitchFamily="34" charset="0"/>
              </a:rPr>
              <a:t>berkenaan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dengan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kebiasaan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berperilaku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baik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dan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benar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sesuai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kodrat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manusia</a:t>
            </a:r>
            <a:r>
              <a:rPr lang="en-US" sz="2600" b="0" dirty="0">
                <a:latin typeface="Arial Rounded MT Bold" pitchFamily="34" charset="0"/>
              </a:rPr>
              <a:t>, </a:t>
            </a:r>
            <a:r>
              <a:rPr lang="en-US" sz="2600" b="0" dirty="0" err="1">
                <a:latin typeface="Arial Rounded MT Bold" pitchFamily="34" charset="0"/>
              </a:rPr>
              <a:t>apabila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etika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ini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dilanggar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timbullah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kejahatan</a:t>
            </a:r>
            <a:r>
              <a:rPr lang="en-US" sz="2600" b="0" dirty="0">
                <a:latin typeface="Arial Rounded MT Bold" pitchFamily="34" charset="0"/>
              </a:rPr>
              <a:t>, </a:t>
            </a:r>
            <a:r>
              <a:rPr lang="en-US" sz="2600" b="0" dirty="0" err="1">
                <a:latin typeface="Arial Rounded MT Bold" pitchFamily="34" charset="0"/>
              </a:rPr>
              <a:t>kebiasaan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ini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berasal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dari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kodrat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manusia</a:t>
            </a:r>
            <a:r>
              <a:rPr lang="en-US" sz="2600" b="0" dirty="0">
                <a:latin typeface="Arial Rounded MT Bold" pitchFamily="34" charset="0"/>
              </a:rPr>
              <a:t> yang </a:t>
            </a:r>
            <a:r>
              <a:rPr lang="en-US" sz="2600" b="0" dirty="0" err="1">
                <a:latin typeface="Arial Rounded MT Bold" pitchFamily="34" charset="0"/>
              </a:rPr>
              <a:t>disebut</a:t>
            </a:r>
            <a:r>
              <a:rPr lang="en-US" sz="2600" b="0" dirty="0">
                <a:latin typeface="Arial Rounded MT Bold" pitchFamily="34" charset="0"/>
              </a:rPr>
              <a:t> moral. </a:t>
            </a:r>
            <a:r>
              <a:rPr lang="en-US" sz="2600" b="0" dirty="0" err="1">
                <a:latin typeface="Arial Rounded MT Bold" pitchFamily="34" charset="0"/>
              </a:rPr>
              <a:t>Misalnya</a:t>
            </a:r>
            <a:r>
              <a:rPr lang="en-US" sz="2600" b="0" dirty="0">
                <a:latin typeface="Arial Rounded MT Bold" pitchFamily="34" charset="0"/>
              </a:rPr>
              <a:t> 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2600" b="0" dirty="0">
                <a:latin typeface="Arial Rounded MT Bold" pitchFamily="34" charset="0"/>
              </a:rPr>
              <a:t>	</a:t>
            </a:r>
            <a:r>
              <a:rPr lang="en-US" sz="2600" b="0" dirty="0" err="1">
                <a:latin typeface="Arial Rounded MT Bold" pitchFamily="34" charset="0"/>
              </a:rPr>
              <a:t>Berkata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dan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berbuat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jujur</a:t>
            </a:r>
            <a:endParaRPr lang="en-US" sz="2600" b="0" dirty="0">
              <a:latin typeface="Arial Rounded MT Bold" pitchFamily="34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2600" b="0" dirty="0">
                <a:latin typeface="Arial Rounded MT Bold" pitchFamily="34" charset="0"/>
              </a:rPr>
              <a:t>	</a:t>
            </a:r>
            <a:r>
              <a:rPr lang="en-US" sz="2600" b="0" dirty="0" err="1">
                <a:latin typeface="Arial Rounded MT Bold" pitchFamily="34" charset="0"/>
              </a:rPr>
              <a:t>Menghargai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hak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orang</a:t>
            </a:r>
            <a:r>
              <a:rPr lang="en-US" sz="2600" b="0" dirty="0">
                <a:latin typeface="Arial Rounded MT Bold" pitchFamily="34" charset="0"/>
              </a:rPr>
              <a:t> lain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2600" b="0" dirty="0">
                <a:latin typeface="Arial Rounded MT Bold" pitchFamily="34" charset="0"/>
              </a:rPr>
              <a:t>	</a:t>
            </a:r>
            <a:r>
              <a:rPr lang="en-US" sz="2600" b="0" dirty="0" err="1">
                <a:latin typeface="Arial Rounded MT Bold" pitchFamily="34" charset="0"/>
              </a:rPr>
              <a:t>Menghargai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orang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tua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atau</a:t>
            </a:r>
            <a:r>
              <a:rPr lang="en-US" sz="2600" b="0" dirty="0">
                <a:latin typeface="Arial Rounded MT Bold" pitchFamily="34" charset="0"/>
              </a:rPr>
              <a:t> guru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2600" b="0" dirty="0">
                <a:latin typeface="Arial Rounded MT Bold" pitchFamily="34" charset="0"/>
              </a:rPr>
              <a:t>	</a:t>
            </a:r>
            <a:r>
              <a:rPr lang="en-US" sz="2600" b="0" dirty="0" err="1">
                <a:latin typeface="Arial Rounded MT Bold" pitchFamily="34" charset="0"/>
              </a:rPr>
              <a:t>Membela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kebenaran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dan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keadilan</a:t>
            </a:r>
            <a:endParaRPr lang="en-US" sz="2600" b="0" dirty="0">
              <a:latin typeface="Arial Rounded MT Bold" pitchFamily="34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2600" b="0" dirty="0">
                <a:latin typeface="Arial Rounded MT Bold" pitchFamily="34" charset="0"/>
              </a:rPr>
              <a:t>	</a:t>
            </a:r>
            <a:r>
              <a:rPr lang="en-US" sz="2600" b="0" dirty="0" err="1">
                <a:latin typeface="Arial Rounded MT Bold" pitchFamily="34" charset="0"/>
              </a:rPr>
              <a:t>Menyantuni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anak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yatim</a:t>
            </a:r>
            <a:r>
              <a:rPr lang="en-US" sz="2600" b="0" dirty="0">
                <a:latin typeface="Arial Rounded MT Bold" pitchFamily="34" charset="0"/>
              </a:rPr>
              <a:t> </a:t>
            </a:r>
            <a:r>
              <a:rPr lang="en-US" sz="2600" b="0" dirty="0" err="1">
                <a:latin typeface="Arial Rounded MT Bold" pitchFamily="34" charset="0"/>
              </a:rPr>
              <a:t>piatu</a:t>
            </a:r>
            <a:endParaRPr lang="en-US" sz="2600" b="0" dirty="0">
              <a:latin typeface="Arial Rounded MT Bold" pitchFamily="34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2600" b="0" dirty="0">
                <a:latin typeface="Arial Rounded MT Bold" pitchFamily="34" charset="0"/>
              </a:rPr>
              <a:t>	Dan lain-lain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endParaRPr lang="en-US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800" decel="100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0" decel="100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85750" y="928688"/>
            <a:ext cx="8358188" cy="435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120000"/>
              </a:lnSpc>
              <a:spcAft>
                <a:spcPts val="1200"/>
              </a:spcAft>
              <a:buFontTx/>
              <a:buBlip>
                <a:blip r:embed="rId3"/>
              </a:buBlip>
            </a:pPr>
            <a:r>
              <a:rPr lang="en-US" sz="3000">
                <a:solidFill>
                  <a:schemeClr val="tx1"/>
                </a:solidFill>
                <a:latin typeface="Arial Rounded MT Bold" pitchFamily="34" charset="0"/>
              </a:rPr>
              <a:t>WJS Purwadarminta (1986) dalam kamus bahasa Indonesia</a:t>
            </a:r>
            <a:r>
              <a:rPr lang="id-ID" sz="300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sz="3000">
                <a:solidFill>
                  <a:schemeClr val="tx1"/>
                </a:solidFill>
                <a:latin typeface="Arial Rounded MT Bold" pitchFamily="34" charset="0"/>
              </a:rPr>
              <a:t>mengemukakan bahwa Etika adalah : Ilmu Pengetahuan tentang asas-asas akhlak (moral)</a:t>
            </a:r>
          </a:p>
          <a:p>
            <a:pPr marL="457200" indent="-457200" algn="just">
              <a:lnSpc>
                <a:spcPct val="120000"/>
              </a:lnSpc>
              <a:buFontTx/>
              <a:buBlip>
                <a:blip r:embed="rId3"/>
              </a:buBlip>
            </a:pPr>
            <a:r>
              <a:rPr lang="en-US" sz="3000">
                <a:solidFill>
                  <a:schemeClr val="tx1"/>
                </a:solidFill>
                <a:latin typeface="Arial Rounded MT Bold" pitchFamily="34" charset="0"/>
              </a:rPr>
              <a:t>Verkuyl (1988) Etika adalah kesusilaan, perasaan bathin atau kecenderungan hati seseorang untuk berbuat kebaikan.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28625" y="428625"/>
            <a:ext cx="8429625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120000"/>
              </a:lnSpc>
              <a:spcBef>
                <a:spcPts val="600"/>
              </a:spcBef>
              <a:buFontTx/>
              <a:buBlip>
                <a:blip r:embed="rId4"/>
              </a:buBlip>
            </a:pPr>
            <a:r>
              <a:rPr lang="en-US" sz="2600"/>
              <a:t>James J. Spilline (1992) Etika atau Ethics</a:t>
            </a:r>
          </a:p>
          <a:p>
            <a:pPr marL="457200" indent="-457200" algn="just">
              <a:lnSpc>
                <a:spcPct val="120000"/>
              </a:lnSpc>
              <a:spcBef>
                <a:spcPts val="600"/>
              </a:spcBef>
              <a:spcAft>
                <a:spcPts val="2400"/>
              </a:spcAft>
            </a:pPr>
            <a:r>
              <a:rPr lang="id-ID" sz="2600"/>
              <a:t>	</a:t>
            </a:r>
            <a:r>
              <a:rPr lang="en-US" sz="2600"/>
              <a:t>Mempertimbangkan perilaku manusia di dalam pengambilan keputusan moral. Etika menghubungkan akal budi dengan obyektifitas untuk menentukan kebenaran atau kesalahan perilaku seseorang terhadap orang lain.</a:t>
            </a:r>
          </a:p>
          <a:p>
            <a:pPr marL="457200" indent="-4572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Blip>
                <a:blip r:embed="rId4"/>
              </a:buBlip>
            </a:pPr>
            <a:r>
              <a:rPr lang="en-US" sz="2600"/>
              <a:t>Hamzah Ya’kub (1983)  Etika adalah ilmu yang menyelidiki mana yang baik dan mana yang buruk dengan memperlihatkan amal perbuatan manusia sejauh yang dapat diketahui oleh akal pikiran.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04813"/>
            <a:ext cx="8229600" cy="792162"/>
          </a:xfrm>
          <a:solidFill>
            <a:srgbClr val="99CCFF"/>
          </a:solidFill>
        </p:spPr>
        <p:txBody>
          <a:bodyPr/>
          <a:lstStyle/>
          <a:p>
            <a:pPr algn="l" eaLnBrk="1" hangingPunct="1"/>
            <a:r>
              <a:rPr lang="id-ID" sz="3600" smtClean="0">
                <a:solidFill>
                  <a:srgbClr val="000099"/>
                </a:solidFill>
                <a:latin typeface="Arial Rounded MT Bold" pitchFamily="34" charset="0"/>
              </a:rPr>
              <a:t>	</a:t>
            </a:r>
            <a:r>
              <a:rPr lang="en-US" sz="3600" smtClean="0">
                <a:solidFill>
                  <a:srgbClr val="000099"/>
                </a:solidFill>
                <a:latin typeface="Arial Rounded MT Bold" pitchFamily="34" charset="0"/>
              </a:rPr>
              <a:t>PENGERTIAN  </a:t>
            </a:r>
            <a:r>
              <a:rPr lang="id-ID" sz="3600" smtClean="0">
                <a:solidFill>
                  <a:srgbClr val="000099"/>
                </a:solidFill>
                <a:latin typeface="Arial Rounded MT Bold" pitchFamily="34" charset="0"/>
              </a:rPr>
              <a:t>PROFESI </a:t>
            </a:r>
            <a:endParaRPr lang="en-US" sz="3600" smtClean="0">
              <a:solidFill>
                <a:srgbClr val="000099"/>
              </a:solidFill>
              <a:latin typeface="Arial Rounded MT Bold" pitchFamily="34" charset="0"/>
            </a:endParaRPr>
          </a:p>
        </p:txBody>
      </p:sp>
      <p:sp>
        <p:nvSpPr>
          <p:cNvPr id="281" name="TextBox 280"/>
          <p:cNvSpPr txBox="1"/>
          <p:nvPr/>
        </p:nvSpPr>
        <p:spPr>
          <a:xfrm>
            <a:off x="357188" y="1947863"/>
            <a:ext cx="8286750" cy="3838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712788" algn="just">
              <a:lnSpc>
                <a:spcPct val="120000"/>
              </a:lnSpc>
              <a:spcAft>
                <a:spcPts val="2400"/>
              </a:spcAft>
              <a:defRPr/>
            </a:pPr>
            <a:r>
              <a:rPr lang="en-US" sz="2600" dirty="0" err="1">
                <a:solidFill>
                  <a:schemeClr val="accent2"/>
                </a:solidFill>
              </a:rPr>
              <a:t>Sebenarnya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para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sarjana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belum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ada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kata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sepakat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tentang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apa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sebenarnya</a:t>
            </a:r>
            <a:r>
              <a:rPr lang="en-US" sz="2600" dirty="0">
                <a:solidFill>
                  <a:schemeClr val="accent2"/>
                </a:solidFill>
              </a:rPr>
              <a:t> yang </a:t>
            </a:r>
            <a:r>
              <a:rPr lang="en-US" sz="2600" dirty="0" err="1">
                <a:solidFill>
                  <a:schemeClr val="accent2"/>
                </a:solidFill>
              </a:rPr>
              <a:t>menjadi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definisi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Profesi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sebab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belum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ada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standart</a:t>
            </a:r>
            <a:r>
              <a:rPr lang="en-US" sz="2600" dirty="0">
                <a:solidFill>
                  <a:schemeClr val="accent2"/>
                </a:solidFill>
              </a:rPr>
              <a:t> (yang </a:t>
            </a:r>
            <a:r>
              <a:rPr lang="en-US" sz="2600" dirty="0" err="1">
                <a:solidFill>
                  <a:schemeClr val="accent2"/>
                </a:solidFill>
              </a:rPr>
              <a:t>telah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disepakati</a:t>
            </a:r>
            <a:r>
              <a:rPr lang="en-US" sz="2600" dirty="0">
                <a:solidFill>
                  <a:schemeClr val="accent2"/>
                </a:solidFill>
              </a:rPr>
              <a:t>) </a:t>
            </a:r>
            <a:r>
              <a:rPr lang="en-US" sz="2600" dirty="0" err="1">
                <a:solidFill>
                  <a:schemeClr val="accent2"/>
                </a:solidFill>
              </a:rPr>
              <a:t>pekerjaan</a:t>
            </a:r>
            <a:r>
              <a:rPr lang="en-US" sz="2600" dirty="0">
                <a:solidFill>
                  <a:schemeClr val="accent2"/>
                </a:solidFill>
              </a:rPr>
              <a:t>/</a:t>
            </a:r>
            <a:r>
              <a:rPr lang="en-US" sz="2600" dirty="0" err="1">
                <a:solidFill>
                  <a:schemeClr val="accent2"/>
                </a:solidFill>
              </a:rPr>
              <a:t>tugas</a:t>
            </a:r>
            <a:r>
              <a:rPr lang="en-US" sz="2600" dirty="0">
                <a:solidFill>
                  <a:schemeClr val="accent2"/>
                </a:solidFill>
              </a:rPr>
              <a:t> yang </a:t>
            </a:r>
            <a:r>
              <a:rPr lang="en-US" sz="2600" dirty="0" err="1">
                <a:solidFill>
                  <a:schemeClr val="accent2"/>
                </a:solidFill>
              </a:rPr>
              <a:t>bagaimana</a:t>
            </a:r>
            <a:r>
              <a:rPr lang="en-US" sz="2600" dirty="0">
                <a:solidFill>
                  <a:schemeClr val="accent2"/>
                </a:solidFill>
              </a:rPr>
              <a:t> yang </a:t>
            </a:r>
            <a:r>
              <a:rPr lang="en-US" sz="2600" dirty="0" err="1">
                <a:solidFill>
                  <a:schemeClr val="accent2"/>
                </a:solidFill>
              </a:rPr>
              <a:t>disebut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dengan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profesi</a:t>
            </a:r>
            <a:r>
              <a:rPr lang="en-US" sz="2600" dirty="0">
                <a:solidFill>
                  <a:schemeClr val="accent2"/>
                </a:solidFill>
              </a:rPr>
              <a:t>.</a:t>
            </a:r>
          </a:p>
          <a:p>
            <a:pPr marL="457200" indent="-4572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  <a:defRPr/>
            </a:pPr>
            <a:r>
              <a:rPr lang="en-US" sz="2600" dirty="0">
                <a:solidFill>
                  <a:schemeClr val="accent2"/>
                </a:solidFill>
              </a:rPr>
              <a:t>J. Spillane S.J (1992) </a:t>
            </a:r>
            <a:r>
              <a:rPr lang="en-US" sz="2600" dirty="0" err="1">
                <a:solidFill>
                  <a:schemeClr val="accent2"/>
                </a:solidFill>
              </a:rPr>
              <a:t>suatu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profesi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didefinisikan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secara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singkat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sebagai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jabatan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seseorang</a:t>
            </a:r>
            <a:r>
              <a:rPr lang="en-US" sz="2600" dirty="0">
                <a:solidFill>
                  <a:schemeClr val="accent2"/>
                </a:solidFill>
              </a:rPr>
              <a:t>.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1">
              <a:srgbClr val="C4D6EB"/>
            </a:gs>
            <a:gs pos="50000">
              <a:srgbClr val="FFEBFA"/>
            </a:gs>
            <a:gs pos="64999">
              <a:srgbClr val="C4D6EB"/>
            </a:gs>
            <a:gs pos="80000">
              <a:srgbClr val="85C2FF"/>
            </a:gs>
            <a:gs pos="100000">
              <a:srgbClr val="5E9E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57188" y="428625"/>
            <a:ext cx="8429625" cy="603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90000"/>
              </a:lnSpc>
              <a:spcAft>
                <a:spcPts val="1800"/>
              </a:spcAft>
              <a:buFont typeface="Wingdings" pitchFamily="2" charset="2"/>
              <a:buChar char="v"/>
            </a:pPr>
            <a:r>
              <a:rPr lang="en-US">
                <a:solidFill>
                  <a:schemeClr val="accent2"/>
                </a:solidFill>
              </a:rPr>
              <a:t>I</a:t>
            </a:r>
            <a:r>
              <a:rPr lang="id-ID">
                <a:solidFill>
                  <a:schemeClr val="accent2"/>
                </a:solidFill>
              </a:rPr>
              <a:t>m</a:t>
            </a:r>
            <a:r>
              <a:rPr lang="en-US">
                <a:solidFill>
                  <a:schemeClr val="accent2"/>
                </a:solidFill>
              </a:rPr>
              <a:t>aduddin Abdulrochim (1993) Profesionalisme biasanya dipahami sebagai suatu kualitas yang wajib di punyai sebagai eksekutif dengan ciri-ciri :</a:t>
            </a:r>
          </a:p>
          <a:p>
            <a:pPr marL="914400" lvl="1" indent="-457200" algn="just">
              <a:lnSpc>
                <a:spcPct val="90000"/>
              </a:lnSpc>
              <a:buFont typeface="Arial" charset="0"/>
              <a:buAutoNum type="arabicPeriod"/>
            </a:pPr>
            <a:r>
              <a:rPr lang="en-US" sz="2200">
                <a:solidFill>
                  <a:schemeClr val="accent2"/>
                </a:solidFill>
              </a:rPr>
              <a:t>Memiliki ketrampilan yang tinggi di dalam satu bidang dan waktu didalam menggunakan alat untuk menyelesaikan tugas.</a:t>
            </a:r>
          </a:p>
          <a:p>
            <a:pPr marL="914400" lvl="1" indent="-457200" algn="just">
              <a:lnSpc>
                <a:spcPct val="90000"/>
              </a:lnSpc>
              <a:buFont typeface="Arial" charset="0"/>
              <a:buAutoNum type="arabicPeriod"/>
            </a:pPr>
            <a:r>
              <a:rPr lang="en-US" sz="2200">
                <a:solidFill>
                  <a:schemeClr val="accent2"/>
                </a:solidFill>
              </a:rPr>
              <a:t>Memiliki ilmu, pengalaman dan kecerdasan di dalam menganalisa suatu masalah, peka didalam membaca situasi, cepat, tepat dan cermat didalam mengambil keputusan terbaik atas dasar kepekaan.</a:t>
            </a:r>
          </a:p>
          <a:p>
            <a:pPr marL="914400" lvl="1" indent="-457200" algn="just">
              <a:lnSpc>
                <a:spcPct val="90000"/>
              </a:lnSpc>
              <a:buFont typeface="Arial" charset="0"/>
              <a:buAutoNum type="arabicPeriod"/>
            </a:pPr>
            <a:r>
              <a:rPr lang="en-US" sz="2200">
                <a:solidFill>
                  <a:schemeClr val="accent2"/>
                </a:solidFill>
              </a:rPr>
              <a:t>Memiliki sifat orientasi ke depan, sehingga memiliki kemampuan mengantisipasi perkembangan lingkungan.</a:t>
            </a:r>
          </a:p>
          <a:p>
            <a:pPr marL="914400" lvl="1" indent="-457200" algn="just">
              <a:lnSpc>
                <a:spcPct val="90000"/>
              </a:lnSpc>
              <a:buFont typeface="Arial" charset="0"/>
              <a:buAutoNum type="arabicPeriod"/>
            </a:pPr>
            <a:r>
              <a:rPr lang="en-US" sz="2200">
                <a:solidFill>
                  <a:schemeClr val="accent2"/>
                </a:solidFill>
              </a:rPr>
              <a:t>Memiliki sikap mandiri berdasarkan keyakinan akan kemampuan pribadi (‘izzat al-nafs atau self confidence)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50825" y="358775"/>
            <a:ext cx="8229600" cy="79216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id-ID" sz="3600" b="0" kern="0" dirty="0">
                <a:solidFill>
                  <a:srgbClr val="000099"/>
                </a:solidFill>
                <a:latin typeface="Arial Rounded MT Bold" pitchFamily="34" charset="0"/>
                <a:ea typeface="+mj-ea"/>
                <a:cs typeface="+mj-cs"/>
              </a:rPr>
              <a:t>	KRITERIA</a:t>
            </a:r>
            <a:r>
              <a:rPr lang="en-US" sz="3600" b="0" kern="0" dirty="0">
                <a:solidFill>
                  <a:srgbClr val="000099"/>
                </a:solidFill>
                <a:latin typeface="Arial Rounded MT Bold" pitchFamily="34" charset="0"/>
                <a:ea typeface="+mj-ea"/>
                <a:cs typeface="+mj-cs"/>
              </a:rPr>
              <a:t>  </a:t>
            </a:r>
            <a:r>
              <a:rPr lang="id-ID" sz="3600" b="0" kern="0" dirty="0">
                <a:solidFill>
                  <a:srgbClr val="000099"/>
                </a:solidFill>
                <a:latin typeface="Arial Rounded MT Bold" pitchFamily="34" charset="0"/>
                <a:ea typeface="+mj-ea"/>
                <a:cs typeface="+mj-cs"/>
              </a:rPr>
              <a:t>PROFESI </a:t>
            </a:r>
            <a:endParaRPr lang="en-US" sz="3600" b="0" kern="0" dirty="0">
              <a:solidFill>
                <a:srgbClr val="000099"/>
              </a:solidFill>
              <a:latin typeface="Arial Rounded MT Bold" pitchFamily="34" charset="0"/>
              <a:ea typeface="+mj-ea"/>
              <a:cs typeface="+mj-cs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571500" y="1360488"/>
            <a:ext cx="8001000" cy="4800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609600" algn="just">
              <a:defRPr/>
            </a:pPr>
            <a:r>
              <a:rPr lang="en-US" sz="2600" dirty="0" err="1">
                <a:solidFill>
                  <a:schemeClr val="accent2"/>
                </a:solidFill>
              </a:rPr>
              <a:t>Menurut</a:t>
            </a:r>
            <a:r>
              <a:rPr lang="en-US" sz="2600" dirty="0">
                <a:solidFill>
                  <a:schemeClr val="accent2"/>
                </a:solidFill>
              </a:rPr>
              <a:t> International Encyclopedia of Education </a:t>
            </a:r>
            <a:r>
              <a:rPr lang="en-US" sz="2600" dirty="0" err="1">
                <a:solidFill>
                  <a:schemeClr val="accent2"/>
                </a:solidFill>
              </a:rPr>
              <a:t>ada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sepuluh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ciri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khas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dari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suatu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profesi</a:t>
            </a:r>
            <a:r>
              <a:rPr lang="en-US" sz="2600" dirty="0">
                <a:solidFill>
                  <a:schemeClr val="accent2"/>
                </a:solidFill>
              </a:rPr>
              <a:t>:</a:t>
            </a:r>
          </a:p>
          <a:p>
            <a:pPr marL="457200" indent="-457200" algn="just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600" dirty="0" err="1">
                <a:solidFill>
                  <a:schemeClr val="accent2"/>
                </a:solidFill>
              </a:rPr>
              <a:t>Suatu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bidang</a:t>
            </a:r>
            <a:r>
              <a:rPr lang="en-US" sz="2600" dirty="0">
                <a:solidFill>
                  <a:schemeClr val="accent2"/>
                </a:solidFill>
              </a:rPr>
              <a:t> yang </a:t>
            </a:r>
            <a:r>
              <a:rPr lang="en-US" sz="2600" dirty="0" err="1">
                <a:solidFill>
                  <a:schemeClr val="accent2"/>
                </a:solidFill>
              </a:rPr>
              <a:t>terorganisir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dari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jenis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intelektual</a:t>
            </a:r>
            <a:r>
              <a:rPr lang="en-US" sz="2600" dirty="0">
                <a:solidFill>
                  <a:schemeClr val="accent2"/>
                </a:solidFill>
              </a:rPr>
              <a:t> yang </a:t>
            </a:r>
            <a:r>
              <a:rPr lang="en-US" sz="2600" dirty="0" err="1">
                <a:solidFill>
                  <a:schemeClr val="accent2"/>
                </a:solidFill>
              </a:rPr>
              <a:t>terus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menerus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berkembang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diperluas</a:t>
            </a:r>
            <a:r>
              <a:rPr lang="en-US" sz="2600" dirty="0">
                <a:solidFill>
                  <a:schemeClr val="accent2"/>
                </a:solidFill>
              </a:rPr>
              <a:t>.</a:t>
            </a:r>
          </a:p>
          <a:p>
            <a:pPr marL="457200" indent="-457200" algn="just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600" dirty="0" err="1">
                <a:solidFill>
                  <a:schemeClr val="accent2"/>
                </a:solidFill>
              </a:rPr>
              <a:t>Suatu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teknik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intelektual</a:t>
            </a:r>
            <a:endParaRPr lang="en-US" sz="2600" dirty="0">
              <a:solidFill>
                <a:schemeClr val="accent2"/>
              </a:solidFill>
            </a:endParaRPr>
          </a:p>
          <a:p>
            <a:pPr marL="457200" indent="-457200" algn="just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600" dirty="0" err="1">
                <a:solidFill>
                  <a:schemeClr val="accent2"/>
                </a:solidFill>
              </a:rPr>
              <a:t>Penerapan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praktis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dari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teknis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intelektual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pada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urusan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praktis</a:t>
            </a:r>
            <a:endParaRPr lang="en-US" sz="2600" dirty="0">
              <a:solidFill>
                <a:schemeClr val="accent2"/>
              </a:solidFill>
            </a:endParaRPr>
          </a:p>
          <a:p>
            <a:pPr marL="457200" indent="-457200" algn="just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600" dirty="0" err="1">
                <a:solidFill>
                  <a:schemeClr val="accent2"/>
                </a:solidFill>
              </a:rPr>
              <a:t>Suatu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periode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panjang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untuk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pelatihan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dan</a:t>
            </a:r>
            <a:r>
              <a:rPr lang="en-US" sz="2600" dirty="0">
                <a:solidFill>
                  <a:schemeClr val="accent2"/>
                </a:solidFill>
              </a:rPr>
              <a:t> </a:t>
            </a:r>
            <a:r>
              <a:rPr lang="en-US" sz="2600" dirty="0" err="1">
                <a:solidFill>
                  <a:schemeClr val="accent2"/>
                </a:solidFill>
              </a:rPr>
              <a:t>sertifikasi</a:t>
            </a:r>
            <a:endParaRPr lang="en-US" sz="26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500063" y="785813"/>
            <a:ext cx="8215312" cy="527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charset="0"/>
              <a:buAutoNum type="arabicPeriod" startAt="5"/>
            </a:pPr>
            <a:r>
              <a:rPr lang="en-US" sz="2600">
                <a:solidFill>
                  <a:schemeClr val="accent2"/>
                </a:solidFill>
              </a:rPr>
              <a:t>Beberapa standart dan pernyataan tentang etika yang dapat diselenggarakan</a:t>
            </a:r>
          </a:p>
          <a:p>
            <a:pPr marL="457200" indent="-457200" algn="just">
              <a:spcBef>
                <a:spcPts val="600"/>
              </a:spcBef>
              <a:buFont typeface="Arial" charset="0"/>
              <a:buAutoNum type="arabicPeriod" startAt="5"/>
            </a:pPr>
            <a:r>
              <a:rPr lang="en-US" sz="2600">
                <a:solidFill>
                  <a:schemeClr val="accent2"/>
                </a:solidFill>
              </a:rPr>
              <a:t>Kemampuan memberi kepemimpinan pada profesi sendiri</a:t>
            </a:r>
          </a:p>
          <a:p>
            <a:pPr marL="457200" indent="-457200" algn="just">
              <a:spcBef>
                <a:spcPts val="600"/>
              </a:spcBef>
              <a:buFont typeface="Arial" charset="0"/>
              <a:buAutoNum type="arabicPeriod" startAt="5"/>
            </a:pPr>
            <a:r>
              <a:rPr lang="en-US" sz="2600">
                <a:solidFill>
                  <a:schemeClr val="accent2"/>
                </a:solidFill>
              </a:rPr>
              <a:t>Asosiasi dari anggota-anggota profesi yang menjadi suatu kelompok yang akrab dengan kualitas komunikasi yang tinggi antar anggota.</a:t>
            </a:r>
          </a:p>
          <a:p>
            <a:pPr marL="457200" indent="-457200" algn="just">
              <a:spcBef>
                <a:spcPts val="600"/>
              </a:spcBef>
              <a:buFont typeface="Arial" charset="0"/>
              <a:buAutoNum type="arabicPeriod" startAt="5"/>
            </a:pPr>
            <a:r>
              <a:rPr lang="en-US" sz="2600">
                <a:solidFill>
                  <a:schemeClr val="accent2"/>
                </a:solidFill>
              </a:rPr>
              <a:t>Pengakuan sebagai profesi</a:t>
            </a:r>
          </a:p>
          <a:p>
            <a:pPr marL="457200" indent="-457200" algn="just">
              <a:spcBef>
                <a:spcPts val="600"/>
              </a:spcBef>
              <a:buFont typeface="Arial" charset="0"/>
              <a:buAutoNum type="arabicPeriod" startAt="5"/>
            </a:pPr>
            <a:r>
              <a:rPr lang="en-US" sz="2600">
                <a:solidFill>
                  <a:schemeClr val="accent2"/>
                </a:solidFill>
              </a:rPr>
              <a:t>Perhatian yang profesional terhadap penggunaan yang bertanggung jawab dari pekerjaan profesi</a:t>
            </a:r>
          </a:p>
          <a:p>
            <a:pPr marL="457200" indent="-457200" algn="just">
              <a:spcBef>
                <a:spcPts val="600"/>
              </a:spcBef>
              <a:buFont typeface="Arial" charset="0"/>
              <a:buAutoNum type="arabicPeriod" startAt="5"/>
            </a:pPr>
            <a:r>
              <a:rPr lang="en-US" sz="2600">
                <a:solidFill>
                  <a:schemeClr val="accent2"/>
                </a:solidFill>
              </a:rPr>
              <a:t>Hubungan erat dengan profesi lain.</a:t>
            </a:r>
            <a:endParaRPr lang="id-ID" sz="26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14375" y="430213"/>
            <a:ext cx="7215188" cy="792162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defRPr/>
            </a:pPr>
            <a:r>
              <a:rPr lang="id-ID" sz="3600" b="0" kern="0" dirty="0">
                <a:solidFill>
                  <a:srgbClr val="000099"/>
                </a:solidFill>
                <a:latin typeface="Arial Rounded MT Bold" pitchFamily="34" charset="0"/>
                <a:ea typeface="+mj-ea"/>
                <a:cs typeface="+mj-cs"/>
              </a:rPr>
              <a:t>	ASOSIASI</a:t>
            </a:r>
            <a:r>
              <a:rPr lang="en-US" sz="3600" b="0" kern="0" dirty="0">
                <a:solidFill>
                  <a:srgbClr val="000099"/>
                </a:solidFill>
                <a:latin typeface="Arial Rounded MT Bold" pitchFamily="34" charset="0"/>
                <a:ea typeface="+mj-ea"/>
                <a:cs typeface="+mj-cs"/>
              </a:rPr>
              <a:t>  </a:t>
            </a:r>
            <a:r>
              <a:rPr lang="id-ID" sz="3600" b="0" kern="0" dirty="0">
                <a:solidFill>
                  <a:srgbClr val="000099"/>
                </a:solidFill>
                <a:latin typeface="Arial Rounded MT Bold" pitchFamily="34" charset="0"/>
                <a:ea typeface="+mj-ea"/>
                <a:cs typeface="+mj-cs"/>
              </a:rPr>
              <a:t>PROFESI </a:t>
            </a:r>
            <a:endParaRPr lang="en-US" sz="3600" b="0" kern="0" dirty="0">
              <a:solidFill>
                <a:srgbClr val="000099"/>
              </a:solidFill>
              <a:latin typeface="Arial Rounded MT Bold" pitchFamily="34" charset="0"/>
              <a:ea typeface="+mj-ea"/>
              <a:cs typeface="+mj-cs"/>
            </a:endParaRPr>
          </a:p>
        </p:txBody>
      </p:sp>
      <p:sp>
        <p:nvSpPr>
          <p:cNvPr id="144" name="TextBox 143"/>
          <p:cNvSpPr txBox="1">
            <a:spLocks noChangeArrowheads="1"/>
          </p:cNvSpPr>
          <p:nvPr/>
        </p:nvSpPr>
        <p:spPr bwMode="auto">
          <a:xfrm>
            <a:off x="642938" y="1897063"/>
            <a:ext cx="771525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3200">
                <a:solidFill>
                  <a:schemeClr val="tx1"/>
                </a:solidFill>
              </a:rPr>
              <a:t>Biasanya asosiasi yang bersifat profesioanal</a:t>
            </a:r>
            <a:r>
              <a:rPr lang="id-ID" sz="3200">
                <a:solidFill>
                  <a:schemeClr val="tx1"/>
                </a:solidFill>
              </a:rPr>
              <a:t> </a:t>
            </a:r>
            <a:r>
              <a:rPr lang="en-US" sz="3200">
                <a:solidFill>
                  <a:schemeClr val="tx1"/>
                </a:solidFill>
              </a:rPr>
              <a:t>merupakan organisasi yang tidak berorientasi terhadap profit. Lazimnya untuk menjadi anggota perlu kualifikasi akademis, ujian akreditas, ujian kode etik, walaupun tidak selamanya demikian.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714375" y="676275"/>
            <a:ext cx="771525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1800"/>
              </a:spcAft>
              <a:buFont typeface="Wingdings" pitchFamily="2" charset="2"/>
              <a:buChar char="§"/>
            </a:pPr>
            <a:r>
              <a:rPr lang="en-US" sz="3200">
                <a:solidFill>
                  <a:schemeClr val="tx1"/>
                </a:solidFill>
              </a:rPr>
              <a:t>Asosiasi profesi baik tingkat nasional maupun yang berskala internasional selalu memiliki kitab undang-undang etika (Kode Etik) tujuannya untuk penyelenggaraan atau mengatur perilaku anggotanya di dalam praktek profesiona.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3200">
                <a:solidFill>
                  <a:schemeClr val="tx1"/>
                </a:solidFill>
              </a:rPr>
              <a:t>Misalnya kode etik : Ikatan Notaris Indonesia (INI), Kode Etik Ikatan Advokat Indonesia (IKADIN)</a:t>
            </a: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3948</TotalTime>
  <Words>623</Words>
  <Application>Microsoft Office PowerPoint</Application>
  <PresentationFormat>On-screen Show (4:3)</PresentationFormat>
  <Paragraphs>70</Paragraphs>
  <Slides>14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Default Design</vt:lpstr>
      <vt:lpstr>Oriel</vt:lpstr>
      <vt:lpstr>PowerPoint Presentation</vt:lpstr>
      <vt:lpstr>Dasar dan pengertian etika profesi</vt:lpstr>
      <vt:lpstr>PENGERTIAN  ETIKA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PENGERTIAN  PROFESI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UNISSULA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PROFESI (SONNY KERAF)</dc:title>
  <dc:creator>MTS</dc:creator>
  <cp:lastModifiedBy>ikhwanudin</cp:lastModifiedBy>
  <cp:revision>404</cp:revision>
  <dcterms:created xsi:type="dcterms:W3CDTF">2005-06-08T01:58:28Z</dcterms:created>
  <dcterms:modified xsi:type="dcterms:W3CDTF">2014-10-06T05:30:47Z</dcterms:modified>
</cp:coreProperties>
</file>