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57" r:id="rId3"/>
    <p:sldId id="258" r:id="rId4"/>
    <p:sldId id="259" r:id="rId5"/>
    <p:sldId id="260" r:id="rId6"/>
    <p:sldId id="261" r:id="rId7"/>
    <p:sldId id="262" r:id="rId8"/>
    <p:sldId id="263" r:id="rId9"/>
    <p:sldId id="264" r:id="rId10"/>
    <p:sldId id="266" r:id="rId11"/>
    <p:sldId id="265" r:id="rId12"/>
    <p:sldId id="267" r:id="rId13"/>
    <p:sldId id="268" r:id="rId14"/>
    <p:sldId id="269" r:id="rId15"/>
    <p:sldId id="270" r:id="rId16"/>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576" y="-9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E0DDAFC4-4326-4F5B-BC44-04BBAB89B007}" type="datetimeFigureOut">
              <a:rPr lang="id-ID" smtClean="0"/>
              <a:t>02-12-2019</a:t>
            </a:fld>
            <a:endParaRPr lang="id-ID"/>
          </a:p>
        </p:txBody>
      </p:sp>
      <p:sp>
        <p:nvSpPr>
          <p:cNvPr id="17" name="Footer Placeholder 16"/>
          <p:cNvSpPr>
            <a:spLocks noGrp="1"/>
          </p:cNvSpPr>
          <p:nvPr>
            <p:ph type="ftr" sz="quarter" idx="11"/>
          </p:nvPr>
        </p:nvSpPr>
        <p:spPr/>
        <p:txBody>
          <a:bodyPr/>
          <a:lstStyle/>
          <a:p>
            <a:endParaRPr lang="id-ID"/>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8228DD68-D33C-4ACC-9312-84CE487F8F12}" type="slidenum">
              <a:rPr lang="id-ID" smtClean="0"/>
              <a:t>‹#›</a:t>
            </a:fld>
            <a:endParaRPr lang="id-ID"/>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E0DDAFC4-4326-4F5B-BC44-04BBAB89B007}" type="datetimeFigureOut">
              <a:rPr lang="id-ID" smtClean="0"/>
              <a:t>02-12-2019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228DD68-D33C-4ACC-9312-84CE487F8F12}" type="slidenum">
              <a:rPr lang="id-ID" smtClean="0"/>
              <a:t>‹#›</a:t>
            </a:fld>
            <a:endParaRPr lang="id-ID"/>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E0DDAFC4-4326-4F5B-BC44-04BBAB89B007}" type="datetimeFigureOut">
              <a:rPr lang="id-ID" smtClean="0"/>
              <a:t>02-12-2019</a:t>
            </a:fld>
            <a:endParaRPr lang="id-ID"/>
          </a:p>
        </p:txBody>
      </p:sp>
      <p:sp>
        <p:nvSpPr>
          <p:cNvPr id="5" name="Footer Placeholder 4"/>
          <p:cNvSpPr>
            <a:spLocks noGrp="1"/>
          </p:cNvSpPr>
          <p:nvPr>
            <p:ph type="ftr" sz="quarter" idx="11"/>
          </p:nvPr>
        </p:nvSpPr>
        <p:spPr>
          <a:xfrm>
            <a:off x="800100" y="6172200"/>
            <a:ext cx="4000500" cy="457200"/>
          </a:xfrm>
        </p:spPr>
        <p:txBody>
          <a:bodyPr/>
          <a:lstStyle/>
          <a:p>
            <a:endParaRPr lang="id-ID"/>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8228DD68-D33C-4ACC-9312-84CE487F8F12}" type="slidenum">
              <a:rPr lang="id-ID" smtClean="0"/>
              <a:t>‹#›</a:t>
            </a:fld>
            <a:endParaRPr lang="id-ID"/>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E0DDAFC4-4326-4F5B-BC44-04BBAB89B007}" type="datetimeFigureOut">
              <a:rPr lang="id-ID" smtClean="0"/>
              <a:t>02-12-2019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228DD68-D33C-4ACC-9312-84CE487F8F12}" type="slidenum">
              <a:rPr lang="id-ID" smtClean="0"/>
              <a:t>‹#›</a:t>
            </a:fld>
            <a:endParaRPr lang="id-ID"/>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E0DDAFC4-4326-4F5B-BC44-04BBAB89B007}" type="datetimeFigureOut">
              <a:rPr lang="id-ID" smtClean="0"/>
              <a:t>02-12-2019</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8228DD68-D33C-4ACC-9312-84CE487F8F12}" type="slidenum">
              <a:rPr lang="id-ID" smtClean="0"/>
              <a:t>‹#›</a:t>
            </a:fld>
            <a:endParaRPr lang="id-ID"/>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E0DDAFC4-4326-4F5B-BC44-04BBAB89B007}" type="datetimeFigureOut">
              <a:rPr lang="id-ID" smtClean="0"/>
              <a:t>02-12-2019</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8228DD68-D33C-4ACC-9312-84CE487F8F12}" type="slidenum">
              <a:rPr lang="id-ID" smtClean="0"/>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0DDAFC4-4326-4F5B-BC44-04BBAB89B007}" type="datetimeFigureOut">
              <a:rPr lang="id-ID" smtClean="0"/>
              <a:t>02-12-2019</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8228DD68-D33C-4ACC-9312-84CE487F8F12}" type="slidenum">
              <a:rPr lang="id-ID" smtClean="0"/>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0DDAFC4-4326-4F5B-BC44-04BBAB89B007}" type="datetimeFigureOut">
              <a:rPr lang="id-ID" smtClean="0"/>
              <a:t>02-12-2019</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8228DD68-D33C-4ACC-9312-84CE487F8F12}" type="slidenum">
              <a:rPr lang="id-ID" smtClean="0"/>
              <a:t>‹#›</a:t>
            </a:fld>
            <a:endParaRPr lang="id-ID"/>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E0DDAFC4-4326-4F5B-BC44-04BBAB89B007}" type="datetimeFigureOut">
              <a:rPr lang="id-ID" smtClean="0"/>
              <a:t>02-12-2019</a:t>
            </a:fld>
            <a:endParaRPr lang="id-ID"/>
          </a:p>
        </p:txBody>
      </p:sp>
      <p:sp>
        <p:nvSpPr>
          <p:cNvPr id="6" name="Footer Placeholder 5"/>
          <p:cNvSpPr>
            <a:spLocks noGrp="1"/>
          </p:cNvSpPr>
          <p:nvPr>
            <p:ph type="ftr" sz="quarter" idx="11"/>
          </p:nvPr>
        </p:nvSpPr>
        <p:spPr>
          <a:xfrm>
            <a:off x="914400" y="6172200"/>
            <a:ext cx="3886200" cy="457200"/>
          </a:xfrm>
        </p:spPr>
        <p:txBody>
          <a:bodyPr/>
          <a:lstStyle/>
          <a:p>
            <a:endParaRPr lang="id-ID"/>
          </a:p>
        </p:txBody>
      </p:sp>
      <p:sp>
        <p:nvSpPr>
          <p:cNvPr id="7" name="Slide Number Placeholder 6"/>
          <p:cNvSpPr>
            <a:spLocks noGrp="1"/>
          </p:cNvSpPr>
          <p:nvPr>
            <p:ph type="sldNum" sz="quarter" idx="12"/>
          </p:nvPr>
        </p:nvSpPr>
        <p:spPr>
          <a:xfrm>
            <a:off x="146304" y="6208776"/>
            <a:ext cx="457200" cy="457200"/>
          </a:xfrm>
        </p:spPr>
        <p:txBody>
          <a:bodyPr/>
          <a:lstStyle/>
          <a:p>
            <a:fld id="{8228DD68-D33C-4ACC-9312-84CE487F8F12}" type="slidenum">
              <a:rPr lang="id-ID" smtClean="0"/>
              <a:t>‹#›</a:t>
            </a:fld>
            <a:endParaRPr lang="id-ID"/>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DDAFC4-4326-4F5B-BC44-04BBAB89B007}" type="datetimeFigureOut">
              <a:rPr lang="id-ID" smtClean="0"/>
              <a:t>02-12-2019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228DD68-D33C-4ACC-9312-84CE487F8F12}" type="slidenum">
              <a:rPr lang="id-ID" smtClean="0"/>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E0DDAFC4-4326-4F5B-BC44-04BBAB89B007}" type="datetimeFigureOut">
              <a:rPr lang="id-ID" smtClean="0"/>
              <a:t>02-12-2019</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8228DD68-D33C-4ACC-9312-84CE487F8F12}" type="slidenum">
              <a:rPr lang="id-ID" smtClean="0"/>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E0DDAFC4-4326-4F5B-BC44-04BBAB89B007}" type="datetimeFigureOut">
              <a:rPr lang="id-ID" smtClean="0"/>
              <a:t>02-12-2019</a:t>
            </a:fld>
            <a:endParaRPr lang="id-ID"/>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id-ID"/>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8228DD68-D33C-4ACC-9312-84CE487F8F12}" type="slidenum">
              <a:rPr lang="id-ID" smtClean="0"/>
              <a:t>‹#›</a:t>
            </a:fld>
            <a:endParaRPr lang="id-ID"/>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95400" y="3200400"/>
            <a:ext cx="6400800" cy="1884784"/>
          </a:xfrm>
        </p:spPr>
        <p:txBody>
          <a:bodyPr>
            <a:normAutofit/>
          </a:bodyPr>
          <a:lstStyle/>
          <a:p>
            <a:r>
              <a:rPr lang="id-ID" dirty="0"/>
              <a:t>	</a:t>
            </a:r>
            <a:r>
              <a:rPr lang="id-ID" dirty="0" smtClean="0"/>
              <a:t>					</a:t>
            </a:r>
            <a:endParaRPr lang="id-ID" dirty="0"/>
          </a:p>
        </p:txBody>
      </p:sp>
      <p:sp>
        <p:nvSpPr>
          <p:cNvPr id="2" name="Title 1"/>
          <p:cNvSpPr>
            <a:spLocks noGrp="1"/>
          </p:cNvSpPr>
          <p:nvPr>
            <p:ph type="ctrTitle"/>
          </p:nvPr>
        </p:nvSpPr>
        <p:spPr>
          <a:xfrm>
            <a:off x="457200" y="1700808"/>
            <a:ext cx="8229600" cy="1275147"/>
          </a:xfrm>
        </p:spPr>
        <p:txBody>
          <a:bodyPr>
            <a:normAutofit fontScale="90000"/>
          </a:bodyPr>
          <a:lstStyle/>
          <a:p>
            <a:r>
              <a:rPr lang="id-ID" b="1" dirty="0"/>
              <a:t>MODEL PEMBELAJARAN ANAK USIA DINI</a:t>
            </a:r>
            <a:r>
              <a:rPr lang="id-ID" dirty="0"/>
              <a:t/>
            </a:r>
            <a:br>
              <a:rPr lang="id-ID" dirty="0"/>
            </a:br>
            <a:endParaRPr lang="id-ID"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Model </a:t>
            </a:r>
            <a:r>
              <a:rPr lang="en-US" dirty="0" err="1" smtClean="0"/>
              <a:t>Pembelajaran</a:t>
            </a:r>
            <a:endParaRPr lang="id-ID" dirty="0"/>
          </a:p>
        </p:txBody>
      </p:sp>
      <p:sp>
        <p:nvSpPr>
          <p:cNvPr id="3" name="Content Placeholder 2"/>
          <p:cNvSpPr>
            <a:spLocks noGrp="1"/>
          </p:cNvSpPr>
          <p:nvPr>
            <p:ph sz="quarter" idx="1"/>
          </p:nvPr>
        </p:nvSpPr>
        <p:spPr/>
        <p:txBody>
          <a:bodyPr>
            <a:normAutofit/>
          </a:bodyPr>
          <a:lstStyle/>
          <a:p>
            <a:pPr algn="just"/>
            <a:endParaRPr lang="id-ID" sz="2400" dirty="0" smtClean="0">
              <a:latin typeface="Times New Roman" pitchFamily="18" charset="0"/>
              <a:cs typeface="Times New Roman" pitchFamily="18" charset="0"/>
            </a:endParaRPr>
          </a:p>
          <a:p>
            <a:pPr algn="just">
              <a:buNone/>
            </a:pPr>
            <a:r>
              <a:rPr lang="id-ID"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Istilah</a:t>
            </a:r>
            <a:r>
              <a:rPr lang="en-US" sz="2400" dirty="0" smtClean="0">
                <a:latin typeface="Times New Roman" pitchFamily="18" charset="0"/>
                <a:cs typeface="Times New Roman" pitchFamily="18" charset="0"/>
              </a:rPr>
              <a:t> Model </a:t>
            </a:r>
            <a:r>
              <a:rPr lang="en-US" sz="2400" dirty="0" err="1" smtClean="0">
                <a:latin typeface="Times New Roman" pitchFamily="18" charset="0"/>
                <a:cs typeface="Times New Roman" pitchFamily="18" charset="0"/>
              </a:rPr>
              <a:t>Pembelajaran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diambil</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dua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suku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yaitu</a:t>
            </a:r>
            <a:r>
              <a:rPr lang="en-US" sz="2400" dirty="0" smtClean="0">
                <a:latin typeface="Times New Roman" pitchFamily="18" charset="0"/>
                <a:cs typeface="Times New Roman" pitchFamily="18" charset="0"/>
              </a:rPr>
              <a:t> Model </a:t>
            </a:r>
            <a:r>
              <a:rPr lang="en-US" sz="2400" dirty="0" err="1" smtClean="0">
                <a:latin typeface="Times New Roman" pitchFamily="18" charset="0"/>
                <a:cs typeface="Times New Roman" pitchFamily="18" charset="0"/>
              </a:rPr>
              <a:t>dan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Pembelajaran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Dimana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masing-masing</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kata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tersebut</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memiliki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makna</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berbeda-beda</a:t>
            </a:r>
            <a:r>
              <a:rPr lang="en-US" sz="2400" dirty="0" smtClean="0">
                <a:latin typeface="Times New Roman" pitchFamily="18" charset="0"/>
                <a:cs typeface="Times New Roman" pitchFamily="18" charset="0"/>
              </a:rPr>
              <a:t>. Model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suatu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objek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atau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konsep</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digunakan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untuk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mempresentasikan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sesuatu</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hal</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nyata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Sedangkan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pembelajaran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adalah</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usaha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sadar</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dari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seorang</a:t>
            </a:r>
            <a:r>
              <a:rPr lang="en-US" sz="2400" dirty="0" smtClean="0">
                <a:latin typeface="Times New Roman" pitchFamily="18" charset="0"/>
                <a:cs typeface="Times New Roman" pitchFamily="18" charset="0"/>
              </a:rPr>
              <a:t> guru </a:t>
            </a:r>
            <a:r>
              <a:rPr lang="en-US" sz="2400" dirty="0" err="1" smtClean="0">
                <a:latin typeface="Times New Roman" pitchFamily="18" charset="0"/>
                <a:cs typeface="Times New Roman" pitchFamily="18" charset="0"/>
              </a:rPr>
              <a:t>untuk</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membelajarkan</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siswanya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dalam</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rangka</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mencapai</a:t>
            </a:r>
            <a:r>
              <a:rPr lang="en-US" sz="2400" dirty="0" smtClean="0">
                <a:latin typeface="Times New Roman" pitchFamily="18" charset="0"/>
                <a:cs typeface="Times New Roman" pitchFamily="18" charset="0"/>
              </a:rPr>
              <a:t> </a:t>
            </a:r>
            <a:r>
              <a:rPr lang="en-US" sz="2400" dirty="0" err="1" smtClean="0">
                <a:latin typeface="Times New Roman" pitchFamily="18" charset="0"/>
                <a:cs typeface="Times New Roman" pitchFamily="18" charset="0"/>
              </a:rPr>
              <a:t>tujuan</a:t>
            </a:r>
            <a:r>
              <a:rPr lang="en-US" sz="2400" dirty="0" smtClean="0">
                <a:latin typeface="Times New Roman" pitchFamily="18" charset="0"/>
                <a:cs typeface="Times New Roman" pitchFamily="18" charset="0"/>
              </a:rPr>
              <a:t> yang </a:t>
            </a:r>
            <a:r>
              <a:rPr lang="en-US" sz="2400" dirty="0" err="1" smtClean="0">
                <a:latin typeface="Times New Roman" pitchFamily="18" charset="0"/>
                <a:cs typeface="Times New Roman" pitchFamily="18" charset="0"/>
              </a:rPr>
              <a:t>diharapkan</a:t>
            </a:r>
            <a:r>
              <a:rPr lang="en-US" sz="2400" dirty="0" smtClean="0">
                <a:latin typeface="Times New Roman" pitchFamily="18" charset="0"/>
                <a:cs typeface="Times New Roman" pitchFamily="18" charset="0"/>
              </a:rPr>
              <a:t>.</a:t>
            </a:r>
            <a:endParaRPr lang="id-ID" sz="2400" dirty="0">
              <a:latin typeface="Times New Roman" pitchFamily="18" charset="0"/>
              <a:cs typeface="Times New Roman" pitchFamily="18" charset="0"/>
            </a:endParaRPr>
          </a:p>
          <a:p>
            <a:endParaRPr lang="id-ID"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8229600" cy="5626121"/>
          </a:xfrm>
        </p:spPr>
        <p:txBody>
          <a:bodyPr>
            <a:normAutofit/>
          </a:bodyPr>
          <a:lstStyle/>
          <a:p>
            <a:pPr algn="just">
              <a:buNone/>
            </a:pPr>
            <a:r>
              <a:rPr lang="id-ID" sz="2400" dirty="0" smtClean="0">
                <a:latin typeface="Times New Roman" pitchFamily="18" charset="0"/>
                <a:cs typeface="Times New Roman" pitchFamily="18" charset="0"/>
              </a:rPr>
              <a:t>	</a:t>
            </a:r>
          </a:p>
          <a:p>
            <a:pPr algn="just">
              <a:buNone/>
            </a:pPr>
            <a:endParaRPr lang="id-ID" sz="2400" dirty="0">
              <a:latin typeface="Times New Roman" pitchFamily="18" charset="0"/>
              <a:cs typeface="Times New Roman" pitchFamily="18" charset="0"/>
            </a:endParaRPr>
          </a:p>
          <a:p>
            <a:pPr algn="just">
              <a:buNone/>
            </a:pPr>
            <a:r>
              <a:rPr lang="id-ID" sz="2400" dirty="0" smtClean="0">
                <a:latin typeface="Times New Roman" pitchFamily="18" charset="0"/>
                <a:cs typeface="Times New Roman" pitchFamily="18" charset="0"/>
              </a:rPr>
              <a:t>		</a:t>
            </a:r>
          </a:p>
          <a:p>
            <a:pPr algn="just">
              <a:buNone/>
            </a:pPr>
            <a:r>
              <a:rPr lang="id-ID" sz="2400" dirty="0">
                <a:latin typeface="Times New Roman" pitchFamily="18" charset="0"/>
                <a:cs typeface="Times New Roman" pitchFamily="18" charset="0"/>
              </a:rPr>
              <a:t>	</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Kemp </a:t>
            </a:r>
            <a:r>
              <a:rPr lang="en-US" sz="2400" dirty="0">
                <a:latin typeface="Times New Roman" pitchFamily="18" charset="0"/>
                <a:cs typeface="Times New Roman" pitchFamily="18" charset="0"/>
              </a:rPr>
              <a:t>(1995) </a:t>
            </a:r>
            <a:r>
              <a:rPr lang="en-US" sz="2400" dirty="0" err="1">
                <a:latin typeface="Times New Roman" pitchFamily="18" charset="0"/>
                <a:cs typeface="Times New Roman" pitchFamily="18" charset="0"/>
              </a:rPr>
              <a:t>menjelaskan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bahwa</a:t>
            </a:r>
            <a:r>
              <a:rPr lang="en-US" sz="2400" dirty="0">
                <a:latin typeface="Times New Roman" pitchFamily="18" charset="0"/>
                <a:cs typeface="Times New Roman" pitchFamily="18" charset="0"/>
              </a:rPr>
              <a:t> model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adalah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suatu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kegiatan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harus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dikerjakan</a:t>
            </a:r>
            <a:r>
              <a:rPr lang="en-US" sz="2400" dirty="0">
                <a:latin typeface="Times New Roman" pitchFamily="18" charset="0"/>
                <a:cs typeface="Times New Roman" pitchFamily="18" charset="0"/>
              </a:rPr>
              <a:t> guru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siswa</a:t>
            </a:r>
            <a:r>
              <a:rPr lang="en-US" sz="2400" dirty="0">
                <a:latin typeface="Times New Roman" pitchFamily="18" charset="0"/>
                <a:cs typeface="Times New Roman" pitchFamily="18" charset="0"/>
              </a:rPr>
              <a:t> agar </a:t>
            </a:r>
            <a:r>
              <a:rPr lang="en-US" sz="2400" dirty="0" err="1">
                <a:latin typeface="Times New Roman" pitchFamily="18" charset="0"/>
                <a:cs typeface="Times New Roman" pitchFamily="18" charset="0"/>
              </a:rPr>
              <a:t>tujuanpembelajaran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dapat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dicapai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secara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efektif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efisien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Senada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pendapat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atas</a:t>
            </a:r>
            <a:r>
              <a:rPr lang="en-US" sz="2400" dirty="0">
                <a:latin typeface="Times New Roman" pitchFamily="18" charset="0"/>
                <a:cs typeface="Times New Roman" pitchFamily="18" charset="0"/>
              </a:rPr>
              <a:t>, Dick and Carey (1985) </a:t>
            </a:r>
            <a:r>
              <a:rPr lang="en-US" sz="2400" dirty="0" err="1">
                <a:latin typeface="Times New Roman" pitchFamily="18" charset="0"/>
                <a:cs typeface="Times New Roman" pitchFamily="18" charset="0"/>
              </a:rPr>
              <a:t>juga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menyebutkan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bahwa</a:t>
            </a:r>
            <a:r>
              <a:rPr lang="en-US" sz="2400" dirty="0">
                <a:latin typeface="Times New Roman" pitchFamily="18" charset="0"/>
                <a:cs typeface="Times New Roman" pitchFamily="18" charset="0"/>
              </a:rPr>
              <a:t> model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itu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adalah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suatu</a:t>
            </a:r>
            <a:r>
              <a:rPr lang="en-US" sz="2400" dirty="0">
                <a:latin typeface="Times New Roman" pitchFamily="18" charset="0"/>
                <a:cs typeface="Times New Roman" pitchFamily="18" charset="0"/>
              </a:rPr>
              <a:t> set </a:t>
            </a:r>
            <a:r>
              <a:rPr lang="en-US" sz="2400" dirty="0" err="1">
                <a:latin typeface="Times New Roman" pitchFamily="18" charset="0"/>
                <a:cs typeface="Times New Roman" pitchFamily="18" charset="0"/>
              </a:rPr>
              <a:t>materi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prosedur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digunakan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secara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bersama-sama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untuk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menimbulkan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hasil</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belajar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pada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siswa</a:t>
            </a:r>
            <a:r>
              <a:rPr lang="en-US" sz="2400" dirty="0">
                <a:latin typeface="Times New Roman" pitchFamily="18" charset="0"/>
                <a:cs typeface="Times New Roman" pitchFamily="18" charset="0"/>
              </a:rPr>
              <a:t>.</a:t>
            </a:r>
            <a:endParaRPr lang="id-ID" sz="2400" dirty="0">
              <a:latin typeface="Times New Roman" pitchFamily="18" charset="0"/>
              <a:cs typeface="Times New Roman" pitchFamily="18" charset="0"/>
            </a:endParaRPr>
          </a:p>
          <a:p>
            <a:pPr algn="just"/>
            <a:endParaRPr lang="id-ID"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8229600" cy="5626121"/>
          </a:xfrm>
        </p:spPr>
        <p:txBody>
          <a:bodyPr>
            <a:normAutofit/>
          </a:bodyPr>
          <a:lstStyle/>
          <a:p>
            <a:pPr algn="just">
              <a:buNone/>
            </a:pPr>
            <a:r>
              <a:rPr lang="id-ID" sz="2400" dirty="0">
                <a:latin typeface="Times New Roman" pitchFamily="18" charset="0"/>
                <a:cs typeface="Times New Roman" pitchFamily="18" charset="0"/>
              </a:rPr>
              <a:t>	</a:t>
            </a:r>
            <a:r>
              <a:rPr lang="id-ID" sz="2400" dirty="0" smtClean="0">
                <a:latin typeface="Times New Roman" pitchFamily="18" charset="0"/>
                <a:cs typeface="Times New Roman" pitchFamily="18" charset="0"/>
              </a:rPr>
              <a:t>	</a:t>
            </a:r>
          </a:p>
          <a:p>
            <a:pPr algn="just">
              <a:buNone/>
            </a:pPr>
            <a:endParaRPr lang="id-ID" sz="2400" dirty="0">
              <a:latin typeface="Times New Roman" pitchFamily="18" charset="0"/>
              <a:cs typeface="Times New Roman" pitchFamily="18" charset="0"/>
            </a:endParaRPr>
          </a:p>
          <a:p>
            <a:pPr algn="just">
              <a:buNone/>
            </a:pP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Model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diterapkan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oleh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pendidik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harus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mempunyai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misi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atau</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tujuan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pendidikan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menjadikan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pedoman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untuk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perbaikan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kegiatan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belajar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mengajar</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memiliki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dampak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setelah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menggunakan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dipilih</a:t>
            </a:r>
            <a:r>
              <a:rPr lang="en-US" sz="2400" dirty="0">
                <a:latin typeface="Times New Roman" pitchFamily="18" charset="0"/>
                <a:cs typeface="Times New Roman" pitchFamily="18" charset="0"/>
              </a:rPr>
              <a:t>. Model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tidak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berjalan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secara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efektif</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tanpa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didukung</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oleh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kurikulum</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penerapan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dilaksanakan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oleh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pendidik</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Oleh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karena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itu</a:t>
            </a:r>
            <a:r>
              <a:rPr lang="en-US" sz="2400" dirty="0">
                <a:latin typeface="Times New Roman" pitchFamily="18" charset="0"/>
                <a:cs typeface="Times New Roman" pitchFamily="18" charset="0"/>
              </a:rPr>
              <a:t>, Model </a:t>
            </a:r>
            <a:r>
              <a:rPr lang="en-US" sz="2400" dirty="0" err="1">
                <a:latin typeface="Times New Roman" pitchFamily="18" charset="0"/>
                <a:cs typeface="Times New Roman" pitchFamily="18" charset="0"/>
              </a:rPr>
              <a:t>Pembelajaran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harus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diperbaharui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memilih</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konsep</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sesuai</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minat</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efektifitas</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anak</a:t>
            </a:r>
            <a:r>
              <a:rPr lang="en-US" sz="2400" dirty="0">
                <a:latin typeface="Times New Roman" pitchFamily="18" charset="0"/>
                <a:cs typeface="Times New Roman" pitchFamily="18" charset="0"/>
              </a:rPr>
              <a:t>, agar </a:t>
            </a:r>
            <a:r>
              <a:rPr lang="en-US" sz="2400" dirty="0" err="1">
                <a:latin typeface="Times New Roman" pitchFamily="18" charset="0"/>
                <a:cs typeface="Times New Roman" pitchFamily="18" charset="0"/>
              </a:rPr>
              <a:t>tujuan</a:t>
            </a:r>
            <a:r>
              <a:rPr lang="en-US" sz="2400" dirty="0">
                <a:latin typeface="Times New Roman" pitchFamily="18" charset="0"/>
                <a:cs typeface="Times New Roman" pitchFamily="18" charset="0"/>
              </a:rPr>
              <a:t> yang </a:t>
            </a:r>
            <a:r>
              <a:rPr lang="en-US" sz="2400" dirty="0" err="1">
                <a:latin typeface="Times New Roman" pitchFamily="18" charset="0"/>
                <a:cs typeface="Times New Roman" pitchFamily="18" charset="0"/>
              </a:rPr>
              <a:t>diharapkan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terlaksana</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dengan</a:t>
            </a:r>
            <a:r>
              <a:rPr lang="en-US" sz="2400" dirty="0">
                <a:latin typeface="Times New Roman" pitchFamily="18" charset="0"/>
                <a:cs typeface="Times New Roman" pitchFamily="18" charset="0"/>
              </a:rPr>
              <a:t> </a:t>
            </a:r>
            <a:r>
              <a:rPr lang="en-US" sz="2400" dirty="0" err="1">
                <a:latin typeface="Times New Roman" pitchFamily="18" charset="0"/>
                <a:cs typeface="Times New Roman" pitchFamily="18" charset="0"/>
              </a:rPr>
              <a:t>maksimal</a:t>
            </a:r>
            <a:r>
              <a:rPr lang="en-US" sz="2400" dirty="0" smtClean="0">
                <a:latin typeface="Times New Roman" pitchFamily="18" charset="0"/>
                <a:cs typeface="Times New Roman" pitchFamily="18" charset="0"/>
              </a:rPr>
              <a:t>.</a:t>
            </a:r>
            <a:endParaRPr lang="id-ID" sz="2400" dirty="0" smtClean="0">
              <a:latin typeface="Times New Roman" pitchFamily="18" charset="0"/>
              <a:cs typeface="Times New Roman" pitchFamily="18" charset="0"/>
            </a:endParaRPr>
          </a:p>
          <a:p>
            <a:pPr algn="just">
              <a:buNone/>
            </a:pPr>
            <a:endParaRPr lang="id-ID"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beberapa model pembelajaran anak usia </a:t>
            </a:r>
            <a:r>
              <a:rPr lang="id-ID" dirty="0" smtClean="0"/>
              <a:t>dini</a:t>
            </a:r>
            <a:endParaRPr lang="id-ID" dirty="0"/>
          </a:p>
        </p:txBody>
      </p:sp>
      <p:sp>
        <p:nvSpPr>
          <p:cNvPr id="3" name="Content Placeholder 2"/>
          <p:cNvSpPr>
            <a:spLocks noGrp="1"/>
          </p:cNvSpPr>
          <p:nvPr>
            <p:ph sz="quarter" idx="1"/>
          </p:nvPr>
        </p:nvSpPr>
        <p:spPr/>
        <p:txBody>
          <a:bodyPr/>
          <a:lstStyle/>
          <a:p>
            <a:pPr lvl="0"/>
            <a:endParaRPr lang="id-ID" b="1" dirty="0" smtClean="0"/>
          </a:p>
          <a:p>
            <a:pPr lvl="0">
              <a:buNone/>
            </a:pPr>
            <a:endParaRPr lang="id-ID" b="1" dirty="0"/>
          </a:p>
          <a:p>
            <a:pPr lvl="0"/>
            <a:r>
              <a:rPr lang="id-ID" b="1" dirty="0" smtClean="0"/>
              <a:t>Model </a:t>
            </a:r>
            <a:r>
              <a:rPr lang="id-ID" b="1" dirty="0"/>
              <a:t>pembelajaran kelompok</a:t>
            </a:r>
            <a:endParaRPr lang="id-ID" dirty="0"/>
          </a:p>
          <a:p>
            <a:pPr lvl="0"/>
            <a:r>
              <a:rPr lang="id-ID" b="1" dirty="0"/>
              <a:t>Model pembelajaran sudut</a:t>
            </a:r>
            <a:endParaRPr lang="id-ID" dirty="0"/>
          </a:p>
          <a:p>
            <a:pPr lvl="0"/>
            <a:r>
              <a:rPr lang="id-ID" b="1" dirty="0"/>
              <a:t>Model pembelajaran area</a:t>
            </a:r>
            <a:endParaRPr lang="id-ID" dirty="0"/>
          </a:p>
          <a:p>
            <a:pPr lvl="0"/>
            <a:r>
              <a:rPr lang="id-ID" b="1" dirty="0"/>
              <a:t>Model pembelajaran sentra</a:t>
            </a:r>
            <a:endParaRPr lang="id-ID" dirty="0"/>
          </a:p>
          <a:p>
            <a:pPr>
              <a:buNone/>
            </a:pPr>
            <a:endParaRPr lang="id-ID"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54032"/>
          </a:xfrm>
        </p:spPr>
        <p:txBody>
          <a:bodyPr>
            <a:normAutofit fontScale="90000"/>
          </a:bodyPr>
          <a:lstStyle/>
          <a:p>
            <a:pPr lvl="0"/>
            <a:r>
              <a:rPr lang="id-ID" b="1" dirty="0" smtClean="0"/>
              <a:t>Model pembelajaran kelompok</a:t>
            </a:r>
            <a:endParaRPr lang="id-ID" dirty="0"/>
          </a:p>
        </p:txBody>
      </p:sp>
      <p:sp>
        <p:nvSpPr>
          <p:cNvPr id="3" name="Content Placeholder 2"/>
          <p:cNvSpPr>
            <a:spLocks noGrp="1"/>
          </p:cNvSpPr>
          <p:nvPr>
            <p:ph sz="quarter" idx="1"/>
          </p:nvPr>
        </p:nvSpPr>
        <p:spPr>
          <a:xfrm>
            <a:off x="457200" y="928670"/>
            <a:ext cx="8229600" cy="5197493"/>
          </a:xfrm>
        </p:spPr>
        <p:txBody>
          <a:bodyPr>
            <a:normAutofit/>
          </a:bodyPr>
          <a:lstStyle/>
          <a:p>
            <a:pPr algn="just"/>
            <a:r>
              <a:rPr lang="id-ID" sz="2000" dirty="0">
                <a:latin typeface="Times New Roman" pitchFamily="18" charset="0"/>
                <a:cs typeface="Times New Roman" pitchFamily="18" charset="0"/>
              </a:rPr>
              <a:t>Model pembelajaran kelompok (cooperative learning) merupakan model pembelajaran dimana anak didik dibagi dalam beberapa kelompok dengan kegiatan yang berbeda-beda. Strategi pelaksanaan model pembelajaran kelompok ini di bagi dalam 3 tahapan, yaitu pengelolaan kelas, langkah-langkah kegiatan, dan penilaian</a:t>
            </a:r>
            <a:endParaRPr lang="id-ID" sz="2000" dirty="0" smtClean="0">
              <a:latin typeface="Times New Roman" pitchFamily="18" charset="0"/>
              <a:cs typeface="Times New Roman" pitchFamily="18" charset="0"/>
            </a:endParaRPr>
          </a:p>
          <a:p>
            <a:pPr algn="just"/>
            <a:r>
              <a:rPr lang="en-US" sz="2000" dirty="0" smtClean="0">
                <a:latin typeface="Times New Roman" pitchFamily="18" charset="0"/>
                <a:cs typeface="Times New Roman" pitchFamily="18" charset="0"/>
              </a:rPr>
              <a:t>a.</a:t>
            </a: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Kelebihan</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Model </a:t>
            </a:r>
            <a:r>
              <a:rPr lang="en-US" sz="2000" dirty="0" err="1">
                <a:latin typeface="Times New Roman" pitchFamily="18" charset="0"/>
                <a:cs typeface="Times New Roman" pitchFamily="18" charset="0"/>
              </a:rPr>
              <a:t>Pembelajaran</a:t>
            </a:r>
            <a:r>
              <a:rPr lang="en-US" sz="2000" dirty="0">
                <a:latin typeface="Times New Roman" pitchFamily="18" charset="0"/>
                <a:cs typeface="Times New Roman" pitchFamily="18" charset="0"/>
              </a:rPr>
              <a:t> K</a:t>
            </a:r>
            <a:r>
              <a:rPr lang="id-ID" sz="2000" dirty="0">
                <a:latin typeface="Times New Roman" pitchFamily="18" charset="0"/>
                <a:cs typeface="Times New Roman" pitchFamily="18" charset="0"/>
              </a:rPr>
              <a:t>elompok </a:t>
            </a:r>
            <a:r>
              <a:rPr lang="en-US" sz="2000" dirty="0" err="1">
                <a:latin typeface="Times New Roman" pitchFamily="18" charset="0"/>
                <a:cs typeface="Times New Roman" pitchFamily="18" charset="0"/>
              </a:rPr>
              <a:t>Kelebihan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melalui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pembelajaran</a:t>
            </a:r>
            <a:r>
              <a:rPr lang="en-US" sz="2000" dirty="0">
                <a:latin typeface="Times New Roman" pitchFamily="18" charset="0"/>
                <a:cs typeface="Times New Roman" pitchFamily="18" charset="0"/>
              </a:rPr>
              <a:t> k</a:t>
            </a:r>
            <a:r>
              <a:rPr lang="id-ID" sz="2000" dirty="0">
                <a:latin typeface="Times New Roman" pitchFamily="18" charset="0"/>
                <a:cs typeface="Times New Roman" pitchFamily="18" charset="0"/>
              </a:rPr>
              <a:t>elompok </a:t>
            </a:r>
            <a:r>
              <a:rPr lang="en-US" sz="2000" dirty="0" err="1">
                <a:latin typeface="Times New Roman" pitchFamily="18" charset="0"/>
                <a:cs typeface="Times New Roman" pitchFamily="18" charset="0"/>
              </a:rPr>
              <a:t>siswa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tidak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terlalu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tergantung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pada</a:t>
            </a:r>
            <a:r>
              <a:rPr lang="en-US" sz="2000" dirty="0">
                <a:latin typeface="Times New Roman" pitchFamily="18" charset="0"/>
                <a:cs typeface="Times New Roman" pitchFamily="18" charset="0"/>
              </a:rPr>
              <a:t> guru, </a:t>
            </a:r>
            <a:r>
              <a:rPr lang="en-US" sz="2000" dirty="0" err="1">
                <a:latin typeface="Times New Roman" pitchFamily="18" charset="0"/>
                <a:cs typeface="Times New Roman" pitchFamily="18" charset="0"/>
              </a:rPr>
              <a:t>keberhasilan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penyelesaian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tugas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tergantung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pada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usaha</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dilakukan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oleh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tersebut</a:t>
            </a:r>
            <a:r>
              <a:rPr lang="en-US"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Memberikan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kesempatan</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luas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kepada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setiap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untuk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bertatap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muka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melakukan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interaksi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diskusi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untuk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saling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memberi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menerima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informasi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dari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anggota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r>
              <a:rPr lang="en-US" sz="2000" dirty="0">
                <a:latin typeface="Times New Roman" pitchFamily="18" charset="0"/>
                <a:cs typeface="Times New Roman" pitchFamily="18" charset="0"/>
              </a:rPr>
              <a:t> lain. </a:t>
            </a:r>
            <a:endParaRPr lang="id-ID" sz="2000" dirty="0" smtClean="0">
              <a:latin typeface="Times New Roman" pitchFamily="18" charset="0"/>
              <a:cs typeface="Times New Roman" pitchFamily="18" charset="0"/>
            </a:endParaRPr>
          </a:p>
          <a:p>
            <a:pPr algn="just"/>
            <a:r>
              <a:rPr lang="en-US" sz="2000" dirty="0">
                <a:latin typeface="Times New Roman" pitchFamily="18" charset="0"/>
                <a:cs typeface="Times New Roman" pitchFamily="18" charset="0"/>
              </a:rPr>
              <a:t>b</a:t>
            </a:r>
            <a:r>
              <a:rPr lang="en-US" sz="2000" dirty="0" smtClean="0">
                <a:latin typeface="Times New Roman" pitchFamily="18" charset="0"/>
                <a:cs typeface="Times New Roman" pitchFamily="18" charset="0"/>
              </a:rPr>
              <a:t>.</a:t>
            </a:r>
            <a:r>
              <a:rPr lang="id-ID"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Kekurangan</a:t>
            </a:r>
            <a:r>
              <a:rPr lang="en-US" sz="2000"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Model </a:t>
            </a:r>
            <a:r>
              <a:rPr lang="en-US" sz="2000" dirty="0" err="1">
                <a:latin typeface="Times New Roman" pitchFamily="18" charset="0"/>
                <a:cs typeface="Times New Roman" pitchFamily="18" charset="0"/>
              </a:rPr>
              <a:t>Pembelajaran</a:t>
            </a:r>
            <a:r>
              <a:rPr lang="en-US" sz="2000" dirty="0">
                <a:latin typeface="Times New Roman" pitchFamily="18" charset="0"/>
                <a:cs typeface="Times New Roman" pitchFamily="18" charset="0"/>
              </a:rPr>
              <a:t> K</a:t>
            </a:r>
            <a:r>
              <a:rPr lang="id-ID" sz="2000" dirty="0">
                <a:latin typeface="Times New Roman" pitchFamily="18" charset="0"/>
                <a:cs typeface="Times New Roman" pitchFamily="18" charset="0"/>
              </a:rPr>
              <a:t>elompok </a:t>
            </a:r>
            <a:r>
              <a:rPr lang="en-US" sz="2000" dirty="0" err="1">
                <a:latin typeface="Times New Roman" pitchFamily="18" charset="0"/>
                <a:cs typeface="Times New Roman" pitchFamily="18" charset="0"/>
              </a:rPr>
              <a:t>Kekurangan</a:t>
            </a:r>
            <a:r>
              <a:rPr lang="en-US" sz="2000" dirty="0">
                <a:latin typeface="Times New Roman" pitchFamily="18" charset="0"/>
                <a:cs typeface="Times New Roman" pitchFamily="18" charset="0"/>
              </a:rPr>
              <a:t> model </a:t>
            </a:r>
            <a:r>
              <a:rPr lang="en-US" sz="2000" dirty="0" err="1">
                <a:latin typeface="Times New Roman" pitchFamily="18" charset="0"/>
                <a:cs typeface="Times New Roman" pitchFamily="18" charset="0"/>
              </a:rPr>
              <a:t>pembelajaran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siswa</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mempunyai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kelebihan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merasa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terhambat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oleh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siswa</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mempunyai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kemampuan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kurang</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akibatnya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keadaan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seperti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dapat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mengganggu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iklim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kerjasama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dalam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kelompok</a:t>
            </a:r>
            <a:r>
              <a:rPr lang="en-US" sz="2000" dirty="0">
                <a:latin typeface="Times New Roman" pitchFamily="18" charset="0"/>
                <a:cs typeface="Times New Roman" pitchFamily="18" charset="0"/>
              </a:rPr>
              <a:t>.</a:t>
            </a:r>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sz="quarter" idx="1"/>
          </p:nvPr>
        </p:nvSpPr>
        <p:spPr/>
        <p:txBody>
          <a:bodyPr>
            <a:normAutofit/>
          </a:bodyPr>
          <a:lstStyle/>
          <a:p>
            <a:r>
              <a:rPr lang="id-ID" sz="2000" dirty="0">
                <a:latin typeface="Times New Roman" pitchFamily="18" charset="0"/>
                <a:cs typeface="Times New Roman" pitchFamily="18" charset="0"/>
              </a:rPr>
              <a:t>Langkah-langkah kegiatan belajar mengajar dengan model pembelajaran kelompok dibagi dalam 4 kegiatan </a:t>
            </a:r>
            <a:r>
              <a:rPr lang="id-ID" sz="2000" dirty="0" smtClean="0">
                <a:latin typeface="Times New Roman" pitchFamily="18" charset="0"/>
                <a:cs typeface="Times New Roman" pitchFamily="18" charset="0"/>
              </a:rPr>
              <a:t>yaitu</a:t>
            </a:r>
          </a:p>
          <a:p>
            <a:pPr marL="808038"/>
            <a:r>
              <a:rPr lang="id-ID" sz="2000" dirty="0" smtClean="0">
                <a:latin typeface="Times New Roman" pitchFamily="18" charset="0"/>
                <a:cs typeface="Times New Roman" pitchFamily="18" charset="0"/>
              </a:rPr>
              <a:t>kegiatan </a:t>
            </a:r>
            <a:r>
              <a:rPr lang="id-ID" sz="2000" dirty="0">
                <a:latin typeface="Times New Roman" pitchFamily="18" charset="0"/>
                <a:cs typeface="Times New Roman" pitchFamily="18" charset="0"/>
              </a:rPr>
              <a:t>pendahuluan atau </a:t>
            </a:r>
            <a:r>
              <a:rPr lang="id-ID" sz="2000" dirty="0" smtClean="0">
                <a:latin typeface="Times New Roman" pitchFamily="18" charset="0"/>
                <a:cs typeface="Times New Roman" pitchFamily="18" charset="0"/>
              </a:rPr>
              <a:t>awal</a:t>
            </a:r>
          </a:p>
          <a:p>
            <a:pPr marL="808038"/>
            <a:r>
              <a:rPr lang="id-ID" sz="2000" dirty="0" smtClean="0">
                <a:latin typeface="Times New Roman" pitchFamily="18" charset="0"/>
                <a:cs typeface="Times New Roman" pitchFamily="18" charset="0"/>
              </a:rPr>
              <a:t>kegiatan inti</a:t>
            </a:r>
          </a:p>
          <a:p>
            <a:pPr marL="808038"/>
            <a:r>
              <a:rPr lang="id-ID" sz="2000" dirty="0" smtClean="0">
                <a:latin typeface="Times New Roman" pitchFamily="18" charset="0"/>
                <a:cs typeface="Times New Roman" pitchFamily="18" charset="0"/>
              </a:rPr>
              <a:t>istirahat</a:t>
            </a:r>
            <a:r>
              <a:rPr lang="id-ID" sz="2000" dirty="0">
                <a:latin typeface="Times New Roman" pitchFamily="18" charset="0"/>
                <a:cs typeface="Times New Roman" pitchFamily="18" charset="0"/>
              </a:rPr>
              <a:t>, dan </a:t>
            </a:r>
            <a:endParaRPr lang="id-ID" sz="2000" dirty="0" smtClean="0">
              <a:latin typeface="Times New Roman" pitchFamily="18" charset="0"/>
              <a:cs typeface="Times New Roman" pitchFamily="18" charset="0"/>
            </a:endParaRPr>
          </a:p>
          <a:p>
            <a:pPr marL="808038"/>
            <a:r>
              <a:rPr lang="id-ID" sz="2000" dirty="0" smtClean="0">
                <a:latin typeface="Times New Roman" pitchFamily="18" charset="0"/>
                <a:cs typeface="Times New Roman" pitchFamily="18" charset="0"/>
              </a:rPr>
              <a:t>kegiatan </a:t>
            </a:r>
            <a:r>
              <a:rPr lang="id-ID" sz="2000" dirty="0">
                <a:latin typeface="Times New Roman" pitchFamily="18" charset="0"/>
                <a:cs typeface="Times New Roman" pitchFamily="18" charset="0"/>
              </a:rPr>
              <a:t>penutup.</a:t>
            </a:r>
          </a:p>
          <a:p>
            <a:pPr>
              <a:buNone/>
            </a:pPr>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88640"/>
            <a:ext cx="8229600" cy="720080"/>
          </a:xfrm>
        </p:spPr>
        <p:txBody>
          <a:bodyPr>
            <a:normAutofit fontScale="90000"/>
          </a:bodyPr>
          <a:lstStyle/>
          <a:p>
            <a:pPr lvl="0"/>
            <a:r>
              <a:rPr lang="id-ID" b="1" dirty="0" smtClean="0"/>
              <a:t>Model pembelajaran sudut</a:t>
            </a:r>
            <a:endParaRPr lang="id-ID" dirty="0"/>
          </a:p>
        </p:txBody>
      </p:sp>
      <p:sp>
        <p:nvSpPr>
          <p:cNvPr id="3" name="Content Placeholder 2"/>
          <p:cNvSpPr>
            <a:spLocks noGrp="1"/>
          </p:cNvSpPr>
          <p:nvPr>
            <p:ph sz="quarter" idx="1"/>
          </p:nvPr>
        </p:nvSpPr>
        <p:spPr>
          <a:xfrm>
            <a:off x="467544" y="1052736"/>
            <a:ext cx="8219256" cy="4967064"/>
          </a:xfrm>
        </p:spPr>
        <p:txBody>
          <a:bodyPr/>
          <a:lstStyle/>
          <a:p>
            <a:pPr algn="just"/>
            <a:r>
              <a:rPr lang="id-ID" dirty="0"/>
              <a:t>Model pembelajaran sudut merupakan model pembelajaran yang menggunakan sudut-sudut kegiatan sebagai pusat pembelajaran yang disesuaikan dengan tema yang akan dibahas pada saat itu. </a:t>
            </a:r>
            <a:endParaRPr lang="id-ID" dirty="0" smtClean="0"/>
          </a:p>
          <a:p>
            <a:pPr algn="just"/>
            <a:r>
              <a:rPr lang="en-US" dirty="0" smtClean="0"/>
              <a:t>Sudut </a:t>
            </a:r>
            <a:r>
              <a:rPr lang="en-US" dirty="0"/>
              <a:t>Ketuhanan </a:t>
            </a:r>
            <a:endParaRPr lang="id-ID" dirty="0" smtClean="0"/>
          </a:p>
          <a:p>
            <a:pPr algn="just"/>
            <a:r>
              <a:rPr lang="en-US" dirty="0" smtClean="0"/>
              <a:t>Sudut Keluarga</a:t>
            </a:r>
            <a:endParaRPr lang="id-ID" dirty="0" smtClean="0"/>
          </a:p>
          <a:p>
            <a:pPr algn="just"/>
            <a:r>
              <a:rPr lang="en-US" dirty="0" smtClean="0"/>
              <a:t>Sudut </a:t>
            </a:r>
            <a:r>
              <a:rPr lang="en-US" dirty="0"/>
              <a:t>Alam </a:t>
            </a:r>
            <a:endParaRPr lang="id-ID" dirty="0" smtClean="0"/>
          </a:p>
          <a:p>
            <a:pPr algn="just"/>
            <a:r>
              <a:rPr lang="en-US" dirty="0" smtClean="0"/>
              <a:t>Sudut </a:t>
            </a:r>
            <a:r>
              <a:rPr lang="en-US" dirty="0"/>
              <a:t>Pembangunan</a:t>
            </a:r>
            <a:r>
              <a:rPr lang="en-US" b="1" i="1" dirty="0"/>
              <a:t> </a:t>
            </a:r>
            <a:endParaRPr lang="id-ID" b="1" i="1" dirty="0" smtClean="0"/>
          </a:p>
          <a:p>
            <a:pPr algn="just"/>
            <a:r>
              <a:rPr lang="id-ID" dirty="0" smtClean="0"/>
              <a:t>Sudut </a:t>
            </a:r>
            <a:r>
              <a:rPr lang="id-ID" dirty="0"/>
              <a:t>Kebudayaan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82594"/>
          </a:xfrm>
        </p:spPr>
        <p:txBody>
          <a:bodyPr>
            <a:normAutofit fontScale="90000"/>
          </a:bodyPr>
          <a:lstStyle/>
          <a:p>
            <a:pPr lvl="0"/>
            <a:r>
              <a:rPr lang="id-ID" b="1" dirty="0" smtClean="0"/>
              <a:t>Model pembelajaran area</a:t>
            </a:r>
            <a:endParaRPr lang="id-ID" dirty="0"/>
          </a:p>
        </p:txBody>
      </p:sp>
      <p:sp>
        <p:nvSpPr>
          <p:cNvPr id="3" name="Content Placeholder 2"/>
          <p:cNvSpPr>
            <a:spLocks noGrp="1"/>
          </p:cNvSpPr>
          <p:nvPr>
            <p:ph sz="quarter" idx="1"/>
          </p:nvPr>
        </p:nvSpPr>
        <p:spPr>
          <a:xfrm>
            <a:off x="457200" y="1000108"/>
            <a:ext cx="8229600" cy="5126055"/>
          </a:xfrm>
        </p:spPr>
        <p:txBody>
          <a:bodyPr>
            <a:normAutofit/>
          </a:bodyPr>
          <a:lstStyle/>
          <a:p>
            <a:pPr algn="just"/>
            <a:r>
              <a:rPr lang="id-ID" sz="2400" dirty="0">
                <a:latin typeface="Times New Roman" pitchFamily="18" charset="0"/>
                <a:cs typeface="Times New Roman" pitchFamily="18" charset="0"/>
              </a:rPr>
              <a:t>Model pembelajaran area hampir sama dengan pembelajaran sudut, hanya saja model pembelajaran ini lebih menyediakan kesempatan kepada anak untuk memilih kegiatan sendiri sesuai dengan minatnya dan mengutamakan belajar secara bermakna</a:t>
            </a:r>
            <a:r>
              <a:rPr lang="id-ID" sz="2400" dirty="0" smtClean="0">
                <a:latin typeface="Times New Roman" pitchFamily="18" charset="0"/>
                <a:cs typeface="Times New Roman" pitchFamily="18" charset="0"/>
              </a:rPr>
              <a:t>.</a:t>
            </a:r>
          </a:p>
          <a:p>
            <a:pPr algn="just"/>
            <a:r>
              <a:rPr lang="id-ID" sz="2400" dirty="0">
                <a:latin typeface="Times New Roman" pitchFamily="18" charset="0"/>
                <a:cs typeface="Times New Roman" pitchFamily="18" charset="0"/>
              </a:rPr>
              <a:t>Anak didik diposisikan sebagai pembelajar aktif, dimana siswa aktif dalam membuat kesimpulan sendiri mengenai setiap hal yang dipelajarinya. Guru hanya sebagai fasilitator yang bertugas memotivasi anak agar terpacu untuk lebih giat belajar</a:t>
            </a:r>
            <a:r>
              <a:rPr lang="id-ID" sz="2400" dirty="0" smtClean="0">
                <a:latin typeface="Times New Roman" pitchFamily="18" charset="0"/>
                <a:cs typeface="Times New Roman" pitchFamily="18" charset="0"/>
              </a:rPr>
              <a:t>.</a:t>
            </a:r>
          </a:p>
          <a:p>
            <a:pPr algn="just"/>
            <a:r>
              <a:rPr lang="en-US" sz="2400" dirty="0">
                <a:latin typeface="Times New Roman" pitchFamily="18" charset="0"/>
                <a:cs typeface="Times New Roman" pitchFamily="18" charset="0"/>
              </a:rPr>
              <a:t>Terdapat beberapa area </a:t>
            </a:r>
            <a:r>
              <a:rPr lang="id-ID" sz="2400" dirty="0">
                <a:latin typeface="Times New Roman" pitchFamily="18" charset="0"/>
                <a:cs typeface="Times New Roman" pitchFamily="18" charset="0"/>
              </a:rPr>
              <a:t>yang lazim digunakan di lembaga PAUD, antara lain : </a:t>
            </a:r>
            <a:endParaRPr lang="id-ID" sz="2400" dirty="0" smtClean="0">
              <a:latin typeface="Times New Roman" pitchFamily="18" charset="0"/>
              <a:cs typeface="Times New Roman" pitchFamily="18" charset="0"/>
            </a:endParaRPr>
          </a:p>
          <a:p>
            <a:pPr marL="0" indent="0" algn="just">
              <a:buNone/>
            </a:pPr>
            <a:r>
              <a:rPr lang="id-ID" sz="2400" dirty="0"/>
              <a:t> </a:t>
            </a:r>
            <a:r>
              <a:rPr lang="id-ID" sz="2400" dirty="0" smtClean="0">
                <a:latin typeface="Times New Roman" pitchFamily="18" charset="0"/>
                <a:cs typeface="Times New Roman" pitchFamily="18" charset="0"/>
              </a:rPr>
              <a:t>Area Drama, Area</a:t>
            </a:r>
            <a:r>
              <a:rPr lang="en-US" sz="2400" dirty="0" smtClean="0">
                <a:latin typeface="Times New Roman" pitchFamily="18" charset="0"/>
                <a:cs typeface="Times New Roman" pitchFamily="18" charset="0"/>
              </a:rPr>
              <a:t> </a:t>
            </a:r>
            <a:r>
              <a:rPr lang="en-US" sz="2400" dirty="0">
                <a:latin typeface="Times New Roman" pitchFamily="18" charset="0"/>
                <a:cs typeface="Times New Roman" pitchFamily="18" charset="0"/>
              </a:rPr>
              <a:t>Membaca dan </a:t>
            </a:r>
            <a:r>
              <a:rPr lang="en-US" sz="2400" dirty="0" smtClean="0">
                <a:latin typeface="Times New Roman" pitchFamily="18" charset="0"/>
                <a:cs typeface="Times New Roman" pitchFamily="18" charset="0"/>
              </a:rPr>
              <a:t>Menulis</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Area Sains</a:t>
            </a:r>
            <a:r>
              <a:rPr lang="id-ID" sz="2400" dirty="0" smtClean="0">
                <a:latin typeface="Times New Roman" pitchFamily="18" charset="0"/>
                <a:cs typeface="Times New Roman" pitchFamily="18" charset="0"/>
              </a:rPr>
              <a:t>,Area Musik, </a:t>
            </a:r>
            <a:r>
              <a:rPr lang="en-US" sz="2400" dirty="0" smtClean="0">
                <a:latin typeface="Times New Roman" pitchFamily="18" charset="0"/>
                <a:cs typeface="Times New Roman" pitchFamily="18" charset="0"/>
              </a:rPr>
              <a:t>Area Balok</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Area </a:t>
            </a:r>
            <a:r>
              <a:rPr lang="en-US" sz="2400" dirty="0">
                <a:latin typeface="Times New Roman" pitchFamily="18" charset="0"/>
                <a:cs typeface="Times New Roman" pitchFamily="18" charset="0"/>
              </a:rPr>
              <a:t>Matematika dan </a:t>
            </a:r>
            <a:r>
              <a:rPr lang="en-US" sz="2400" dirty="0" smtClean="0">
                <a:latin typeface="Times New Roman" pitchFamily="18" charset="0"/>
                <a:cs typeface="Times New Roman" pitchFamily="18" charset="0"/>
              </a:rPr>
              <a:t>Berhitung</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Area</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Bahasa</a:t>
            </a:r>
            <a:r>
              <a:rPr lang="id-ID" sz="2400" dirty="0" smtClean="0">
                <a:latin typeface="Times New Roman" pitchFamily="18" charset="0"/>
                <a:cs typeface="Times New Roman" pitchFamily="18" charset="0"/>
              </a:rPr>
              <a:t>, </a:t>
            </a:r>
            <a:r>
              <a:rPr lang="en-US" sz="2400" dirty="0" smtClean="0">
                <a:latin typeface="Times New Roman" pitchFamily="18" charset="0"/>
                <a:cs typeface="Times New Roman" pitchFamily="18" charset="0"/>
              </a:rPr>
              <a:t>Area </a:t>
            </a:r>
            <a:r>
              <a:rPr lang="en-US" sz="2400" dirty="0">
                <a:latin typeface="Times New Roman" pitchFamily="18" charset="0"/>
                <a:cs typeface="Times New Roman" pitchFamily="18" charset="0"/>
              </a:rPr>
              <a:t>Pasir dan </a:t>
            </a:r>
            <a:r>
              <a:rPr lang="en-US" sz="2400" dirty="0" smtClean="0">
                <a:latin typeface="Times New Roman" pitchFamily="18" charset="0"/>
                <a:cs typeface="Times New Roman" pitchFamily="18" charset="0"/>
              </a:rPr>
              <a:t>Air</a:t>
            </a:r>
            <a:r>
              <a:rPr lang="id-ID" sz="2400" dirty="0" smtClean="0">
                <a:latin typeface="Times New Roman" pitchFamily="18" charset="0"/>
                <a:cs typeface="Times New Roman" pitchFamily="18" charset="0"/>
              </a:rPr>
              <a:t>, Area Seni, Area Agama </a:t>
            </a:r>
            <a:endParaRPr lang="id-ID" sz="2400" dirty="0">
              <a:latin typeface="Times New Roman" pitchFamily="18" charset="0"/>
              <a:cs typeface="Times New Roman" pitchFamily="18" charset="0"/>
            </a:endParaRPr>
          </a:p>
          <a:p>
            <a:pPr algn="just"/>
            <a:endParaRPr lang="id-ID" sz="2400" dirty="0">
              <a:latin typeface="Times New Roman" pitchFamily="18" charset="0"/>
              <a:cs typeface="Times New Roman" pitchFamily="18" charset="0"/>
            </a:endParaRPr>
          </a:p>
          <a:p>
            <a:pPr marL="0" indent="0" algn="just">
              <a:buNone/>
            </a:pPr>
            <a:endParaRPr lang="id-ID" sz="2400" dirty="0" smtClean="0">
              <a:latin typeface="Times New Roman" pitchFamily="18" charset="0"/>
              <a:cs typeface="Times New Roman" pitchFamily="18" charset="0"/>
            </a:endParaRPr>
          </a:p>
          <a:p>
            <a:pPr algn="just">
              <a:buNone/>
            </a:pPr>
            <a:endParaRPr lang="id-ID" sz="2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428604"/>
            <a:ext cx="8229600" cy="5697559"/>
          </a:xfrm>
        </p:spPr>
        <p:txBody>
          <a:bodyPr>
            <a:normAutofit/>
          </a:bodyPr>
          <a:lstStyle/>
          <a:p>
            <a:pPr algn="just"/>
            <a:r>
              <a:rPr lang="en-US" sz="2000" dirty="0" err="1">
                <a:latin typeface="Times New Roman" pitchFamily="18" charset="0"/>
                <a:cs typeface="Times New Roman" pitchFamily="18" charset="0"/>
              </a:rPr>
              <a:t>a.Kelebihan</a:t>
            </a:r>
            <a:r>
              <a:rPr lang="en-US" sz="2000" dirty="0">
                <a:latin typeface="Times New Roman" pitchFamily="18" charset="0"/>
                <a:cs typeface="Times New Roman" pitchFamily="18" charset="0"/>
              </a:rPr>
              <a:t> Model </a:t>
            </a:r>
            <a:r>
              <a:rPr lang="en-US" sz="2000" dirty="0" err="1">
                <a:latin typeface="Times New Roman" pitchFamily="18" charset="0"/>
                <a:cs typeface="Times New Roman" pitchFamily="18" charset="0"/>
              </a:rPr>
              <a:t>Pembelajaran</a:t>
            </a:r>
            <a:r>
              <a:rPr lang="en-US" sz="2000" dirty="0">
                <a:latin typeface="Times New Roman" pitchFamily="18" charset="0"/>
                <a:cs typeface="Times New Roman" pitchFamily="18" charset="0"/>
              </a:rPr>
              <a:t> Area </a:t>
            </a:r>
            <a:r>
              <a:rPr lang="en-US" sz="2000" dirty="0" err="1" smtClean="0">
                <a:latin typeface="Times New Roman" pitchFamily="18" charset="0"/>
                <a:cs typeface="Times New Roman" pitchFamily="18" charset="0"/>
              </a:rPr>
              <a:t>adalah</a:t>
            </a:r>
            <a:r>
              <a:rPr lang="en-US" sz="2000" dirty="0" smtClean="0">
                <a:latin typeface="Times New Roman" pitchFamily="18" charset="0"/>
                <a:cs typeface="Times New Roman" pitchFamily="18" charset="0"/>
              </a:rPr>
              <a:t> </a:t>
            </a:r>
            <a:r>
              <a:rPr lang="en-US" sz="2000" dirty="0" err="1">
                <a:latin typeface="Times New Roman" pitchFamily="18" charset="0"/>
                <a:cs typeface="Times New Roman" pitchFamily="18" charset="0"/>
              </a:rPr>
              <a:t>adanya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kebebasan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minat</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anak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didik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untuk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bermain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sesuatu</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mereka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inginkan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tanpa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adanya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tekanan</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berarti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Hampir</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tidak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ada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batasan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atau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tekan</a:t>
            </a:r>
            <a:r>
              <a:rPr lang="id-ID" sz="2000" dirty="0">
                <a:latin typeface="Times New Roman" pitchFamily="18" charset="0"/>
                <a:cs typeface="Times New Roman" pitchFamily="18" charset="0"/>
              </a:rPr>
              <a:t>a</a:t>
            </a:r>
            <a:r>
              <a:rPr lang="en-US" sz="2000" dirty="0">
                <a:latin typeface="Times New Roman" pitchFamily="18" charset="0"/>
                <a:cs typeface="Times New Roman" pitchFamily="18" charset="0"/>
              </a:rPr>
              <a:t>n </a:t>
            </a:r>
            <a:r>
              <a:rPr lang="en-US" sz="2000" dirty="0" err="1">
                <a:latin typeface="Times New Roman" pitchFamily="18" charset="0"/>
                <a:cs typeface="Times New Roman" pitchFamily="18" charset="0"/>
              </a:rPr>
              <a:t>dalam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pendekatan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ini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Jika</a:t>
            </a:r>
            <a:r>
              <a:rPr lang="en-US" sz="2000" dirty="0">
                <a:latin typeface="Times New Roman" pitchFamily="18" charset="0"/>
                <a:cs typeface="Times New Roman" pitchFamily="18" charset="0"/>
              </a:rPr>
              <a:t> guru </a:t>
            </a:r>
            <a:r>
              <a:rPr lang="en-US" sz="2000" dirty="0" err="1">
                <a:latin typeface="Times New Roman" pitchFamily="18" charset="0"/>
                <a:cs typeface="Times New Roman" pitchFamily="18" charset="0"/>
              </a:rPr>
              <a:t>mampu</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memfasilitasi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setiap</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permainan</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diminati</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anak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didik</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mereka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akan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memperoleh</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pengalaman</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belajar</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mendalam</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atas</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permainan</a:t>
            </a:r>
            <a:r>
              <a:rPr lang="en-US" sz="2000" dirty="0">
                <a:latin typeface="Times New Roman" pitchFamily="18" charset="0"/>
                <a:cs typeface="Times New Roman" pitchFamily="18" charset="0"/>
              </a:rPr>
              <a:t> yang </a:t>
            </a:r>
            <a:r>
              <a:rPr lang="en-US" sz="2000" dirty="0" err="1">
                <a:latin typeface="Times New Roman" pitchFamily="18" charset="0"/>
                <a:cs typeface="Times New Roman" pitchFamily="18" charset="0"/>
              </a:rPr>
              <a:t>dipilihnya</a:t>
            </a:r>
            <a:r>
              <a:rPr lang="en-US" sz="2000" dirty="0">
                <a:latin typeface="Times New Roman" pitchFamily="18" charset="0"/>
                <a:cs typeface="Times New Roman" pitchFamily="18" charset="0"/>
              </a:rPr>
              <a:t> </a:t>
            </a:r>
            <a:r>
              <a:rPr lang="en-US" sz="2000" dirty="0" err="1">
                <a:latin typeface="Times New Roman" pitchFamily="18" charset="0"/>
                <a:cs typeface="Times New Roman" pitchFamily="18" charset="0"/>
              </a:rPr>
              <a:t>tersebut</a:t>
            </a:r>
            <a:r>
              <a:rPr lang="en-US" sz="2000" dirty="0" smtClean="0">
                <a:latin typeface="Times New Roman" pitchFamily="18" charset="0"/>
                <a:cs typeface="Times New Roman" pitchFamily="18" charset="0"/>
              </a:rPr>
              <a:t>.</a:t>
            </a:r>
            <a:endParaRPr lang="id-ID" sz="2000" dirty="0" smtClean="0">
              <a:latin typeface="Times New Roman" pitchFamily="18" charset="0"/>
              <a:cs typeface="Times New Roman" pitchFamily="18" charset="0"/>
            </a:endParaRPr>
          </a:p>
          <a:p>
            <a:r>
              <a:rPr lang="en-US" sz="2000" dirty="0" err="1"/>
              <a:t>b.Kekurangan</a:t>
            </a:r>
            <a:r>
              <a:rPr lang="en-US" sz="2000" dirty="0"/>
              <a:t> Model </a:t>
            </a:r>
            <a:r>
              <a:rPr lang="en-US" sz="2000" dirty="0" err="1"/>
              <a:t>Pembelajaran</a:t>
            </a:r>
            <a:r>
              <a:rPr lang="en-US" sz="2000" dirty="0"/>
              <a:t> Area (</a:t>
            </a:r>
            <a:r>
              <a:rPr lang="en-US" sz="2000" dirty="0" err="1"/>
              <a:t>Minat</a:t>
            </a:r>
            <a:r>
              <a:rPr lang="en-US" sz="2000" dirty="0" smtClean="0"/>
              <a:t>) </a:t>
            </a:r>
            <a:r>
              <a:rPr lang="en-US" sz="2000" dirty="0" err="1"/>
              <a:t>Adapun</a:t>
            </a:r>
            <a:r>
              <a:rPr lang="en-US" sz="2000" dirty="0"/>
              <a:t> </a:t>
            </a:r>
            <a:r>
              <a:rPr lang="en-US" sz="2000" dirty="0" err="1"/>
              <a:t>kelemahan</a:t>
            </a:r>
            <a:r>
              <a:rPr lang="en-US" sz="2000" dirty="0"/>
              <a:t> </a:t>
            </a:r>
            <a:r>
              <a:rPr lang="en-US" sz="2000" dirty="0" err="1"/>
              <a:t>pembelajaran</a:t>
            </a:r>
            <a:r>
              <a:rPr lang="en-US" sz="2000" dirty="0"/>
              <a:t> </a:t>
            </a:r>
            <a:r>
              <a:rPr lang="en-US" sz="2000" dirty="0" err="1"/>
              <a:t>Sistem</a:t>
            </a:r>
            <a:r>
              <a:rPr lang="en-US" sz="2000" dirty="0"/>
              <a:t> Area yang </a:t>
            </a:r>
            <a:r>
              <a:rPr lang="en-US" sz="2000" dirty="0" err="1"/>
              <a:t>menekankan</a:t>
            </a:r>
            <a:r>
              <a:rPr lang="en-US" sz="2000" dirty="0"/>
              <a:t> </a:t>
            </a:r>
            <a:r>
              <a:rPr lang="en-US" sz="2000" dirty="0" err="1"/>
              <a:t>belajar</a:t>
            </a:r>
            <a:r>
              <a:rPr lang="en-US" sz="2000" dirty="0"/>
              <a:t> </a:t>
            </a:r>
            <a:r>
              <a:rPr lang="en-US" sz="2000" dirty="0" err="1"/>
              <a:t>berdasarkan</a:t>
            </a:r>
            <a:r>
              <a:rPr lang="en-US" sz="2000" dirty="0"/>
              <a:t> </a:t>
            </a:r>
            <a:r>
              <a:rPr lang="en-US" sz="2000" dirty="0" err="1"/>
              <a:t>minat</a:t>
            </a:r>
            <a:r>
              <a:rPr lang="en-US" sz="2000" dirty="0"/>
              <a:t> </a:t>
            </a:r>
            <a:r>
              <a:rPr lang="en-US" sz="2000" dirty="0" err="1"/>
              <a:t>adalah</a:t>
            </a:r>
            <a:r>
              <a:rPr lang="en-US" sz="2000" dirty="0"/>
              <a:t> </a:t>
            </a:r>
            <a:r>
              <a:rPr lang="en-US" sz="2000" dirty="0" err="1"/>
              <a:t>anak</a:t>
            </a:r>
            <a:r>
              <a:rPr lang="en-US" sz="2000" dirty="0"/>
              <a:t> </a:t>
            </a:r>
            <a:r>
              <a:rPr lang="en-US" sz="2000" dirty="0" err="1"/>
              <a:t>didik</a:t>
            </a:r>
            <a:r>
              <a:rPr lang="en-US" sz="2000" dirty="0"/>
              <a:t> </a:t>
            </a:r>
            <a:r>
              <a:rPr lang="en-US" sz="2000" dirty="0" err="1"/>
              <a:t>hanya</a:t>
            </a:r>
            <a:r>
              <a:rPr lang="en-US" sz="2000" dirty="0"/>
              <a:t> </a:t>
            </a:r>
            <a:r>
              <a:rPr lang="en-US" sz="2000" dirty="0" err="1"/>
              <a:t>memilih</a:t>
            </a:r>
            <a:r>
              <a:rPr lang="en-US" sz="2000" dirty="0"/>
              <a:t> </a:t>
            </a:r>
            <a:r>
              <a:rPr lang="en-US" sz="2000" dirty="0" err="1"/>
              <a:t>satu</a:t>
            </a:r>
            <a:r>
              <a:rPr lang="en-US" sz="2000" dirty="0"/>
              <a:t> </a:t>
            </a:r>
            <a:r>
              <a:rPr lang="en-US" sz="2000" dirty="0" err="1"/>
              <a:t>atau</a:t>
            </a:r>
            <a:r>
              <a:rPr lang="en-US" sz="2000" dirty="0"/>
              <a:t> </a:t>
            </a:r>
            <a:r>
              <a:rPr lang="en-US" sz="2000" dirty="0" err="1"/>
              <a:t>dua</a:t>
            </a:r>
            <a:r>
              <a:rPr lang="en-US" sz="2000" dirty="0"/>
              <a:t> area </a:t>
            </a:r>
            <a:r>
              <a:rPr lang="en-US" sz="2000" dirty="0" err="1"/>
              <a:t>permainan</a:t>
            </a:r>
            <a:r>
              <a:rPr lang="en-US" sz="2000" dirty="0"/>
              <a:t> yang </a:t>
            </a:r>
            <a:r>
              <a:rPr lang="en-US" sz="2000" dirty="0" err="1"/>
              <a:t>memang</a:t>
            </a:r>
            <a:r>
              <a:rPr lang="en-US" sz="2000" dirty="0"/>
              <a:t> </a:t>
            </a:r>
            <a:r>
              <a:rPr lang="en-US" sz="2000" dirty="0" err="1"/>
              <a:t>benar-benar</a:t>
            </a:r>
            <a:r>
              <a:rPr lang="en-US" sz="2000" dirty="0"/>
              <a:t> </a:t>
            </a:r>
            <a:r>
              <a:rPr lang="en-US" sz="2000" dirty="0" err="1"/>
              <a:t>menjadi</a:t>
            </a:r>
            <a:r>
              <a:rPr lang="en-US" sz="2000" dirty="0"/>
              <a:t> </a:t>
            </a:r>
            <a:r>
              <a:rPr lang="en-US" sz="2000" dirty="0" err="1"/>
              <a:t>minatnya</a:t>
            </a:r>
            <a:r>
              <a:rPr lang="en-US" sz="2000" dirty="0"/>
              <a:t>. </a:t>
            </a:r>
            <a:r>
              <a:rPr lang="en-US" sz="2000" dirty="0" err="1"/>
              <a:t>Sementara</a:t>
            </a:r>
            <a:r>
              <a:rPr lang="en-US" sz="2000" dirty="0"/>
              <a:t> area </a:t>
            </a:r>
            <a:r>
              <a:rPr lang="en-US" sz="2000" dirty="0" err="1"/>
              <a:t>permainan</a:t>
            </a:r>
            <a:r>
              <a:rPr lang="en-US" sz="2000" dirty="0"/>
              <a:t> lain yang </a:t>
            </a:r>
            <a:r>
              <a:rPr lang="en-US" sz="2000" dirty="0" err="1"/>
              <a:t>mungkin</a:t>
            </a:r>
            <a:r>
              <a:rPr lang="en-US" sz="2000" dirty="0"/>
              <a:t> </a:t>
            </a:r>
            <a:r>
              <a:rPr lang="en-US" sz="2000" dirty="0" err="1"/>
              <a:t>justru</a:t>
            </a:r>
            <a:r>
              <a:rPr lang="en-US" sz="2000" dirty="0"/>
              <a:t> </a:t>
            </a:r>
            <a:r>
              <a:rPr lang="en-US" sz="2000" dirty="0" err="1"/>
              <a:t>sangat</a:t>
            </a:r>
            <a:r>
              <a:rPr lang="en-US" sz="2000" dirty="0"/>
              <a:t> </a:t>
            </a:r>
            <a:r>
              <a:rPr lang="en-US" sz="2000" dirty="0" err="1"/>
              <a:t>penting</a:t>
            </a:r>
            <a:r>
              <a:rPr lang="en-US" sz="2000" dirty="0"/>
              <a:t> </a:t>
            </a:r>
            <a:r>
              <a:rPr lang="en-US" sz="2000" dirty="0" err="1"/>
              <a:t>tidak</a:t>
            </a:r>
            <a:r>
              <a:rPr lang="en-US" sz="2000" dirty="0"/>
              <a:t> </a:t>
            </a:r>
            <a:r>
              <a:rPr lang="en-US" sz="2000" dirty="0" err="1"/>
              <a:t>dipilihnya</a:t>
            </a:r>
            <a:r>
              <a:rPr lang="en-US" sz="2000" dirty="0"/>
              <a:t> </a:t>
            </a:r>
            <a:r>
              <a:rPr lang="en-US" sz="2000" dirty="0" err="1"/>
              <a:t>karena</a:t>
            </a:r>
            <a:r>
              <a:rPr lang="en-US" sz="2000" dirty="0"/>
              <a:t> </a:t>
            </a:r>
            <a:r>
              <a:rPr lang="en-US" sz="2000" dirty="0" err="1"/>
              <a:t>tidak</a:t>
            </a:r>
            <a:r>
              <a:rPr lang="en-US" sz="2000" dirty="0"/>
              <a:t> </a:t>
            </a:r>
            <a:r>
              <a:rPr lang="en-US" sz="2000" dirty="0" err="1"/>
              <a:t>diminati</a:t>
            </a:r>
            <a:r>
              <a:rPr lang="en-US" sz="2000" dirty="0"/>
              <a:t>. </a:t>
            </a:r>
            <a:endParaRPr lang="id-ID" sz="2000" dirty="0">
              <a:latin typeface="Times New Roman" pitchFamily="18" charset="0"/>
              <a:cs typeface="Times New Roman" pitchFamily="18" charset="0"/>
            </a:endParaRPr>
          </a:p>
          <a:p>
            <a:pPr algn="just"/>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25470"/>
          </a:xfrm>
        </p:spPr>
        <p:txBody>
          <a:bodyPr>
            <a:normAutofit fontScale="90000"/>
          </a:bodyPr>
          <a:lstStyle/>
          <a:p>
            <a:pPr lvl="0"/>
            <a:r>
              <a:rPr lang="id-ID" b="1" dirty="0" smtClean="0"/>
              <a:t>Model pembelajaran sentra</a:t>
            </a:r>
            <a:endParaRPr lang="id-ID" dirty="0"/>
          </a:p>
        </p:txBody>
      </p:sp>
      <p:sp>
        <p:nvSpPr>
          <p:cNvPr id="3" name="Content Placeholder 2"/>
          <p:cNvSpPr>
            <a:spLocks noGrp="1"/>
          </p:cNvSpPr>
          <p:nvPr>
            <p:ph sz="quarter" idx="1"/>
          </p:nvPr>
        </p:nvSpPr>
        <p:spPr/>
        <p:txBody>
          <a:bodyPr>
            <a:normAutofit/>
          </a:bodyPr>
          <a:lstStyle/>
          <a:p>
            <a:pPr algn="just"/>
            <a:r>
              <a:rPr lang="id-ID" sz="2000" dirty="0">
                <a:latin typeface="Times New Roman" pitchFamily="18" charset="0"/>
                <a:cs typeface="Times New Roman" pitchFamily="18" charset="0"/>
              </a:rPr>
              <a:t>Model pembelajaran sentra, atau yang biasa dikenal dengan Beyond Centers and Circle Time (BCCT) merupakan model pembelajaran yang berpusat di sentra bermain dan ketika anak berada dalam lingkaran. Dalam model pembelajaran ini, guru menghadirkan dunia nyata kedalam kelas dan mendorong anak mengorelasikan antara pengetahuan yang dimiliki dengan penerapan dalam kehidupan sehari-hari</a:t>
            </a:r>
            <a:r>
              <a:rPr lang="id-ID" sz="2000" dirty="0" smtClean="0">
                <a:latin typeface="Times New Roman" pitchFamily="18" charset="0"/>
                <a:cs typeface="Times New Roman" pitchFamily="18" charset="0"/>
              </a:rPr>
              <a:t>.</a:t>
            </a:r>
          </a:p>
          <a:p>
            <a:pPr algn="just"/>
            <a:r>
              <a:rPr lang="id-ID" sz="2000" dirty="0"/>
              <a:t>Ciri khusus pemberian pijakan (</a:t>
            </a:r>
            <a:r>
              <a:rPr lang="id-ID" sz="2000" i="1" dirty="0"/>
              <a:t>scaffolding</a:t>
            </a:r>
            <a:r>
              <a:rPr lang="id-ID" sz="2000" dirty="0"/>
              <a:t>) adalah untuk membangun konsep, aturan, gagasan, pengetahuan siswa, serta konsep identitas (ragam main) dan itensitas (waktu main minimal 1 jam) bermain. Dalam model pembelajaran ini, terdapat 4 pijakan, yaitu pijakan lingkungan, pijakan sebelum bermain, pijakan selama bermain, dan pijakan sesudah bermain. Ke4 pijakan ini digunakan dalam rangka mendukung perkembangan anak ke arah yang lebih positif.</a:t>
            </a:r>
            <a:endParaRPr lang="id-ID" sz="2000" dirty="0">
              <a:latin typeface="Times New Roman" pitchFamily="18" charset="0"/>
              <a:cs typeface="Times New Roman" pitchFamily="18" charset="0"/>
            </a:endParaRPr>
          </a:p>
          <a:p>
            <a:pPr algn="just">
              <a:buNone/>
            </a:pPr>
            <a:endParaRPr lang="id-ID" sz="20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sz="quarter" idx="1"/>
          </p:nvPr>
        </p:nvSpPr>
        <p:spPr/>
        <p:txBody>
          <a:bodyPr>
            <a:normAutofit/>
          </a:bodyPr>
          <a:lstStyle/>
          <a:p>
            <a:pPr algn="just"/>
            <a:r>
              <a:rPr lang="id-ID" sz="2800" dirty="0">
                <a:latin typeface="Times New Roman" pitchFamily="18" charset="0"/>
                <a:cs typeface="Times New Roman" pitchFamily="18" charset="0"/>
              </a:rPr>
              <a:t>Terdapat beberapa sentra yang lazim digunakan di lembaga PAUD, antara lain : </a:t>
            </a:r>
          </a:p>
          <a:p>
            <a:pPr lvl="0" algn="just"/>
            <a:r>
              <a:rPr lang="id-ID" sz="2800" dirty="0">
                <a:latin typeface="Times New Roman" pitchFamily="18" charset="0"/>
                <a:cs typeface="Times New Roman" pitchFamily="18" charset="0"/>
              </a:rPr>
              <a:t>Sentra imtak</a:t>
            </a:r>
            <a:r>
              <a:rPr lang="id-ID" sz="2800" dirty="0" smtClean="0">
                <a:latin typeface="Times New Roman" pitchFamily="18" charset="0"/>
                <a:cs typeface="Times New Roman" pitchFamily="18" charset="0"/>
              </a:rPr>
              <a:t>.</a:t>
            </a:r>
            <a:endParaRPr lang="id-ID" sz="2800" dirty="0">
              <a:latin typeface="Times New Roman" pitchFamily="18" charset="0"/>
              <a:cs typeface="Times New Roman" pitchFamily="18" charset="0"/>
            </a:endParaRPr>
          </a:p>
          <a:p>
            <a:pPr lvl="0" algn="just"/>
            <a:r>
              <a:rPr lang="id-ID" sz="2800" dirty="0">
                <a:latin typeface="Times New Roman" pitchFamily="18" charset="0"/>
                <a:cs typeface="Times New Roman" pitchFamily="18" charset="0"/>
              </a:rPr>
              <a:t>Sentra bahan alam. </a:t>
            </a:r>
          </a:p>
          <a:p>
            <a:pPr lvl="0" algn="just"/>
            <a:r>
              <a:rPr lang="id-ID" sz="2800" dirty="0">
                <a:latin typeface="Times New Roman" pitchFamily="18" charset="0"/>
                <a:cs typeface="Times New Roman" pitchFamily="18" charset="0"/>
              </a:rPr>
              <a:t>Sentra seni dan kreatifitas. </a:t>
            </a:r>
          </a:p>
          <a:p>
            <a:pPr lvl="0" algn="just"/>
            <a:r>
              <a:rPr lang="id-ID" sz="2800" dirty="0">
                <a:latin typeface="Times New Roman" pitchFamily="18" charset="0"/>
                <a:cs typeface="Times New Roman" pitchFamily="18" charset="0"/>
              </a:rPr>
              <a:t>Sentra bermain peran. </a:t>
            </a:r>
            <a:endParaRPr lang="id-ID" sz="2800" dirty="0" smtClean="0">
              <a:latin typeface="Times New Roman" pitchFamily="18" charset="0"/>
              <a:cs typeface="Times New Roman" pitchFamily="18" charset="0"/>
            </a:endParaRPr>
          </a:p>
          <a:p>
            <a:pPr lvl="0" algn="just"/>
            <a:r>
              <a:rPr lang="id-ID" sz="2800" dirty="0" smtClean="0">
                <a:latin typeface="Times New Roman" pitchFamily="18" charset="0"/>
                <a:cs typeface="Times New Roman" pitchFamily="18" charset="0"/>
              </a:rPr>
              <a:t>Sentra balok.</a:t>
            </a:r>
          </a:p>
          <a:p>
            <a:pPr lvl="0" algn="just"/>
            <a:r>
              <a:rPr lang="id-ID" sz="2800" dirty="0" smtClean="0">
                <a:latin typeface="Times New Roman" pitchFamily="18" charset="0"/>
                <a:cs typeface="Times New Roman" pitchFamily="18" charset="0"/>
              </a:rPr>
              <a:t>Sentra persiapan.</a:t>
            </a:r>
            <a:endParaRPr lang="id-ID" sz="2800" dirty="0">
              <a:latin typeface="Times New Roman" pitchFamily="18" charset="0"/>
              <a:cs typeface="Times New Roman" pitchFamily="18" charset="0"/>
            </a:endParaRPr>
          </a:p>
          <a:p>
            <a:pPr algn="just"/>
            <a:endParaRPr lang="id-ID"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500042"/>
            <a:ext cx="8229600" cy="5626121"/>
          </a:xfrm>
        </p:spPr>
        <p:txBody>
          <a:bodyPr>
            <a:normAutofit/>
          </a:bodyPr>
          <a:lstStyle/>
          <a:p>
            <a:pPr algn="just">
              <a:buNone/>
            </a:pPr>
            <a:r>
              <a:rPr lang="id-ID" sz="2800" dirty="0" smtClean="0">
                <a:latin typeface="Times New Roman" pitchFamily="18" charset="0"/>
                <a:cs typeface="Times New Roman" pitchFamily="18" charset="0"/>
              </a:rPr>
              <a:t>a.</a:t>
            </a:r>
            <a:r>
              <a:rPr lang="en-US" sz="2800" dirty="0" err="1" smtClean="0">
                <a:latin typeface="Times New Roman" pitchFamily="18" charset="0"/>
                <a:cs typeface="Times New Roman" pitchFamily="18" charset="0"/>
              </a:rPr>
              <a:t>Kelebihan</a:t>
            </a:r>
            <a:r>
              <a:rPr lang="en-US" sz="2800" dirty="0" smtClean="0">
                <a:latin typeface="Times New Roman" pitchFamily="18" charset="0"/>
                <a:cs typeface="Times New Roman" pitchFamily="18" charset="0"/>
              </a:rPr>
              <a:t> </a:t>
            </a:r>
            <a:r>
              <a:rPr lang="en-US" sz="2800" dirty="0">
                <a:latin typeface="Times New Roman" pitchFamily="18" charset="0"/>
                <a:cs typeface="Times New Roman" pitchFamily="18" charset="0"/>
              </a:rPr>
              <a:t>Model </a:t>
            </a:r>
            <a:r>
              <a:rPr lang="en-US" sz="2800" dirty="0" err="1">
                <a:latin typeface="Times New Roman" pitchFamily="18" charset="0"/>
                <a:cs typeface="Times New Roman" pitchFamily="18" charset="0"/>
              </a:rPr>
              <a:t>Pembelajaran</a:t>
            </a:r>
            <a:r>
              <a:rPr lang="en-US" sz="2800" dirty="0">
                <a:latin typeface="Times New Roman" pitchFamily="18" charset="0"/>
                <a:cs typeface="Times New Roman" pitchFamily="18" charset="0"/>
              </a:rPr>
              <a:t> BCCT</a:t>
            </a:r>
            <a:endParaRPr lang="id-ID" sz="2800" dirty="0">
              <a:latin typeface="Times New Roman" pitchFamily="18" charset="0"/>
              <a:cs typeface="Times New Roman" pitchFamily="18" charset="0"/>
            </a:endParaRPr>
          </a:p>
          <a:p>
            <a:pPr algn="just">
              <a:buNone/>
            </a:pPr>
            <a:r>
              <a:rPr lang="id-ID"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adalah</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mampu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memberikan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pengalaman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bermain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secara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lebih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lengkap</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mendalam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melalui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pembagian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sentra-sentra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dalam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lingkaran</a:t>
            </a:r>
            <a:r>
              <a:rPr lang="en-US" sz="2800" dirty="0">
                <a:latin typeface="Times New Roman" pitchFamily="18" charset="0"/>
                <a:cs typeface="Times New Roman" pitchFamily="18" charset="0"/>
              </a:rPr>
              <a:t>. </a:t>
            </a:r>
            <a:endParaRPr lang="id-ID" sz="2800" dirty="0" smtClean="0">
              <a:latin typeface="Times New Roman" pitchFamily="18" charset="0"/>
              <a:cs typeface="Times New Roman" pitchFamily="18" charset="0"/>
            </a:endParaRPr>
          </a:p>
          <a:p>
            <a:pPr algn="just">
              <a:buNone/>
            </a:pPr>
            <a:r>
              <a:rPr lang="en-US" sz="2800" dirty="0" err="1">
                <a:latin typeface="Times New Roman" pitchFamily="18" charset="0"/>
                <a:cs typeface="Times New Roman" pitchFamily="18" charset="0"/>
              </a:rPr>
              <a:t>b.Kekurangan</a:t>
            </a:r>
            <a:r>
              <a:rPr lang="en-US" sz="2800" dirty="0">
                <a:latin typeface="Times New Roman" pitchFamily="18" charset="0"/>
                <a:cs typeface="Times New Roman" pitchFamily="18" charset="0"/>
              </a:rPr>
              <a:t> Model </a:t>
            </a:r>
            <a:r>
              <a:rPr lang="en-US" sz="2800" dirty="0" err="1">
                <a:latin typeface="Times New Roman" pitchFamily="18" charset="0"/>
                <a:cs typeface="Times New Roman" pitchFamily="18" charset="0"/>
              </a:rPr>
              <a:t>Pembelajaran</a:t>
            </a:r>
            <a:r>
              <a:rPr lang="en-US" sz="2800" dirty="0">
                <a:latin typeface="Times New Roman" pitchFamily="18" charset="0"/>
                <a:cs typeface="Times New Roman" pitchFamily="18" charset="0"/>
              </a:rPr>
              <a:t> BCCT</a:t>
            </a:r>
            <a:endParaRPr lang="id-ID" sz="2800" dirty="0">
              <a:latin typeface="Times New Roman" pitchFamily="18" charset="0"/>
              <a:cs typeface="Times New Roman" pitchFamily="18" charset="0"/>
            </a:endParaRPr>
          </a:p>
          <a:p>
            <a:pPr algn="just">
              <a:buNone/>
            </a:pPr>
            <a:r>
              <a:rPr lang="id-ID"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Pendekatan</a:t>
            </a:r>
            <a:r>
              <a:rPr lang="en-US" sz="2800" dirty="0" smtClean="0">
                <a:latin typeface="Times New Roman" pitchFamily="18" charset="0"/>
                <a:cs typeface="Times New Roman" pitchFamily="18" charset="0"/>
              </a:rPr>
              <a:t> </a:t>
            </a:r>
            <a:r>
              <a:rPr lang="en-US" sz="2800" dirty="0" err="1">
                <a:latin typeface="Times New Roman" pitchFamily="18" charset="0"/>
                <a:cs typeface="Times New Roman" pitchFamily="18" charset="0"/>
              </a:rPr>
              <a:t>sentra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lingkaran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menghalangi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kebebasan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anak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untuk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memilih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lebih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satu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permainan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Ia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juga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tidak</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bisa</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beralih</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dari</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satu</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permainan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ke</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permainan</a:t>
            </a:r>
            <a:r>
              <a:rPr lang="en-US" sz="2800" dirty="0">
                <a:latin typeface="Times New Roman" pitchFamily="18" charset="0"/>
                <a:cs typeface="Times New Roman" pitchFamily="18" charset="0"/>
              </a:rPr>
              <a:t> yang lain </a:t>
            </a:r>
            <a:r>
              <a:rPr lang="en-US" sz="2800" dirty="0" err="1">
                <a:latin typeface="Times New Roman" pitchFamily="18" charset="0"/>
                <a:cs typeface="Times New Roman" pitchFamily="18" charset="0"/>
              </a:rPr>
              <a:t>sebelum</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menyelesaikan</a:t>
            </a:r>
            <a:r>
              <a:rPr lang="en-US" sz="2800" dirty="0">
                <a:latin typeface="Times New Roman" pitchFamily="18" charset="0"/>
                <a:cs typeface="Times New Roman" pitchFamily="18" charset="0"/>
              </a:rPr>
              <a:t> </a:t>
            </a:r>
            <a:r>
              <a:rPr lang="en-US" sz="2800" dirty="0" err="1">
                <a:latin typeface="Times New Roman" pitchFamily="18" charset="0"/>
                <a:cs typeface="Times New Roman" pitchFamily="18" charset="0"/>
              </a:rPr>
              <a:t>permainan</a:t>
            </a:r>
            <a:r>
              <a:rPr lang="en-US" sz="2800" dirty="0">
                <a:latin typeface="Times New Roman" pitchFamily="18" charset="0"/>
                <a:cs typeface="Times New Roman" pitchFamily="18" charset="0"/>
              </a:rPr>
              <a:t> yang </a:t>
            </a:r>
            <a:r>
              <a:rPr lang="en-US" sz="2800" dirty="0" err="1">
                <a:latin typeface="Times New Roman" pitchFamily="18" charset="0"/>
                <a:cs typeface="Times New Roman" pitchFamily="18" charset="0"/>
              </a:rPr>
              <a:t>disajikan</a:t>
            </a:r>
            <a:r>
              <a:rPr lang="en-US" sz="2800" dirty="0">
                <a:latin typeface="Times New Roman" pitchFamily="18" charset="0"/>
                <a:cs typeface="Times New Roman" pitchFamily="18" charset="0"/>
              </a:rPr>
              <a:t> guru. </a:t>
            </a:r>
            <a:endParaRPr lang="id-ID" sz="28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95536" y="188640"/>
            <a:ext cx="8496944" cy="6480720"/>
          </a:xfrm>
        </p:spPr>
        <p:txBody>
          <a:bodyPr>
            <a:normAutofit lnSpcReduction="10000"/>
          </a:bodyPr>
          <a:lstStyle/>
          <a:p>
            <a:pPr marL="0" indent="0" algn="ctr">
              <a:buNone/>
            </a:pPr>
            <a:r>
              <a:rPr lang="en-US" b="1" dirty="0" smtClean="0"/>
              <a:t>KASUS</a:t>
            </a:r>
          </a:p>
          <a:p>
            <a:pPr marL="0" indent="0">
              <a:buNone/>
            </a:pPr>
            <a:r>
              <a:rPr lang="en-US" dirty="0" err="1"/>
              <a:t>P</a:t>
            </a:r>
            <a:r>
              <a:rPr lang="en-US" dirty="0" err="1" smtClean="0"/>
              <a:t>enelitian</a:t>
            </a:r>
            <a:r>
              <a:rPr lang="en-US" dirty="0" smtClean="0"/>
              <a:t> </a:t>
            </a:r>
            <a:r>
              <a:rPr lang="en-US" dirty="0" err="1"/>
              <a:t>bahwa</a:t>
            </a:r>
            <a:r>
              <a:rPr lang="en-US" dirty="0"/>
              <a:t> </a:t>
            </a:r>
            <a:r>
              <a:rPr lang="en-US" dirty="0" err="1"/>
              <a:t>penyelenggara</a:t>
            </a:r>
            <a:r>
              <a:rPr lang="en-US" dirty="0"/>
              <a:t> KB-TK </a:t>
            </a:r>
            <a:r>
              <a:rPr lang="en-US" dirty="0" err="1"/>
              <a:t>Aisyiyah</a:t>
            </a:r>
            <a:r>
              <a:rPr lang="en-US" dirty="0"/>
              <a:t> </a:t>
            </a:r>
            <a:r>
              <a:rPr lang="en-US" dirty="0" err="1"/>
              <a:t>memberangkatkan</a:t>
            </a:r>
            <a:r>
              <a:rPr lang="en-US" dirty="0"/>
              <a:t> </a:t>
            </a:r>
            <a:r>
              <a:rPr lang="en-US" dirty="0" err="1"/>
              <a:t>keenam</a:t>
            </a:r>
            <a:r>
              <a:rPr lang="en-US" dirty="0"/>
              <a:t> </a:t>
            </a:r>
            <a:r>
              <a:rPr lang="en-US" dirty="0" err="1"/>
              <a:t>gurunya</a:t>
            </a:r>
            <a:r>
              <a:rPr lang="en-US" dirty="0"/>
              <a:t> </a:t>
            </a:r>
            <a:r>
              <a:rPr lang="en-US" dirty="0" err="1"/>
              <a:t>untuk</a:t>
            </a:r>
            <a:r>
              <a:rPr lang="en-US" dirty="0"/>
              <a:t> </a:t>
            </a:r>
            <a:r>
              <a:rPr lang="en-US" dirty="0" err="1"/>
              <a:t>belajar</a:t>
            </a:r>
            <a:r>
              <a:rPr lang="en-US" dirty="0"/>
              <a:t> </a:t>
            </a:r>
            <a:r>
              <a:rPr lang="en-US" dirty="0" err="1"/>
              <a:t>ke</a:t>
            </a:r>
            <a:r>
              <a:rPr lang="en-US" dirty="0"/>
              <a:t> KB-TK Masjid </a:t>
            </a:r>
            <a:r>
              <a:rPr lang="en-US" dirty="0" err="1"/>
              <a:t>Istiqlal</a:t>
            </a:r>
            <a:r>
              <a:rPr lang="en-US" dirty="0"/>
              <a:t> Jakarta </a:t>
            </a:r>
            <a:r>
              <a:rPr lang="en-US" dirty="0" err="1"/>
              <a:t>untuk</a:t>
            </a:r>
            <a:r>
              <a:rPr lang="en-US" dirty="0"/>
              <a:t> </a:t>
            </a:r>
            <a:r>
              <a:rPr lang="en-US" dirty="0" err="1"/>
              <a:t>mengadopsi</a:t>
            </a:r>
            <a:r>
              <a:rPr lang="en-US" dirty="0"/>
              <a:t> </a:t>
            </a:r>
            <a:r>
              <a:rPr lang="en-US" dirty="0" err="1"/>
              <a:t>pendekatan</a:t>
            </a:r>
            <a:r>
              <a:rPr lang="en-US" dirty="0"/>
              <a:t> </a:t>
            </a:r>
            <a:r>
              <a:rPr lang="en-US" dirty="0" err="1"/>
              <a:t>pembelajaran</a:t>
            </a:r>
            <a:r>
              <a:rPr lang="en-US" dirty="0"/>
              <a:t> BCCT. </a:t>
            </a:r>
            <a:r>
              <a:rPr lang="en-US" dirty="0" err="1"/>
              <a:t>Namun</a:t>
            </a:r>
            <a:r>
              <a:rPr lang="en-US" dirty="0"/>
              <a:t> </a:t>
            </a:r>
            <a:r>
              <a:rPr lang="en-US" dirty="0" err="1"/>
              <a:t>demikian</a:t>
            </a:r>
            <a:r>
              <a:rPr lang="en-US" dirty="0"/>
              <a:t>, BCCT yang </a:t>
            </a:r>
            <a:r>
              <a:rPr lang="en-US" dirty="0" err="1"/>
              <a:t>diadopsi</a:t>
            </a:r>
            <a:r>
              <a:rPr lang="en-US" dirty="0"/>
              <a:t> </a:t>
            </a:r>
            <a:r>
              <a:rPr lang="en-US" dirty="0" err="1"/>
              <a:t>belum</a:t>
            </a:r>
            <a:r>
              <a:rPr lang="en-US" dirty="0"/>
              <a:t> </a:t>
            </a:r>
            <a:r>
              <a:rPr lang="en-US" dirty="0" err="1"/>
              <a:t>mengalami</a:t>
            </a:r>
            <a:r>
              <a:rPr lang="en-US" dirty="0"/>
              <a:t> </a:t>
            </a:r>
            <a:r>
              <a:rPr lang="en-US" dirty="0" err="1"/>
              <a:t>pengembangan</a:t>
            </a:r>
            <a:r>
              <a:rPr lang="en-US" dirty="0"/>
              <a:t>. </a:t>
            </a:r>
            <a:r>
              <a:rPr lang="en-US" dirty="0" err="1"/>
              <a:t>Artinya</a:t>
            </a:r>
            <a:r>
              <a:rPr lang="en-US" dirty="0"/>
              <a:t>, </a:t>
            </a:r>
            <a:r>
              <a:rPr lang="en-US" dirty="0" err="1"/>
              <a:t>manajemen</a:t>
            </a:r>
            <a:r>
              <a:rPr lang="en-US" dirty="0"/>
              <a:t> </a:t>
            </a:r>
            <a:r>
              <a:rPr lang="en-US" dirty="0" err="1"/>
              <a:t>strategi</a:t>
            </a:r>
            <a:r>
              <a:rPr lang="en-US" dirty="0"/>
              <a:t> </a:t>
            </a:r>
            <a:r>
              <a:rPr lang="en-US" dirty="0" err="1"/>
              <a:t>sekolah</a:t>
            </a:r>
            <a:r>
              <a:rPr lang="en-US" dirty="0"/>
              <a:t> </a:t>
            </a:r>
            <a:r>
              <a:rPr lang="en-US" dirty="0" err="1"/>
              <a:t>tidak</a:t>
            </a:r>
            <a:r>
              <a:rPr lang="en-US" dirty="0"/>
              <a:t> </a:t>
            </a:r>
            <a:r>
              <a:rPr lang="en-US" dirty="0" err="1"/>
              <a:t>berkembang</a:t>
            </a:r>
            <a:r>
              <a:rPr lang="en-US" dirty="0"/>
              <a:t> </a:t>
            </a:r>
            <a:r>
              <a:rPr lang="en-US" dirty="0" err="1"/>
              <a:t>atau</a:t>
            </a:r>
            <a:r>
              <a:rPr lang="en-US" dirty="0"/>
              <a:t> </a:t>
            </a:r>
            <a:r>
              <a:rPr lang="en-US" dirty="0" err="1"/>
              <a:t>statis</a:t>
            </a:r>
            <a:r>
              <a:rPr lang="en-US" dirty="0"/>
              <a:t>. Hal </a:t>
            </a:r>
            <a:r>
              <a:rPr lang="en-US" dirty="0" err="1"/>
              <a:t>ini</a:t>
            </a:r>
            <a:r>
              <a:rPr lang="en-US" dirty="0"/>
              <a:t> </a:t>
            </a:r>
            <a:r>
              <a:rPr lang="en-US" dirty="0" err="1"/>
              <a:t>dikarenakan</a:t>
            </a:r>
            <a:r>
              <a:rPr lang="en-US" dirty="0"/>
              <a:t> </a:t>
            </a:r>
            <a:r>
              <a:rPr lang="en-US" dirty="0" err="1"/>
              <a:t>sekolah</a:t>
            </a:r>
            <a:r>
              <a:rPr lang="en-US" dirty="0"/>
              <a:t> </a:t>
            </a:r>
            <a:r>
              <a:rPr lang="en-US" dirty="0" err="1"/>
              <a:t>konsentrasi</a:t>
            </a:r>
            <a:r>
              <a:rPr lang="en-US" dirty="0"/>
              <a:t> </a:t>
            </a:r>
            <a:r>
              <a:rPr lang="en-US" dirty="0" err="1"/>
              <a:t>pada</a:t>
            </a:r>
            <a:r>
              <a:rPr lang="en-US" dirty="0"/>
              <a:t> </a:t>
            </a:r>
            <a:r>
              <a:rPr lang="en-US" dirty="0" err="1"/>
              <a:t>strategi</a:t>
            </a:r>
            <a:r>
              <a:rPr lang="en-US" dirty="0"/>
              <a:t> </a:t>
            </a:r>
            <a:r>
              <a:rPr lang="en-US" dirty="0" err="1"/>
              <a:t>utama</a:t>
            </a:r>
            <a:r>
              <a:rPr lang="en-US" dirty="0"/>
              <a:t> </a:t>
            </a:r>
            <a:r>
              <a:rPr lang="en-US" dirty="0" err="1"/>
              <a:t>yaitu</a:t>
            </a:r>
            <a:r>
              <a:rPr lang="en-US" dirty="0"/>
              <a:t> </a:t>
            </a:r>
            <a:r>
              <a:rPr lang="en-US" dirty="0" err="1"/>
              <a:t>menyiapkan</a:t>
            </a:r>
            <a:r>
              <a:rPr lang="en-US" dirty="0"/>
              <a:t> </a:t>
            </a:r>
            <a:r>
              <a:rPr lang="en-US" dirty="0" err="1"/>
              <a:t>tenaga</a:t>
            </a:r>
            <a:r>
              <a:rPr lang="en-US" dirty="0"/>
              <a:t> </a:t>
            </a:r>
            <a:r>
              <a:rPr lang="en-US" dirty="0" err="1"/>
              <a:t>kependidikan</a:t>
            </a:r>
            <a:r>
              <a:rPr lang="en-US" dirty="0"/>
              <a:t> </a:t>
            </a:r>
            <a:r>
              <a:rPr lang="en-US" dirty="0" err="1"/>
              <a:t>dan</a:t>
            </a:r>
            <a:r>
              <a:rPr lang="en-US" dirty="0"/>
              <a:t> </a:t>
            </a:r>
            <a:r>
              <a:rPr lang="en-US" dirty="0" err="1"/>
              <a:t>pendidik</a:t>
            </a:r>
            <a:r>
              <a:rPr lang="en-US" dirty="0"/>
              <a:t> </a:t>
            </a:r>
            <a:r>
              <a:rPr lang="en-US" dirty="0" err="1"/>
              <a:t>pada</a:t>
            </a:r>
            <a:r>
              <a:rPr lang="en-US" dirty="0"/>
              <a:t> </a:t>
            </a:r>
            <a:r>
              <a:rPr lang="en-US" dirty="0" err="1"/>
              <a:t>pelayanan</a:t>
            </a:r>
            <a:r>
              <a:rPr lang="en-US" dirty="0"/>
              <a:t> </a:t>
            </a:r>
            <a:r>
              <a:rPr lang="en-US" dirty="0" err="1"/>
              <a:t>ke</a:t>
            </a:r>
            <a:r>
              <a:rPr lang="en-US" dirty="0"/>
              <a:t> </a:t>
            </a:r>
            <a:r>
              <a:rPr lang="en-US" dirty="0" err="1"/>
              <a:t>anak</a:t>
            </a:r>
            <a:r>
              <a:rPr lang="en-US" dirty="0"/>
              <a:t> </a:t>
            </a:r>
            <a:r>
              <a:rPr lang="en-US" dirty="0" err="1"/>
              <a:t>dan</a:t>
            </a:r>
            <a:r>
              <a:rPr lang="en-US" dirty="0"/>
              <a:t> orang </a:t>
            </a:r>
            <a:r>
              <a:rPr lang="en-US" dirty="0" err="1"/>
              <a:t>tua</a:t>
            </a:r>
            <a:r>
              <a:rPr lang="en-US" dirty="0"/>
              <a:t>. </a:t>
            </a:r>
            <a:r>
              <a:rPr lang="en-US" dirty="0" err="1"/>
              <a:t>Mutu</a:t>
            </a:r>
            <a:r>
              <a:rPr lang="en-US" dirty="0"/>
              <a:t> PAUD </a:t>
            </a:r>
            <a:r>
              <a:rPr lang="en-US" dirty="0" err="1"/>
              <a:t>diukur</a:t>
            </a:r>
            <a:r>
              <a:rPr lang="en-US" dirty="0"/>
              <a:t> </a:t>
            </a:r>
            <a:r>
              <a:rPr lang="en-US" dirty="0" err="1"/>
              <a:t>dari</a:t>
            </a:r>
            <a:r>
              <a:rPr lang="en-US" dirty="0"/>
              <a:t> </a:t>
            </a:r>
            <a:r>
              <a:rPr lang="en-US" dirty="0" err="1"/>
              <a:t>seberapa</a:t>
            </a:r>
            <a:r>
              <a:rPr lang="en-US" dirty="0"/>
              <a:t> </a:t>
            </a:r>
            <a:r>
              <a:rPr lang="en-US" dirty="0" err="1"/>
              <a:t>jauh</a:t>
            </a:r>
            <a:r>
              <a:rPr lang="en-US" dirty="0"/>
              <a:t> </a:t>
            </a:r>
            <a:r>
              <a:rPr lang="en-US" dirty="0" err="1"/>
              <a:t>anak</a:t>
            </a:r>
            <a:r>
              <a:rPr lang="en-US" dirty="0"/>
              <a:t> </a:t>
            </a:r>
            <a:r>
              <a:rPr lang="en-US" dirty="0" err="1"/>
              <a:t>mendapatkan</a:t>
            </a:r>
            <a:r>
              <a:rPr lang="en-US" dirty="0"/>
              <a:t> </a:t>
            </a:r>
            <a:r>
              <a:rPr lang="en-US" dirty="0" err="1"/>
              <a:t>stimulasi</a:t>
            </a:r>
            <a:r>
              <a:rPr lang="en-US" dirty="0"/>
              <a:t> </a:t>
            </a:r>
            <a:r>
              <a:rPr lang="en-US" dirty="0" err="1"/>
              <a:t>pendidikan</a:t>
            </a:r>
            <a:r>
              <a:rPr lang="en-US" dirty="0"/>
              <a:t> yang </a:t>
            </a:r>
            <a:r>
              <a:rPr lang="en-US" dirty="0" err="1"/>
              <a:t>memadai</a:t>
            </a:r>
            <a:r>
              <a:rPr lang="en-US" dirty="0"/>
              <a:t> </a:t>
            </a:r>
            <a:r>
              <a:rPr lang="en-US" dirty="0" err="1"/>
              <a:t>dalam</a:t>
            </a:r>
            <a:r>
              <a:rPr lang="en-US" dirty="0"/>
              <a:t> </a:t>
            </a:r>
            <a:r>
              <a:rPr lang="en-US" dirty="0" err="1"/>
              <a:t>suasana</a:t>
            </a:r>
            <a:r>
              <a:rPr lang="en-US" dirty="0"/>
              <a:t> yang </a:t>
            </a:r>
            <a:r>
              <a:rPr lang="en-US" dirty="0" err="1" smtClean="0"/>
              <a:t>menyenangkan,aman,nyaman,sehingga</a:t>
            </a:r>
            <a:r>
              <a:rPr lang="en-US" dirty="0" smtClean="0"/>
              <a:t> </a:t>
            </a:r>
            <a:r>
              <a:rPr lang="en-US" dirty="0" err="1"/>
              <a:t>ada</a:t>
            </a:r>
            <a:r>
              <a:rPr lang="en-US" dirty="0"/>
              <a:t> </a:t>
            </a:r>
            <a:r>
              <a:rPr lang="en-US" dirty="0" err="1"/>
              <a:t>kemedekaan</a:t>
            </a:r>
            <a:r>
              <a:rPr lang="en-US" dirty="0"/>
              <a:t> </a:t>
            </a:r>
            <a:r>
              <a:rPr lang="en-US" dirty="0" err="1"/>
              <a:t>untuk</a:t>
            </a:r>
            <a:r>
              <a:rPr lang="en-US" dirty="0"/>
              <a:t> </a:t>
            </a:r>
            <a:r>
              <a:rPr lang="en-US" dirty="0" err="1"/>
              <a:t>berpikir</a:t>
            </a:r>
            <a:r>
              <a:rPr lang="en-US" dirty="0"/>
              <a:t>, </a:t>
            </a:r>
            <a:r>
              <a:rPr lang="en-US" dirty="0" err="1"/>
              <a:t>berkreasi</a:t>
            </a:r>
            <a:r>
              <a:rPr lang="en-US" dirty="0"/>
              <a:t>, </a:t>
            </a:r>
            <a:r>
              <a:rPr lang="en-US" dirty="0" err="1"/>
              <a:t>mencoba</a:t>
            </a:r>
            <a:r>
              <a:rPr lang="en-US" dirty="0"/>
              <a:t>, </a:t>
            </a:r>
            <a:r>
              <a:rPr lang="en-US" dirty="0" err="1"/>
              <a:t>meneliti</a:t>
            </a:r>
            <a:r>
              <a:rPr lang="en-US" dirty="0"/>
              <a:t>, </a:t>
            </a:r>
            <a:r>
              <a:rPr lang="en-US" dirty="0" err="1"/>
              <a:t>bersosialisasi</a:t>
            </a:r>
            <a:r>
              <a:rPr lang="en-US" dirty="0"/>
              <a:t> </a:t>
            </a:r>
            <a:r>
              <a:rPr lang="en-US" dirty="0" err="1"/>
              <a:t>dan</a:t>
            </a:r>
            <a:r>
              <a:rPr lang="en-US" dirty="0"/>
              <a:t> </a:t>
            </a:r>
            <a:r>
              <a:rPr lang="en-US" dirty="0" err="1" smtClean="0"/>
              <a:t>mengembangkan</a:t>
            </a:r>
            <a:r>
              <a:rPr lang="en-US" dirty="0" smtClean="0"/>
              <a:t> </a:t>
            </a:r>
            <a:r>
              <a:rPr lang="en-US" dirty="0" err="1"/>
              <a:t>semua</a:t>
            </a:r>
            <a:r>
              <a:rPr lang="en-US" dirty="0"/>
              <a:t> </a:t>
            </a:r>
            <a:r>
              <a:rPr lang="en-US" dirty="0" err="1"/>
              <a:t>potensi</a:t>
            </a:r>
            <a:r>
              <a:rPr lang="en-US" dirty="0"/>
              <a:t> </a:t>
            </a:r>
            <a:r>
              <a:rPr lang="en-US" dirty="0" err="1"/>
              <a:t>kecerdasannya</a:t>
            </a:r>
            <a:r>
              <a:rPr lang="en-US" dirty="0"/>
              <a:t>. Serta </a:t>
            </a:r>
            <a:r>
              <a:rPr lang="en-US" dirty="0" err="1"/>
              <a:t>seberapa</a:t>
            </a:r>
            <a:r>
              <a:rPr lang="en-US" dirty="0"/>
              <a:t> </a:t>
            </a:r>
            <a:r>
              <a:rPr lang="en-US" dirty="0" err="1"/>
              <a:t>jauh</a:t>
            </a:r>
            <a:r>
              <a:rPr lang="en-US" dirty="0"/>
              <a:t> </a:t>
            </a:r>
            <a:r>
              <a:rPr lang="en-US" dirty="0" err="1"/>
              <a:t>anak</a:t>
            </a:r>
            <a:r>
              <a:rPr lang="en-US" dirty="0"/>
              <a:t> </a:t>
            </a:r>
            <a:r>
              <a:rPr lang="en-US" dirty="0" err="1"/>
              <a:t>memiliki</a:t>
            </a:r>
            <a:r>
              <a:rPr lang="en-US" dirty="0"/>
              <a:t> </a:t>
            </a:r>
            <a:r>
              <a:rPr lang="en-US" dirty="0" err="1"/>
              <a:t>kedekatan</a:t>
            </a:r>
            <a:r>
              <a:rPr lang="en-US" dirty="0"/>
              <a:t> </a:t>
            </a:r>
            <a:r>
              <a:rPr lang="en-US" dirty="0" err="1"/>
              <a:t>dengan</a:t>
            </a:r>
            <a:r>
              <a:rPr lang="en-US" dirty="0"/>
              <a:t> </a:t>
            </a:r>
            <a:r>
              <a:rPr lang="en-US" dirty="0" err="1"/>
              <a:t>pendidik</a:t>
            </a:r>
            <a:r>
              <a:rPr lang="en-US" dirty="0"/>
              <a:t>/</a:t>
            </a:r>
            <a:r>
              <a:rPr lang="en-US" dirty="0" err="1"/>
              <a:t>pengasuhnya</a:t>
            </a:r>
            <a:r>
              <a:rPr lang="en-US" dirty="0"/>
              <a:t> </a:t>
            </a:r>
            <a:r>
              <a:rPr lang="en-US" dirty="0" err="1"/>
              <a:t>dan</a:t>
            </a:r>
            <a:r>
              <a:rPr lang="en-US" dirty="0"/>
              <a:t> </a:t>
            </a:r>
            <a:r>
              <a:rPr lang="en-US" dirty="0" err="1"/>
              <a:t>seberapa</a:t>
            </a:r>
            <a:r>
              <a:rPr lang="en-US" dirty="0"/>
              <a:t> </a:t>
            </a:r>
            <a:r>
              <a:rPr lang="en-US" dirty="0" err="1"/>
              <a:t>jauh</a:t>
            </a:r>
            <a:r>
              <a:rPr lang="en-US" dirty="0"/>
              <a:t> </a:t>
            </a:r>
            <a:r>
              <a:rPr lang="en-US" dirty="0" err="1"/>
              <a:t>anak</a:t>
            </a:r>
            <a:r>
              <a:rPr lang="en-US" dirty="0"/>
              <a:t> </a:t>
            </a:r>
            <a:r>
              <a:rPr lang="en-US" dirty="0" err="1"/>
              <a:t>menganggap</a:t>
            </a:r>
            <a:r>
              <a:rPr lang="en-US" dirty="0"/>
              <a:t> </a:t>
            </a:r>
            <a:r>
              <a:rPr lang="en-US" dirty="0" err="1"/>
              <a:t>lembaga</a:t>
            </a:r>
            <a:r>
              <a:rPr lang="en-US" dirty="0"/>
              <a:t> PAUD </a:t>
            </a:r>
            <a:r>
              <a:rPr lang="en-US" dirty="0" err="1"/>
              <a:t>sebagai</a:t>
            </a:r>
            <a:r>
              <a:rPr lang="en-US" dirty="0"/>
              <a:t> </a:t>
            </a:r>
            <a:r>
              <a:rPr lang="en-US" dirty="0" err="1"/>
              <a:t>tempat</a:t>
            </a:r>
            <a:r>
              <a:rPr lang="en-US" dirty="0"/>
              <a:t> </a:t>
            </a:r>
            <a:r>
              <a:rPr lang="en-US" dirty="0" err="1"/>
              <a:t>bermain</a:t>
            </a:r>
            <a:r>
              <a:rPr lang="en-US" dirty="0"/>
              <a:t> yang </a:t>
            </a:r>
            <a:r>
              <a:rPr lang="en-US" dirty="0" err="1" smtClean="0"/>
              <a:t>mengasyikkan</a:t>
            </a:r>
            <a:r>
              <a:rPr lang="en-US" dirty="0" smtClean="0"/>
              <a:t>.</a:t>
            </a:r>
            <a:endParaRPr lang="en-US" dirty="0"/>
          </a:p>
        </p:txBody>
      </p:sp>
    </p:spTree>
    <p:extLst>
      <p:ext uri="{BB962C8B-B14F-4D97-AF65-F5344CB8AC3E}">
        <p14:creationId xmlns:p14="http://schemas.microsoft.com/office/powerpoint/2010/main" val="7468889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548680"/>
            <a:ext cx="7772400" cy="5471120"/>
          </a:xfrm>
        </p:spPr>
        <p:txBody>
          <a:bodyPr/>
          <a:lstStyle/>
          <a:p>
            <a:pPr marL="0" indent="0" algn="ctr">
              <a:buNone/>
            </a:pPr>
            <a:r>
              <a:rPr lang="en-US" dirty="0" smtClean="0"/>
              <a:t>DAFTAR PUSTAKA</a:t>
            </a:r>
          </a:p>
          <a:p>
            <a:pPr marL="0" indent="0">
              <a:buNone/>
            </a:pPr>
            <a:endParaRPr lang="en-US" dirty="0"/>
          </a:p>
          <a:p>
            <a:pPr marL="0" indent="0">
              <a:buNone/>
            </a:pPr>
            <a:r>
              <a:rPr lang="en-US" dirty="0" err="1"/>
              <a:t>Suyadi</a:t>
            </a:r>
            <a:r>
              <a:rPr lang="en-US" dirty="0"/>
              <a:t>., &amp; Dahlia. </a:t>
            </a:r>
            <a:r>
              <a:rPr lang="en-US" i="1" dirty="0" err="1"/>
              <a:t>Implementasi</a:t>
            </a:r>
            <a:r>
              <a:rPr lang="en-US" i="1" dirty="0"/>
              <a:t> </a:t>
            </a:r>
            <a:r>
              <a:rPr lang="en-US" i="1" dirty="0" err="1"/>
              <a:t>dan</a:t>
            </a:r>
            <a:r>
              <a:rPr lang="en-US" i="1" dirty="0"/>
              <a:t> </a:t>
            </a:r>
            <a:r>
              <a:rPr lang="en-US" i="1" dirty="0" err="1"/>
              <a:t>Inovasi</a:t>
            </a:r>
            <a:r>
              <a:rPr lang="en-US" i="1" dirty="0"/>
              <a:t> </a:t>
            </a:r>
            <a:r>
              <a:rPr lang="en-US" i="1" dirty="0" err="1"/>
              <a:t>Kurikulum</a:t>
            </a:r>
            <a:r>
              <a:rPr lang="en-US" i="1" dirty="0"/>
              <a:t> </a:t>
            </a:r>
            <a:r>
              <a:rPr lang="en-US" i="1" dirty="0" smtClean="0"/>
              <a:t>PAUD</a:t>
            </a:r>
            <a:r>
              <a:rPr lang="en-US" dirty="0" smtClean="0"/>
              <a:t>. </a:t>
            </a:r>
            <a:r>
              <a:rPr lang="en-US" dirty="0"/>
              <a:t>2014. Bandung: </a:t>
            </a:r>
            <a:r>
              <a:rPr lang="en-US" dirty="0" err="1"/>
              <a:t>Remaja</a:t>
            </a:r>
            <a:r>
              <a:rPr lang="en-US" dirty="0"/>
              <a:t> </a:t>
            </a:r>
            <a:r>
              <a:rPr lang="en-US" dirty="0" err="1"/>
              <a:t>Rosdakarya</a:t>
            </a:r>
            <a:endParaRPr lang="en-US" dirty="0"/>
          </a:p>
        </p:txBody>
      </p:sp>
    </p:spTree>
    <p:extLst>
      <p:ext uri="{BB962C8B-B14F-4D97-AF65-F5344CB8AC3E}">
        <p14:creationId xmlns:p14="http://schemas.microsoft.com/office/powerpoint/2010/main" val="290222779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414</TotalTime>
  <Words>768</Words>
  <Application>Microsoft Office PowerPoint</Application>
  <PresentationFormat>On-screen Show (4:3)</PresentationFormat>
  <Paragraphs>62</Paragraphs>
  <Slides>15</Slides>
  <Notes>0</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Equity</vt:lpstr>
      <vt:lpstr>MODEL PEMBELAJARAN ANAK USIA DINI </vt:lpstr>
      <vt:lpstr>Model Pembelajaran</vt:lpstr>
      <vt:lpstr>PowerPoint Presentation</vt:lpstr>
      <vt:lpstr>PowerPoint Presentation</vt:lpstr>
      <vt:lpstr>beberapa model pembelajaran anak usia dini</vt:lpstr>
      <vt:lpstr>Model pembelajaran kelompok</vt:lpstr>
      <vt:lpstr>PowerPoint Presentation</vt:lpstr>
      <vt:lpstr>Model pembelajaran sudut</vt:lpstr>
      <vt:lpstr>Model pembelajaran area</vt:lpstr>
      <vt:lpstr>PowerPoint Presentation</vt:lpstr>
      <vt:lpstr>Model pembelajaran sentra</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Mr_Totok</dc:creator>
  <cp:lastModifiedBy>asus</cp:lastModifiedBy>
  <cp:revision>34</cp:revision>
  <dcterms:created xsi:type="dcterms:W3CDTF">2018-12-11T04:20:50Z</dcterms:created>
  <dcterms:modified xsi:type="dcterms:W3CDTF">2019-12-02T06:05:49Z</dcterms:modified>
</cp:coreProperties>
</file>