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90" r:id="rId32"/>
    <p:sldId id="288" r:id="rId33"/>
    <p:sldId id="289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6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AAA878-9469-4843-882F-6B642E189CDB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06811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3ACE4C6-38D2-46B9-AD4B-10E9DA301FD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953636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C411C6-7590-4796-931D-475AB7736CF0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8465202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2"/>
            <a:ext cx="25527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2"/>
            <a:ext cx="25527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20FC4A-D003-4B1B-9BD1-B70110AE90C0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62623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0BFC3D5-DD54-45A9-86B0-BB9EBA345E4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49976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5E1782-2D2C-4512-86D8-89F133B80C6C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2657511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CAB12E-9EC5-40CE-B435-DA9DD7257F5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514369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67D03F-E8EB-44E5-87E9-F3B1B8687B26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3209211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3ACDF3-878F-43C2-B84A-6E159E5E9412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64091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380F8C5-50C8-4BFC-AC71-8C73CBEF9914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949611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2"/>
            <a:ext cx="1771650" cy="54403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2"/>
            <a:ext cx="5162550" cy="54403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173CC9-D76E-4923-87D4-F9A1E07FEED9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596042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2"/>
            <a:ext cx="5257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</a:p>
        </p:txBody>
      </p:sp>
      <p:sp>
        <p:nvSpPr>
          <p:cNvPr id="962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9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2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9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latin typeface="Century Gothic" panose="020B0502020202020204" pitchFamily="34" charset="0"/>
              </a:defRPr>
            </a:lvl1pPr>
          </a:lstStyle>
          <a:p>
            <a:fld id="{918173D6-B130-4D21-B445-15B38D0CCBE7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93766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2700">
          <a:solidFill>
            <a:schemeClr val="tx2"/>
          </a:solidFill>
          <a:latin typeface="Century Gothic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4D6EF-362B-4880-9A7A-A8FFBFA7F6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b="1" dirty="0" err="1">
                <a:solidFill>
                  <a:srgbClr val="FF0000"/>
                </a:solidFill>
              </a:rPr>
              <a:t>Sistem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Manajemen</a:t>
            </a:r>
            <a:r>
              <a:rPr lang="en-US" sz="3600" b="1" dirty="0">
                <a:solidFill>
                  <a:srgbClr val="FF0000"/>
                </a:solidFill>
              </a:rPr>
              <a:t> Basis Data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B3B7B0-C325-46BD-9565-ED0B1FB552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9</a:t>
            </a:r>
          </a:p>
        </p:txBody>
      </p:sp>
    </p:spTree>
    <p:extLst>
      <p:ext uri="{BB962C8B-B14F-4D97-AF65-F5344CB8AC3E}">
        <p14:creationId xmlns:p14="http://schemas.microsoft.com/office/powerpoint/2010/main" val="3496661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Organisasi</a:t>
            </a:r>
            <a:r>
              <a:rPr lang="en-US" sz="3200" b="1" dirty="0">
                <a:solidFill>
                  <a:srgbClr val="FF0000"/>
                </a:solidFill>
              </a:rPr>
              <a:t>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Tujuan utama dari sistem informasi adalah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penyediaan informasi untuk berbagai tujuan kegiatan manajerial dan penyediaan informasi yang dibutuhkan dalam berbagai tingkat operasi di dalam organisasi</a:t>
            </a:r>
          </a:p>
        </p:txBody>
      </p:sp>
    </p:spTree>
    <p:extLst>
      <p:ext uri="{BB962C8B-B14F-4D97-AF65-F5344CB8AC3E}">
        <p14:creationId xmlns:p14="http://schemas.microsoft.com/office/powerpoint/2010/main" val="3016035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Organisasi</a:t>
            </a:r>
            <a:r>
              <a:rPr lang="en-US" sz="3200" b="1" dirty="0">
                <a:solidFill>
                  <a:srgbClr val="FF0000"/>
                </a:solidFill>
              </a:rPr>
              <a:t>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Dalam hal penyediaan informasi ini yang perlu diperhatikan adalah :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 harus dapat diakses dan dikeluarkan dengan mudah dari sistem komputer. </a:t>
            </a:r>
          </a:p>
          <a:p>
            <a:pPr marL="0" indent="0">
              <a:buNone/>
            </a:pPr>
            <a:endParaRPr lang="pt-BR" sz="2400" dirty="0"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Setelah dikeluarkan hendaknya data dapat diproses dengan cepat dan efisien </a:t>
            </a:r>
          </a:p>
        </p:txBody>
      </p:sp>
    </p:spTree>
    <p:extLst>
      <p:ext uri="{BB962C8B-B14F-4D97-AF65-F5344CB8AC3E}">
        <p14:creationId xmlns:p14="http://schemas.microsoft.com/office/powerpoint/2010/main" val="773198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Organisasi</a:t>
            </a:r>
            <a:r>
              <a:rPr lang="en-US" sz="3200" b="1" dirty="0">
                <a:solidFill>
                  <a:srgbClr val="FF0000"/>
                </a:solidFill>
              </a:rPr>
              <a:t>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730876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Faktor yang terpenting mempengaruhi pengaksesan, pemanggilan dan pemrosesan data adalah </a:t>
            </a:r>
            <a:r>
              <a:rPr lang="pt-BR" sz="2400" dirty="0">
                <a:solidFill>
                  <a:srgbClr val="FF0000"/>
                </a:solidFill>
                <a:latin typeface="+mj-lt"/>
              </a:rPr>
              <a:t>organisasi file data</a:t>
            </a:r>
            <a:r>
              <a:rPr lang="pt-BR" sz="2400" dirty="0">
                <a:latin typeface="+mj-lt"/>
              </a:rPr>
              <a:t>. </a:t>
            </a:r>
          </a:p>
          <a:p>
            <a:pPr marL="0" indent="0">
              <a:buNone/>
            </a:pPr>
            <a:endParaRPr lang="pt-BR" sz="2400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Organisasi file data </a:t>
            </a:r>
            <a:r>
              <a:rPr lang="pt-BR" sz="2400" dirty="0">
                <a:latin typeface="+mj-lt"/>
              </a:rPr>
              <a:t>ialah penstrukturan file yang berisi data dan sistem alamat yang memudahkan pengaksesan dan penggantian data dari file data tersebut. </a:t>
            </a:r>
          </a:p>
        </p:txBody>
      </p:sp>
    </p:spTree>
    <p:extLst>
      <p:ext uri="{BB962C8B-B14F-4D97-AF65-F5344CB8AC3E}">
        <p14:creationId xmlns:p14="http://schemas.microsoft.com/office/powerpoint/2010/main" val="3988355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Organisasi</a:t>
            </a:r>
            <a:r>
              <a:rPr lang="en-US" sz="3200" b="1" dirty="0">
                <a:solidFill>
                  <a:srgbClr val="FF0000"/>
                </a:solidFill>
              </a:rPr>
              <a:t>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Data bisnis secara tradisional telah diorganisasikan menjadi suatu hierarki yang terdiri dari 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Data field : unit terkecil dari data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Record (catatan) : kumpulan data field yang berhubungan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File : suatu kumpulan catatan yang saling berhubungan. </a:t>
            </a:r>
          </a:p>
        </p:txBody>
      </p:sp>
    </p:spTree>
    <p:extLst>
      <p:ext uri="{BB962C8B-B14F-4D97-AF65-F5344CB8AC3E}">
        <p14:creationId xmlns:p14="http://schemas.microsoft.com/office/powerpoint/2010/main" val="855265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Adalah sistem file komputer yang menggunakan cara pengorganisasian tertentu,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yang dimaksudkan untuk mempercepat pembaharuan masing-masing record,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serta pembaharuan secara serempak atas record terkait, </a:t>
            </a:r>
          </a:p>
        </p:txBody>
      </p:sp>
    </p:spTree>
    <p:extLst>
      <p:ext uri="{BB962C8B-B14F-4D97-AF65-F5344CB8AC3E}">
        <p14:creationId xmlns:p14="http://schemas.microsoft.com/office/powerpoint/2010/main" val="2433020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juga untuk mempermudah dan mempercepat akses terhadap seluruh record lewat program aplikasi, </a:t>
            </a:r>
          </a:p>
          <a:p>
            <a:pPr marL="0" indent="0">
              <a:buNone/>
            </a:pPr>
            <a:endParaRPr lang="pt-BR" sz="2400" dirty="0"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serta akses yang cepat terhadap data yang tersimpan yang harus digunakan secara bersama-sama untuk dibaca guna penyusunan laporan-laporan rutin atau khusus ataupun penyelidikan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 </a:t>
            </a:r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00841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Pengorganisasian file mengandung arti bahwa </a:t>
            </a:r>
          </a:p>
          <a:p>
            <a:pPr marL="0" indent="0">
              <a:buNone/>
            </a:pPr>
            <a:r>
              <a:rPr lang="pt-BR" sz="2400" dirty="0"/>
              <a:t>data base memiliki satu dari empat struktur file yang memungkinkan program menggabungkan berbagai record yang ada dalam database. </a:t>
            </a:r>
          </a:p>
        </p:txBody>
      </p:sp>
    </p:spTree>
    <p:extLst>
      <p:ext uri="{BB962C8B-B14F-4D97-AF65-F5344CB8AC3E}">
        <p14:creationId xmlns:p14="http://schemas.microsoft.com/office/powerpoint/2010/main" val="2887665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Data base mempermudah dalam pemutakhiran cepat dari masing-masing record dan dalam pemutakhiran serempak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/>
              <a:t>artinya data base memungkinkan adanya suatu entri masukan yang akan dapat memperbarui semua record yang terkait dengan suatu transaksi secara serempak. </a:t>
            </a:r>
            <a:r>
              <a:rPr lang="pt-BR" sz="2400" dirty="0">
                <a:solidFill>
                  <a:srgbClr val="FF0000"/>
                </a:solidFill>
                <a:latin typeface="+mj-lt"/>
              </a:rPr>
              <a:t> </a:t>
            </a:r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832868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Mempermudah akses terhadap semua record lewat seluruh program aplikasi berarti bahwa definisi data standar memungkinkan, 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misalnya,</a:t>
            </a:r>
            <a:r>
              <a:rPr lang="pt-BR" sz="2400" dirty="0"/>
              <a:t> program aplikasi pembayaran untuk mengakses nomor jaminan sosial karyawan dan sejumlah data yang berkaitan, hal ini hanya bergantung pada seksi personil dari database. </a:t>
            </a:r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36059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Sedang program perencanaan tenaga kerja akan dapat mengakses tingkat pembayaran dari seksi pembayaran dan ketrampilan pegawai dari seksi personil pada data base. 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Tanpa adanya database maka setiap program aplikasi hanya dapat mengakses data dari filenya sendiri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2852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Akses cepat terhadap semua data tersimpan dibutuhkan untuk laporan rutin atau penyelidikan. </a:t>
            </a:r>
          </a:p>
          <a:p>
            <a:pPr marL="0" indent="0">
              <a:buNone/>
            </a:pPr>
            <a:r>
              <a:rPr lang="pt-BR" sz="2400" dirty="0"/>
              <a:t>Laporan rutin diperoleh setelah periode akuntansi berlangsung dan dapat juga dilakukan bilamana saja diperlukan selama masa periode tersebut, yaitu </a:t>
            </a:r>
            <a:r>
              <a:rPr lang="pt-BR" sz="2400" dirty="0">
                <a:solidFill>
                  <a:srgbClr val="FF0000"/>
                </a:solidFill>
              </a:rPr>
              <a:t>apabila pemrosesan transaksi akan dijaga agar tetap mutakhir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99945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 Hal ini dimungkinkan karena proses pemindahan file tidak perlu dilakukan di akhir periode dan laporan pada database merupakan suatu ringkasan.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/>
              <a:t>Waktu yang diperlukannya pun hanya sedikit.  </a:t>
            </a:r>
          </a:p>
        </p:txBody>
      </p:sp>
    </p:spTree>
    <p:extLst>
      <p:ext uri="{BB962C8B-B14F-4D97-AF65-F5344CB8AC3E}">
        <p14:creationId xmlns:p14="http://schemas.microsoft.com/office/powerpoint/2010/main" val="36877631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Dengan akses cepat yang berkaitan dengan sebuah laporan atau penyelidikan khusus berarti bahwa record-record dijaga agar tetap mutakhir guna menghadapi penyelidikan tak terantisipasi ke dalam file oleh para manajer. 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56606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Database / Basis Data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Dan struktur database memang memungkinkan pengembangan cepat bagi suatu program tentang masalah yang tak terantisipasi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163865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Struktur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t-BR" sz="2400" dirty="0"/>
              <a:t>Struktur database hierarkis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/>
              <a:t>Struktur data base Jaringan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/>
              <a:t>Struktur data relasional 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88559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Struktur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solidFill>
                  <a:srgbClr val="FF0000"/>
                </a:solidFill>
              </a:rPr>
              <a:t>Struktur database hierarkis </a:t>
            </a:r>
          </a:p>
          <a:p>
            <a:pPr marL="0" indent="0">
              <a:buNone/>
            </a:pPr>
            <a:r>
              <a:rPr lang="pt-BR" sz="2400" dirty="0"/>
              <a:t>Struktur kelompok data dan subkelompok yang lebih kecil lagi menyerupai cabang-cabang pohon. </a:t>
            </a:r>
          </a:p>
          <a:p>
            <a:pPr marL="0" indent="0">
              <a:buNone/>
            </a:pPr>
            <a:r>
              <a:rPr lang="pt-BR" sz="2400" dirty="0"/>
              <a:t>Dalam struktur ini untuk pindah dari suatu catatan di suatu cabang ke catatan dicabang lain harus kembali ke tempat asal percabangan tadi. </a:t>
            </a:r>
          </a:p>
        </p:txBody>
      </p:sp>
    </p:spTree>
    <p:extLst>
      <p:ext uri="{BB962C8B-B14F-4D97-AF65-F5344CB8AC3E}">
        <p14:creationId xmlns:p14="http://schemas.microsoft.com/office/powerpoint/2010/main" val="3713938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Struktur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solidFill>
                  <a:srgbClr val="FF0000"/>
                </a:solidFill>
              </a:rPr>
              <a:t>Struktur data base Jaringan </a:t>
            </a:r>
          </a:p>
          <a:p>
            <a:pPr marL="0" indent="0">
              <a:buNone/>
            </a:pPr>
            <a:r>
              <a:rPr lang="pt-BR" sz="2400" dirty="0"/>
              <a:t>Struktur ini memungkinkan satu catatan tertentu menunjuk pada catatan lain dalam database. </a:t>
            </a:r>
          </a:p>
          <a:p>
            <a:pPr marL="0" indent="0">
              <a:buNone/>
            </a:pPr>
            <a:r>
              <a:rPr lang="pt-BR" sz="2400" dirty="0"/>
              <a:t>Secara konseptual tiap catatan dalam data base dapat memiliki penunjuk ke arah catatan lain dalam database</a:t>
            </a:r>
          </a:p>
        </p:txBody>
      </p:sp>
    </p:spTree>
    <p:extLst>
      <p:ext uri="{BB962C8B-B14F-4D97-AF65-F5344CB8AC3E}">
        <p14:creationId xmlns:p14="http://schemas.microsoft.com/office/powerpoint/2010/main" val="3382252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Struktur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4" y="1600202"/>
            <a:ext cx="5571849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solidFill>
                  <a:srgbClr val="FF0000"/>
                </a:solidFill>
              </a:rPr>
              <a:t>Struktur data relasional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Struktur ini merupakan sekumpulan tabel dan hubungan antar record dilakukan atas dasar nilai-nilai pada suatu field dan record tidak didasarkan pada alamat dalam record.</a:t>
            </a:r>
          </a:p>
        </p:txBody>
      </p:sp>
    </p:spTree>
    <p:extLst>
      <p:ext uri="{BB962C8B-B14F-4D97-AF65-F5344CB8AC3E}">
        <p14:creationId xmlns:p14="http://schemas.microsoft.com/office/powerpoint/2010/main" val="36116835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5744127" cy="452596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File database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Sistem manajemen database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Sistem antar muka bahasa induk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Program aplikasi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Sebuah sistem antar muka bahasa alami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Kamus data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Terminal pengaksesan dan pemutakhiran yang online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Sistem keluaran atau pembuat reportase</a:t>
            </a:r>
          </a:p>
        </p:txBody>
      </p:sp>
    </p:spTree>
    <p:extLst>
      <p:ext uri="{BB962C8B-B14F-4D97-AF65-F5344CB8AC3E}">
        <p14:creationId xmlns:p14="http://schemas.microsoft.com/office/powerpoint/2010/main" val="1974025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5744127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File database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File ini memiliki elemen-elemen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yang disimpan dalam salah satu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format organisasi file database</a:t>
            </a:r>
          </a:p>
        </p:txBody>
      </p:sp>
    </p:spTree>
    <p:extLst>
      <p:ext uri="{BB962C8B-B14F-4D97-AF65-F5344CB8AC3E}">
        <p14:creationId xmlns:p14="http://schemas.microsoft.com/office/powerpoint/2010/main" val="6054785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09171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Sistem manajemen database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Suatu kelompok program software yang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mengelola database,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mengontrol akses terhadap database,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menjaga keamanan database dan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melakukan tugas-tugas lain</a:t>
            </a:r>
          </a:p>
        </p:txBody>
      </p:sp>
    </p:spTree>
    <p:extLst>
      <p:ext uri="{BB962C8B-B14F-4D97-AF65-F5344CB8AC3E}">
        <p14:creationId xmlns:p14="http://schemas.microsoft.com/office/powerpoint/2010/main" val="31106208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5744127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Sistem antar muka bahasa induk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Bagian dari DBMS yang berkomunikasi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dengan program aplikasi, seperti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COBOL dan FORTRAN, yang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memerlukan data dari file-file</a:t>
            </a:r>
          </a:p>
        </p:txBody>
      </p:sp>
    </p:spTree>
    <p:extLst>
      <p:ext uri="{BB962C8B-B14F-4D97-AF65-F5344CB8AC3E}">
        <p14:creationId xmlns:p14="http://schemas.microsoft.com/office/powerpoint/2010/main" val="9518792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5744127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Program aplikasi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Program ini memiliki fungsi yang sama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seperti pada sistem konvensional,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hanya saja file-file datanya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independen dan menggunakan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definisi data standar.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Ketidakketergantungan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(independensi) dan standarisasi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membuat pengembangan program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menjadi lebih cepat dan mudah</a:t>
            </a:r>
          </a:p>
        </p:txBody>
      </p:sp>
    </p:spTree>
    <p:extLst>
      <p:ext uri="{BB962C8B-B14F-4D97-AF65-F5344CB8AC3E}">
        <p14:creationId xmlns:p14="http://schemas.microsoft.com/office/powerpoint/2010/main" val="37749698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22423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Sebuah sistem antar muka bahasa alami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Suatu bahasa pertanyaan (query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language) yang memungkinkan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pemakai mendapatkan keterangan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tentang apa saja yang tersedia pada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sistem komputer </a:t>
            </a:r>
          </a:p>
        </p:txBody>
      </p:sp>
    </p:spTree>
    <p:extLst>
      <p:ext uri="{BB962C8B-B14F-4D97-AF65-F5344CB8AC3E}">
        <p14:creationId xmlns:p14="http://schemas.microsoft.com/office/powerpoint/2010/main" val="39990344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5995918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Kamus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pusat penyimpanan informasi data-data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dari database yang memuat skema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database yang mana dari setiap item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dalam database serta deskripsi dan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definisi atribut-atributnya</a:t>
            </a:r>
          </a:p>
        </p:txBody>
      </p:sp>
    </p:spTree>
    <p:extLst>
      <p:ext uri="{BB962C8B-B14F-4D97-AF65-F5344CB8AC3E}">
        <p14:creationId xmlns:p14="http://schemas.microsoft.com/office/powerpoint/2010/main" val="30132512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181449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Terminal pengaksesan dan pemutakhiran yang online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Letaknya dapat berdekatan atau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berjauhan.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Biasa berupa dumb terminal, smart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terminal maupun mikro komputer</a:t>
            </a:r>
          </a:p>
        </p:txBody>
      </p:sp>
    </p:spTree>
    <p:extLst>
      <p:ext uri="{BB962C8B-B14F-4D97-AF65-F5344CB8AC3E}">
        <p14:creationId xmlns:p14="http://schemas.microsoft.com/office/powerpoint/2010/main" val="4212202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Komponen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Sistem keluaran atau pembuat reportase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Terdiri atas laporan biasa, dokumen dan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laporan khusus</a:t>
            </a:r>
          </a:p>
        </p:txBody>
      </p:sp>
    </p:spTree>
    <p:extLst>
      <p:ext uri="{BB962C8B-B14F-4D97-AF65-F5344CB8AC3E}">
        <p14:creationId xmlns:p14="http://schemas.microsoft.com/office/powerpoint/2010/main" val="16466685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Pada prinsipnya menciptakan data base mencakup tiga langkah yaitu 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Menentukan kebutuhan data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Pendekatan model perusahaan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pt-BR" sz="2400" dirty="0">
                <a:latin typeface="+mj-lt"/>
              </a:rPr>
              <a:t>Memasukan data</a:t>
            </a:r>
          </a:p>
        </p:txBody>
      </p:sp>
    </p:spTree>
    <p:extLst>
      <p:ext uri="{BB962C8B-B14F-4D97-AF65-F5344CB8AC3E}">
        <p14:creationId xmlns:p14="http://schemas.microsoft.com/office/powerpoint/2010/main" val="17586582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b="1" dirty="0">
                <a:solidFill>
                  <a:srgbClr val="FF0000"/>
                </a:solidFill>
                <a:latin typeface="+mj-lt"/>
              </a:rPr>
              <a:t>Menentukan kebutuhan data</a:t>
            </a:r>
            <a:endParaRPr lang="pt-BR" sz="2400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endParaRPr lang="pt-BR" sz="2400" dirty="0">
              <a:solidFill>
                <a:srgbClr val="FF0000"/>
              </a:solidFill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ada dua pendekatan yaitu :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Pendekatan berorientasi proses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pt-BR" sz="2400" dirty="0"/>
              <a:t>Pendekatan model perusahaan </a:t>
            </a:r>
          </a:p>
        </p:txBody>
      </p:sp>
    </p:spTree>
    <p:extLst>
      <p:ext uri="{BB962C8B-B14F-4D97-AF65-F5344CB8AC3E}">
        <p14:creationId xmlns:p14="http://schemas.microsoft.com/office/powerpoint/2010/main" val="33405199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b="1" dirty="0">
                <a:solidFill>
                  <a:srgbClr val="FF0000"/>
                </a:solidFill>
                <a:latin typeface="+mj-lt"/>
              </a:rPr>
              <a:t>Menentukan kebutuhan data</a:t>
            </a:r>
            <a:r>
              <a:rPr lang="pt-BR" sz="2400" dirty="0">
                <a:solidFill>
                  <a:srgbClr val="FF0000"/>
                </a:solidFill>
                <a:latin typeface="+mj-lt"/>
              </a:rPr>
              <a:t>, ada dua pendekatan yaitu :    </a:t>
            </a:r>
          </a:p>
          <a:p>
            <a:pPr marL="0" indent="0">
              <a:buNone/>
            </a:pPr>
            <a:r>
              <a:rPr lang="pt-BR" sz="2400" u="sng" dirty="0">
                <a:solidFill>
                  <a:srgbClr val="FF0000"/>
                </a:solidFill>
                <a:latin typeface="+mj-lt"/>
              </a:rPr>
              <a:t>Pendekatan berorientasi proses 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Tentukan masalah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Kenali keputusan yang diperlukan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Deskripsikan kebutuhan informasi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Tentukan pemrosesan yang diperlukan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Tentukan kebutuhan data </a:t>
            </a:r>
          </a:p>
          <a:p>
            <a:pPr marL="457200" indent="-457200">
              <a:buFont typeface="+mj-lt"/>
              <a:buAutoNum type="alphaLcPeriod"/>
            </a:pPr>
            <a:r>
              <a:rPr lang="pt-BR" sz="2400" dirty="0">
                <a:latin typeface="+mj-lt"/>
              </a:rPr>
              <a:t>Spesifikasi data</a:t>
            </a:r>
          </a:p>
        </p:txBody>
      </p:sp>
    </p:spTree>
    <p:extLst>
      <p:ext uri="{BB962C8B-B14F-4D97-AF65-F5344CB8AC3E}">
        <p14:creationId xmlns:p14="http://schemas.microsoft.com/office/powerpoint/2010/main" val="40597199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u="sng" dirty="0">
                <a:solidFill>
                  <a:srgbClr val="FF0000"/>
                </a:solidFill>
                <a:latin typeface="+mj-lt"/>
              </a:rPr>
              <a:t>Pendekatan model perusahaan </a:t>
            </a:r>
          </a:p>
          <a:p>
            <a:pPr marL="457200" indent="-457200">
              <a:buAutoNum type="alphaLcPeriod"/>
            </a:pPr>
            <a:r>
              <a:rPr lang="pt-BR" sz="2400" dirty="0">
                <a:latin typeface="+mj-lt"/>
              </a:rPr>
              <a:t>Buat model data enterprise</a:t>
            </a:r>
          </a:p>
          <a:p>
            <a:pPr marL="457200" indent="-457200">
              <a:buAutoNum type="alphaLcPeriod"/>
            </a:pPr>
            <a:r>
              <a:rPr lang="pt-BR" sz="2400" dirty="0">
                <a:latin typeface="+mj-lt"/>
              </a:rPr>
              <a:t>Model data enterprise</a:t>
            </a:r>
          </a:p>
          <a:p>
            <a:pPr marL="457200" indent="-457200">
              <a:buAutoNum type="alphaLcPeriod"/>
            </a:pPr>
            <a:r>
              <a:rPr lang="pt-BR" sz="2400" dirty="0">
                <a:latin typeface="+mj-lt"/>
              </a:rPr>
              <a:t>Kembangkan database</a:t>
            </a:r>
          </a:p>
          <a:p>
            <a:pPr marL="457200" indent="-457200">
              <a:buAutoNum type="alphaLcPeriod"/>
            </a:pPr>
            <a:r>
              <a:rPr lang="pt-BR" sz="2400" dirty="0">
                <a:latin typeface="+mj-lt"/>
              </a:rPr>
              <a:t>Database </a:t>
            </a:r>
          </a:p>
        </p:txBody>
      </p:sp>
    </p:spTree>
    <p:extLst>
      <p:ext uri="{BB962C8B-B14F-4D97-AF65-F5344CB8AC3E}">
        <p14:creationId xmlns:p14="http://schemas.microsoft.com/office/powerpoint/2010/main" val="19063744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 </a:t>
            </a:r>
            <a:r>
              <a:rPr lang="pt-BR" sz="2400" b="1" dirty="0">
                <a:solidFill>
                  <a:srgbClr val="FF0000"/>
                </a:solidFill>
                <a:latin typeface="+mj-lt"/>
              </a:rPr>
              <a:t>Menjelaskan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Sistem manajemen database menggunakan istilah-istilah spesifik untuk menggambarkan definisi data yang mereka miliki.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Setelah elemen-elemen data yang diperlukan ditentukan, maka dijelaskan dalam bentuk kamus data.  </a:t>
            </a:r>
          </a:p>
        </p:txBody>
      </p:sp>
    </p:spTree>
    <p:extLst>
      <p:ext uri="{BB962C8B-B14F-4D97-AF65-F5344CB8AC3E}">
        <p14:creationId xmlns:p14="http://schemas.microsoft.com/office/powerpoint/2010/main" val="13810431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 </a:t>
            </a:r>
            <a:r>
              <a:rPr lang="pt-BR" sz="2400" b="1" dirty="0">
                <a:solidFill>
                  <a:srgbClr val="FF0000"/>
                </a:solidFill>
                <a:latin typeface="+mj-lt"/>
              </a:rPr>
              <a:t>Menjelaskan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Sistem kamus data.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Kamus data dapat berupa kertas atau file komputer.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Jika berupa file sistem kamus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diperlukan untuk menciptakan dan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memeliharanya, serta mempersiapkan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untuk digunakan.   </a:t>
            </a:r>
          </a:p>
        </p:txBody>
      </p:sp>
    </p:spTree>
    <p:extLst>
      <p:ext uri="{BB962C8B-B14F-4D97-AF65-F5344CB8AC3E}">
        <p14:creationId xmlns:p14="http://schemas.microsoft.com/office/powerpoint/2010/main" val="18290518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b="1" dirty="0">
                <a:solidFill>
                  <a:srgbClr val="FF0000"/>
                </a:solidFill>
                <a:latin typeface="+mj-lt"/>
              </a:rPr>
              <a:t>Menjelaskan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 description language.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Setelah kamus data diciptakan,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penjelasanya harus dimasukan dalam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DBMS. </a:t>
            </a:r>
          </a:p>
        </p:txBody>
      </p:sp>
    </p:spTree>
    <p:extLst>
      <p:ext uri="{BB962C8B-B14F-4D97-AF65-F5344CB8AC3E}">
        <p14:creationId xmlns:p14="http://schemas.microsoft.com/office/powerpoint/2010/main" val="4055239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b="1" dirty="0">
                <a:solidFill>
                  <a:srgbClr val="FF0000"/>
                </a:solidFill>
                <a:latin typeface="+mj-lt"/>
              </a:rPr>
              <a:t>Memasukkan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Setelah skema dan subskema diciptakan, data dapat dimasukkan ke dalam database. </a:t>
            </a:r>
          </a:p>
          <a:p>
            <a:pPr marL="0" indent="0">
              <a:buNone/>
            </a:pPr>
            <a:endParaRPr lang="pt-BR" sz="2400" dirty="0"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Hal ini dapat dilaksanakan dengan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mengetik data langsung ke dalam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DBMS, membaca piringan atau menscan data secara optis</a:t>
            </a:r>
          </a:p>
        </p:txBody>
      </p:sp>
    </p:spTree>
    <p:extLst>
      <p:ext uri="{BB962C8B-B14F-4D97-AF65-F5344CB8AC3E}">
        <p14:creationId xmlns:p14="http://schemas.microsoft.com/office/powerpoint/2010/main" val="9524442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Menciptakan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b="1" dirty="0">
                <a:solidFill>
                  <a:srgbClr val="FF0000"/>
                </a:solidFill>
                <a:latin typeface="+mj-lt"/>
              </a:rPr>
              <a:t>Memasukkan data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Dalam memilih DBMS perlu beberapa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pertimbangan, bukan hanya karena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mahal harganya.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Ada empat hal yang terpenting, yaitu</a:t>
            </a:r>
          </a:p>
          <a:p>
            <a:r>
              <a:rPr lang="pt-BR" sz="2400" dirty="0">
                <a:latin typeface="+mj-lt"/>
              </a:rPr>
              <a:t>Bahasa query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sz="2400" dirty="0">
                <a:latin typeface="+mj-lt"/>
              </a:rPr>
              <a:t>Pertimbangan keamanan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sz="2400" dirty="0">
                <a:latin typeface="+mj-lt"/>
              </a:rPr>
              <a:t>Biaya tak langsung pemrosesan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pt-BR" sz="2400" dirty="0">
                <a:latin typeface="+mj-lt"/>
              </a:rPr>
              <a:t>Kecocokan dengan tipe aplikasi</a:t>
            </a:r>
          </a:p>
        </p:txBody>
      </p:sp>
    </p:spTree>
    <p:extLst>
      <p:ext uri="{BB962C8B-B14F-4D97-AF65-F5344CB8AC3E}">
        <p14:creationId xmlns:p14="http://schemas.microsoft.com/office/powerpoint/2010/main" val="15106052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Operasi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Menurut penggunaanya terdapat dua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kelas database, yaitu untuk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aktivitas operasi dan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aktivitas manajerial</a:t>
            </a:r>
          </a:p>
        </p:txBody>
      </p:sp>
    </p:spTree>
    <p:extLst>
      <p:ext uri="{BB962C8B-B14F-4D97-AF65-F5344CB8AC3E}">
        <p14:creationId xmlns:p14="http://schemas.microsoft.com/office/powerpoint/2010/main" val="33151304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Operasi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Secara umum kegiatan operasi memerlukan rinci dari seluruh transaksi yang dilakukan. </a:t>
            </a:r>
          </a:p>
          <a:p>
            <a:pPr marL="0" indent="0">
              <a:buNone/>
            </a:pPr>
            <a:endParaRPr lang="pt-BR" sz="2400" dirty="0"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Pada level ini operasi ini ada atribut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kunci dari database, yang beberapa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diantaranya mempunyai relevansi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terhadap aktivitas manajerial,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yakni sbb :</a:t>
            </a:r>
          </a:p>
        </p:txBody>
      </p:sp>
    </p:spTree>
    <p:extLst>
      <p:ext uri="{BB962C8B-B14F-4D97-AF65-F5344CB8AC3E}">
        <p14:creationId xmlns:p14="http://schemas.microsoft.com/office/powerpoint/2010/main" val="226175988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Operasi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Konsistensi dalam elemen informasi yang berkaitan.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Perlunya banyak waktu untuk informasi transaksi dan untuk pelaporan manajemen.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Rinci salinan disiapkan oleh kemampuan pelaporan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Berbagi data</a:t>
            </a:r>
          </a:p>
        </p:txBody>
      </p:sp>
    </p:spTree>
    <p:extLst>
      <p:ext uri="{BB962C8B-B14F-4D97-AF65-F5344CB8AC3E}">
        <p14:creationId xmlns:p14="http://schemas.microsoft.com/office/powerpoint/2010/main" val="23315769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Operasi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Kelompok kedua tentang penggunaan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database adalah untuk aktivitas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manajerial dan ini yang terpenting,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meliputi :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Sistem intelijen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Masalah-masalah manajemen khusus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Model manajemen </a:t>
            </a:r>
          </a:p>
          <a:p>
            <a:pPr marL="457200" indent="-457200">
              <a:buAutoNum type="arabicPeriod"/>
            </a:pPr>
            <a:r>
              <a:rPr lang="pt-BR" sz="2400" dirty="0">
                <a:latin typeface="+mj-lt"/>
              </a:rPr>
              <a:t>Tugas kunci sistem informasi.  </a:t>
            </a:r>
          </a:p>
        </p:txBody>
      </p:sp>
    </p:spTree>
    <p:extLst>
      <p:ext uri="{BB962C8B-B14F-4D97-AF65-F5344CB8AC3E}">
        <p14:creationId xmlns:p14="http://schemas.microsoft.com/office/powerpoint/2010/main" val="17088233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Operasi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Database dapat membantu para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manajer dengan cara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mengorganisasikan sistem informasi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yang berkaitan dengan tugas utama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manajemen</a:t>
            </a:r>
          </a:p>
        </p:txBody>
      </p:sp>
    </p:spTree>
    <p:extLst>
      <p:ext uri="{BB962C8B-B14F-4D97-AF65-F5344CB8AC3E}">
        <p14:creationId xmlns:p14="http://schemas.microsoft.com/office/powerpoint/2010/main" val="19049814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Seorang spesialis informasi yang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bertanggungjawab atas database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disebut pengelola database (database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administrator) atau DBA. </a:t>
            </a:r>
          </a:p>
        </p:txBody>
      </p:sp>
    </p:spTree>
    <p:extLst>
      <p:ext uri="{BB962C8B-B14F-4D97-AF65-F5344CB8AC3E}">
        <p14:creationId xmlns:p14="http://schemas.microsoft.com/office/powerpoint/2010/main" val="36630337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Tugas DBA terbagi dalam empat area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utama, yaitu 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Perencanaan database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Penerapan database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Operasi database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latin typeface="+mj-lt"/>
              </a:rPr>
              <a:t>Keamanan database</a:t>
            </a:r>
          </a:p>
        </p:txBody>
      </p:sp>
    </p:spTree>
    <p:extLst>
      <p:ext uri="{BB962C8B-B14F-4D97-AF65-F5344CB8AC3E}">
        <p14:creationId xmlns:p14="http://schemas.microsoft.com/office/powerpoint/2010/main" val="255447808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Tugas DBA terbagi dalam empat area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utama, yaitu 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  <a:latin typeface="+mj-lt"/>
              </a:rPr>
              <a:t>Perencanaan database</a:t>
            </a:r>
            <a:endParaRPr lang="pt-BR" sz="2400" dirty="0">
              <a:latin typeface="+mj-lt"/>
            </a:endParaRP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meliputi kerjasama dengan para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manajer untuk mendefinisikan skema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perusahaan dan dengan para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pemakai untuk mendefinisikan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subskema mereka. </a:t>
            </a:r>
          </a:p>
        </p:txBody>
      </p:sp>
    </p:spTree>
    <p:extLst>
      <p:ext uri="{BB962C8B-B14F-4D97-AF65-F5344CB8AC3E}">
        <p14:creationId xmlns:p14="http://schemas.microsoft.com/office/powerpoint/2010/main" val="28835288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latin typeface="+mj-lt"/>
              </a:rPr>
              <a:t>Selain itu DBA berperan penting dalam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memilih perangkat keras dan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perangkat lunak sistem manajemen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database.</a:t>
            </a:r>
          </a:p>
        </p:txBody>
      </p:sp>
    </p:spTree>
    <p:extLst>
      <p:ext uri="{BB962C8B-B14F-4D97-AF65-F5344CB8AC3E}">
        <p14:creationId xmlns:p14="http://schemas.microsoft.com/office/powerpoint/2010/main" val="8519839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Penerapan database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mencakup penciptaan database yang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sesuai dengan spesifikasi DBMS yang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dipilih, serta menetapkan dan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menegakkan kebijakan dan prosedur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penggunaan database</a:t>
            </a:r>
          </a:p>
        </p:txBody>
      </p:sp>
    </p:spTree>
    <p:extLst>
      <p:ext uri="{BB962C8B-B14F-4D97-AF65-F5344CB8AC3E}">
        <p14:creationId xmlns:p14="http://schemas.microsoft.com/office/powerpoint/2010/main" val="202145759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Operasi database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mencakup menawarkan program-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program pendidikan bagi pemakai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database, dan menyediakan bantuan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saat diperlukan</a:t>
            </a:r>
          </a:p>
        </p:txBody>
      </p:sp>
    </p:spTree>
    <p:extLst>
      <p:ext uri="{BB962C8B-B14F-4D97-AF65-F5344CB8AC3E}">
        <p14:creationId xmlns:p14="http://schemas.microsoft.com/office/powerpoint/2010/main" val="36752468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Pengelola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Keamanan database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meliputi pemantauan kegiatan </a:t>
            </a:r>
          </a:p>
          <a:p>
            <a:pPr marL="0" indent="0">
              <a:buNone/>
            </a:pPr>
            <a:r>
              <a:rPr lang="pt-BR" sz="2400" dirty="0">
                <a:latin typeface="+mj-lt"/>
              </a:rPr>
              <a:t>database</a:t>
            </a:r>
          </a:p>
        </p:txBody>
      </p:sp>
    </p:spTree>
    <p:extLst>
      <p:ext uri="{BB962C8B-B14F-4D97-AF65-F5344CB8AC3E}">
        <p14:creationId xmlns:p14="http://schemas.microsoft.com/office/powerpoint/2010/main" val="15269937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pt-BR" sz="2400" dirty="0">
                <a:solidFill>
                  <a:srgbClr val="FF0000"/>
                </a:solidFill>
              </a:rPr>
              <a:t>Mengurangi pengulangan data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solidFill>
                  <a:srgbClr val="FF0000"/>
                </a:solidFill>
              </a:rPr>
              <a:t>Mencapai independensi data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solidFill>
                  <a:srgbClr val="FF0000"/>
                </a:solidFill>
              </a:rPr>
              <a:t>Mengintegrasikan data dari beberapa file</a:t>
            </a:r>
          </a:p>
          <a:p>
            <a:pPr marL="457200" indent="-457200">
              <a:buFont typeface="+mj-lt"/>
              <a:buAutoNum type="arabicPeriod"/>
            </a:pPr>
            <a:r>
              <a:rPr lang="it-IT" sz="2400" dirty="0">
                <a:solidFill>
                  <a:srgbClr val="FF0000"/>
                </a:solidFill>
              </a:rPr>
              <a:t>Mengambil data dan informasi secara cepat</a:t>
            </a:r>
          </a:p>
          <a:p>
            <a:pPr marL="457200" indent="-457200">
              <a:buFont typeface="+mj-lt"/>
              <a:buAutoNum type="arabicPeriod"/>
            </a:pPr>
            <a:r>
              <a:rPr lang="pt-BR" sz="2400" dirty="0">
                <a:solidFill>
                  <a:srgbClr val="FF0000"/>
                </a:solidFill>
              </a:rPr>
              <a:t>Meningkatkan keamanan</a:t>
            </a:r>
          </a:p>
        </p:txBody>
      </p:sp>
    </p:spTree>
    <p:extLst>
      <p:ext uri="{BB962C8B-B14F-4D97-AF65-F5344CB8AC3E}">
        <p14:creationId xmlns:p14="http://schemas.microsoft.com/office/powerpoint/2010/main" val="264785406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Mengurangi pengulangan data</a:t>
            </a:r>
          </a:p>
          <a:p>
            <a:pPr marL="0" indent="0">
              <a:buNone/>
            </a:pPr>
            <a:r>
              <a:rPr lang="pt-BR" sz="2400" dirty="0"/>
              <a:t>Jumlah total file dapat dikurangi, </a:t>
            </a:r>
          </a:p>
          <a:p>
            <a:pPr marL="0" indent="0">
              <a:buNone/>
            </a:pPr>
            <a:r>
              <a:rPr lang="pt-BR" sz="2400" dirty="0"/>
              <a:t>dibandingkan bila file-file komputer </a:t>
            </a:r>
          </a:p>
          <a:p>
            <a:pPr marL="0" indent="0">
              <a:buNone/>
            </a:pPr>
            <a:r>
              <a:rPr lang="pt-BR" sz="2400" dirty="0"/>
              <a:t>disimpan terpisah di tiap aplikasi </a:t>
            </a:r>
          </a:p>
          <a:p>
            <a:pPr marL="0" indent="0">
              <a:buNone/>
            </a:pPr>
            <a:r>
              <a:rPr lang="pt-BR" sz="2400" dirty="0"/>
              <a:t>komputer, dengan menghapus data </a:t>
            </a:r>
          </a:p>
          <a:p>
            <a:pPr marL="0" indent="0">
              <a:buNone/>
            </a:pPr>
            <a:r>
              <a:rPr lang="pt-BR" sz="2400" dirty="0"/>
              <a:t>duplikasi di berbagai file</a:t>
            </a:r>
          </a:p>
        </p:txBody>
      </p:sp>
    </p:spTree>
    <p:extLst>
      <p:ext uri="{BB962C8B-B14F-4D97-AF65-F5344CB8AC3E}">
        <p14:creationId xmlns:p14="http://schemas.microsoft.com/office/powerpoint/2010/main" val="23528146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Mencapai independensi data</a:t>
            </a:r>
          </a:p>
          <a:p>
            <a:pPr marL="0" indent="0">
              <a:buNone/>
            </a:pPr>
            <a:r>
              <a:rPr lang="pt-BR" sz="2400" dirty="0"/>
              <a:t>Spesifikasi data disimpan dalam skema </a:t>
            </a:r>
          </a:p>
          <a:p>
            <a:pPr marL="0" indent="0">
              <a:buNone/>
            </a:pPr>
            <a:r>
              <a:rPr lang="pt-BR" sz="2400" dirty="0"/>
              <a:t>daripada dalam tiap program aplikasi.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/>
              <a:t>Perubahan data dibuat pada struktur </a:t>
            </a:r>
          </a:p>
          <a:p>
            <a:pPr marL="0" indent="0">
              <a:buNone/>
            </a:pPr>
            <a:r>
              <a:rPr lang="pt-BR" sz="2400" dirty="0"/>
              <a:t>data tanpa mempengaruhi program </a:t>
            </a:r>
          </a:p>
          <a:p>
            <a:pPr marL="0" indent="0">
              <a:buNone/>
            </a:pPr>
            <a:r>
              <a:rPr lang="pt-BR" sz="2400" dirty="0"/>
              <a:t>yang mengakes data</a:t>
            </a:r>
          </a:p>
        </p:txBody>
      </p:sp>
    </p:spTree>
    <p:extLst>
      <p:ext uri="{BB962C8B-B14F-4D97-AF65-F5344CB8AC3E}">
        <p14:creationId xmlns:p14="http://schemas.microsoft.com/office/powerpoint/2010/main" val="42703861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Mengintegrasikan data dari beberapa file</a:t>
            </a:r>
          </a:p>
          <a:p>
            <a:pPr marL="0" indent="0">
              <a:buNone/>
            </a:pPr>
            <a:r>
              <a:rPr lang="pt-BR" sz="2400" dirty="0"/>
              <a:t>Saat file dibentuk sehingga </a:t>
            </a:r>
          </a:p>
          <a:p>
            <a:pPr marL="0" indent="0">
              <a:buNone/>
            </a:pPr>
            <a:r>
              <a:rPr lang="pt-BR" sz="2400" dirty="0"/>
              <a:t>menyediakan kaitan logis, organisasi </a:t>
            </a:r>
          </a:p>
          <a:p>
            <a:pPr marL="0" indent="0">
              <a:buNone/>
            </a:pPr>
            <a:r>
              <a:rPr lang="pt-BR" sz="2400" dirty="0"/>
              <a:t>fisik tidak lagi menjadi kendala.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/>
              <a:t>Organisasi logis, pandangan pemakai </a:t>
            </a:r>
          </a:p>
          <a:p>
            <a:pPr marL="0" indent="0">
              <a:buNone/>
            </a:pPr>
            <a:r>
              <a:rPr lang="pt-BR" sz="2400" dirty="0"/>
              <a:t>dan program aplikasi tidak harus </a:t>
            </a:r>
          </a:p>
          <a:p>
            <a:pPr marL="0" indent="0">
              <a:buNone/>
            </a:pPr>
            <a:r>
              <a:rPr lang="pt-BR" sz="2400" dirty="0"/>
              <a:t>tercermin pada medium penyimpanan </a:t>
            </a:r>
          </a:p>
          <a:p>
            <a:pPr marL="0" indent="0">
              <a:buNone/>
            </a:pPr>
            <a:r>
              <a:rPr lang="pt-BR" sz="2400" dirty="0"/>
              <a:t>fisik</a:t>
            </a:r>
          </a:p>
        </p:txBody>
      </p:sp>
    </p:spTree>
    <p:extLst>
      <p:ext uri="{BB962C8B-B14F-4D97-AF65-F5344CB8AC3E}">
        <p14:creationId xmlns:p14="http://schemas.microsoft.com/office/powerpoint/2010/main" val="3676079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it-IT" sz="2400" dirty="0">
                <a:solidFill>
                  <a:srgbClr val="FF0000"/>
                </a:solidFill>
              </a:rPr>
              <a:t>Mengambil data dan informasi secara cepat</a:t>
            </a:r>
          </a:p>
          <a:p>
            <a:pPr marL="0" indent="0">
              <a:buNone/>
            </a:pPr>
            <a:r>
              <a:rPr lang="it-IT" sz="2400" dirty="0"/>
              <a:t>Hubungan-hubungan logis, data </a:t>
            </a:r>
          </a:p>
          <a:p>
            <a:pPr marL="0" indent="0">
              <a:buNone/>
            </a:pPr>
            <a:r>
              <a:rPr lang="it-IT" sz="2400" dirty="0"/>
              <a:t>manipulation language, query </a:t>
            </a:r>
          </a:p>
          <a:p>
            <a:pPr marL="0" indent="0">
              <a:buNone/>
            </a:pPr>
            <a:r>
              <a:rPr lang="it-IT" sz="2400" dirty="0"/>
              <a:t>language memungkinkan pemakai </a:t>
            </a:r>
          </a:p>
          <a:p>
            <a:pPr marL="0" indent="0">
              <a:buNone/>
            </a:pPr>
            <a:r>
              <a:rPr lang="it-IT" sz="2400" dirty="0"/>
              <a:t>mengambil data dalam hitungan </a:t>
            </a:r>
          </a:p>
          <a:p>
            <a:pPr marL="0" indent="0">
              <a:buNone/>
            </a:pPr>
            <a:r>
              <a:rPr lang="it-IT" sz="2400" dirty="0"/>
              <a:t>detik atau menit</a:t>
            </a:r>
          </a:p>
        </p:txBody>
      </p:sp>
    </p:spTree>
    <p:extLst>
      <p:ext uri="{BB962C8B-B14F-4D97-AF65-F5344CB8AC3E}">
        <p14:creationId xmlns:p14="http://schemas.microsoft.com/office/powerpoint/2010/main" val="59286602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Keuntungan</a:t>
            </a:r>
            <a:r>
              <a:rPr lang="en-US" sz="3200" b="1" dirty="0">
                <a:solidFill>
                  <a:srgbClr val="FF0000"/>
                </a:solidFill>
              </a:rPr>
              <a:t> Database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9525" y="1600202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>
                <a:solidFill>
                  <a:srgbClr val="FF0000"/>
                </a:solidFill>
              </a:rPr>
              <a:t>Meningkatkan keamanan</a:t>
            </a:r>
          </a:p>
          <a:p>
            <a:pPr marL="0" indent="0">
              <a:buNone/>
            </a:pPr>
            <a:r>
              <a:rPr lang="pt-BR" sz="2400" dirty="0"/>
              <a:t>Data yang dikelola oleh DBMS lebih </a:t>
            </a:r>
          </a:p>
          <a:p>
            <a:pPr marL="0" indent="0">
              <a:buNone/>
            </a:pPr>
            <a:r>
              <a:rPr lang="pt-BR" sz="2400" dirty="0"/>
              <a:t>aman daripada data lain dalam </a:t>
            </a:r>
          </a:p>
          <a:p>
            <a:pPr marL="0" indent="0">
              <a:buNone/>
            </a:pPr>
            <a:r>
              <a:rPr lang="pt-BR" sz="2400" dirty="0"/>
              <a:t>perusahaan, karena dalam DBMS </a:t>
            </a:r>
          </a:p>
          <a:p>
            <a:pPr marL="0" indent="0">
              <a:buNone/>
            </a:pPr>
            <a:r>
              <a:rPr lang="pt-BR" sz="2400" dirty="0"/>
              <a:t>menyertakan kata sandi atau bahasa </a:t>
            </a:r>
          </a:p>
          <a:p>
            <a:pPr marL="0" indent="0">
              <a:buNone/>
            </a:pPr>
            <a:r>
              <a:rPr lang="pt-BR" sz="2400" dirty="0"/>
              <a:t>sandi</a:t>
            </a:r>
          </a:p>
        </p:txBody>
      </p:sp>
    </p:spTree>
    <p:extLst>
      <p:ext uri="{BB962C8B-B14F-4D97-AF65-F5344CB8AC3E}">
        <p14:creationId xmlns:p14="http://schemas.microsoft.com/office/powerpoint/2010/main" val="212114263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Kelemahan</a:t>
            </a:r>
            <a:r>
              <a:rPr lang="en-US" sz="3200" b="1" dirty="0">
                <a:solidFill>
                  <a:srgbClr val="FF0000"/>
                </a:solidFill>
              </a:rPr>
              <a:t> dan </a:t>
            </a:r>
            <a:r>
              <a:rPr lang="en-US" sz="3200" b="1" dirty="0" err="1">
                <a:solidFill>
                  <a:srgbClr val="FF0000"/>
                </a:solidFill>
              </a:rPr>
              <a:t>Kendala</a:t>
            </a:r>
            <a:r>
              <a:rPr lang="en-US" sz="3200" b="1" dirty="0">
                <a:solidFill>
                  <a:srgbClr val="FF0000"/>
                </a:solidFill>
              </a:rPr>
              <a:t> DBMS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2291" y="1646237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Memperoleh perangkat lunak dan perangkat keras yang mahal. </a:t>
            </a:r>
          </a:p>
          <a:p>
            <a:pPr marL="0" indent="0">
              <a:buNone/>
            </a:pPr>
            <a:r>
              <a:rPr lang="pt-BR" sz="2400" dirty="0"/>
              <a:t>DBMS mainframe masih sangat mahal. </a:t>
            </a:r>
          </a:p>
          <a:p>
            <a:pPr marL="0" indent="0">
              <a:buNone/>
            </a:pPr>
            <a:r>
              <a:rPr lang="pt-BR" sz="2400" dirty="0"/>
              <a:t>DBMS berbasis komputer mikro, walau </a:t>
            </a:r>
          </a:p>
          <a:p>
            <a:pPr marL="0" indent="0">
              <a:buNone/>
            </a:pPr>
            <a:r>
              <a:rPr lang="pt-BR" sz="2400" dirty="0"/>
              <a:t>biayanya hanya beberapa ratus </a:t>
            </a:r>
          </a:p>
          <a:p>
            <a:pPr marL="0" indent="0">
              <a:buNone/>
            </a:pPr>
            <a:r>
              <a:rPr lang="pt-BR" sz="2400" dirty="0"/>
              <a:t>dolar,dapat merupakan pengeluaran </a:t>
            </a:r>
          </a:p>
          <a:p>
            <a:pPr marL="0" indent="0">
              <a:buNone/>
            </a:pPr>
            <a:r>
              <a:rPr lang="pt-BR" sz="2400" dirty="0"/>
              <a:t>yang besar bagi perusahaan kecil. </a:t>
            </a:r>
          </a:p>
        </p:txBody>
      </p:sp>
    </p:spTree>
    <p:extLst>
      <p:ext uri="{BB962C8B-B14F-4D97-AF65-F5344CB8AC3E}">
        <p14:creationId xmlns:p14="http://schemas.microsoft.com/office/powerpoint/2010/main" val="17541212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Kelemahan</a:t>
            </a:r>
            <a:r>
              <a:rPr lang="en-US" sz="3200" b="1" dirty="0">
                <a:solidFill>
                  <a:srgbClr val="FF0000"/>
                </a:solidFill>
              </a:rPr>
              <a:t> dan </a:t>
            </a:r>
            <a:r>
              <a:rPr lang="en-US" sz="3200" b="1" dirty="0" err="1">
                <a:solidFill>
                  <a:srgbClr val="FF0000"/>
                </a:solidFill>
              </a:rPr>
              <a:t>Kendala</a:t>
            </a:r>
            <a:r>
              <a:rPr lang="en-US" sz="3200" b="1" dirty="0">
                <a:solidFill>
                  <a:srgbClr val="FF0000"/>
                </a:solidFill>
              </a:rPr>
              <a:t> DBMS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2291" y="1646237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Kurangnya  ahli database. </a:t>
            </a:r>
          </a:p>
          <a:p>
            <a:pPr marL="0" indent="0">
              <a:buNone/>
            </a:pPr>
            <a:r>
              <a:rPr lang="pt-BR" sz="2400" dirty="0"/>
              <a:t>DBMS memerlukan pengetahuan </a:t>
            </a:r>
          </a:p>
          <a:p>
            <a:pPr marL="0" indent="0">
              <a:buNone/>
            </a:pPr>
            <a:r>
              <a:rPr lang="pt-BR" sz="2400" dirty="0"/>
              <a:t>khusus agar dapat memanfaatkan </a:t>
            </a:r>
          </a:p>
          <a:p>
            <a:pPr marL="0" indent="0">
              <a:buNone/>
            </a:pPr>
            <a:r>
              <a:rPr lang="pt-BR" sz="2400" dirty="0"/>
              <a:t>kemampuannya secara penuh.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/>
              <a:t>Pengetahuan khusus ini paling baik </a:t>
            </a:r>
          </a:p>
          <a:p>
            <a:pPr marL="0" indent="0">
              <a:buNone/>
            </a:pPr>
            <a:r>
              <a:rPr lang="pt-BR" sz="2400" dirty="0"/>
              <a:t>disediakan oleh para pengelola </a:t>
            </a:r>
          </a:p>
          <a:p>
            <a:pPr marL="0" indent="0">
              <a:buNone/>
            </a:pPr>
            <a:r>
              <a:rPr lang="pt-BR" sz="2400" dirty="0"/>
              <a:t>database (DBA) </a:t>
            </a:r>
          </a:p>
        </p:txBody>
      </p:sp>
    </p:spTree>
    <p:extLst>
      <p:ext uri="{BB962C8B-B14F-4D97-AF65-F5344CB8AC3E}">
        <p14:creationId xmlns:p14="http://schemas.microsoft.com/office/powerpoint/2010/main" val="313309345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err="1">
                <a:solidFill>
                  <a:srgbClr val="FF0000"/>
                </a:solidFill>
              </a:rPr>
              <a:t>Kelemahan</a:t>
            </a:r>
            <a:r>
              <a:rPr lang="en-US" sz="3200" b="1" dirty="0">
                <a:solidFill>
                  <a:srgbClr val="FF0000"/>
                </a:solidFill>
              </a:rPr>
              <a:t> dan </a:t>
            </a:r>
            <a:r>
              <a:rPr lang="en-US" sz="3200" b="1" dirty="0" err="1">
                <a:solidFill>
                  <a:srgbClr val="FF0000"/>
                </a:solidFill>
              </a:rPr>
              <a:t>Kendala</a:t>
            </a:r>
            <a:r>
              <a:rPr lang="en-US" sz="3200" b="1" dirty="0">
                <a:solidFill>
                  <a:srgbClr val="FF0000"/>
                </a:solidFill>
              </a:rPr>
              <a:t> DBMS</a:t>
            </a:r>
            <a:endParaRPr lang="id-ID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2291" y="1646237"/>
            <a:ext cx="6088684" cy="452596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/>
              <a:t>Biaya pemrosesan data sangat tinggi</a:t>
            </a:r>
          </a:p>
        </p:txBody>
      </p:sp>
    </p:spTree>
    <p:extLst>
      <p:ext uri="{BB962C8B-B14F-4D97-AF65-F5344CB8AC3E}">
        <p14:creationId xmlns:p14="http://schemas.microsoft.com/office/powerpoint/2010/main" val="4209529382"/>
      </p:ext>
    </p:extLst>
  </p:cSld>
  <p:clrMapOvr>
    <a:masterClrMapping/>
  </p:clrMapOvr>
</p:sld>
</file>

<file path=ppt/theme/theme1.xml><?xml version="1.0" encoding="utf-8"?>
<a:theme xmlns:a="http://schemas.openxmlformats.org/drawingml/2006/main" name="Stack of books design template">
  <a:themeElements>
    <a:clrScheme name="Stack of books design 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ck of books design template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Stack of books design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ck of books design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ck of books design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1615</Words>
  <Application>Microsoft Office PowerPoint</Application>
  <PresentationFormat>On-screen Show (4:3)</PresentationFormat>
  <Paragraphs>329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2" baseType="lpstr">
      <vt:lpstr>Arial</vt:lpstr>
      <vt:lpstr>Century Gothic</vt:lpstr>
      <vt:lpstr>Wingdings</vt:lpstr>
      <vt:lpstr>Stack of books design template</vt:lpstr>
      <vt:lpstr>Sistem Manajemen Basis Data</vt:lpstr>
      <vt:lpstr>Organisasi Data</vt:lpstr>
      <vt:lpstr>Organisasi Data</vt:lpstr>
      <vt:lpstr>Organisasi Data</vt:lpstr>
      <vt:lpstr>Organisasi Data</vt:lpstr>
      <vt:lpstr>Database / Basis Data</vt:lpstr>
      <vt:lpstr>Database / Basis Data</vt:lpstr>
      <vt:lpstr>Database / Basis Data</vt:lpstr>
      <vt:lpstr>Database / Basis Data</vt:lpstr>
      <vt:lpstr>Database / Basis Data</vt:lpstr>
      <vt:lpstr>Database / Basis Data</vt:lpstr>
      <vt:lpstr>Database / Basis Data</vt:lpstr>
      <vt:lpstr>Database / Basis Data</vt:lpstr>
      <vt:lpstr>Database / Basis Data</vt:lpstr>
      <vt:lpstr>Database / Basis Data</vt:lpstr>
      <vt:lpstr>Struktur Database</vt:lpstr>
      <vt:lpstr>Struktur Database</vt:lpstr>
      <vt:lpstr>Struktur Database</vt:lpstr>
      <vt:lpstr>Struktur Database</vt:lpstr>
      <vt:lpstr>Komponen Database</vt:lpstr>
      <vt:lpstr>Komponen Database</vt:lpstr>
      <vt:lpstr>Komponen Database</vt:lpstr>
      <vt:lpstr>Komponen Database</vt:lpstr>
      <vt:lpstr>Komponen Database</vt:lpstr>
      <vt:lpstr>Komponen Database</vt:lpstr>
      <vt:lpstr>Komponen Database</vt:lpstr>
      <vt:lpstr>Komponen Database</vt:lpstr>
      <vt:lpstr>Komponen Database</vt:lpstr>
      <vt:lpstr>Menciptakan Database</vt:lpstr>
      <vt:lpstr>Menciptakan Database</vt:lpstr>
      <vt:lpstr>Menciptakan Database</vt:lpstr>
      <vt:lpstr>Menciptakan Database</vt:lpstr>
      <vt:lpstr>Menciptakan Database</vt:lpstr>
      <vt:lpstr>Menciptakan Database</vt:lpstr>
      <vt:lpstr>Menciptakan Database</vt:lpstr>
      <vt:lpstr>Menciptakan Database</vt:lpstr>
      <vt:lpstr>Menciptakan Database</vt:lpstr>
      <vt:lpstr>Operasi Database</vt:lpstr>
      <vt:lpstr>Operasi Database</vt:lpstr>
      <vt:lpstr>Operasi Database</vt:lpstr>
      <vt:lpstr>Operasi Database</vt:lpstr>
      <vt:lpstr>Operasi Database</vt:lpstr>
      <vt:lpstr>Pengelola Database</vt:lpstr>
      <vt:lpstr>Pengelola Database</vt:lpstr>
      <vt:lpstr>Pengelola Database</vt:lpstr>
      <vt:lpstr>Pengelola Database</vt:lpstr>
      <vt:lpstr>Pengelola Database</vt:lpstr>
      <vt:lpstr>Pengelola Database</vt:lpstr>
      <vt:lpstr>Pengelola Database</vt:lpstr>
      <vt:lpstr>Keuntungan Database</vt:lpstr>
      <vt:lpstr>Keuntungan Database</vt:lpstr>
      <vt:lpstr>Keuntungan Database</vt:lpstr>
      <vt:lpstr>Keuntungan Database</vt:lpstr>
      <vt:lpstr>Keuntungan Database</vt:lpstr>
      <vt:lpstr>Keuntungan Database</vt:lpstr>
      <vt:lpstr>Kelemahan dan Kendala DBMS</vt:lpstr>
      <vt:lpstr>Kelemahan dan Kendala DBMS</vt:lpstr>
      <vt:lpstr>Kelemahan dan Kendala DBMS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Ilmu-ilmu yang mendasari IMK</dc:title>
  <dc:creator>ning</dc:creator>
  <cp:lastModifiedBy>asus</cp:lastModifiedBy>
  <cp:revision>18</cp:revision>
  <dcterms:created xsi:type="dcterms:W3CDTF">2017-02-28T15:05:43Z</dcterms:created>
  <dcterms:modified xsi:type="dcterms:W3CDTF">2019-04-29T06:01:45Z</dcterms:modified>
</cp:coreProperties>
</file>