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72" r:id="rId5"/>
    <p:sldId id="267" r:id="rId6"/>
    <p:sldId id="259" r:id="rId7"/>
    <p:sldId id="276" r:id="rId8"/>
    <p:sldId id="258" r:id="rId9"/>
    <p:sldId id="260" r:id="rId10"/>
    <p:sldId id="269" r:id="rId11"/>
    <p:sldId id="270" r:id="rId12"/>
    <p:sldId id="262" r:id="rId13"/>
    <p:sldId id="271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2" d="100"/>
          <a:sy n="62" d="100"/>
        </p:scale>
        <p:origin x="936" y="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Realitas</c:v>
                </c:pt>
                <c:pt idx="1">
                  <c:v>01-06-02</c:v>
                </c:pt>
                <c:pt idx="2">
                  <c:v>01-07-02</c:v>
                </c:pt>
                <c:pt idx="3">
                  <c:v>01-08-02</c:v>
                </c:pt>
                <c:pt idx="4">
                  <c:v>01-09-02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15-4B48-A72F-5A52C4E27DE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Realitas</c:v>
                </c:pt>
                <c:pt idx="1">
                  <c:v>01-06-02</c:v>
                </c:pt>
                <c:pt idx="2">
                  <c:v>01-07-02</c:v>
                </c:pt>
                <c:pt idx="3">
                  <c:v>01-08-02</c:v>
                </c:pt>
                <c:pt idx="4">
                  <c:v>01-09-02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15-4B48-A72F-5A52C4E27D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814720"/>
        <c:axId val="48816512"/>
      </c:radarChart>
      <c:catAx>
        <c:axId val="48814720"/>
        <c:scaling>
          <c:orientation val="minMax"/>
        </c:scaling>
        <c:delete val="1"/>
        <c:axPos val="b"/>
        <c:majorGridlines/>
        <c:numFmt formatCode="General" sourceLinked="1"/>
        <c:majorTickMark val="out"/>
        <c:minorTickMark val="none"/>
        <c:tickLblPos val="nextTo"/>
        <c:crossAx val="48816512"/>
        <c:crosses val="autoZero"/>
        <c:auto val="1"/>
        <c:lblAlgn val="ctr"/>
        <c:lblOffset val="100"/>
        <c:noMultiLvlLbl val="0"/>
      </c:catAx>
      <c:valAx>
        <c:axId val="48816512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none"/>
        <c:tickLblPos val="nextTo"/>
        <c:crossAx val="488147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0.05714</cdr:x>
      <cdr:y>0.30508</cdr:y>
    </cdr:from>
    <cdr:to>
      <cdr:x>0.22857</cdr:x>
      <cdr:y>0.50847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57200" y="1371600"/>
          <a:ext cx="13716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err="1" smtClean="0"/>
            <a:t>Konvensional</a:t>
          </a:r>
          <a:r>
            <a:rPr lang="en-US" sz="2400" dirty="0" smtClean="0"/>
            <a:t> </a:t>
          </a:r>
        </a:p>
        <a:p xmlns:a="http://schemas.openxmlformats.org/drawingml/2006/main">
          <a:pPr algn="ctr"/>
          <a:r>
            <a:rPr lang="en-US" sz="2400" dirty="0" smtClean="0"/>
            <a:t>(K)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0.13333</cdr:x>
      <cdr:y>0.67797</cdr:y>
    </cdr:from>
    <cdr:to>
      <cdr:x>0.24762</cdr:x>
      <cdr:y>0.88136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66800" y="3048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err="1" smtClean="0"/>
            <a:t>Wiraswasta</a:t>
          </a:r>
          <a:r>
            <a:rPr lang="en-US" sz="2400" dirty="0" smtClean="0"/>
            <a:t> </a:t>
          </a:r>
        </a:p>
        <a:p xmlns:a="http://schemas.openxmlformats.org/drawingml/2006/main">
          <a:pPr algn="ctr"/>
          <a:r>
            <a:rPr lang="en-US" sz="2400" dirty="0" smtClean="0"/>
            <a:t>(E)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0.71429</cdr:x>
      <cdr:y>0.67797</cdr:y>
    </cdr:from>
    <cdr:to>
      <cdr:x>0.82857</cdr:x>
      <cdr:y>0.88136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715000" y="3048000"/>
          <a:ext cx="914355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err="1" smtClean="0"/>
            <a:t>Sosial</a:t>
          </a:r>
          <a:r>
            <a:rPr lang="en-US" sz="2400" dirty="0" smtClean="0"/>
            <a:t> </a:t>
          </a:r>
        </a:p>
        <a:p xmlns:a="http://schemas.openxmlformats.org/drawingml/2006/main">
          <a:pPr algn="ctr"/>
          <a:r>
            <a:rPr lang="en-US" sz="2400" dirty="0" smtClean="0"/>
            <a:t>(S)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0.77143</cdr:x>
      <cdr:y>0.30508</cdr:y>
    </cdr:from>
    <cdr:to>
      <cdr:x>0.88572</cdr:x>
      <cdr:y>0.50847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172200" y="1371600"/>
          <a:ext cx="914434" cy="9144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err="1" smtClean="0"/>
            <a:t>Artistik</a:t>
          </a:r>
          <a:endParaRPr lang="en-US" sz="2400" dirty="0" smtClean="0"/>
        </a:p>
        <a:p xmlns:a="http://schemas.openxmlformats.org/drawingml/2006/main">
          <a:pPr algn="ctr"/>
          <a:r>
            <a:rPr lang="en-US" sz="2400" dirty="0" smtClean="0"/>
            <a:t>(A)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0.6381</cdr:x>
      <cdr:y>0</cdr:y>
    </cdr:from>
    <cdr:to>
      <cdr:x>0.75238</cdr:x>
      <cdr:y>0.20339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5105400" y="-152400"/>
          <a:ext cx="914355" cy="9144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err="1" smtClean="0"/>
            <a:t>Investigatif</a:t>
          </a:r>
          <a:endParaRPr lang="en-US" sz="2400" dirty="0" smtClean="0"/>
        </a:p>
        <a:p xmlns:a="http://schemas.openxmlformats.org/drawingml/2006/main">
          <a:pPr algn="ctr"/>
          <a:r>
            <a:rPr lang="en-US" sz="2400" dirty="0" smtClean="0"/>
            <a:t>(I)</a:t>
          </a:r>
          <a:endParaRPr lang="en-US" sz="24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A311C-36C8-4D43-B5BB-2EB32B19AB09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00CE7-DC32-442F-B791-D4B65303F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5867400" cy="1470025"/>
          </a:xfrm>
        </p:spPr>
        <p:txBody>
          <a:bodyPr/>
          <a:lstStyle/>
          <a:p>
            <a:r>
              <a:rPr lang="en-US" b="1" dirty="0" smtClean="0"/>
              <a:t>“Career Management”</a:t>
            </a:r>
            <a:endParaRPr lang="en-US" b="1" dirty="0"/>
          </a:p>
        </p:txBody>
      </p:sp>
      <p:pic>
        <p:nvPicPr>
          <p:cNvPr id="4" name="Picture 3" descr="images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909" y="0"/>
            <a:ext cx="3460091" cy="2605088"/>
          </a:xfrm>
          <a:prstGeom prst="rect">
            <a:avLst/>
          </a:prstGeom>
        </p:spPr>
      </p:pic>
      <p:pic>
        <p:nvPicPr>
          <p:cNvPr id="5" name="Picture 4" descr="images (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76800"/>
            <a:ext cx="9144000" cy="1981200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80772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DEFINISI PERENCANAAN DAN PENGEMBANGAN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55837"/>
            <a:ext cx="8229600" cy="4525963"/>
          </a:xfrm>
        </p:spPr>
        <p:txBody>
          <a:bodyPr>
            <a:normAutofit fontScale="92500"/>
          </a:bodyPr>
          <a:lstStyle/>
          <a:p>
            <a:pPr algn="just"/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mendefinisikan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aktifitas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direncanakan</a:t>
            </a:r>
            <a:endParaRPr lang="en-US" dirty="0" smtClean="0"/>
          </a:p>
          <a:p>
            <a:pPr algn="just"/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formal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memastikan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kualifikasi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yang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tersedia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8330"/>
            <a:ext cx="1981200" cy="1855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6200"/>
            <a:ext cx="8229600" cy="1143000"/>
          </a:xfrm>
        </p:spPr>
        <p:txBody>
          <a:bodyPr/>
          <a:lstStyle/>
          <a:p>
            <a:r>
              <a:rPr lang="en-US" b="1" dirty="0" smtClean="0"/>
              <a:t>DEFINISI KARIER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600" dirty="0" smtClean="0">
                <a:cs typeface="Times New Roman" pitchFamily="18" charset="0"/>
              </a:rPr>
              <a:t>	</a:t>
            </a:r>
            <a:r>
              <a:rPr lang="en-US" sz="3600" b="1" dirty="0" err="1" smtClean="0">
                <a:cs typeface="Times New Roman" pitchFamily="18" charset="0"/>
              </a:rPr>
              <a:t>Karier</a:t>
            </a:r>
            <a:r>
              <a:rPr lang="en-US" sz="3600" b="1" dirty="0" smtClean="0">
                <a:cs typeface="Times New Roman" pitchFamily="18" charset="0"/>
              </a:rPr>
              <a:t> (</a:t>
            </a:r>
            <a:r>
              <a:rPr lang="en-US" sz="3600" b="1" i="1" dirty="0" smtClean="0">
                <a:cs typeface="Times New Roman" pitchFamily="18" charset="0"/>
              </a:rPr>
              <a:t>career</a:t>
            </a:r>
            <a:r>
              <a:rPr lang="en-US" sz="3600" b="1" dirty="0" smtClean="0">
                <a:cs typeface="Times New Roman" pitchFamily="18" charset="0"/>
              </a:rPr>
              <a:t>) </a:t>
            </a:r>
            <a:r>
              <a:rPr lang="en-US" sz="3600" dirty="0" err="1" smtClean="0">
                <a:cs typeface="Times New Roman" pitchFamily="18" charset="0"/>
              </a:rPr>
              <a:t>adalah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rangkaian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posisi</a:t>
            </a:r>
            <a:r>
              <a:rPr lang="en-US" sz="3600" dirty="0" smtClean="0">
                <a:cs typeface="Times New Roman" pitchFamily="18" charset="0"/>
              </a:rPr>
              <a:t> yang </a:t>
            </a:r>
            <a:r>
              <a:rPr lang="en-US" sz="3600" dirty="0" err="1" smtClean="0">
                <a:cs typeface="Times New Roman" pitchFamily="18" charset="0"/>
              </a:rPr>
              <a:t>berkaitan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dengan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kerja</a:t>
            </a:r>
            <a:r>
              <a:rPr lang="en-US" sz="3600" dirty="0" smtClean="0">
                <a:cs typeface="Times New Roman" pitchFamily="18" charset="0"/>
              </a:rPr>
              <a:t> yang </a:t>
            </a:r>
            <a:r>
              <a:rPr lang="en-US" sz="3600" dirty="0" err="1" smtClean="0">
                <a:cs typeface="Times New Roman" pitchFamily="18" charset="0"/>
              </a:rPr>
              <a:t>ditempati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seseorang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sepanjang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hidupnya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atau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merupakan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urutan-urutan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posisi</a:t>
            </a:r>
            <a:r>
              <a:rPr lang="en-US" sz="3600" dirty="0" smtClean="0">
                <a:cs typeface="Times New Roman" pitchFamily="18" charset="0"/>
              </a:rPr>
              <a:t> yang </a:t>
            </a:r>
            <a:r>
              <a:rPr lang="en-US" sz="3600" dirty="0" err="1" smtClean="0">
                <a:cs typeface="Times New Roman" pitchFamily="18" charset="0"/>
              </a:rPr>
              <a:t>diduduki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oleh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seseorang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selama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jangka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waktu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hidupnya</a:t>
            </a:r>
            <a:r>
              <a:rPr lang="en-US" sz="3600" dirty="0" smtClean="0">
                <a:cs typeface="Times New Roman" pitchFamily="18" charset="0"/>
              </a:rPr>
              <a:t>. </a:t>
            </a:r>
            <a:r>
              <a:rPr lang="en-US" sz="3600" dirty="0" err="1" smtClean="0">
                <a:cs typeface="Times New Roman" pitchFamily="18" charset="0"/>
              </a:rPr>
              <a:t>Orang-orang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mengejar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karier</a:t>
            </a:r>
            <a:r>
              <a:rPr lang="en-US" sz="3600" dirty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untuk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memenuhi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kebutuhan</a:t>
            </a:r>
            <a:r>
              <a:rPr lang="en-US" sz="3600" dirty="0" smtClean="0">
                <a:cs typeface="Times New Roman" pitchFamily="18" charset="0"/>
              </a:rPr>
              <a:t> individual </a:t>
            </a:r>
            <a:r>
              <a:rPr lang="en-US" sz="3600" dirty="0" err="1" smtClean="0">
                <a:cs typeface="Times New Roman" pitchFamily="18" charset="0"/>
              </a:rPr>
              <a:t>secara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 err="1" smtClean="0">
                <a:cs typeface="Times New Roman" pitchFamily="18" charset="0"/>
              </a:rPr>
              <a:t>mendalam</a:t>
            </a:r>
            <a:r>
              <a:rPr lang="en-US" sz="3600" dirty="0" smtClean="0">
                <a:cs typeface="Times New Roman" pitchFamily="18" charset="0"/>
              </a:rPr>
              <a:t>.</a:t>
            </a:r>
            <a:endParaRPr lang="en-US" sz="3600" dirty="0">
              <a:cs typeface="Times New Roman" pitchFamily="18" charset="0"/>
            </a:endParaRPr>
          </a:p>
        </p:txBody>
      </p:sp>
      <p:pic>
        <p:nvPicPr>
          <p:cNvPr id="4" name="Picture 3" descr="download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72100"/>
            <a:ext cx="3248025" cy="1409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865437"/>
            <a:ext cx="8229600" cy="3763963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, </a:t>
            </a:r>
            <a:r>
              <a:rPr lang="en-US" dirty="0" err="1" smtClean="0"/>
              <a:t>menilai</a:t>
            </a:r>
            <a:r>
              <a:rPr lang="en-US" dirty="0" smtClean="0"/>
              <a:t>, </a:t>
            </a:r>
            <a:r>
              <a:rPr lang="en-US" dirty="0" err="1" smtClean="0"/>
              <a:t>menugaskan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karyawannya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 </a:t>
            </a:r>
            <a:r>
              <a:rPr lang="en-US" dirty="0" err="1" smtClean="0"/>
              <a:t>menyediaka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yang </a:t>
            </a:r>
            <a:r>
              <a:rPr lang="en-US" dirty="0" err="1" smtClean="0"/>
              <a:t>kompoten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dimasa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7" name="Picture 6" descr="download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0"/>
            <a:ext cx="4953000" cy="27760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5800" y="457200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err="1" smtClean="0"/>
              <a:t>Manajemen</a:t>
            </a:r>
            <a:r>
              <a:rPr lang="en-US" sz="5400" b="1" dirty="0" smtClean="0"/>
              <a:t> </a:t>
            </a:r>
            <a:endParaRPr 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Bagaimana</a:t>
            </a:r>
            <a:r>
              <a:rPr lang="en-US" b="1" dirty="0" smtClean="0"/>
              <a:t> </a:t>
            </a:r>
            <a:r>
              <a:rPr lang="en-US" b="1" dirty="0" err="1" smtClean="0"/>
              <a:t>Orang</a:t>
            </a:r>
            <a:r>
              <a:rPr lang="en-US" b="1" dirty="0" smtClean="0"/>
              <a:t> </a:t>
            </a:r>
            <a:r>
              <a:rPr lang="en-US" b="1" dirty="0" err="1" smtClean="0"/>
              <a:t>Memilih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individual </a:t>
            </a:r>
            <a:r>
              <a:rPr lang="en-US" dirty="0" err="1" smtClean="0"/>
              <a:t>umum</a:t>
            </a:r>
            <a:r>
              <a:rPr lang="en-US" dirty="0" smtClean="0"/>
              <a:t> yang </a:t>
            </a:r>
            <a:r>
              <a:rPr lang="en-US" dirty="0" err="1" smtClean="0"/>
              <a:t>memengaruhi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:</a:t>
            </a:r>
          </a:p>
          <a:p>
            <a:pPr algn="ctr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Minat</a:t>
            </a:r>
            <a:endParaRPr lang="en-US" dirty="0" smtClean="0"/>
          </a:p>
          <a:p>
            <a:pPr algn="ctr">
              <a:buFont typeface="Wingdings" pitchFamily="2" charset="2"/>
              <a:buChar char="v"/>
            </a:pPr>
            <a:r>
              <a:rPr lang="en-US" dirty="0" smtClean="0"/>
              <a:t> Citra </a:t>
            </a:r>
            <a:r>
              <a:rPr lang="en-US" dirty="0" err="1" smtClean="0"/>
              <a:t>diri</a:t>
            </a:r>
            <a:endParaRPr lang="en-US" dirty="0" smtClean="0"/>
          </a:p>
          <a:p>
            <a:pPr algn="ctr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Kepribadian</a:t>
            </a:r>
            <a:endParaRPr lang="en-US" dirty="0" smtClean="0"/>
          </a:p>
          <a:p>
            <a:pPr algn="ctr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657600"/>
            <a:ext cx="2905125" cy="205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Perencanaan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yang </a:t>
            </a:r>
            <a:r>
              <a:rPr lang="en-US" b="1" dirty="0" err="1" smtClean="0"/>
              <a:t>Berpusat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Individu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b="1" dirty="0" err="1" smtClean="0">
                <a:latin typeface="+mj-lt"/>
              </a:rPr>
              <a:t>Perencanaan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karier</a:t>
            </a:r>
            <a:r>
              <a:rPr lang="en-US" b="1" dirty="0" smtClean="0">
                <a:latin typeface="+mj-lt"/>
              </a:rPr>
              <a:t> yang </a:t>
            </a:r>
            <a:r>
              <a:rPr lang="en-US" b="1" dirty="0" err="1" smtClean="0">
                <a:latin typeface="+mj-lt"/>
              </a:rPr>
              <a:t>berpusat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individu</a:t>
            </a:r>
            <a:r>
              <a:rPr lang="en-US" b="1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lebih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berfokus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pada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karier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individu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daripada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kebutuhan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organisasional</a:t>
            </a:r>
            <a:r>
              <a:rPr lang="en-US" dirty="0" smtClean="0">
                <a:latin typeface="+mj-lt"/>
              </a:rPr>
              <a:t>. </a:t>
            </a:r>
            <a:r>
              <a:rPr lang="en-US" dirty="0" err="1" smtClean="0">
                <a:latin typeface="+mj-lt"/>
              </a:rPr>
              <a:t>Perencanaan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ini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dilakukan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oleh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para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karyawan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sendiri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menganalisis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tujuan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keterampilan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mereka</a:t>
            </a:r>
            <a:r>
              <a:rPr lang="en-US" dirty="0" smtClean="0">
                <a:latin typeface="+mj-lt"/>
              </a:rPr>
              <a:t>.</a:t>
            </a:r>
          </a:p>
          <a:p>
            <a:pPr algn="just"/>
            <a:r>
              <a:rPr lang="en-US" dirty="0" err="1" smtClean="0">
                <a:latin typeface="+mj-lt"/>
              </a:rPr>
              <a:t>Bagi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individu-individu</a:t>
            </a:r>
            <a:r>
              <a:rPr lang="en-US" dirty="0" smtClean="0">
                <a:latin typeface="+mj-lt"/>
              </a:rPr>
              <a:t> yang </a:t>
            </a:r>
            <a:r>
              <a:rPr lang="en-US" dirty="0" err="1" smtClean="0">
                <a:latin typeface="+mj-lt"/>
              </a:rPr>
              <a:t>ingin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mengatur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karier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mereka,harus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menjalani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beberapa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aktivitas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berikut</a:t>
            </a:r>
            <a:r>
              <a:rPr lang="en-US" dirty="0" smtClean="0">
                <a:latin typeface="+mj-lt"/>
              </a:rPr>
              <a:t> 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+mj-lt"/>
              </a:rPr>
              <a:t>Penilaian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diri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sendiri</a:t>
            </a:r>
            <a:endParaRPr lang="en-US" dirty="0" smtClean="0">
              <a:latin typeface="+mj-lt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+mj-lt"/>
              </a:rPr>
              <a:t>Umpan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balik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atas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realitas</a:t>
            </a:r>
            <a:endParaRPr lang="en-US" dirty="0" smtClean="0">
              <a:latin typeface="+mj-lt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+mj-lt"/>
              </a:rPr>
              <a:t>Menentukan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tujuan-tujuan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karier</a:t>
            </a:r>
            <a:endParaRPr lang="en-US" dirty="0">
              <a:latin typeface="+mj-lt"/>
            </a:endParaRPr>
          </a:p>
        </p:txBody>
      </p:sp>
      <p:pic>
        <p:nvPicPr>
          <p:cNvPr id="5" name="Picture 4" descr="image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4495800"/>
            <a:ext cx="2667000" cy="236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400" b="1" dirty="0" err="1" smtClean="0"/>
              <a:t>Jenis-jenis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karir</a:t>
            </a:r>
            <a:r>
              <a:rPr lang="en-US" sz="3400" b="1" dirty="0" smtClean="0"/>
              <a:t> yang </a:t>
            </a:r>
            <a:r>
              <a:rPr lang="en-US" sz="3400" b="1" dirty="0" err="1" smtClean="0"/>
              <a:t>dapat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memikat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Individu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untuk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menentukan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pilihan</a:t>
            </a:r>
            <a:r>
              <a:rPr lang="en-US" sz="3400" b="1" dirty="0" smtClean="0"/>
              <a:t> </a:t>
            </a:r>
            <a:r>
              <a:rPr lang="en-US" sz="3400" b="1" dirty="0" err="1" smtClean="0"/>
              <a:t>karirnya</a:t>
            </a:r>
            <a:endParaRPr lang="en-US" sz="34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09600" y="1981200"/>
          <a:ext cx="8001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86000" y="2057400"/>
            <a:ext cx="14156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Realistis</a:t>
            </a:r>
            <a:r>
              <a:rPr lang="en-US" sz="2400" dirty="0" smtClean="0"/>
              <a:t> (R)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Perencanaan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yang </a:t>
            </a:r>
            <a:r>
              <a:rPr lang="en-US" b="1" dirty="0" err="1" smtClean="0"/>
              <a:t>Berpusat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b="1" dirty="0" smtClean="0">
                <a:latin typeface="+mj-lt"/>
              </a:rPr>
              <a:t>	</a:t>
            </a:r>
            <a:r>
              <a:rPr lang="en-US" b="1" dirty="0" err="1" smtClean="0">
                <a:latin typeface="+mj-lt"/>
              </a:rPr>
              <a:t>Perencanaan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karier</a:t>
            </a:r>
            <a:r>
              <a:rPr lang="en-US" b="1" dirty="0" smtClean="0">
                <a:latin typeface="+mj-lt"/>
              </a:rPr>
              <a:t> yang </a:t>
            </a:r>
            <a:r>
              <a:rPr lang="en-US" b="1" dirty="0" err="1" smtClean="0">
                <a:latin typeface="+mj-lt"/>
              </a:rPr>
              <a:t>berpusat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pada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organisasi</a:t>
            </a:r>
            <a:r>
              <a:rPr lang="en-US" b="1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berfokus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pada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pekerjaan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pengidentifikasian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jalan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karier</a:t>
            </a:r>
            <a:r>
              <a:rPr lang="en-US" dirty="0" smtClean="0">
                <a:latin typeface="+mj-lt"/>
              </a:rPr>
              <a:t> yang </a:t>
            </a:r>
            <a:r>
              <a:rPr lang="en-US" dirty="0" err="1" smtClean="0">
                <a:latin typeface="+mj-lt"/>
              </a:rPr>
              <a:t>memberikan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kemajuan</a:t>
            </a:r>
            <a:r>
              <a:rPr lang="en-US" dirty="0" smtClean="0">
                <a:latin typeface="+mj-lt"/>
              </a:rPr>
              <a:t> yang </a:t>
            </a:r>
            <a:r>
              <a:rPr lang="en-US" dirty="0" err="1" smtClean="0">
                <a:latin typeface="+mj-lt"/>
              </a:rPr>
              <a:t>logis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atas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orang-orang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diantara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pekerjaan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dalam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organisasi</a:t>
            </a:r>
            <a:r>
              <a:rPr lang="en-US" dirty="0" smtClean="0">
                <a:latin typeface="+mj-lt"/>
              </a:rPr>
              <a:t>. </a:t>
            </a:r>
            <a:r>
              <a:rPr lang="en-US" dirty="0" err="1" smtClean="0">
                <a:latin typeface="+mj-lt"/>
              </a:rPr>
              <a:t>Individu-individu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mengikuti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jalan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ini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seiring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mereka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bergerak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maju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dalam</a:t>
            </a:r>
            <a:r>
              <a:rPr lang="en-US" dirty="0" smtClean="0">
                <a:latin typeface="+mj-lt"/>
              </a:rPr>
              <a:t> unit-unit </a:t>
            </a:r>
            <a:r>
              <a:rPr lang="en-US" dirty="0" err="1" smtClean="0">
                <a:latin typeface="+mj-lt"/>
              </a:rPr>
              <a:t>organisasional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tertentu</a:t>
            </a:r>
            <a:r>
              <a:rPr lang="en-US" dirty="0" smtClean="0">
                <a:latin typeface="+mj-lt"/>
              </a:rPr>
              <a:t>. </a:t>
            </a:r>
          </a:p>
          <a:p>
            <a:pPr algn="just">
              <a:buNone/>
            </a:pPr>
            <a:endParaRPr lang="en-US" dirty="0">
              <a:latin typeface="+mj-lt"/>
            </a:endParaRPr>
          </a:p>
        </p:txBody>
      </p:sp>
      <p:pic>
        <p:nvPicPr>
          <p:cNvPr id="4" name="Picture 3" descr="images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5010150"/>
            <a:ext cx="4191000" cy="1847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Perspektif</a:t>
            </a:r>
            <a:r>
              <a:rPr lang="en-US" b="1" dirty="0" smtClean="0"/>
              <a:t> </a:t>
            </a:r>
            <a:r>
              <a:rPr lang="en-US" b="1" dirty="0" err="1" smtClean="0"/>
              <a:t>Perencanaan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</a:t>
            </a:r>
            <a:r>
              <a:rPr lang="en-US" b="1" dirty="0" err="1" smtClean="0"/>
              <a:t>Organisasional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Individual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456795"/>
            <a:ext cx="3441229" cy="4401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Perspektif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organisasional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Menyebutkan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kebutuhan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susunan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kepegawaian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organisasional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dimasa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datang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Merencanakan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jenjang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karier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Menilai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potensi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kebutuhan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pelatihan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Menyesuaikan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kebutuhan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organisasional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individual</a:t>
            </a: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Memeriksa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mengembangkan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karier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organisasi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810000" y="3886200"/>
            <a:ext cx="2133600" cy="11430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Karier</a:t>
            </a:r>
            <a:endParaRPr lang="en-US" dirty="0" smtClean="0">
              <a:solidFill>
                <a:schemeClr val="tx1"/>
              </a:solidFill>
            </a:endParaRPr>
          </a:p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Seseorang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48400" y="1295400"/>
            <a:ext cx="2819400" cy="4401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Perspektif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Individual</a:t>
            </a: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Menyebutkan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minat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pribadi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Merencanakan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hidup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kerja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Menilai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jalan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alternatif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diluar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organisasi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Memerhatikan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perubahan-perubahan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minat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ketika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karier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tingkat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berubah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Curved Up Arrow 24"/>
          <p:cNvSpPr/>
          <p:nvPr/>
        </p:nvSpPr>
        <p:spPr>
          <a:xfrm>
            <a:off x="3429000" y="4953000"/>
            <a:ext cx="1447800" cy="838200"/>
          </a:xfrm>
          <a:prstGeom prst="curvedUpArrow">
            <a:avLst>
              <a:gd name="adj1" fmla="val 32280"/>
              <a:gd name="adj2" fmla="val 86364"/>
              <a:gd name="adj3" fmla="val 323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Curved Up Arrow 27"/>
          <p:cNvSpPr/>
          <p:nvPr/>
        </p:nvSpPr>
        <p:spPr>
          <a:xfrm flipH="1" flipV="1">
            <a:off x="4953000" y="3200400"/>
            <a:ext cx="1295400" cy="838200"/>
          </a:xfrm>
          <a:prstGeom prst="curvedUpArrow">
            <a:avLst>
              <a:gd name="adj1" fmla="val 32280"/>
              <a:gd name="adj2" fmla="val 86364"/>
              <a:gd name="adj3" fmla="val 323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9" name="Picture 8" descr="image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5715000"/>
            <a:ext cx="2438400" cy="1143000"/>
          </a:xfrm>
          <a:prstGeom prst="rect">
            <a:avLst/>
          </a:prstGeom>
        </p:spPr>
      </p:pic>
      <p:pic>
        <p:nvPicPr>
          <p:cNvPr id="10" name="Picture 9" descr="download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9200"/>
            <a:ext cx="3505200" cy="129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Jalur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Jalur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urutan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yang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. </a:t>
            </a:r>
            <a:r>
              <a:rPr lang="en-US" dirty="0" err="1" smtClean="0"/>
              <a:t>Jenis-jenisnya</a:t>
            </a:r>
            <a:r>
              <a:rPr lang="en-US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 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keterampilan</a:t>
            </a:r>
            <a:r>
              <a:rPr lang="en-US" dirty="0" smtClean="0"/>
              <a:t> lateral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Menambahkan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Demosi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Agen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(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atasan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image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514600"/>
            <a:ext cx="35814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Metode-Metode</a:t>
            </a:r>
            <a:r>
              <a:rPr lang="en-US" b="1" dirty="0" smtClean="0"/>
              <a:t> </a:t>
            </a:r>
            <a:r>
              <a:rPr lang="en-US" b="1" dirty="0" err="1" smtClean="0"/>
              <a:t>Perencanaan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Manager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Diskusi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</a:t>
            </a:r>
            <a:r>
              <a:rPr lang="en-US" dirty="0" err="1" smtClean="0"/>
              <a:t>berpengetahuan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Material Perusahaan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kinerja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Lokakarya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endParaRPr lang="en-US" dirty="0" smtClean="0"/>
          </a:p>
        </p:txBody>
      </p:sp>
      <p:pic>
        <p:nvPicPr>
          <p:cNvPr id="4" name="Picture 3" descr="images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743200"/>
            <a:ext cx="26670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85800"/>
            <a:ext cx="6400800" cy="1143000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Transisi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713037"/>
            <a:ext cx="8229600" cy="4144963"/>
          </a:xfrm>
        </p:spPr>
        <p:txBody>
          <a:bodyPr/>
          <a:lstStyle/>
          <a:p>
            <a:pPr algn="just">
              <a:buNone/>
            </a:pPr>
            <a:r>
              <a:rPr lang="en-US" b="1" dirty="0" smtClean="0"/>
              <a:t>		</a:t>
            </a:r>
            <a:r>
              <a:rPr lang="en-US" b="1" dirty="0" err="1" smtClean="0"/>
              <a:t>Transisi</a:t>
            </a:r>
            <a:r>
              <a:rPr lang="en-US" i="1" dirty="0" smtClean="0"/>
              <a:t> </a:t>
            </a:r>
            <a:r>
              <a:rPr lang="en-US" b="1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periode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perannya</a:t>
            </a:r>
            <a:r>
              <a:rPr lang="en-US" dirty="0" smtClean="0"/>
              <a:t> </a:t>
            </a:r>
            <a:r>
              <a:rPr lang="en-US" dirty="0" err="1" smtClean="0"/>
              <a:t>ataupun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orientasi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dijalaninya</a:t>
            </a:r>
            <a:r>
              <a:rPr lang="en-US" dirty="0" smtClean="0"/>
              <a:t>.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transisi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yang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SDM,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sosialisai</a:t>
            </a:r>
            <a:r>
              <a:rPr lang="en-US" dirty="0" smtClean="0"/>
              <a:t> </a:t>
            </a:r>
            <a:r>
              <a:rPr lang="en-US" dirty="0" err="1" smtClean="0"/>
              <a:t>organisasional</a:t>
            </a:r>
            <a:r>
              <a:rPr lang="en-US" dirty="0" smtClean="0"/>
              <a:t>, </a:t>
            </a:r>
            <a:r>
              <a:rPr lang="en-US" dirty="0" err="1" smtClean="0"/>
              <a:t>pemindahan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promosi</a:t>
            </a:r>
            <a:r>
              <a:rPr lang="en-US" dirty="0" smtClean="0"/>
              <a:t>,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kehilangan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</a:t>
            </a:r>
            <a:endParaRPr lang="en-US" i="1" dirty="0"/>
          </a:p>
        </p:txBody>
      </p:sp>
      <p:pic>
        <p:nvPicPr>
          <p:cNvPr id="4" name="Picture 3" descr="download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Persoalan</a:t>
            </a:r>
            <a:r>
              <a:rPr lang="en-US" b="1" dirty="0" smtClean="0"/>
              <a:t> </a:t>
            </a:r>
            <a:r>
              <a:rPr lang="en-US" b="1" dirty="0" err="1" smtClean="0"/>
              <a:t>Karier</a:t>
            </a:r>
            <a:r>
              <a:rPr lang="en-US" b="1" dirty="0" smtClean="0"/>
              <a:t> </a:t>
            </a:r>
            <a:r>
              <a:rPr lang="en-US" b="1" dirty="0" err="1" smtClean="0"/>
              <a:t>Akhir</a:t>
            </a:r>
            <a:r>
              <a:rPr lang="en-US" b="1" dirty="0" smtClean="0"/>
              <a:t>/</a:t>
            </a:r>
            <a:r>
              <a:rPr lang="en-US" b="1" dirty="0" err="1" smtClean="0"/>
              <a:t>Pensiun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wawasan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yang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karier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. </a:t>
            </a:r>
            <a:r>
              <a:rPr lang="en-US" dirty="0" err="1" smtClean="0"/>
              <a:t>Pensiun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bertahap</a:t>
            </a:r>
            <a:r>
              <a:rPr lang="en-US" dirty="0" smtClean="0"/>
              <a:t>, </a:t>
            </a:r>
            <a:r>
              <a:rPr lang="en-US" dirty="0" err="1" smtClean="0"/>
              <a:t>pengaturan</a:t>
            </a:r>
            <a:r>
              <a:rPr lang="en-US" dirty="0" smtClean="0"/>
              <a:t> </a:t>
            </a:r>
            <a:r>
              <a:rPr lang="en-US" dirty="0" err="1" smtClean="0"/>
              <a:t>perundingan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pemanggilan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pensiunan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, </a:t>
            </a:r>
            <a:r>
              <a:rPr lang="en-US" dirty="0" err="1" smtClean="0"/>
              <a:t>semuanya</a:t>
            </a:r>
            <a:r>
              <a:rPr lang="en-US" dirty="0" smtClean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pelepasan</a:t>
            </a:r>
            <a:r>
              <a:rPr lang="en-US" dirty="0" smtClean="0"/>
              <a:t> </a:t>
            </a:r>
            <a:r>
              <a:rPr lang="en-US" dirty="0" err="1" smtClean="0"/>
              <a:t>setahap</a:t>
            </a:r>
            <a:r>
              <a:rPr lang="en-US" dirty="0" smtClean="0"/>
              <a:t> </a:t>
            </a:r>
            <a:r>
              <a:rPr lang="en-US" dirty="0" err="1" smtClean="0"/>
              <a:t>demi</a:t>
            </a:r>
            <a:r>
              <a:rPr lang="en-US" dirty="0" smtClean="0"/>
              <a:t> </a:t>
            </a:r>
            <a:r>
              <a:rPr lang="en-US" dirty="0" err="1" smtClean="0"/>
              <a:t>setahap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Rasa </a:t>
            </a:r>
            <a:r>
              <a:rPr lang="en-US" dirty="0" err="1" smtClean="0"/>
              <a:t>bangga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pencapaian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Teritorialitas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Tujuan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images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4876800"/>
            <a:ext cx="40386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hanks1"/>
          <p:cNvPicPr>
            <a:picLocks noGrp="1"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5525" y="0"/>
            <a:ext cx="71278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4556">
            <a:off x="4569775" y="1525280"/>
            <a:ext cx="2540000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2800"/>
            <a:ext cx="4953000" cy="3124200"/>
          </a:xfrm>
          <a:prstGeom prst="rect">
            <a:avLst/>
          </a:prstGeom>
        </p:spPr>
      </p:pic>
      <p:pic>
        <p:nvPicPr>
          <p:cNvPr id="6" name="Picture 5" descr="images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5257800"/>
            <a:ext cx="3009900" cy="1524000"/>
          </a:xfrm>
          <a:prstGeom prst="rect">
            <a:avLst/>
          </a:prstGeom>
        </p:spPr>
      </p:pic>
      <p:pic>
        <p:nvPicPr>
          <p:cNvPr id="8" name="Picture 7" descr="images (6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0" y="3276600"/>
            <a:ext cx="4114800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376</Words>
  <Application>Microsoft Office PowerPoint</Application>
  <PresentationFormat>On-screen Show (4:3)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Office Theme</vt:lpstr>
      <vt:lpstr>“Career Management”</vt:lpstr>
      <vt:lpstr>DEFINISI PERENCANAAN DAN PENGEMBANGAN</vt:lpstr>
      <vt:lpstr>DEFINISI KARIER</vt:lpstr>
      <vt:lpstr>PowerPoint Presentation</vt:lpstr>
      <vt:lpstr>Bagaimana Orang Memilih Karier ?</vt:lpstr>
      <vt:lpstr>Perencanaan Karier yang Berpusat pada Individu</vt:lpstr>
      <vt:lpstr>Jenis-jenis karir yang dapat memikat Individu untuk menentukan pilihan karirnya</vt:lpstr>
      <vt:lpstr>Perencanaan Karier yang Berpusat pada Organisasi</vt:lpstr>
      <vt:lpstr>Perspektif Perencanaan Karier Organisasional dan Individual</vt:lpstr>
      <vt:lpstr>Jalur Karier</vt:lpstr>
      <vt:lpstr>Metode-Metode Perencanaan Karier</vt:lpstr>
      <vt:lpstr>Transisi Karier </vt:lpstr>
      <vt:lpstr>Persoalan Karier Akhir/Pensiun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PENGEMBANGAN KARIR</dc:title>
  <dc:creator>Hajja Dewanty</dc:creator>
  <cp:lastModifiedBy>ASUS</cp:lastModifiedBy>
  <cp:revision>52</cp:revision>
  <dcterms:created xsi:type="dcterms:W3CDTF">2014-10-05T07:16:16Z</dcterms:created>
  <dcterms:modified xsi:type="dcterms:W3CDTF">2023-08-13T11:07:13Z</dcterms:modified>
</cp:coreProperties>
</file>